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6858000" cx="12192000"/>
  <p:notesSz cx="6858000" cy="9144000"/>
  <p:embeddedFontLst>
    <p:embeddedFont>
      <p:font typeface="Lato"/>
      <p:regular r:id="rId29"/>
      <p:bold r:id="rId30"/>
      <p:italic r:id="rId31"/>
      <p:boldItalic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9AA0A6"/>
          </p15:clr>
        </p15:guide>
      </p15:sldGuideLst>
    </p:ext>
    <p:ext uri="GoogleSlidesCustomDataVersion2">
      <go:slidesCustomData xmlns:go="http://customooxmlschemas.google.com/" r:id="rId37" roundtripDataSignature="AMtx7mjBhuzpPvawq5o5Odd6iw7tM4hi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55AAF1D-5790-4520-BF5D-39FF2E3F0468}">
  <a:tblStyle styleId="{955AAF1D-5790-4520-BF5D-39FF2E3F046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5.xml"/><Relationship Id="rId33" Type="http://schemas.openxmlformats.org/officeDocument/2006/relationships/font" Target="fonts/OpenSans-regular.fntdata"/><Relationship Id="rId10" Type="http://schemas.openxmlformats.org/officeDocument/2006/relationships/slide" Target="slides/slide4.xml"/><Relationship Id="rId32" Type="http://schemas.openxmlformats.org/officeDocument/2006/relationships/font" Target="fonts/Lato-boldItalic.fntdata"/><Relationship Id="rId13" Type="http://schemas.openxmlformats.org/officeDocument/2006/relationships/slide" Target="slides/slide7.xml"/><Relationship Id="rId35" Type="http://schemas.openxmlformats.org/officeDocument/2006/relationships/font" Target="fonts/OpenSans-italic.fntdata"/><Relationship Id="rId12" Type="http://schemas.openxmlformats.org/officeDocument/2006/relationships/slide" Target="slides/slide6.xml"/><Relationship Id="rId34" Type="http://schemas.openxmlformats.org/officeDocument/2006/relationships/font" Target="fonts/OpenSans-bold.fntdata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fc5efcdbf_0_29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g13fc5efcdbf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fc5efcdbf_0_29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13fc5efcdbf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5d250baad3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25d250baad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80dcd0f4d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180dcd0f4d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fc5efcdbf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13fc5efcdb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3fc5efcdb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13fc5efcdb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3fc5efcdbf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13fc5efcdbf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fc5efcdbf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13fc5efcdbf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fc5efcdbf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13fc5efcdbf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3fc5efcdbf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13fc5efcdb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e273af6ea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2ee273af6e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80dcd0f4d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g180dcd0f4d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fc5efcdbf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13fc5efcdbf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3fdf210a62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g13fdf210a62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fc5efcdbf_0_3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13fc5efcdb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55ee62eb97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255ee62eb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ee273af6ea_0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2ee273af6e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e273af6ea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2ee273af6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fc5efcdbf_0_26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13fc5efcdbf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fc5efcdbf_0_28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13fc5efcdbf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fc5efcdbf_0_27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13fc5efcdbf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9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0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0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0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0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0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0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1">
  <p:cSld name="SECTION_HEADER_1"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fc5efcdbf_0_226"/>
          <p:cNvSpPr txBox="1"/>
          <p:nvPr>
            <p:ph type="title"/>
          </p:nvPr>
        </p:nvSpPr>
        <p:spPr>
          <a:xfrm>
            <a:off x="679400" y="1898500"/>
            <a:ext cx="10833300" cy="239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0" name="Google Shape;90;g13fc5efcdbf_0_226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fc5efcdbf_0_229"/>
          <p:cNvSpPr/>
          <p:nvPr/>
        </p:nvSpPr>
        <p:spPr>
          <a:xfrm>
            <a:off x="6096000" y="-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" name="Google Shape;93;g13fc5efcdbf_0_229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" name="Google Shape;94;g13fc5efcdbf_0_229"/>
          <p:cNvSpPr txBox="1"/>
          <p:nvPr>
            <p:ph type="title"/>
          </p:nvPr>
        </p:nvSpPr>
        <p:spPr>
          <a:xfrm>
            <a:off x="354000" y="1477267"/>
            <a:ext cx="5393700" cy="2244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95" name="Google Shape;95;g13fc5efcdbf_0_229"/>
          <p:cNvSpPr txBox="1"/>
          <p:nvPr>
            <p:ph idx="1" type="subTitle"/>
          </p:nvPr>
        </p:nvSpPr>
        <p:spPr>
          <a:xfrm>
            <a:off x="354000" y="3793601"/>
            <a:ext cx="53937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6" name="Google Shape;96;g13fc5efcdbf_0_229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g13fc5efcdbf_0_229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9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3fc5efcdbf_0_239"/>
          <p:cNvSpPr/>
          <p:nvPr/>
        </p:nvSpPr>
        <p:spPr>
          <a:xfrm>
            <a:off x="0" y="6727600"/>
            <a:ext cx="12192000" cy="13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g13fc5efcdbf_0_239"/>
          <p:cNvSpPr txBox="1"/>
          <p:nvPr>
            <p:ph type="title"/>
          </p:nvPr>
        </p:nvSpPr>
        <p:spPr>
          <a:xfrm>
            <a:off x="415600" y="521800"/>
            <a:ext cx="113607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g13fc5efcdbf_0_23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g13fc5efcdbf_0_239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3fc5efcdbf_0_236"/>
          <p:cNvSpPr txBox="1"/>
          <p:nvPr>
            <p:ph idx="1" type="body"/>
          </p:nvPr>
        </p:nvSpPr>
        <p:spPr>
          <a:xfrm>
            <a:off x="426000" y="5640767"/>
            <a:ext cx="79983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</a:lstStyle>
          <a:p/>
        </p:txBody>
      </p:sp>
      <p:sp>
        <p:nvSpPr>
          <p:cNvPr id="29" name="Google Shape;29;g13fc5efcdbf_0_236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9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9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9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9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9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9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2F4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hyperlink" Target="mailto:jaustin@colbertk12.org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sjames2@colbertk12.org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g"/><Relationship Id="rId4" Type="http://schemas.openxmlformats.org/officeDocument/2006/relationships/hyperlink" Target="mailto:ahyde@colbertk12.or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hyperlink" Target="mailto:bcunningham@colbertk12.org" TargetMode="External"/><Relationship Id="rId7" Type="http://schemas.openxmlformats.org/officeDocument/2006/relationships/hyperlink" Target="mailto:ecounce@colbertk12.org" TargetMode="External"/><Relationship Id="rId8" Type="http://schemas.openxmlformats.org/officeDocument/2006/relationships/hyperlink" Target="mailto:aharris@colbertk12.org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24.png"/><Relationship Id="rId5" Type="http://schemas.openxmlformats.org/officeDocument/2006/relationships/hyperlink" Target="mailto:bcounce@colbertk12.org" TargetMode="External"/><Relationship Id="rId6" Type="http://schemas.openxmlformats.org/officeDocument/2006/relationships/hyperlink" Target="mailto:lklyce@colbertk12.org" TargetMode="External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hyperlink" Target="mailto:tfuqua@colbertk12.or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Relationship Id="rId4" Type="http://schemas.openxmlformats.org/officeDocument/2006/relationships/image" Target="../media/image9.jpg"/><Relationship Id="rId9" Type="http://schemas.openxmlformats.org/officeDocument/2006/relationships/hyperlink" Target="mailto:aunderwood@colbertk12.org" TargetMode="External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hyperlink" Target="mailto:dgargis@colbertk12.org" TargetMode="External"/><Relationship Id="rId8" Type="http://schemas.openxmlformats.org/officeDocument/2006/relationships/hyperlink" Target="mailto:bcunningham2@colbertk12.org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Relationship Id="rId4" Type="http://schemas.openxmlformats.org/officeDocument/2006/relationships/image" Target="../media/image16.jpg"/><Relationship Id="rId5" Type="http://schemas.openxmlformats.org/officeDocument/2006/relationships/image" Target="../media/image33.jpg"/><Relationship Id="rId6" Type="http://schemas.openxmlformats.org/officeDocument/2006/relationships/hyperlink" Target="mailto:aparker@colbertk12.org" TargetMode="External"/><Relationship Id="rId7" Type="http://schemas.openxmlformats.org/officeDocument/2006/relationships/hyperlink" Target="mailto:mreaves@colbertk12.org" TargetMode="External"/><Relationship Id="rId8" Type="http://schemas.openxmlformats.org/officeDocument/2006/relationships/hyperlink" Target="mailto:slatham@colbertk12.org" TargetMode="External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hyperlink" Target="mailto:tsullivan@colbertk12.or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Relationship Id="rId4" Type="http://schemas.openxmlformats.org/officeDocument/2006/relationships/image" Target="../media/image40.jpg"/><Relationship Id="rId9" Type="http://schemas.openxmlformats.org/officeDocument/2006/relationships/image" Target="../media/image20.jpg"/><Relationship Id="rId5" Type="http://schemas.openxmlformats.org/officeDocument/2006/relationships/image" Target="../media/image27.jpg"/><Relationship Id="rId6" Type="http://schemas.openxmlformats.org/officeDocument/2006/relationships/hyperlink" Target="mailto:ssullivan@colbertk12.org" TargetMode="External"/><Relationship Id="rId7" Type="http://schemas.openxmlformats.org/officeDocument/2006/relationships/hyperlink" Target="mailto:mpellitteri@colbertk12.org" TargetMode="External"/><Relationship Id="rId8" Type="http://schemas.openxmlformats.org/officeDocument/2006/relationships/hyperlink" Target="mailto:ldelbert@colbertk12.org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Relationship Id="rId4" Type="http://schemas.openxmlformats.org/officeDocument/2006/relationships/image" Target="../media/image26.jpg"/><Relationship Id="rId5" Type="http://schemas.openxmlformats.org/officeDocument/2006/relationships/hyperlink" Target="mailto:jfuller@colbertk12.org" TargetMode="External"/><Relationship Id="rId6" Type="http://schemas.openxmlformats.org/officeDocument/2006/relationships/hyperlink" Target="mailto:ljones@colbertk12.org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hyperlink" Target="mailto:cturberville@colbertk12.org" TargetMode="External"/><Relationship Id="rId5" Type="http://schemas.openxmlformats.org/officeDocument/2006/relationships/hyperlink" Target="mailto:apuckett@colbertk12.org" TargetMode="External"/><Relationship Id="rId6" Type="http://schemas.openxmlformats.org/officeDocument/2006/relationships/image" Target="../media/image25.jpg"/><Relationship Id="rId7" Type="http://schemas.openxmlformats.org/officeDocument/2006/relationships/hyperlink" Target="mailto:ejacques@colbertk12.org" TargetMode="External"/><Relationship Id="rId8" Type="http://schemas.openxmlformats.org/officeDocument/2006/relationships/image" Target="../media/image3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shopkins@colbertk12.org" TargetMode="External"/><Relationship Id="rId4" Type="http://schemas.openxmlformats.org/officeDocument/2006/relationships/hyperlink" Target="mailto:tbuckner@colbertk12.org" TargetMode="External"/><Relationship Id="rId5" Type="http://schemas.openxmlformats.org/officeDocument/2006/relationships/hyperlink" Target="mailto:cblack@colbertk12.org" TargetMode="External"/><Relationship Id="rId6" Type="http://schemas.openxmlformats.org/officeDocument/2006/relationships/hyperlink" Target="mailto:choward@colbertk12.org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Relationship Id="rId5" Type="http://schemas.openxmlformats.org/officeDocument/2006/relationships/hyperlink" Target="mailto:jwitt@colbertk12.org" TargetMode="External"/><Relationship Id="rId6" Type="http://schemas.openxmlformats.org/officeDocument/2006/relationships/hyperlink" Target="mailto:sstayton@colbertk12.org" TargetMode="External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hyperlink" Target="mailto:jjohnson@colbertk12.org" TargetMode="External"/><Relationship Id="rId4" Type="http://schemas.openxmlformats.org/officeDocument/2006/relationships/hyperlink" Target="mailto:tburgess@colbertk12.org" TargetMode="External"/><Relationship Id="rId9" Type="http://schemas.openxmlformats.org/officeDocument/2006/relationships/hyperlink" Target="mailto:dyarber@colbertk12.org" TargetMode="External"/><Relationship Id="rId5" Type="http://schemas.openxmlformats.org/officeDocument/2006/relationships/hyperlink" Target="mailto:rsaint@colbertk12.org" TargetMode="External"/><Relationship Id="rId6" Type="http://schemas.openxmlformats.org/officeDocument/2006/relationships/image" Target="../media/image31.jpg"/><Relationship Id="rId7" Type="http://schemas.openxmlformats.org/officeDocument/2006/relationships/image" Target="../media/image36.jpg"/><Relationship Id="rId8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tleathers@colbertk12.org" TargetMode="External"/><Relationship Id="rId4" Type="http://schemas.openxmlformats.org/officeDocument/2006/relationships/hyperlink" Target="mailto:cdenton@colbertk12.org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hyperlink" Target="mailto:dturberville@colbertk12.or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mailto:fabernathy@colbert.k12.org" TargetMode="External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hyperlink" Target="mailto:ecrisler@colbertk12.org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hyperlink" Target="mailto:mosborn@colbertk12.or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hyperlink" Target="mailto:kdalrymple@cobertk12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 txBox="1"/>
          <p:nvPr/>
        </p:nvSpPr>
        <p:spPr>
          <a:xfrm>
            <a:off x="-125" y="2920025"/>
            <a:ext cx="121920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0" i="0" lang="en-US" sz="4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CENTRAL OFFICE DIRECTORS &amp; STAFF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0" y="3596150"/>
            <a:ext cx="121920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0" i="0" lang="en-US" sz="4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AREAS OF RESPONSIBILITY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-76200" y="4388450"/>
            <a:ext cx="121920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n-US" sz="4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</a:t>
            </a:r>
            <a:r>
              <a:rPr b="1" lang="en-US" sz="4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r>
              <a:rPr b="1" i="0" lang="en-US" sz="4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-202</a:t>
            </a:r>
            <a:r>
              <a:rPr b="1" lang="en-US" sz="4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b="1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4813" y="1207875"/>
            <a:ext cx="6769982" cy="171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13fc5efcdbf_0_290"/>
          <p:cNvPicPr preferRelativeResize="0"/>
          <p:nvPr/>
        </p:nvPicPr>
        <p:blipFill rotWithShape="1">
          <a:blip r:embed="rId3">
            <a:alphaModFix/>
          </a:blip>
          <a:srcRect b="0" l="0" r="0" t="23159"/>
          <a:stretch/>
        </p:blipFill>
        <p:spPr>
          <a:xfrm>
            <a:off x="7657600" y="665225"/>
            <a:ext cx="4231850" cy="478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13fc5efcdbf_0_290"/>
          <p:cNvSpPr txBox="1"/>
          <p:nvPr/>
        </p:nvSpPr>
        <p:spPr>
          <a:xfrm>
            <a:off x="-236150" y="497825"/>
            <a:ext cx="89538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JAMIE AUSTIN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13fc5efcdbf_0_290"/>
          <p:cNvSpPr txBox="1"/>
          <p:nvPr/>
        </p:nvSpPr>
        <p:spPr>
          <a:xfrm>
            <a:off x="-236151" y="986825"/>
            <a:ext cx="88512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 CNP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91" name="Google Shape;191;g13fc5efcdbf_0_290"/>
          <p:cNvGraphicFramePr/>
          <p:nvPr/>
        </p:nvGraphicFramePr>
        <p:xfrm>
          <a:off x="849675" y="1555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{955AAF1D-5790-4520-BF5D-39FF2E3F0468}</a:tableStyleId>
              </a:tblPr>
              <a:tblGrid>
                <a:gridCol w="3257275"/>
                <a:gridCol w="32572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School CNP Staff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Jamie Austin   Ext 1514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School Cafeteria Managers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Jamie Austin   Ext 1514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School Cafeteria Accounts Payable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Chastity Howard   Ext 1515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School Menu Planning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Jamie Austin   Ext 1514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92" name="Google Shape;192;g13fc5efcdbf_0_290"/>
          <p:cNvSpPr/>
          <p:nvPr/>
        </p:nvSpPr>
        <p:spPr>
          <a:xfrm>
            <a:off x="-185550" y="5942550"/>
            <a:ext cx="12563100" cy="9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13fc5efcdbf_0_290"/>
          <p:cNvSpPr txBox="1"/>
          <p:nvPr/>
        </p:nvSpPr>
        <p:spPr>
          <a:xfrm>
            <a:off x="0" y="5726100"/>
            <a:ext cx="12192000" cy="9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jaustin@colbertk12.org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1514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fc5efcdbf_0_299"/>
          <p:cNvSpPr txBox="1"/>
          <p:nvPr/>
        </p:nvSpPr>
        <p:spPr>
          <a:xfrm>
            <a:off x="5029800" y="372600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SHAUNA JAMES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13fc5efcdbf_0_299"/>
          <p:cNvSpPr txBox="1"/>
          <p:nvPr/>
        </p:nvSpPr>
        <p:spPr>
          <a:xfrm>
            <a:off x="5029800" y="861600"/>
            <a:ext cx="7162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CHIEF SCHOOL FINANCIAL OFFICER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00" name="Google Shape;200;g13fc5efcdbf_0_299"/>
          <p:cNvGraphicFramePr/>
          <p:nvPr/>
        </p:nvGraphicFramePr>
        <p:xfrm>
          <a:off x="5406075" y="1411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{955AAF1D-5790-4520-BF5D-39FF2E3F0468}</a:tableStyleId>
              </a:tblPr>
              <a:tblGrid>
                <a:gridCol w="3204825"/>
                <a:gridCol w="32572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Local School Accounting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Shauna James   Ext 1230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FMLA, Worker’s Comp, etc.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Angela Puckett  Ext 1221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Accounts Payable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Christina Turberville   Ext 1214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District &amp; School Budgets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Shauna James   Ext 1230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Financial Reporting &amp; Audits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Shauna James   Ext 1230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Bids &amp; Procurement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Shauna James   Ext 1230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Payroll, PEEHIP, &amp; RSA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Angela Puckett  EXT 1221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HR, Onboarding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Erica Jacques  EXT 1210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01" name="Google Shape;201;g13fc5efcdbf_0_299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13fc5efcdbf_0_299"/>
          <p:cNvSpPr txBox="1"/>
          <p:nvPr/>
        </p:nvSpPr>
        <p:spPr>
          <a:xfrm>
            <a:off x="8175" y="622905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sjames2@colbertk12.org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1230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3" name="Google Shape;203;g13fc5efcdbf_0_2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7000" y="0"/>
            <a:ext cx="6141900" cy="61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25d250baad3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352" y="0"/>
            <a:ext cx="502964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25d250baad3_0_19"/>
          <p:cNvSpPr txBox="1"/>
          <p:nvPr/>
        </p:nvSpPr>
        <p:spPr>
          <a:xfrm>
            <a:off x="76800" y="372600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ALLEN HYDE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25d250baad3_0_19"/>
          <p:cNvSpPr txBox="1"/>
          <p:nvPr/>
        </p:nvSpPr>
        <p:spPr>
          <a:xfrm>
            <a:off x="76800" y="861600"/>
            <a:ext cx="71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 MAINTENANCE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11" name="Google Shape;211;g25d250baad3_0_19"/>
          <p:cNvGraphicFramePr/>
          <p:nvPr/>
        </p:nvGraphicFramePr>
        <p:xfrm>
          <a:off x="1082075" y="1661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{955AAF1D-5790-4520-BF5D-39FF2E3F0468}</a:tableStyleId>
              </a:tblPr>
              <a:tblGrid>
                <a:gridCol w="5151625"/>
              </a:tblGrid>
              <a:tr h="441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AREAS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HVAC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Electrical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Maintenance Work Orders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Plumbing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School Custodians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12" name="Google Shape;212;g25d250baad3_0_19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25d250baad3_0_19"/>
          <p:cNvSpPr txBox="1"/>
          <p:nvPr/>
        </p:nvSpPr>
        <p:spPr>
          <a:xfrm>
            <a:off x="8175" y="622905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ahyde@colbertk12.org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</a:t>
            </a: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1271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g180dcd0f4d2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593" y="1016950"/>
            <a:ext cx="3340780" cy="45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80dcd0f4d2_0_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4942" y="1016971"/>
            <a:ext cx="3340798" cy="455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180dcd0f4d2_0_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4317" y="1016958"/>
            <a:ext cx="3340796" cy="455524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180dcd0f4d2_0_3"/>
          <p:cNvSpPr txBox="1"/>
          <p:nvPr/>
        </p:nvSpPr>
        <p:spPr>
          <a:xfrm>
            <a:off x="0" y="80475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FEDERAL PROGRAMS SUPPORT STAFF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180dcd0f4d2_0_3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180dcd0f4d2_0_3"/>
          <p:cNvSpPr txBox="1"/>
          <p:nvPr/>
        </p:nvSpPr>
        <p:spPr>
          <a:xfrm>
            <a:off x="135700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Brooke Cunningham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Fed Prog</a:t>
            </a: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rams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Secretary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bcunningham@colbertk12.org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</a:t>
            </a:r>
            <a:r>
              <a:rPr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" name="Google Shape;224;g180dcd0f4d2_0_3"/>
          <p:cNvSpPr txBox="1"/>
          <p:nvPr>
            <p:ph idx="1" type="body"/>
          </p:nvPr>
        </p:nvSpPr>
        <p:spPr>
          <a:xfrm>
            <a:off x="3952463" y="549837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Emily Counce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Mental Health &amp; Homeless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25" name="Google Shape;225;g180dcd0f4d2_0_3"/>
          <p:cNvSpPr txBox="1"/>
          <p:nvPr>
            <p:ph idx="1" type="body"/>
          </p:nvPr>
        </p:nvSpPr>
        <p:spPr>
          <a:xfrm>
            <a:off x="8323975" y="549837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Ashley Harris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EL Facilitator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26" name="Google Shape;226;g180dcd0f4d2_0_3"/>
          <p:cNvSpPr txBox="1"/>
          <p:nvPr/>
        </p:nvSpPr>
        <p:spPr>
          <a:xfrm>
            <a:off x="4171250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Emily Counce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Mental Health Services Coord.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ecounce@colbertk12.org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1215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g180dcd0f4d2_0_3"/>
          <p:cNvSpPr txBox="1"/>
          <p:nvPr/>
        </p:nvSpPr>
        <p:spPr>
          <a:xfrm>
            <a:off x="8130625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Ashley Harris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ESL Facilitator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aharris@colbertk12.org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Itinerant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13fc5efcdbf_0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0177" y="1185121"/>
            <a:ext cx="3361500" cy="448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13fc5efcdbf_0_98"/>
          <p:cNvPicPr preferRelativeResize="0"/>
          <p:nvPr/>
        </p:nvPicPr>
        <p:blipFill rotWithShape="1">
          <a:blip r:embed="rId4">
            <a:alphaModFix/>
          </a:blip>
          <a:srcRect b="18533" l="0" r="0" t="19519"/>
          <a:stretch/>
        </p:blipFill>
        <p:spPr>
          <a:xfrm>
            <a:off x="6919200" y="1185125"/>
            <a:ext cx="4241076" cy="467274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13fc5efcdbf_0_98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13fc5efcdbf_0_98"/>
          <p:cNvSpPr txBox="1"/>
          <p:nvPr/>
        </p:nvSpPr>
        <p:spPr>
          <a:xfrm>
            <a:off x="0" y="370875"/>
            <a:ext cx="121920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SAFETY &amp; SECURITY, STUDENT HEALTH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3fc5efcdbf_0_98"/>
          <p:cNvSpPr txBox="1"/>
          <p:nvPr/>
        </p:nvSpPr>
        <p:spPr>
          <a:xfrm>
            <a:off x="6032850" y="5582975"/>
            <a:ext cx="58494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Brad Counce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District Safety &amp; Security </a:t>
            </a: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Coordinato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bcounce@colbertk12.org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1208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g13fc5efcdbf_0_98"/>
          <p:cNvSpPr txBox="1"/>
          <p:nvPr/>
        </p:nvSpPr>
        <p:spPr>
          <a:xfrm>
            <a:off x="1880175" y="5582975"/>
            <a:ext cx="3361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Leatonia Klyce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District Lead Nurse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lklyce@colbertk12.org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1217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13fc5efcdbf_0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4512" y="1688488"/>
            <a:ext cx="2236913" cy="3355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13fc5efcdbf_0_109"/>
          <p:cNvPicPr preferRelativeResize="0"/>
          <p:nvPr/>
        </p:nvPicPr>
        <p:blipFill rotWithShape="1">
          <a:blip r:embed="rId4">
            <a:alphaModFix/>
          </a:blip>
          <a:srcRect b="0" l="0" r="0" t="8742"/>
          <a:stretch/>
        </p:blipFill>
        <p:spPr>
          <a:xfrm>
            <a:off x="249075" y="1705512"/>
            <a:ext cx="2546752" cy="316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3fc5efcdbf_0_109"/>
          <p:cNvPicPr preferRelativeResize="0"/>
          <p:nvPr/>
        </p:nvPicPr>
        <p:blipFill rotWithShape="1">
          <a:blip r:embed="rId5">
            <a:alphaModFix/>
          </a:blip>
          <a:srcRect b="0" l="0" r="0" t="12118"/>
          <a:stretch/>
        </p:blipFill>
        <p:spPr>
          <a:xfrm>
            <a:off x="9250725" y="1705500"/>
            <a:ext cx="2644556" cy="31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3fc5efcdbf_0_109"/>
          <p:cNvPicPr preferRelativeResize="0"/>
          <p:nvPr/>
        </p:nvPicPr>
        <p:blipFill rotWithShape="1">
          <a:blip r:embed="rId6">
            <a:alphaModFix/>
          </a:blip>
          <a:srcRect b="0" l="0" r="0" t="10514"/>
          <a:stretch/>
        </p:blipFill>
        <p:spPr>
          <a:xfrm>
            <a:off x="3177735" y="1736275"/>
            <a:ext cx="2546761" cy="310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13fc5efcdbf_0_109"/>
          <p:cNvSpPr txBox="1"/>
          <p:nvPr/>
        </p:nvSpPr>
        <p:spPr>
          <a:xfrm>
            <a:off x="-17725" y="394050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SPECIAL EDUCATION SUPPORT STAFF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13fc5efcdbf_0_109"/>
          <p:cNvSpPr txBox="1"/>
          <p:nvPr>
            <p:ph idx="1" type="body"/>
          </p:nvPr>
        </p:nvSpPr>
        <p:spPr>
          <a:xfrm>
            <a:off x="3968713" y="515142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Brooke Cunningham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Secretary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48" name="Google Shape;248;g13fc5efcdbf_0_109"/>
          <p:cNvSpPr txBox="1"/>
          <p:nvPr>
            <p:ph idx="1" type="body"/>
          </p:nvPr>
        </p:nvSpPr>
        <p:spPr>
          <a:xfrm>
            <a:off x="8343400" y="515142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Anna Underwood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Occupational Therapy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49" name="Google Shape;249;g13fc5efcdbf_0_109"/>
          <p:cNvSpPr txBox="1"/>
          <p:nvPr>
            <p:ph idx="1" type="body"/>
          </p:nvPr>
        </p:nvSpPr>
        <p:spPr>
          <a:xfrm>
            <a:off x="540100" y="5151425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Destin Gargis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IEP/Homebound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50" name="Google Shape;250;g13fc5efcdbf_0_109"/>
          <p:cNvSpPr/>
          <p:nvPr/>
        </p:nvSpPr>
        <p:spPr>
          <a:xfrm>
            <a:off x="0" y="48971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13fc5efcdbf_0_109"/>
          <p:cNvSpPr txBox="1"/>
          <p:nvPr/>
        </p:nvSpPr>
        <p:spPr>
          <a:xfrm>
            <a:off x="97225" y="4897175"/>
            <a:ext cx="27870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Destin Gargis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Homebound Facilitator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dgargis@colbertk12.org</a:t>
            </a: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1237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g13fc5efcdbf_0_109"/>
          <p:cNvSpPr txBox="1"/>
          <p:nvPr>
            <p:ph idx="1" type="body"/>
          </p:nvPr>
        </p:nvSpPr>
        <p:spPr>
          <a:xfrm>
            <a:off x="3952463" y="481257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Emily Counce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Mental Health &amp; Homeless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53" name="Google Shape;253;g13fc5efcdbf_0_109"/>
          <p:cNvSpPr txBox="1"/>
          <p:nvPr/>
        </p:nvSpPr>
        <p:spPr>
          <a:xfrm>
            <a:off x="2808025" y="4913075"/>
            <a:ext cx="32529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Brooke Cunningham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SPED Secretary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bcunningham2@colbertk12.org</a:t>
            </a: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1244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" name="Google Shape;254;g13fc5efcdbf_0_109"/>
          <p:cNvSpPr txBox="1"/>
          <p:nvPr/>
        </p:nvSpPr>
        <p:spPr>
          <a:xfrm>
            <a:off x="9085000" y="4897175"/>
            <a:ext cx="29760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Anna Underwood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Occupational Therapy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aunderwood@colbertk12.org</a:t>
            </a: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1232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g13fc5efcdbf_0_109"/>
          <p:cNvSpPr txBox="1"/>
          <p:nvPr/>
        </p:nvSpPr>
        <p:spPr>
          <a:xfrm>
            <a:off x="5939475" y="4897175"/>
            <a:ext cx="30963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16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Nathan Fuller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SPED Administrator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1600" u="non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nfuller</a:t>
            </a:r>
            <a:r>
              <a:rPr b="0" i="0" lang="en-US" sz="16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@colbertk12.org</a:t>
            </a: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</a:t>
            </a:r>
            <a:r>
              <a:rPr lang="en-US" sz="16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50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13fc5efcdbf_0_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174" y="1367176"/>
            <a:ext cx="3109350" cy="42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3fc5efcdbf_0_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1324" y="1367199"/>
            <a:ext cx="3109350" cy="423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13fc5efcdbf_0_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9475" y="1367176"/>
            <a:ext cx="3109350" cy="423966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13fc5efcdbf_0_120"/>
          <p:cNvSpPr txBox="1"/>
          <p:nvPr/>
        </p:nvSpPr>
        <p:spPr>
          <a:xfrm>
            <a:off x="0" y="163000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SPECIAL EDUCATION SUPPORT STAFF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13fc5efcdbf_0_120"/>
          <p:cNvSpPr txBox="1"/>
          <p:nvPr>
            <p:ph idx="1" type="body"/>
          </p:nvPr>
        </p:nvSpPr>
        <p:spPr>
          <a:xfrm>
            <a:off x="3901300" y="558797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Michele Reaves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65" name="Google Shape;265;g13fc5efcdbf_0_120"/>
          <p:cNvSpPr txBox="1"/>
          <p:nvPr>
            <p:ph idx="1" type="body"/>
          </p:nvPr>
        </p:nvSpPr>
        <p:spPr>
          <a:xfrm>
            <a:off x="8343400" y="5558350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Savannah Latham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Speech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66" name="Google Shape;266;g13fc5efcdbf_0_120"/>
          <p:cNvSpPr txBox="1"/>
          <p:nvPr>
            <p:ph idx="1" type="body"/>
          </p:nvPr>
        </p:nvSpPr>
        <p:spPr>
          <a:xfrm>
            <a:off x="487250" y="5634550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Amanda Parker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67" name="Google Shape;267;g13fc5efcdbf_0_120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13fc5efcdbf_0_120"/>
          <p:cNvSpPr txBox="1"/>
          <p:nvPr/>
        </p:nvSpPr>
        <p:spPr>
          <a:xfrm>
            <a:off x="135700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Amanda Parker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Gifted Teacher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aparker@colbertk12.org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NWSCC Gifted Room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g13fc5efcdbf_0_120"/>
          <p:cNvSpPr txBox="1"/>
          <p:nvPr>
            <p:ph idx="1" type="body"/>
          </p:nvPr>
        </p:nvSpPr>
        <p:spPr>
          <a:xfrm>
            <a:off x="3952463" y="549837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Emily Counce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Mental Health &amp; Homeless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70" name="Google Shape;270;g13fc5efcdbf_0_120"/>
          <p:cNvSpPr txBox="1"/>
          <p:nvPr>
            <p:ph idx="1" type="body"/>
          </p:nvPr>
        </p:nvSpPr>
        <p:spPr>
          <a:xfrm>
            <a:off x="8323975" y="549837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Ashley Harris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EL Facilitator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71" name="Google Shape;271;g13fc5efcdbf_0_120"/>
          <p:cNvSpPr txBox="1"/>
          <p:nvPr/>
        </p:nvSpPr>
        <p:spPr>
          <a:xfrm>
            <a:off x="4171250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Michelle Reaves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Gifted Teacher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mreaves@colbertk12.org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NWSCC Gifted Room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g13fc5efcdbf_0_120"/>
          <p:cNvSpPr txBox="1"/>
          <p:nvPr/>
        </p:nvSpPr>
        <p:spPr>
          <a:xfrm>
            <a:off x="8130625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Savannah Latham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Speech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slatham@colbertk12.org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1224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13fc5efcdbf_0_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075" y="1709574"/>
            <a:ext cx="2857377" cy="389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13fc5efcdbf_0_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50" y="1709575"/>
            <a:ext cx="2857377" cy="389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13fc5efcdbf_0_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63800" y="1709575"/>
            <a:ext cx="2857377" cy="389606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13fc5efcdbf_0_130"/>
          <p:cNvSpPr txBox="1"/>
          <p:nvPr/>
        </p:nvSpPr>
        <p:spPr>
          <a:xfrm>
            <a:off x="0" y="400550"/>
            <a:ext cx="121920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TECHNOLOGY SUPPORT STAFF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13fc5efcdbf_0_130"/>
          <p:cNvSpPr txBox="1"/>
          <p:nvPr>
            <p:ph idx="1" type="body"/>
          </p:nvPr>
        </p:nvSpPr>
        <p:spPr>
          <a:xfrm>
            <a:off x="3989150" y="568112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Michael Pellitteri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Software, Programs, &amp; Purchasing 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82" name="Google Shape;282;g13fc5efcdbf_0_130"/>
          <p:cNvSpPr txBox="1"/>
          <p:nvPr>
            <p:ph idx="1" type="body"/>
          </p:nvPr>
        </p:nvSpPr>
        <p:spPr>
          <a:xfrm>
            <a:off x="8240700" y="568112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9732"/>
              <a:buNone/>
            </a:pPr>
            <a:r>
              <a:rPr lang="en-US" sz="2200">
                <a:solidFill>
                  <a:schemeClr val="lt1"/>
                </a:solidFill>
              </a:rPr>
              <a:t>Louis Delbert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9732"/>
              <a:buNone/>
            </a:pPr>
            <a:r>
              <a:rPr lang="en-US" sz="2200">
                <a:solidFill>
                  <a:schemeClr val="lt1"/>
                </a:solidFill>
              </a:rPr>
              <a:t>Network Administrator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83" name="Google Shape;283;g13fc5efcdbf_0_130"/>
          <p:cNvSpPr txBox="1"/>
          <p:nvPr>
            <p:ph idx="1" type="body"/>
          </p:nvPr>
        </p:nvSpPr>
        <p:spPr>
          <a:xfrm>
            <a:off x="554100" y="5681125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Shawn Sullivan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HelpDesk &amp; Chromebooks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84" name="Google Shape;284;g13fc5efcdbf_0_130"/>
          <p:cNvSpPr txBox="1"/>
          <p:nvPr>
            <p:ph idx="1" type="body"/>
          </p:nvPr>
        </p:nvSpPr>
        <p:spPr>
          <a:xfrm>
            <a:off x="3901300" y="558797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Michele Reaves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85" name="Google Shape;285;g13fc5efcdbf_0_130"/>
          <p:cNvSpPr txBox="1"/>
          <p:nvPr>
            <p:ph idx="1" type="body"/>
          </p:nvPr>
        </p:nvSpPr>
        <p:spPr>
          <a:xfrm>
            <a:off x="8343400" y="5558350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Savannah Latham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Speech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86" name="Google Shape;286;g13fc5efcdbf_0_130"/>
          <p:cNvSpPr txBox="1"/>
          <p:nvPr>
            <p:ph idx="1" type="body"/>
          </p:nvPr>
        </p:nvSpPr>
        <p:spPr>
          <a:xfrm>
            <a:off x="487250" y="5634550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Amanda Parker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87" name="Google Shape;287;g13fc5efcdbf_0_130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13fc5efcdbf_0_130"/>
          <p:cNvSpPr txBox="1"/>
          <p:nvPr/>
        </p:nvSpPr>
        <p:spPr>
          <a:xfrm>
            <a:off x="186825" y="5582975"/>
            <a:ext cx="2857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Shawn Sullivan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Helpdesk &amp; Chromebooks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5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ssullivan@colbertk12.org</a:t>
            </a: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1206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g13fc5efcdbf_0_130"/>
          <p:cNvSpPr txBox="1"/>
          <p:nvPr>
            <p:ph idx="1" type="body"/>
          </p:nvPr>
        </p:nvSpPr>
        <p:spPr>
          <a:xfrm>
            <a:off x="8323975" y="549837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Ashley Harris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EL Facilitator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90" name="Google Shape;290;g13fc5efcdbf_0_130"/>
          <p:cNvSpPr txBox="1"/>
          <p:nvPr/>
        </p:nvSpPr>
        <p:spPr>
          <a:xfrm>
            <a:off x="3120450" y="5582975"/>
            <a:ext cx="29337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Michael Pellitteri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Purchases &amp; Software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5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mpellitteri@colbertk12.org</a:t>
            </a: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1207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g13fc5efcdbf_0_130"/>
          <p:cNvSpPr txBox="1"/>
          <p:nvPr/>
        </p:nvSpPr>
        <p:spPr>
          <a:xfrm>
            <a:off x="9096450" y="5582975"/>
            <a:ext cx="2857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Louis Delbert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Network Administrator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5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ldelbert@colbertk12.org</a:t>
            </a: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1205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2" name="Google Shape;292;g13fc5efcdbf_0_130"/>
          <p:cNvPicPr preferRelativeResize="0"/>
          <p:nvPr/>
        </p:nvPicPr>
        <p:blipFill rotWithShape="1">
          <a:blip r:embed="rId9">
            <a:alphaModFix/>
          </a:blip>
          <a:srcRect b="0" l="0" r="0" t="1215"/>
          <a:stretch/>
        </p:blipFill>
        <p:spPr>
          <a:xfrm>
            <a:off x="6130225" y="1709575"/>
            <a:ext cx="2857377" cy="384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13fc5efcdbf_0_130"/>
          <p:cNvSpPr txBox="1"/>
          <p:nvPr/>
        </p:nvSpPr>
        <p:spPr>
          <a:xfrm>
            <a:off x="5941763" y="5582975"/>
            <a:ext cx="32343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Tennille Sullivan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PowerSchool/District Counselor </a:t>
            </a:r>
            <a:r>
              <a:rPr b="0" i="0" lang="en-US" sz="15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tsullivan@colbertk12.org</a:t>
            </a: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1246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g13fc5efcdbf_0_138"/>
          <p:cNvPicPr preferRelativeResize="0"/>
          <p:nvPr/>
        </p:nvPicPr>
        <p:blipFill rotWithShape="1">
          <a:blip r:embed="rId3">
            <a:alphaModFix/>
          </a:blip>
          <a:srcRect b="1749" l="0" r="0" t="2105"/>
          <a:stretch/>
        </p:blipFill>
        <p:spPr>
          <a:xfrm>
            <a:off x="6629075" y="1550425"/>
            <a:ext cx="3857900" cy="40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13fc5efcdbf_0_138"/>
          <p:cNvPicPr preferRelativeResize="0"/>
          <p:nvPr/>
        </p:nvPicPr>
        <p:blipFill rotWithShape="1">
          <a:blip r:embed="rId4">
            <a:alphaModFix/>
          </a:blip>
          <a:srcRect b="0" l="0" r="0" t="9139"/>
          <a:stretch/>
        </p:blipFill>
        <p:spPr>
          <a:xfrm>
            <a:off x="1544700" y="1550424"/>
            <a:ext cx="3361176" cy="416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13fc5efcdbf_0_138"/>
          <p:cNvSpPr txBox="1"/>
          <p:nvPr/>
        </p:nvSpPr>
        <p:spPr>
          <a:xfrm>
            <a:off x="-28600" y="210600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INSTRUCTIONAL &amp; STUDENT SUPPORT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13fc5efcdbf_0_138"/>
          <p:cNvSpPr txBox="1"/>
          <p:nvPr>
            <p:ph idx="1" type="body"/>
          </p:nvPr>
        </p:nvSpPr>
        <p:spPr>
          <a:xfrm>
            <a:off x="4358975" y="5681125"/>
            <a:ext cx="3618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Courtney Snipes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Elementary Math Coach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02" name="Google Shape;302;g13fc5efcdbf_0_138"/>
          <p:cNvSpPr txBox="1"/>
          <p:nvPr>
            <p:ph idx="1" type="body"/>
          </p:nvPr>
        </p:nvSpPr>
        <p:spPr>
          <a:xfrm>
            <a:off x="8623412" y="5701725"/>
            <a:ext cx="2596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Tennille Sullivan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Career Coach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03" name="Google Shape;303;g13fc5efcdbf_0_138"/>
          <p:cNvSpPr txBox="1"/>
          <p:nvPr>
            <p:ph idx="1" type="body"/>
          </p:nvPr>
        </p:nvSpPr>
        <p:spPr>
          <a:xfrm>
            <a:off x="554100" y="5701725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Jessica Fuller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Secondary Instructional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04" name="Google Shape;304;g13fc5efcdbf_0_138"/>
          <p:cNvSpPr txBox="1"/>
          <p:nvPr>
            <p:ph idx="1" type="body"/>
          </p:nvPr>
        </p:nvSpPr>
        <p:spPr>
          <a:xfrm>
            <a:off x="3901300" y="558797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Michele Reaves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05" name="Google Shape;305;g13fc5efcdbf_0_138"/>
          <p:cNvSpPr txBox="1"/>
          <p:nvPr>
            <p:ph idx="1" type="body"/>
          </p:nvPr>
        </p:nvSpPr>
        <p:spPr>
          <a:xfrm>
            <a:off x="8343400" y="5558350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Savannah Latham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Speech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06" name="Google Shape;306;g13fc5efcdbf_0_138"/>
          <p:cNvSpPr txBox="1"/>
          <p:nvPr>
            <p:ph idx="1" type="body"/>
          </p:nvPr>
        </p:nvSpPr>
        <p:spPr>
          <a:xfrm>
            <a:off x="487250" y="5634550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Amanda Parker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07" name="Google Shape;307;g13fc5efcdbf_0_138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13fc5efcdbf_0_138"/>
          <p:cNvSpPr txBox="1"/>
          <p:nvPr/>
        </p:nvSpPr>
        <p:spPr>
          <a:xfrm>
            <a:off x="1351188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Jessica Fuller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Secondary Instructional Coach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jfuller@colbertk12.org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1243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9" name="Google Shape;309;g13fc5efcdbf_0_138"/>
          <p:cNvSpPr txBox="1"/>
          <p:nvPr>
            <p:ph idx="1" type="body"/>
          </p:nvPr>
        </p:nvSpPr>
        <p:spPr>
          <a:xfrm>
            <a:off x="8323975" y="549837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Ashley Harris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EL Facilitator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10" name="Google Shape;310;g13fc5efcdbf_0_138"/>
          <p:cNvSpPr txBox="1"/>
          <p:nvPr/>
        </p:nvSpPr>
        <p:spPr>
          <a:xfrm>
            <a:off x="6782625" y="5582975"/>
            <a:ext cx="35508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Lattoria Jones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Career Coach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ljones@colbertk12.org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1213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3fc5efcdbf_0_147"/>
          <p:cNvSpPr txBox="1"/>
          <p:nvPr>
            <p:ph idx="1" type="body"/>
          </p:nvPr>
        </p:nvSpPr>
        <p:spPr>
          <a:xfrm>
            <a:off x="1285200" y="5716975"/>
            <a:ext cx="36327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Kathy Howard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Payroll/HR</a:t>
            </a:r>
            <a:endParaRPr/>
          </a:p>
        </p:txBody>
      </p:sp>
      <p:sp>
        <p:nvSpPr>
          <p:cNvPr id="316" name="Google Shape;316;g13fc5efcdbf_0_147"/>
          <p:cNvSpPr txBox="1"/>
          <p:nvPr/>
        </p:nvSpPr>
        <p:spPr>
          <a:xfrm>
            <a:off x="0" y="228600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BUSINESS OFFICE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g13fc5efcdbf_0_147"/>
          <p:cNvPicPr preferRelativeResize="0"/>
          <p:nvPr/>
        </p:nvPicPr>
        <p:blipFill rotWithShape="1">
          <a:blip r:embed="rId3">
            <a:alphaModFix/>
          </a:blip>
          <a:srcRect b="0" l="0" r="0" t="7484"/>
          <a:stretch/>
        </p:blipFill>
        <p:spPr>
          <a:xfrm>
            <a:off x="8483275" y="1556950"/>
            <a:ext cx="3172121" cy="400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13fc5efcdbf_0_147"/>
          <p:cNvSpPr txBox="1"/>
          <p:nvPr>
            <p:ph idx="1" type="body"/>
          </p:nvPr>
        </p:nvSpPr>
        <p:spPr>
          <a:xfrm>
            <a:off x="7102750" y="5716975"/>
            <a:ext cx="36327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Angela Puckett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Accounts Payable </a:t>
            </a:r>
            <a:endParaRPr sz="3600"/>
          </a:p>
        </p:txBody>
      </p:sp>
      <p:sp>
        <p:nvSpPr>
          <p:cNvPr id="319" name="Google Shape;319;g13fc5efcdbf_0_147"/>
          <p:cNvSpPr txBox="1"/>
          <p:nvPr>
            <p:ph idx="1" type="body"/>
          </p:nvPr>
        </p:nvSpPr>
        <p:spPr>
          <a:xfrm>
            <a:off x="4358975" y="5681125"/>
            <a:ext cx="3618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lt1"/>
                </a:solidFill>
              </a:rPr>
              <a:t>Courtney Snipes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lt1"/>
                </a:solidFill>
              </a:rPr>
              <a:t>Elementary Math Coach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20" name="Google Shape;320;g13fc5efcdbf_0_147"/>
          <p:cNvSpPr txBox="1"/>
          <p:nvPr>
            <p:ph idx="1" type="body"/>
          </p:nvPr>
        </p:nvSpPr>
        <p:spPr>
          <a:xfrm>
            <a:off x="8623412" y="5701725"/>
            <a:ext cx="2596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Tennille Sullivan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Career Coach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21" name="Google Shape;321;g13fc5efcdbf_0_147"/>
          <p:cNvSpPr txBox="1"/>
          <p:nvPr>
            <p:ph idx="1" type="body"/>
          </p:nvPr>
        </p:nvSpPr>
        <p:spPr>
          <a:xfrm>
            <a:off x="325500" y="5701725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lt1"/>
                </a:solidFill>
              </a:rPr>
              <a:t>Jessica Fuller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lt1"/>
                </a:solidFill>
              </a:rPr>
              <a:t>Secondary Instructional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22" name="Google Shape;322;g13fc5efcdbf_0_147"/>
          <p:cNvSpPr txBox="1"/>
          <p:nvPr>
            <p:ph idx="1" type="body"/>
          </p:nvPr>
        </p:nvSpPr>
        <p:spPr>
          <a:xfrm>
            <a:off x="3901300" y="558797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Michele Reaves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23" name="Google Shape;323;g13fc5efcdbf_0_147"/>
          <p:cNvSpPr txBox="1"/>
          <p:nvPr>
            <p:ph idx="1" type="body"/>
          </p:nvPr>
        </p:nvSpPr>
        <p:spPr>
          <a:xfrm>
            <a:off x="8343400" y="5558350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Savannah Latham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Speech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24" name="Google Shape;324;g13fc5efcdbf_0_147"/>
          <p:cNvSpPr txBox="1"/>
          <p:nvPr>
            <p:ph idx="1" type="body"/>
          </p:nvPr>
        </p:nvSpPr>
        <p:spPr>
          <a:xfrm>
            <a:off x="258650" y="5634550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Amanda Parker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25" name="Google Shape;325;g13fc5efcdbf_0_147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13fc5efcdbf_0_147"/>
          <p:cNvSpPr txBox="1"/>
          <p:nvPr/>
        </p:nvSpPr>
        <p:spPr>
          <a:xfrm>
            <a:off x="4132888" y="5582975"/>
            <a:ext cx="39831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Christina Turberville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Accounts Payable Specialist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cturberville@colbertk12.org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1214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7" name="Google Shape;327;g13fc5efcdbf_0_147"/>
          <p:cNvSpPr txBox="1"/>
          <p:nvPr>
            <p:ph idx="1" type="body"/>
          </p:nvPr>
        </p:nvSpPr>
        <p:spPr>
          <a:xfrm>
            <a:off x="8323975" y="549837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Ashley Harris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EL Facilitator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28" name="Google Shape;328;g13fc5efcdbf_0_147"/>
          <p:cNvSpPr txBox="1"/>
          <p:nvPr/>
        </p:nvSpPr>
        <p:spPr>
          <a:xfrm>
            <a:off x="8199800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Angela Puckett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Payroll Specialist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apuckett@colbertk12.org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1221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9" name="Google Shape;329;g13fc5efcdbf_0_1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73575" y="1567039"/>
            <a:ext cx="3361200" cy="398123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13fc5efcdbf_0_147"/>
          <p:cNvSpPr txBox="1"/>
          <p:nvPr/>
        </p:nvSpPr>
        <p:spPr>
          <a:xfrm>
            <a:off x="264663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Erica Jacques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Employee Benefits Specialist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ejacques@colbertk12.org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1210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1" name="Google Shape;331;g13fc5efcdbf_0_1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6650" y="1463200"/>
            <a:ext cx="3288461" cy="411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e273af6ea_0_19"/>
          <p:cNvSpPr/>
          <p:nvPr/>
        </p:nvSpPr>
        <p:spPr>
          <a:xfrm>
            <a:off x="0" y="3593075"/>
            <a:ext cx="12192000" cy="139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g2ee273af6ea_0_19"/>
          <p:cNvPicPr preferRelativeResize="0"/>
          <p:nvPr/>
        </p:nvPicPr>
        <p:blipFill rotWithShape="1">
          <a:blip r:embed="rId3">
            <a:alphaModFix/>
          </a:blip>
          <a:srcRect b="0" l="-2912" r="0" t="0"/>
          <a:stretch/>
        </p:blipFill>
        <p:spPr>
          <a:xfrm>
            <a:off x="-146700" y="0"/>
            <a:ext cx="548503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2ee273af6ea_0_19"/>
          <p:cNvSpPr txBox="1"/>
          <p:nvPr/>
        </p:nvSpPr>
        <p:spPr>
          <a:xfrm>
            <a:off x="5338325" y="1399475"/>
            <a:ext cx="68538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en-US" sz="6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CHRIS HAND</a:t>
            </a:r>
            <a:endParaRPr b="0" i="0" sz="6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ee273af6ea_0_19"/>
          <p:cNvSpPr txBox="1"/>
          <p:nvPr/>
        </p:nvSpPr>
        <p:spPr>
          <a:xfrm>
            <a:off x="5338125" y="2402075"/>
            <a:ext cx="68538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SUPERINTENDENT</a:t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" name="Google Shape;114;g2ee273af6ea_0_19"/>
          <p:cNvSpPr txBox="1"/>
          <p:nvPr/>
        </p:nvSpPr>
        <p:spPr>
          <a:xfrm>
            <a:off x="5338125" y="3779225"/>
            <a:ext cx="68538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29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chand@colbertk12.org</a:t>
            </a:r>
            <a:endParaRPr b="1" sz="29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1" sz="6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9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</a:t>
            </a:r>
            <a:r>
              <a:rPr b="1" lang="en-US" sz="29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 b="1" i="0" sz="29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80dcd0f4d2_0_19"/>
          <p:cNvSpPr txBox="1"/>
          <p:nvPr/>
        </p:nvSpPr>
        <p:spPr>
          <a:xfrm>
            <a:off x="0" y="232875"/>
            <a:ext cx="12192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ADDITIONAL DISTRICT PERSONNEL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PHOTOS COMING SOON 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180dcd0f4d2_0_19"/>
          <p:cNvSpPr/>
          <p:nvPr/>
        </p:nvSpPr>
        <p:spPr>
          <a:xfrm>
            <a:off x="-228600" y="1433475"/>
            <a:ext cx="12601500" cy="567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180dcd0f4d2_0_19"/>
          <p:cNvSpPr txBox="1"/>
          <p:nvPr/>
        </p:nvSpPr>
        <p:spPr>
          <a:xfrm>
            <a:off x="456525" y="4881800"/>
            <a:ext cx="53973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1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Shelly Hopkins</a:t>
            </a:r>
            <a:endParaRPr b="1" i="0" sz="21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1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Alternative School &amp; Virtual</a:t>
            </a:r>
            <a:endParaRPr b="1" i="0" sz="21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1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shopkins@colbertk12.org</a:t>
            </a:r>
            <a:r>
              <a:rPr b="0" i="0" lang="en-US" sz="21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21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1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1617 </a:t>
            </a:r>
            <a:endParaRPr b="0" i="0" sz="21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g180dcd0f4d2_0_19"/>
          <p:cNvSpPr txBox="1"/>
          <p:nvPr/>
        </p:nvSpPr>
        <p:spPr>
          <a:xfrm>
            <a:off x="350925" y="2355750"/>
            <a:ext cx="5608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Tommy Buckner</a:t>
            </a:r>
            <a:endParaRPr b="1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CLASS Administrator</a:t>
            </a:r>
            <a:endParaRPr b="1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tbuckner@colbertk12.org</a:t>
            </a:r>
            <a:r>
              <a:rPr b="0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1616</a:t>
            </a:r>
            <a:endParaRPr b="0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0" name="Google Shape;340;g180dcd0f4d2_0_19"/>
          <p:cNvSpPr txBox="1"/>
          <p:nvPr/>
        </p:nvSpPr>
        <p:spPr>
          <a:xfrm>
            <a:off x="7177200" y="4881800"/>
            <a:ext cx="470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Chris Black</a:t>
            </a:r>
            <a:endParaRPr b="1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Elementary Alternative Services</a:t>
            </a:r>
            <a:endParaRPr b="1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cblack@colbertk12.org</a:t>
            </a:r>
            <a:r>
              <a:rPr b="0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256 383 6471 Ext 1801</a:t>
            </a:r>
            <a:endParaRPr b="0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1" name="Google Shape;341;g180dcd0f4d2_0_19"/>
          <p:cNvSpPr txBox="1"/>
          <p:nvPr/>
        </p:nvSpPr>
        <p:spPr>
          <a:xfrm>
            <a:off x="7657200" y="2355750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Chastity Howard</a:t>
            </a:r>
            <a:endParaRPr b="1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CNP Supervisor</a:t>
            </a:r>
            <a:endParaRPr b="1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choward@colbertk12.org</a:t>
            </a:r>
            <a:r>
              <a:rPr b="0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Itinerant</a:t>
            </a:r>
            <a:endParaRPr b="0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13fc5efcdbf_0_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3177" y="1319452"/>
            <a:ext cx="3943600" cy="493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13fc5efcdbf_0_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8213" y="1319443"/>
            <a:ext cx="4027277" cy="503534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13fc5efcdbf_0_168"/>
          <p:cNvSpPr/>
          <p:nvPr/>
        </p:nvSpPr>
        <p:spPr>
          <a:xfrm>
            <a:off x="0" y="5299275"/>
            <a:ext cx="12192000" cy="15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13fc5efcdbf_0_168"/>
          <p:cNvSpPr txBox="1"/>
          <p:nvPr/>
        </p:nvSpPr>
        <p:spPr>
          <a:xfrm>
            <a:off x="0" y="272600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BOARD OF EDUCATION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13fc5efcdbf_0_168"/>
          <p:cNvSpPr txBox="1"/>
          <p:nvPr>
            <p:ph idx="1" type="body"/>
          </p:nvPr>
        </p:nvSpPr>
        <p:spPr>
          <a:xfrm>
            <a:off x="1825650" y="5426425"/>
            <a:ext cx="3452400" cy="14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dk2"/>
                </a:solidFill>
              </a:rPr>
              <a:t>Current Board President</a:t>
            </a:r>
            <a:endParaRPr sz="2200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dk2"/>
                </a:solidFill>
              </a:rPr>
              <a:t>Jackie Witt - District 3</a:t>
            </a:r>
            <a:endParaRPr sz="2200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 u="sng">
                <a:solidFill>
                  <a:schemeClr val="hlink"/>
                </a:solidFill>
                <a:hlinkClick r:id="rId5"/>
              </a:rPr>
              <a:t>jwitt@colbertk12.org</a:t>
            </a:r>
            <a:r>
              <a:rPr lang="en-US" sz="2200">
                <a:solidFill>
                  <a:schemeClr val="dk2"/>
                </a:solidFill>
              </a:rPr>
              <a:t>  </a:t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351" name="Google Shape;351;g13fc5efcdbf_0_168"/>
          <p:cNvSpPr txBox="1"/>
          <p:nvPr>
            <p:ph idx="1" type="body"/>
          </p:nvPr>
        </p:nvSpPr>
        <p:spPr>
          <a:xfrm>
            <a:off x="6568775" y="5426175"/>
            <a:ext cx="3452400" cy="14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dk2"/>
                </a:solidFill>
              </a:rPr>
              <a:t>Current Vice-President</a:t>
            </a:r>
            <a:endParaRPr sz="2200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dk2"/>
                </a:solidFill>
              </a:rPr>
              <a:t>Steve Stayton - District 6</a:t>
            </a:r>
            <a:endParaRPr sz="2200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 u="sng">
                <a:solidFill>
                  <a:schemeClr val="hlink"/>
                </a:solidFill>
                <a:hlinkClick r:id="rId6"/>
              </a:rPr>
              <a:t>sstayton@colbertk12.org</a:t>
            </a:r>
            <a:r>
              <a:rPr lang="en-US" sz="2200">
                <a:solidFill>
                  <a:schemeClr val="dk2"/>
                </a:solidFill>
              </a:rPr>
              <a:t>  </a:t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3fdf210a62_1_3"/>
          <p:cNvSpPr/>
          <p:nvPr/>
        </p:nvSpPr>
        <p:spPr>
          <a:xfrm>
            <a:off x="0" y="5071275"/>
            <a:ext cx="12192000" cy="178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13fdf210a62_1_3"/>
          <p:cNvSpPr txBox="1"/>
          <p:nvPr/>
        </p:nvSpPr>
        <p:spPr>
          <a:xfrm>
            <a:off x="0" y="398225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BOARD OF EDUCATION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13fdf210a62_1_3"/>
          <p:cNvSpPr txBox="1"/>
          <p:nvPr>
            <p:ph idx="1" type="body"/>
          </p:nvPr>
        </p:nvSpPr>
        <p:spPr>
          <a:xfrm>
            <a:off x="384575" y="5147475"/>
            <a:ext cx="2596200" cy="15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666666"/>
                </a:solidFill>
              </a:rPr>
              <a:t>Jarrod Johnson</a:t>
            </a:r>
            <a:endParaRPr sz="2200">
              <a:solidFill>
                <a:srgbClr val="66666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666666"/>
                </a:solidFill>
              </a:rPr>
              <a:t>District 1</a:t>
            </a:r>
            <a:endParaRPr sz="2200">
              <a:solidFill>
                <a:srgbClr val="66666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700" u="sng">
                <a:solidFill>
                  <a:schemeClr val="hlink"/>
                </a:solidFill>
                <a:hlinkClick r:id="rId3"/>
              </a:rPr>
              <a:t>jjohnson@colbertk12.org</a:t>
            </a:r>
            <a:r>
              <a:rPr lang="en-US" sz="1700">
                <a:solidFill>
                  <a:srgbClr val="666666"/>
                </a:solidFill>
              </a:rPr>
              <a:t> </a:t>
            </a:r>
            <a:endParaRPr sz="1700">
              <a:solidFill>
                <a:srgbClr val="666666"/>
              </a:solidFill>
            </a:endParaRPr>
          </a:p>
        </p:txBody>
      </p:sp>
      <p:sp>
        <p:nvSpPr>
          <p:cNvPr id="359" name="Google Shape;359;g13fdf210a62_1_3"/>
          <p:cNvSpPr txBox="1"/>
          <p:nvPr>
            <p:ph idx="1" type="body"/>
          </p:nvPr>
        </p:nvSpPr>
        <p:spPr>
          <a:xfrm>
            <a:off x="6156013" y="5147475"/>
            <a:ext cx="2712300" cy="15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666666"/>
                </a:solidFill>
              </a:rPr>
              <a:t>Thomas Burgess</a:t>
            </a:r>
            <a:endParaRPr sz="2200">
              <a:solidFill>
                <a:srgbClr val="66666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666666"/>
                </a:solidFill>
              </a:rPr>
              <a:t>District 4</a:t>
            </a:r>
            <a:endParaRPr sz="2200">
              <a:solidFill>
                <a:srgbClr val="66666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700" u="sng">
                <a:solidFill>
                  <a:schemeClr val="hlink"/>
                </a:solidFill>
                <a:hlinkClick r:id="rId4"/>
              </a:rPr>
              <a:t>tburgess@colbertk12.org</a:t>
            </a:r>
            <a:r>
              <a:rPr lang="en-US" sz="1700">
                <a:solidFill>
                  <a:srgbClr val="666666"/>
                </a:solidFill>
              </a:rPr>
              <a:t> </a:t>
            </a:r>
            <a:endParaRPr sz="1700">
              <a:solidFill>
                <a:srgbClr val="666666"/>
              </a:solidFill>
            </a:endParaRPr>
          </a:p>
        </p:txBody>
      </p:sp>
      <p:sp>
        <p:nvSpPr>
          <p:cNvPr id="360" name="Google Shape;360;g13fdf210a62_1_3"/>
          <p:cNvSpPr txBox="1"/>
          <p:nvPr>
            <p:ph idx="1" type="body"/>
          </p:nvPr>
        </p:nvSpPr>
        <p:spPr>
          <a:xfrm>
            <a:off x="9125450" y="5147475"/>
            <a:ext cx="2712300" cy="15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666666"/>
                </a:solidFill>
              </a:rPr>
              <a:t>Ricky Saint</a:t>
            </a:r>
            <a:endParaRPr sz="2200">
              <a:solidFill>
                <a:srgbClr val="66666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666666"/>
                </a:solidFill>
              </a:rPr>
              <a:t>District 5</a:t>
            </a:r>
            <a:endParaRPr sz="2200">
              <a:solidFill>
                <a:srgbClr val="66666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700" u="sng">
                <a:solidFill>
                  <a:schemeClr val="hlink"/>
                </a:solidFill>
                <a:hlinkClick r:id="rId5"/>
              </a:rPr>
              <a:t>rsaint@colbertk12.org</a:t>
            </a:r>
            <a:r>
              <a:rPr lang="en-US" sz="1700">
                <a:solidFill>
                  <a:srgbClr val="666666"/>
                </a:solidFill>
              </a:rPr>
              <a:t> </a:t>
            </a:r>
            <a:endParaRPr sz="1700">
              <a:solidFill>
                <a:srgbClr val="666666"/>
              </a:solidFill>
            </a:endParaRPr>
          </a:p>
        </p:txBody>
      </p:sp>
      <p:pic>
        <p:nvPicPr>
          <p:cNvPr id="361" name="Google Shape;361;g13fdf210a62_1_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4338" y="1646238"/>
            <a:ext cx="2712299" cy="339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13fdf210a62_1_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5462" y="1647275"/>
            <a:ext cx="2712299" cy="338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13fdf210a62_1_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6525" y="1680083"/>
            <a:ext cx="2712299" cy="339119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13fdf210a62_1_3"/>
          <p:cNvSpPr txBox="1"/>
          <p:nvPr>
            <p:ph idx="1" type="body"/>
          </p:nvPr>
        </p:nvSpPr>
        <p:spPr>
          <a:xfrm>
            <a:off x="3250350" y="5147475"/>
            <a:ext cx="2712300" cy="14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dk2"/>
                </a:solidFill>
              </a:rPr>
              <a:t>David Yarber</a:t>
            </a:r>
            <a:endParaRPr sz="2200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dk2"/>
                </a:solidFill>
              </a:rPr>
              <a:t>District 2</a:t>
            </a:r>
            <a:endParaRPr sz="2200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1700" u="sng">
                <a:solidFill>
                  <a:schemeClr val="hlink"/>
                </a:solidFill>
                <a:hlinkClick r:id="rId9"/>
              </a:rPr>
              <a:t>dyarber@colbertk12.org</a:t>
            </a:r>
            <a:r>
              <a:rPr lang="en-US" sz="1700">
                <a:solidFill>
                  <a:schemeClr val="dk2"/>
                </a:solidFill>
              </a:rPr>
              <a:t> </a:t>
            </a:r>
            <a:endParaRPr sz="1700">
              <a:solidFill>
                <a:schemeClr val="dk2"/>
              </a:solidFill>
            </a:endParaRPr>
          </a:p>
        </p:txBody>
      </p:sp>
      <p:pic>
        <p:nvPicPr>
          <p:cNvPr id="365" name="Google Shape;365;g13fdf210a62_1_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50452" y="1646250"/>
            <a:ext cx="2712274" cy="339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fc5efcdbf_0_33"/>
          <p:cNvSpPr txBox="1"/>
          <p:nvPr/>
        </p:nvSpPr>
        <p:spPr>
          <a:xfrm>
            <a:off x="-9000" y="159950"/>
            <a:ext cx="122100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3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OFFICE OF SUPERINTENDENT</a:t>
            </a:r>
            <a:endParaRPr b="1" i="0" sz="3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20" name="Google Shape;120;g13fc5efcdbf_0_33"/>
          <p:cNvGraphicFramePr/>
          <p:nvPr/>
        </p:nvGraphicFramePr>
        <p:xfrm>
          <a:off x="516350" y="8934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{955AAF1D-5790-4520-BF5D-39FF2E3F0468}</a:tableStyleId>
              </a:tblPr>
              <a:tblGrid>
                <a:gridCol w="8355550"/>
                <a:gridCol w="2702575"/>
              </a:tblGrid>
              <a:tr h="547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1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Assistant Superintendent Taylor Leathers</a:t>
                      </a:r>
                      <a:endParaRPr b="1" sz="21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900" u="sng" cap="none" strike="noStrike">
                          <a:solidFill>
                            <a:schemeClr val="hlink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  <a:hlinkClick r:id="rId3"/>
                        </a:rPr>
                        <a:t>tleathers@colbertk12.org</a:t>
                      </a:r>
                      <a:r>
                        <a:rPr lang="en-US" sz="19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256 386 8565  Ext 1229</a:t>
                      </a:r>
                      <a:endParaRPr b="1" sz="19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AREAS KEY CONTACT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42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Board Policy &amp; Procedures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42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School Counselors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42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Capital Planning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42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Student Handbooks &amp; School Calendar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</a:tbl>
          </a:graphicData>
        </a:graphic>
      </p:graphicFrame>
      <p:graphicFrame>
        <p:nvGraphicFramePr>
          <p:cNvPr id="121" name="Google Shape;121;g13fc5efcdbf_0_33"/>
          <p:cNvGraphicFramePr/>
          <p:nvPr/>
        </p:nvGraphicFramePr>
        <p:xfrm>
          <a:off x="516350" y="4465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{955AAF1D-5790-4520-BF5D-39FF2E3F0468}</a:tableStyleId>
              </a:tblPr>
              <a:tblGrid>
                <a:gridCol w="1733875"/>
                <a:gridCol w="3035800"/>
                <a:gridCol w="3144225"/>
                <a:gridCol w="3144225"/>
              </a:tblGrid>
              <a:tr h="457000"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1" sz="15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9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Admin Assistant to Superintendent Chrissy Denton  </a:t>
                      </a:r>
                      <a:endParaRPr b="1" sz="19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900" u="sng" cap="none" strike="noStrike">
                          <a:solidFill>
                            <a:schemeClr val="hlink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  <a:hlinkClick r:id="rId4"/>
                        </a:rPr>
                        <a:t>cdenton@colbertk12.org</a:t>
                      </a:r>
                      <a:r>
                        <a:rPr lang="en-US" sz="19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256 386 8565  Ext 1212</a:t>
                      </a:r>
                      <a:endParaRPr b="1" sz="19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19750">
                <a:tc v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AREAS KEY CONTACT</a:t>
                      </a:r>
                      <a:endParaRPr b="1"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1000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Teacher Certification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Background Checks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Board Meeting Minutes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New Employees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Substitutes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Education Directory &amp; AIM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22" name="Google Shape;122;g13fc5efcdbf_0_33"/>
          <p:cNvPicPr preferRelativeResize="0"/>
          <p:nvPr/>
        </p:nvPicPr>
        <p:blipFill rotWithShape="1">
          <a:blip r:embed="rId5">
            <a:alphaModFix/>
          </a:blip>
          <a:srcRect b="14624" l="0" r="0" t="0"/>
          <a:stretch/>
        </p:blipFill>
        <p:spPr>
          <a:xfrm>
            <a:off x="8871900" y="969650"/>
            <a:ext cx="2702574" cy="28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3fc5efcdbf_0_33"/>
          <p:cNvPicPr preferRelativeResize="0"/>
          <p:nvPr/>
        </p:nvPicPr>
        <p:blipFill rotWithShape="1">
          <a:blip r:embed="rId6">
            <a:alphaModFix/>
          </a:blip>
          <a:srcRect b="5891" l="5333" r="5324" t="0"/>
          <a:stretch/>
        </p:blipFill>
        <p:spPr>
          <a:xfrm>
            <a:off x="516350" y="4221900"/>
            <a:ext cx="1733875" cy="228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g255ee62eb9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" y="-91"/>
            <a:ext cx="5029798" cy="685818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255ee62eb97_0_0"/>
          <p:cNvSpPr txBox="1"/>
          <p:nvPr/>
        </p:nvSpPr>
        <p:spPr>
          <a:xfrm>
            <a:off x="5029800" y="372600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WADE TURBERVILLE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255ee62eb97_0_0"/>
          <p:cNvSpPr txBox="1"/>
          <p:nvPr/>
        </p:nvSpPr>
        <p:spPr>
          <a:xfrm>
            <a:off x="5029800" y="861600"/>
            <a:ext cx="71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</a:t>
            </a: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TRANSPORTATION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31" name="Google Shape;131;g255ee62eb97_0_0"/>
          <p:cNvGraphicFramePr/>
          <p:nvPr/>
        </p:nvGraphicFramePr>
        <p:xfrm>
          <a:off x="5500325" y="1411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{955AAF1D-5790-4520-BF5D-39FF2E3F0468}</a:tableStyleId>
              </a:tblPr>
              <a:tblGrid>
                <a:gridCol w="3110575"/>
                <a:gridCol w="32572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Transportation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Wade Turberville  Ext 1264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Transportation Secretary 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Sarah Sparks  Ext 1263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Bus Shop Assistant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Brandi Logan  Ext 1252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Bus Shop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Kenneth Franks   Ext 1265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132" name="Google Shape;132;g255ee62eb97_0_0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255ee62eb97_0_0"/>
          <p:cNvSpPr txBox="1"/>
          <p:nvPr/>
        </p:nvSpPr>
        <p:spPr>
          <a:xfrm>
            <a:off x="8175" y="6216200"/>
            <a:ext cx="121920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dturberville@colbertk12.org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1264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e273af6ea_0_9"/>
          <p:cNvSpPr txBox="1"/>
          <p:nvPr/>
        </p:nvSpPr>
        <p:spPr>
          <a:xfrm>
            <a:off x="5029800" y="372600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TIFFANI FUQUA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2ee273af6ea_0_9"/>
          <p:cNvSpPr txBox="1"/>
          <p:nvPr/>
        </p:nvSpPr>
        <p:spPr>
          <a:xfrm>
            <a:off x="5029800" y="861600"/>
            <a:ext cx="71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</a:t>
            </a: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FEDERAL PROGRAMS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40" name="Google Shape;140;g2ee273af6ea_0_9"/>
          <p:cNvGraphicFramePr/>
          <p:nvPr/>
        </p:nvGraphicFramePr>
        <p:xfrm>
          <a:off x="5555325" y="1411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{955AAF1D-5790-4520-BF5D-39FF2E3F0468}</a:tableStyleId>
              </a:tblPr>
              <a:tblGrid>
                <a:gridCol w="3111375"/>
                <a:gridCol w="32014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Federal Programs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Tiffani Fuqua  Ext 1228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Pre-K &amp; 21st Century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Brooke Cunningham   Ext 1263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Safety &amp; Security Officer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Brad Counce   Ext 1208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Nursing &amp; Health Services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Tonia Klyce   Ext 1217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English Language Learners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Ashley Harris   Ext 1263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Homeless Population &amp; Student Mental Health Coordinator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Emily Counce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Ext 1215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1" name="Google Shape;141;g2ee273af6ea_0_9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2ee273af6ea_0_9"/>
          <p:cNvSpPr txBox="1"/>
          <p:nvPr/>
        </p:nvSpPr>
        <p:spPr>
          <a:xfrm>
            <a:off x="8175" y="622905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tfuqua@colbertk12.org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</a:t>
            </a: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3" name="Google Shape;143;g2ee273af6ea_0_9"/>
          <p:cNvPicPr preferRelativeResize="0"/>
          <p:nvPr/>
        </p:nvPicPr>
        <p:blipFill rotWithShape="1">
          <a:blip r:embed="rId3">
            <a:alphaModFix/>
          </a:blip>
          <a:srcRect b="2896" l="14465" r="8753" t="3374"/>
          <a:stretch/>
        </p:blipFill>
        <p:spPr>
          <a:xfrm>
            <a:off x="8176" y="0"/>
            <a:ext cx="5177850" cy="61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e273af6ea_0_0"/>
          <p:cNvSpPr txBox="1"/>
          <p:nvPr/>
        </p:nvSpPr>
        <p:spPr>
          <a:xfrm>
            <a:off x="-50" y="440650"/>
            <a:ext cx="77430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DR. FRED ABERNATHY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2ee273af6ea_0_0"/>
          <p:cNvSpPr txBox="1"/>
          <p:nvPr/>
        </p:nvSpPr>
        <p:spPr>
          <a:xfrm>
            <a:off x="0" y="929650"/>
            <a:ext cx="77430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 SPECIAL EDUCATION &amp; 504 COORDINATOR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50" name="Google Shape;150;g2ee273af6ea_0_0"/>
          <p:cNvGraphicFramePr/>
          <p:nvPr/>
        </p:nvGraphicFramePr>
        <p:xfrm>
          <a:off x="392475" y="1403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{955AAF1D-5790-4520-BF5D-39FF2E3F0468}</a:tableStyleId>
              </a:tblPr>
              <a:tblGrid>
                <a:gridCol w="3476875"/>
                <a:gridCol w="3476875"/>
              </a:tblGrid>
              <a:tr h="395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52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Special Education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Dr. Fred Abernathy  Ext 1238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2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Section 504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Dr. Fred Abernathy   Ext 1238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2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Occupational Therapy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Anna Underwood   Ext 1232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2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Caseload &amp; Parent Inquiries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Brooke Cunningham   Ext 1244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2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Homebound Facilitator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Destin Gargis   Ext 1237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IEPs, Classroom SPED Teachers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Nathan Fuller</a:t>
                      </a: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   Ext </a:t>
                      </a:r>
                      <a:r>
                        <a:rPr lang="en-US">
                          <a:solidFill>
                            <a:schemeClr val="lt1"/>
                          </a:solidFill>
                        </a:rPr>
                        <a:t>1250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2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Speech Therapy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Savannah Latham   Ext 1224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 Judd Franks   Ext 1220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Hannah Lolley   Ext 1242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1" name="Google Shape;151;g2ee273af6ea_0_0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2ee273af6ea_0_0"/>
          <p:cNvSpPr txBox="1"/>
          <p:nvPr/>
        </p:nvSpPr>
        <p:spPr>
          <a:xfrm>
            <a:off x="8175" y="622905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fabernathy@colbert.k12.org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1238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3" name="Google Shape;153;g2ee273af6ea_0_0"/>
          <p:cNvPicPr preferRelativeResize="0"/>
          <p:nvPr/>
        </p:nvPicPr>
        <p:blipFill rotWithShape="1">
          <a:blip r:embed="rId4">
            <a:alphaModFix/>
          </a:blip>
          <a:srcRect b="24783" l="46422" r="18490" t="3772"/>
          <a:stretch/>
        </p:blipFill>
        <p:spPr>
          <a:xfrm>
            <a:off x="7742900" y="0"/>
            <a:ext cx="4457274" cy="614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13fc5efcdbf_0_263"/>
          <p:cNvPicPr preferRelativeResize="0"/>
          <p:nvPr/>
        </p:nvPicPr>
        <p:blipFill rotWithShape="1">
          <a:blip r:embed="rId3">
            <a:alphaModFix/>
          </a:blip>
          <a:srcRect b="0" l="0" r="0" t="7765"/>
          <a:stretch/>
        </p:blipFill>
        <p:spPr>
          <a:xfrm>
            <a:off x="-144225" y="0"/>
            <a:ext cx="5292500" cy="6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3fc5efcdbf_0_263"/>
          <p:cNvSpPr txBox="1"/>
          <p:nvPr/>
        </p:nvSpPr>
        <p:spPr>
          <a:xfrm>
            <a:off x="5029800" y="372600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EMILEY CRISLER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13fc5efcdbf_0_263"/>
          <p:cNvSpPr txBox="1"/>
          <p:nvPr/>
        </p:nvSpPr>
        <p:spPr>
          <a:xfrm>
            <a:off x="5029805" y="861600"/>
            <a:ext cx="71622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 CAREER &amp; TECHNICAL EDUCATION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61" name="Google Shape;161;g13fc5efcdbf_0_263"/>
          <p:cNvGraphicFramePr/>
          <p:nvPr/>
        </p:nvGraphicFramePr>
        <p:xfrm>
          <a:off x="5702025" y="1488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{955AAF1D-5790-4520-BF5D-39FF2E3F0468}</a:tableStyleId>
              </a:tblPr>
              <a:tblGrid>
                <a:gridCol w="2908875"/>
                <a:gridCol w="32572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Career &amp; Technical Education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Emiley Crisler   Ext 1624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Dual Enrollment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Emiley Crisler   Ext 1624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Career Coach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Lattoria Jones   Ext 1213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4 Year Plans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Lattoria Jones   Ext 1213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Pre-Apprenticeship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Emiley Crisler   Ext 1624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Work-Based Learning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Emiley Crisler   Ext 1624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62" name="Google Shape;162;g13fc5efcdbf_0_263"/>
          <p:cNvSpPr/>
          <p:nvPr/>
        </p:nvSpPr>
        <p:spPr>
          <a:xfrm>
            <a:off x="-921225" y="6141900"/>
            <a:ext cx="131133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13fc5efcdbf_0_263"/>
          <p:cNvSpPr txBox="1"/>
          <p:nvPr/>
        </p:nvSpPr>
        <p:spPr>
          <a:xfrm>
            <a:off x="-68025" y="618540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ecrisler@colbertk12.org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1624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fc5efcdbf_0_280"/>
          <p:cNvSpPr txBox="1"/>
          <p:nvPr/>
        </p:nvSpPr>
        <p:spPr>
          <a:xfrm>
            <a:off x="-7550" y="288238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MATTHEW OSBORN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13fc5efcdbf_0_280"/>
          <p:cNvSpPr txBox="1"/>
          <p:nvPr/>
        </p:nvSpPr>
        <p:spPr>
          <a:xfrm>
            <a:off x="-7545" y="777238"/>
            <a:ext cx="71622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EXECUTIVE DIRECTOR OF TECHNOLOGY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70" name="Google Shape;170;g13fc5efcdbf_0_280"/>
          <p:cNvGraphicFramePr/>
          <p:nvPr/>
        </p:nvGraphicFramePr>
        <p:xfrm>
          <a:off x="316275" y="1227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{955AAF1D-5790-4520-BF5D-39FF2E3F0468}</a:tableStyleId>
              </a:tblPr>
              <a:tblGrid>
                <a:gridCol w="3257275"/>
                <a:gridCol w="3257275"/>
              </a:tblGrid>
              <a:tr h="498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PowerSchool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Tennille Sullivan   Ext 1246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Textbooks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Matt Osborn   Ext 1204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Devices, Hardware, &amp; Work Orders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Shawn Sullivan   Ext 1206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Network &amp; Internet Outages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Louis Delbert   Ext 1205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District Website &amp; Mass Notification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Matt Osborn   Ext 1204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Telephone Systems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Louis Delbert   Ext 1205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Student Accounts &amp; Access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Michael Pellitteri   Ext 1207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Technology Purchases &amp; Inventory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Michael Pellitteri   Ext 1207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71" name="Google Shape;171;g13fc5efcdbf_0_2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2353" y="0"/>
            <a:ext cx="502964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13fc5efcdbf_0_280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13fc5efcdbf_0_280"/>
          <p:cNvSpPr txBox="1"/>
          <p:nvPr/>
        </p:nvSpPr>
        <p:spPr>
          <a:xfrm>
            <a:off x="-7550" y="618540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mosborn@colbertk12.org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1204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fc5efcdbf_0_273"/>
          <p:cNvSpPr txBox="1"/>
          <p:nvPr/>
        </p:nvSpPr>
        <p:spPr>
          <a:xfrm>
            <a:off x="5029800" y="220200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DR. KATIE DALRYMPLE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13fc5efcdbf_0_273"/>
          <p:cNvSpPr txBox="1"/>
          <p:nvPr/>
        </p:nvSpPr>
        <p:spPr>
          <a:xfrm>
            <a:off x="5029805" y="709200"/>
            <a:ext cx="71622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 CURRICULUM &amp; ASSESSMENT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80" name="Google Shape;180;g13fc5efcdbf_0_273"/>
          <p:cNvGraphicFramePr/>
          <p:nvPr/>
        </p:nvGraphicFramePr>
        <p:xfrm>
          <a:off x="5353625" y="1183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{955AAF1D-5790-4520-BF5D-39FF2E3F0468}</a:tableStyleId>
              </a:tblPr>
              <a:tblGrid>
                <a:gridCol w="3257275"/>
                <a:gridCol w="32572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State &amp; Common Assessments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Dr. Katie Dalrymple   Ext 1241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Pacing Guides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Jessica Fuller   Ext 1243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Numeracy Act &amp; Math Coaches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Dr. Katie Dalrymple   Ext 1241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New Teacher Mentoring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Dr. Katie Dalrymple   Ext 1241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Secondary Instructional Support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Jessica Fuller   Ext 1509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Literacy Act &amp; Reading Specialists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Local Reading Specialists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Elementary &amp; Secondary 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Curriculum &amp; Instructional Programs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Dr. Katie Dalrymple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Ext 1241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81" name="Google Shape;181;g13fc5efcdbf_0_2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98"/>
            <a:ext cx="5029800" cy="685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3fc5efcdbf_0_273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13fc5efcdbf_0_273"/>
          <p:cNvSpPr txBox="1"/>
          <p:nvPr/>
        </p:nvSpPr>
        <p:spPr>
          <a:xfrm>
            <a:off x="-70475" y="618540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kdalrymple@cobertk12.org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1241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2017-07-28T19:54:37Z</dcterms:created>
  <dc:creator>Matt Osborn</dc:creator>
</cp:coreProperties>
</file>