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21"/>
  </p:notesMasterIdLst>
  <p:handoutMasterIdLst>
    <p:handoutMasterId r:id="rId22"/>
  </p:handoutMasterIdLst>
  <p:sldIdLst>
    <p:sldId id="654" r:id="rId6"/>
    <p:sldId id="718" r:id="rId7"/>
    <p:sldId id="749" r:id="rId8"/>
    <p:sldId id="759" r:id="rId9"/>
    <p:sldId id="750" r:id="rId10"/>
    <p:sldId id="735" r:id="rId11"/>
    <p:sldId id="757" r:id="rId12"/>
    <p:sldId id="758" r:id="rId13"/>
    <p:sldId id="732" r:id="rId14"/>
    <p:sldId id="747" r:id="rId15"/>
    <p:sldId id="737" r:id="rId16"/>
    <p:sldId id="755" r:id="rId17"/>
    <p:sldId id="721" r:id="rId18"/>
    <p:sldId id="708" r:id="rId19"/>
    <p:sldId id="685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05C778-2582-4791-8514-4D1F495C5EDA}">
          <p14:sldIdLst>
            <p14:sldId id="654"/>
            <p14:sldId id="718"/>
            <p14:sldId id="749"/>
            <p14:sldId id="759"/>
            <p14:sldId id="750"/>
            <p14:sldId id="735"/>
            <p14:sldId id="757"/>
            <p14:sldId id="758"/>
            <p14:sldId id="732"/>
            <p14:sldId id="747"/>
            <p14:sldId id="737"/>
            <p14:sldId id="755"/>
            <p14:sldId id="721"/>
            <p14:sldId id="708"/>
            <p14:sldId id="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D9CDD2-6989-6ABC-49F8-BDB7C0A8C8D4}" name="Erik Wong" initials="EW" userId="S::ewong@hlpusd.k12.ca.us::32b660ea-ca2e-4ded-b5ea-f95e5b42e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Wong" initials="EW" lastIdx="31" clrIdx="0">
    <p:extLst>
      <p:ext uri="{19B8F6BF-5375-455C-9EA6-DF929625EA0E}">
        <p15:presenceInfo xmlns:p15="http://schemas.microsoft.com/office/powerpoint/2012/main" userId="S-1-5-21-1967866684-18703725-1786346777-168823" providerId="AD"/>
      </p:ext>
    </p:extLst>
  </p:cmAuthor>
  <p:cmAuthor id="2" name="Jessica Morley" initials="JM" lastIdx="4" clrIdx="1">
    <p:extLst>
      <p:ext uri="{19B8F6BF-5375-455C-9EA6-DF929625EA0E}">
        <p15:presenceInfo xmlns:p15="http://schemas.microsoft.com/office/powerpoint/2012/main" userId="S::jmorley@ccorpusa.com::fe3d5e02-dd94-4931-b0ca-ea0c9dd2b57f" providerId="AD"/>
      </p:ext>
    </p:extLst>
  </p:cmAuthor>
  <p:cmAuthor id="3" name="Belen Bobadilla" initials="BB" lastIdx="22" clrIdx="2">
    <p:extLst>
      <p:ext uri="{19B8F6BF-5375-455C-9EA6-DF929625EA0E}">
        <p15:presenceInfo xmlns:p15="http://schemas.microsoft.com/office/powerpoint/2012/main" userId="S-1-5-21-1967866684-18703725-1786346777-215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29FEE"/>
    <a:srgbClr val="004C22"/>
    <a:srgbClr val="E7E7E7"/>
    <a:srgbClr val="00863D"/>
    <a:srgbClr val="EA6716"/>
    <a:srgbClr val="A8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lia Gonzalez" userId="8662ad64-1415-42ec-a913-3781cf63954b" providerId="ADAL" clId="{6D2D6D69-080F-47B8-8629-7319B63D15C1}"/>
    <pc:docChg chg="modSld">
      <pc:chgData name="Lelia Gonzalez" userId="8662ad64-1415-42ec-a913-3781cf63954b" providerId="ADAL" clId="{6D2D6D69-080F-47B8-8629-7319B63D15C1}" dt="2024-10-23T21:47:42.308" v="6" actId="20577"/>
      <pc:docMkLst>
        <pc:docMk/>
      </pc:docMkLst>
      <pc:sldChg chg="modSp mod">
        <pc:chgData name="Lelia Gonzalez" userId="8662ad64-1415-42ec-a913-3781cf63954b" providerId="ADAL" clId="{6D2D6D69-080F-47B8-8629-7319B63D15C1}" dt="2024-10-23T21:47:42.308" v="6" actId="20577"/>
        <pc:sldMkLst>
          <pc:docMk/>
          <pc:sldMk cId="2527116374" sldId="708"/>
        </pc:sldMkLst>
        <pc:graphicFrameChg chg="modGraphic">
          <ac:chgData name="Lelia Gonzalez" userId="8662ad64-1415-42ec-a913-3781cf63954b" providerId="ADAL" clId="{6D2D6D69-080F-47B8-8629-7319B63D15C1}" dt="2024-10-23T21:47:42.308" v="6" actId="20577"/>
          <ac:graphicFrameMkLst>
            <pc:docMk/>
            <pc:sldMk cId="2527116374" sldId="708"/>
            <ac:graphicFrameMk id="4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ABC1B-FE5C-4BF7-921C-313FD045898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18D6-3A14-48EC-AE14-08E957E8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r">
              <a:defRPr sz="1200"/>
            </a:lvl1pPr>
          </a:lstStyle>
          <a:p>
            <a:fld id="{8556C83C-6E88-4ECE-941C-85B77B183B9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8" tIns="46145" rIns="92288" bIns="461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288" tIns="46145" rIns="92288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r">
              <a:defRPr sz="1200"/>
            </a:lvl1pPr>
          </a:lstStyle>
          <a:p>
            <a:fld id="{E14466A9-CC9C-4502-9BE4-BA31B2D7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evening </a:t>
            </a:r>
            <a:r>
              <a:rPr lang="en-US" err="1"/>
              <a:t>Ma’dam</a:t>
            </a:r>
            <a:r>
              <a:rPr lang="en-US"/>
              <a:t> President, Ms. Christine Salazar, Distinguish Board Members; Superintendent, Dr. Jimenez, Executive Cabinet, Colleagues, and community members.  </a:t>
            </a:r>
          </a:p>
          <a:p>
            <a:endParaRPr lang="en-US"/>
          </a:p>
          <a:p>
            <a:r>
              <a:rPr lang="en-US"/>
              <a:t>A special greetings to our Principals, Administrators, staff member who are joining us via the virtual platform.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466A9-CC9C-4502-9BE4-BA31B2D7E2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2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70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2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r>
              <a:rPr lang="en-US" err="1">
                <a:solidFill>
                  <a:srgbClr val="000000"/>
                </a:solidFill>
              </a:rPr>
              <a:t>Kwis</a:t>
            </a:r>
            <a:r>
              <a:rPr lang="en-US">
                <a:solidFill>
                  <a:srgbClr val="000000"/>
                </a:solidFill>
              </a:rPr>
              <a:t> Baseball – Will be Re-Bid, uncertified entry was added to scope of work into the project. </a:t>
            </a:r>
          </a:p>
          <a:p>
            <a:r>
              <a:rPr lang="en-US" err="1">
                <a:solidFill>
                  <a:srgbClr val="000000"/>
                </a:solidFill>
              </a:rPr>
              <a:t>Cedarlane</a:t>
            </a:r>
            <a:r>
              <a:rPr lang="en-US">
                <a:solidFill>
                  <a:srgbClr val="000000"/>
                </a:solidFill>
              </a:rPr>
              <a:t> Portable – In design phase with PBK architecture. Soils samples being conducted. </a:t>
            </a:r>
          </a:p>
          <a:p>
            <a:r>
              <a:rPr lang="en-US">
                <a:solidFill>
                  <a:srgbClr val="000000"/>
                </a:solidFill>
              </a:rPr>
              <a:t>Willow Adult School = Two Story Building continues to be under construction.  It coming along very well.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44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6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7EA0A-0FBB-9396-D016-91AB0E17B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06DCD1-96CA-8CE9-D2E2-FBD9ADBBE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C37BC2-1B32-E0DE-6C2C-74A26345C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D2BFE-6F6B-3C09-D9DB-BBCA28CC4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7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EC575-9981-EFB6-468D-4D22B1A9B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B5EA0F-0704-2153-66F8-D924A5A8D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C00179-6D98-B960-30C1-8EB764EAD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4B998-84F7-9B73-01E4-4856741206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6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5755E-E5C1-CA61-5861-4558DC871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617855-ACA8-1FDF-C2AC-32BFAFDD6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14DD5A-C2D8-555A-2403-05F45DEF8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1E2DF-53FC-5215-0617-F74115D77B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75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2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Los Altos High School, expected to begin in July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4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10/23/2024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4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6" y="604361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10/23/2024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40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475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10/23/2024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>
              <a:defRPr/>
            </a:pPr>
            <a:fld id="{758633C0-3EDB-47ED-B0FC-29511389E8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76428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4805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10/23/2024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616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10/23/2024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764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2141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2144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4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9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1" y="2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10/23/2024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447800" cy="663575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FBCE7EF8-B793-4593-9A0A-4B6792D84E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2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5029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10/23/2024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758633C0-3EDB-47ED-B0FC-29511389E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10/23/2024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10/23/2024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10/23/2024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BCE7EF8-B793-4593-9A0A-4B6792D84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10/23/2024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68" r:id="rId4"/>
    <p:sldLayoutId id="2147483667" r:id="rId5"/>
    <p:sldLayoutId id="2147483666" r:id="rId6"/>
    <p:sldLayoutId id="2147483672" r:id="rId7"/>
    <p:sldLayoutId id="2147483665" r:id="rId8"/>
    <p:sldLayoutId id="2147483673" r:id="rId9"/>
  </p:sldLayoutIdLst>
  <p:hf hdr="0" dt="0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2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10/23/2024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1" y="6248402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90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6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dt="0"/>
  <p:txStyles>
    <p:titleStyle>
      <a:lvl1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2pPr>
      <a:lvl3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3pPr>
      <a:lvl4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4pPr>
      <a:lvl5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5pPr>
      <a:lvl6pPr marL="6000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6pPr>
      <a:lvl7pPr marL="9429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7pPr>
      <a:lvl8pPr marL="12858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8pPr>
      <a:lvl9pPr marL="16287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9pPr>
    </p:titleStyle>
    <p:bodyStyle>
      <a:lvl1pPr marL="257175" indent="-257175" algn="l" defTabSz="-10404872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-10404872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-10404872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399" y="271022"/>
            <a:ext cx="8915400" cy="1117745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cap="none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Rockwell" panose="02060603020205020403" pitchFamily="18" charset="0"/>
              </a:rPr>
              <a:t>HACIENDA LA PUENTE UNIFIED SCHOOL DISTRICT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58536"/>
            <a:ext cx="2209800" cy="616432"/>
          </a:xfrm>
        </p:spPr>
        <p:txBody>
          <a:bodyPr/>
          <a:lstStyle/>
          <a:p>
            <a:pPr algn="ctr" eaLnBrk="1" hangingPunct="1"/>
            <a:r>
              <a:rPr lang="en-US" sz="140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Rockwell"/>
              </a:rPr>
              <a:t>Regular Board Meeting October 24,  2024</a:t>
            </a:r>
            <a:endParaRPr lang="en-US"/>
          </a:p>
        </p:txBody>
      </p:sp>
      <p:sp>
        <p:nvSpPr>
          <p:cNvPr id="11272" name="Rectangle 3"/>
          <p:cNvSpPr txBox="1">
            <a:spLocks noChangeArrowheads="1"/>
          </p:cNvSpPr>
          <p:nvPr/>
        </p:nvSpPr>
        <p:spPr bwMode="auto">
          <a:xfrm>
            <a:off x="2376693" y="6089168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320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  <a:latin typeface="Rockwell" panose="02060603020205020403" pitchFamily="18" charset="0"/>
              </a:rPr>
              <a:t>Business Services</a:t>
            </a:r>
          </a:p>
        </p:txBody>
      </p:sp>
      <p:pic>
        <p:nvPicPr>
          <p:cNvPr id="16" name="Picture 2" descr="Equity &amp; Access Ho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1" b="9524"/>
          <a:stretch/>
        </p:blipFill>
        <p:spPr bwMode="auto">
          <a:xfrm>
            <a:off x="7961198" y="5984102"/>
            <a:ext cx="1106601" cy="8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66689391-BDBB-2736-830C-58A1A893DDA9}"/>
              </a:ext>
            </a:extLst>
          </p:cNvPr>
          <p:cNvSpPr txBox="1">
            <a:spLocks/>
          </p:cNvSpPr>
          <p:nvPr/>
        </p:nvSpPr>
        <p:spPr>
          <a:xfrm>
            <a:off x="0" y="5173536"/>
            <a:ext cx="9144000" cy="913146"/>
          </a:xfrm>
          <a:prstGeom prst="rect">
            <a:avLst/>
          </a:prstGeom>
        </p:spPr>
        <p:txBody>
          <a:bodyPr anchor="ctr"/>
          <a:lstStyle/>
          <a:p>
            <a:pPr algn="ctr"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Rockwell" panose="02060603020205020403" pitchFamily="18" charset="0"/>
              </a:rPr>
              <a:t>School Site Improvement Projects</a:t>
            </a:r>
          </a:p>
        </p:txBody>
      </p:sp>
      <p:pic>
        <p:nvPicPr>
          <p:cNvPr id="2" name="Picture 1" descr="A gold sign with a bridge and text&#10;&#10;Description automatically generated">
            <a:extLst>
              <a:ext uri="{FF2B5EF4-FFF2-40B4-BE49-F238E27FC236}">
                <a16:creationId xmlns:a16="http://schemas.microsoft.com/office/drawing/2014/main" id="{054C6F96-9438-89D9-0C9F-71DA53790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047" y="1502926"/>
            <a:ext cx="3878902" cy="3677052"/>
          </a:xfrm>
          <a:prstGeom prst="rect">
            <a:avLst/>
          </a:prstGeom>
        </p:spPr>
      </p:pic>
      <p:pic>
        <p:nvPicPr>
          <p:cNvPr id="3" name="Picture 2" descr="A logo of a tiger&#10;&#10;Description automatically generated">
            <a:extLst>
              <a:ext uri="{FF2B5EF4-FFF2-40B4-BE49-F238E27FC236}">
                <a16:creationId xmlns:a16="http://schemas.microsoft.com/office/drawing/2014/main" id="{63376D31-9B2A-A03C-A86F-22F79E3D1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38" y="1595032"/>
            <a:ext cx="1817451" cy="1712675"/>
          </a:xfrm>
          <a:prstGeom prst="rect">
            <a:avLst/>
          </a:prstGeom>
        </p:spPr>
      </p:pic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16255E62-8167-CB82-0CAA-F304594BA3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85" t="115" r="6879" b="-112"/>
          <a:stretch/>
        </p:blipFill>
        <p:spPr>
          <a:xfrm>
            <a:off x="564826" y="3429717"/>
            <a:ext cx="1715463" cy="1948521"/>
          </a:xfrm>
          <a:prstGeom prst="rect">
            <a:avLst/>
          </a:prstGeom>
        </p:spPr>
      </p:pic>
      <p:pic>
        <p:nvPicPr>
          <p:cNvPr id="5" name="Picture 4" descr="A logo of a wolf&#10;&#10;Description automatically generated">
            <a:extLst>
              <a:ext uri="{FF2B5EF4-FFF2-40B4-BE49-F238E27FC236}">
                <a16:creationId xmlns:a16="http://schemas.microsoft.com/office/drawing/2014/main" id="{F3FAC37A-9B12-44B2-52E8-32B0CF7DA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756" y="1600200"/>
            <a:ext cx="1943100" cy="1828800"/>
          </a:xfrm>
          <a:prstGeom prst="rect">
            <a:avLst/>
          </a:prstGeom>
        </p:spPr>
      </p:pic>
      <p:pic>
        <p:nvPicPr>
          <p:cNvPr id="6" name="Picture 5" descr="A black and orange logo&#10;&#10;Description automatically generated">
            <a:extLst>
              <a:ext uri="{FF2B5EF4-FFF2-40B4-BE49-F238E27FC236}">
                <a16:creationId xmlns:a16="http://schemas.microsoft.com/office/drawing/2014/main" id="{175DFCA8-C0AF-7DF6-066D-6EC65FEBA2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756" y="3545732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0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7D3C75-F110-5193-99F5-E804EA7D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</a:rPr>
              <a:t>Projects In Progress </a:t>
            </a:r>
            <a:r>
              <a:rPr lang="en-US" sz="3000">
                <a:solidFill>
                  <a:schemeClr val="tx1"/>
                </a:solidFill>
                <a:latin typeface="Rockwell"/>
              </a:rPr>
              <a:t>2024-2025</a:t>
            </a:r>
          </a:p>
        </p:txBody>
      </p:sp>
      <p:pic>
        <p:nvPicPr>
          <p:cNvPr id="6" name="Picture 12" descr="Download In 16 Text Icons Work Yellow Computer HQ PNG Image | FreePNGImg">
            <a:extLst>
              <a:ext uri="{FF2B5EF4-FFF2-40B4-BE49-F238E27FC236}">
                <a16:creationId xmlns:a16="http://schemas.microsoft.com/office/drawing/2014/main" id="{339DE65E-BACC-A63D-90E3-67AEA7C64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765" r="10527" b="10981"/>
          <a:stretch/>
        </p:blipFill>
        <p:spPr bwMode="auto">
          <a:xfrm>
            <a:off x="2516697" y="3048868"/>
            <a:ext cx="4228052" cy="22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F2DADC-48EB-E88E-64FC-7559DA9D1A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5819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807807"/>
              </p:ext>
            </p:extLst>
          </p:nvPr>
        </p:nvGraphicFramePr>
        <p:xfrm>
          <a:off x="85818" y="1862322"/>
          <a:ext cx="8972365" cy="46976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5531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992208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765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9333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33399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8461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789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7890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3605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027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 Office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Data Center Move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ESSR/General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54427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Districtwide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HVAC System Replacement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991464"/>
                  </a:ext>
                </a:extLst>
              </a:tr>
              <a:tr h="368427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Grazide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Elementary 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TW Cen MT"/>
                        </a:rPr>
                        <a:t> Portable 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 rtl="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9500743"/>
                  </a:ext>
                </a:extLst>
              </a:tr>
              <a:tr h="328803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Kwis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Elementary 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TW Cen MT"/>
                        </a:rPr>
                        <a:t> Baseball Fields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Grant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 rtl="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97509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dirty="0"/>
                        <a:t> </a:t>
                      </a:r>
                      <a:r>
                        <a:rPr lang="en-US" sz="1100" dirty="0"/>
                        <a:t>La Puente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 Shade Structure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dirty="0"/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180875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dirty="0"/>
                        <a:t> Los Altos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Stadium Press Box &amp; Bleachers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0284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Stimson Learning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 Phase II of re-roofing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Complete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Facilities</a:t>
                      </a:r>
                      <a:endParaRPr lang="en-US" sz="11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12/2024</a:t>
                      </a:r>
                      <a:endParaRPr lang="en-US" sz="1100" dirty="0"/>
                    </a:p>
                    <a:p>
                      <a:pPr algn="ctr" rtl="0" fontAlgn="t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9038937"/>
                  </a:ext>
                </a:extLst>
              </a:tr>
              <a:tr h="39776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Wedgeworth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Elementary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K-5 Permanent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1404862"/>
                  </a:ext>
                </a:extLst>
              </a:tr>
              <a:tr h="322326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/>
                        <a:t> 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Media Center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W Cen MT"/>
                        </a:rPr>
                        <a:t>Grant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/>
                        <a:t>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718534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dirty="0"/>
                        <a:t> 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Stadium Press Box &amp; Bleachers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4773426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Workman High School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Phase II Stadium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Baseball Field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In Progress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TBD</a:t>
                      </a:r>
                      <a:endParaRPr lang="en-US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8582878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/>
                        <a:t> Workman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Shade Structure, Wall, &amp; Track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Lighting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b="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1997192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D53BD-0A7C-FD32-501B-7738FE3A8453}"/>
              </a:ext>
            </a:extLst>
          </p:cNvPr>
          <p:cNvSpPr txBox="1"/>
          <p:nvPr/>
        </p:nvSpPr>
        <p:spPr>
          <a:xfrm>
            <a:off x="85818" y="1521949"/>
            <a:ext cx="18904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Facilities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7200F-6581-9AAB-CFC0-7B0296885A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2740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30232"/>
              </p:ext>
            </p:extLst>
          </p:nvPr>
        </p:nvGraphicFramePr>
        <p:xfrm>
          <a:off x="149390" y="2006450"/>
          <a:ext cx="8845219" cy="14498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9410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571105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Amar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Entry Security Project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Approved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TBD</a:t>
                      </a:r>
                      <a:endParaRPr lang="en-US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988822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Amar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 Phase II of Re-Roofing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0898551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 Workman Elementary School</a:t>
                      </a:r>
                    </a:p>
                    <a:p>
                      <a:pPr algn="l" rtl="0" fontAlgn="t"/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 Head Start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Playground &amp; Accessibility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Path of Travel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864479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sz="3600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10E87-30C9-F0BD-FDBD-2C115336B3E8}"/>
              </a:ext>
            </a:extLst>
          </p:cNvPr>
          <p:cNvSpPr txBox="1"/>
          <p:nvPr/>
        </p:nvSpPr>
        <p:spPr>
          <a:xfrm>
            <a:off x="0" y="1591515"/>
            <a:ext cx="234260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Child Development 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772C9-A98A-9524-B306-FA1348D77A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12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73371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59898"/>
              </p:ext>
            </p:extLst>
          </p:nvPr>
        </p:nvGraphicFramePr>
        <p:xfrm>
          <a:off x="149390" y="2143072"/>
          <a:ext cx="8845219" cy="14454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5647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2004868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Site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6683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Center for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the</a:t>
                      </a:r>
                    </a:p>
                    <a:p>
                      <a:pPr algn="l" rtl="0" fontAlgn="t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Performing Arts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Center for the Performing Arts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Redesign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2782553"/>
                  </a:ext>
                </a:extLst>
              </a:tr>
              <a:tr h="3315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Dibble 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Admin Upgrade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5895554"/>
                  </a:ext>
                </a:extLst>
              </a:tr>
              <a:tr h="331595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Willow 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Marquee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3622350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05874"/>
            <a:ext cx="9144000" cy="89145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October 24,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8AF3E-64F1-840F-FBB1-56599E7D3011}"/>
              </a:ext>
            </a:extLst>
          </p:cNvPr>
          <p:cNvSpPr txBox="1"/>
          <p:nvPr/>
        </p:nvSpPr>
        <p:spPr>
          <a:xfrm>
            <a:off x="149390" y="1617798"/>
            <a:ext cx="12861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Adult 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E4D858-BEE3-5D60-9EF5-11B8DB5C08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687" y="6480748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13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50949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210916"/>
              </p:ext>
            </p:extLst>
          </p:nvPr>
        </p:nvGraphicFramePr>
        <p:xfrm>
          <a:off x="149391" y="1974700"/>
          <a:ext cx="8845219" cy="21602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9168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607737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3401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4110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869182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968209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5862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88979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Baldwin Academy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Renovation  -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Three Compartment Sink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Installation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0955632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District</a:t>
                      </a:r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Warehouse Freezer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4500300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Mesa Robles Middle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Renovation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4657555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Modernization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488514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sz="2800" dirty="0">
                <a:latin typeface="TW Cen MT"/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572C9-2E1F-33F3-ED3E-06CAFF91E67D}"/>
              </a:ext>
            </a:extLst>
          </p:cNvPr>
          <p:cNvSpPr txBox="1"/>
          <p:nvPr/>
        </p:nvSpPr>
        <p:spPr>
          <a:xfrm>
            <a:off x="-236" y="6491591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75318-27BD-9B36-5C94-F80B651FE0C5}"/>
              </a:ext>
            </a:extLst>
          </p:cNvPr>
          <p:cNvSpPr txBox="1"/>
          <p:nvPr/>
        </p:nvSpPr>
        <p:spPr>
          <a:xfrm>
            <a:off x="149391" y="1554748"/>
            <a:ext cx="25678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Nutrition Services</a:t>
            </a:r>
            <a:r>
              <a:rPr lang="en-US">
                <a:latin typeface="Arial"/>
                <a:cs typeface="Arial"/>
              </a:rPr>
              <a:t> 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41CBF-CC91-F244-BFC4-C3958D4494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2711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37606"/>
            <a:ext cx="9144000" cy="9405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dirty="0">
                <a:latin typeface="Rockwell"/>
              </a:rPr>
              <a:t>Next Report – December 17, 2024</a:t>
            </a:r>
            <a:endParaRPr lang="en-US" sz="3800" i="1" dirty="0">
              <a:latin typeface="Rockwell"/>
            </a:endParaRPr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F4AE6D-A237-27E2-FAC9-931D6E90BD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15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32056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242054"/>
              </p:ext>
            </p:extLst>
          </p:nvPr>
        </p:nvGraphicFramePr>
        <p:xfrm>
          <a:off x="612647" y="1604388"/>
          <a:ext cx="8055866" cy="31825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78781">
                  <a:extLst>
                    <a:ext uri="{9D8B030D-6E8A-4147-A177-3AD203B41FA5}">
                      <a16:colId xmlns:a16="http://schemas.microsoft.com/office/drawing/2014/main" val="424237653"/>
                    </a:ext>
                  </a:extLst>
                </a:gridCol>
                <a:gridCol w="3094080">
                  <a:extLst>
                    <a:ext uri="{9D8B030D-6E8A-4147-A177-3AD203B41FA5}">
                      <a16:colId xmlns:a16="http://schemas.microsoft.com/office/drawing/2014/main" val="3307290488"/>
                    </a:ext>
                  </a:extLst>
                </a:gridCol>
                <a:gridCol w="1741291">
                  <a:extLst>
                    <a:ext uri="{9D8B030D-6E8A-4147-A177-3AD203B41FA5}">
                      <a16:colId xmlns:a16="http://schemas.microsoft.com/office/drawing/2014/main" val="3419027078"/>
                    </a:ext>
                  </a:extLst>
                </a:gridCol>
                <a:gridCol w="1441714">
                  <a:extLst>
                    <a:ext uri="{9D8B030D-6E8A-4147-A177-3AD203B41FA5}">
                      <a16:colId xmlns:a16="http://schemas.microsoft.com/office/drawing/2014/main" val="366681332"/>
                    </a:ext>
                  </a:extLst>
                </a:gridCol>
              </a:tblGrid>
              <a:tr h="3460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Item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Funding Source </a:t>
                      </a:r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Completed Date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77163"/>
                  </a:ext>
                </a:extLst>
              </a:tr>
              <a:tr h="30817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33CC"/>
                          </a:solidFill>
                          <a:latin typeface="+mn-lt"/>
                        </a:rPr>
                        <a:t>Fairgrove</a:t>
                      </a: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Academy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i="0" u="none" strike="noStrike" noProof="0" dirty="0"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Playground &amp; Shade Structure</a:t>
                      </a:r>
                      <a:endParaRPr lang="en-US" sz="1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Child Development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693587519"/>
                  </a:ext>
                </a:extLst>
              </a:tr>
              <a:tr h="31814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33CC"/>
                          </a:solidFill>
                          <a:latin typeface="+mn-lt"/>
                        </a:rPr>
                        <a:t>Lassalette</a:t>
                      </a: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Elementary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u="none" strike="noStrike" kern="1200" dirty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Inclusive</a:t>
                      </a:r>
                      <a:r>
                        <a:rPr lang="en-US" sz="100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 Playground</a:t>
                      </a:r>
                      <a:endParaRPr lang="en-US" sz="1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84028685"/>
                  </a:ext>
                </a:extLst>
              </a:tr>
              <a:tr h="3181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Nelson Elementary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33CC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000" b="1" i="0" u="none" strike="noStrike" noProof="0" dirty="0">
                          <a:solidFill>
                            <a:srgbClr val="0033CC"/>
                          </a:solidFill>
                          <a:effectLst/>
                          <a:latin typeface="TW Cen MT"/>
                        </a:rPr>
                        <a:t>Playground, Shade Structure, &amp; Accessibility Path of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rgbClr val="0033CC"/>
                          </a:solidFill>
                          <a:effectLst/>
                          <a:latin typeface="TW Cen MT"/>
                        </a:rPr>
                        <a:t> Travel</a:t>
                      </a:r>
                      <a:endParaRPr lang="en-US" sz="1000" b="1" dirty="0">
                        <a:solidFill>
                          <a:srgbClr val="0033CC"/>
                        </a:solidFill>
                        <a:latin typeface="TW Cen M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Child Development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853291998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Sierra Vista Middle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</a:rPr>
                        <a:t> HVAC Repair MPR Room</a:t>
                      </a:r>
                      <a:endParaRPr lang="en-US" sz="1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9105599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Dibble Adult Education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Phase II of Re-Roofing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Adult Ed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10/2024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43967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Districtwide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Trip Hazard Repair/ Ramp Repair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10/2024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2735337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33CC"/>
                          </a:solidFill>
                          <a:latin typeface="+mn-lt"/>
                        </a:rPr>
                        <a:t>Lassalette</a:t>
                      </a: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Elementary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Playground Restriping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10/2024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96030481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Los Altos High School,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Buildings 60s, 70s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i="0" u="none" strike="noStrike" noProof="0" dirty="0">
                          <a:solidFill>
                            <a:srgbClr val="0033CC"/>
                          </a:solidFill>
                          <a:effectLst/>
                          <a:latin typeface="TW Cen MT"/>
                        </a:rPr>
                        <a:t>Gym &amp; Locker Room HVAC </a:t>
                      </a:r>
                      <a:endParaRPr lang="en-US" sz="1000" b="1" dirty="0">
                        <a:solidFill>
                          <a:srgbClr val="0033CC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rgbClr val="0033CC"/>
                          </a:solidFill>
                          <a:effectLst/>
                          <a:latin typeface="TW Cen MT"/>
                        </a:rPr>
                        <a:t> (65 tons of temporary HVAC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rgbClr val="0033CC"/>
                          </a:solidFill>
                          <a:effectLst/>
                          <a:latin typeface="TW Cen MT"/>
                        </a:rPr>
                        <a:t> units have been installed)</a:t>
                      </a:r>
                      <a:r>
                        <a:rPr lang="en-US" sz="1050" b="1" i="0" u="none" strike="noStrike" noProof="0" dirty="0">
                          <a:solidFill>
                            <a:srgbClr val="0033CC"/>
                          </a:solidFill>
                          <a:effectLst/>
                          <a:latin typeface="TW Cen MT"/>
                        </a:rPr>
                        <a:t> </a:t>
                      </a:r>
                      <a:endParaRPr lang="en-US" sz="1050" b="1" dirty="0">
                        <a:solidFill>
                          <a:srgbClr val="0033CC"/>
                        </a:solidFill>
                        <a:latin typeface="TW Cen M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</a:rPr>
                        <a:t>10/2024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21739074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 </a:t>
                      </a:r>
                      <a:r>
                        <a:rPr lang="en-US" sz="1000" b="1" dirty="0">
                          <a:solidFill>
                            <a:srgbClr val="0033CC"/>
                          </a:solidFill>
                        </a:rPr>
                        <a:t>Wing Lane Elementary School</a:t>
                      </a:r>
                      <a:endParaRPr lang="en-US" dirty="0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</a:rPr>
                        <a:t> HVAC Repair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</a:rPr>
                        <a:t>10/2024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08039573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0" y="348585"/>
            <a:ext cx="8406571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4000" b="1">
                <a:solidFill>
                  <a:schemeClr val="tx1"/>
                </a:solidFill>
                <a:latin typeface="Rockwell"/>
              </a:rPr>
              <a:t>PROJECT COMPLETE LIST</a:t>
            </a:r>
            <a:r>
              <a:rPr lang="en-US" sz="3000" b="1">
                <a:solidFill>
                  <a:schemeClr val="tx1"/>
                </a:solidFill>
                <a:latin typeface="Rockwell"/>
              </a:rPr>
              <a:t> </a:t>
            </a:r>
            <a:endParaRPr lang="en-US" sz="3000" b="1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2052" name="Picture 4" descr="tnmcorps courthouse pilot project user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77" y="348585"/>
            <a:ext cx="1493023" cy="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19700" y="659670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741496"/>
            <a:ext cx="8411652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>
                <a:solidFill>
                  <a:schemeClr val="tx1"/>
                </a:solidFill>
                <a:latin typeface="Rockwell"/>
              </a:rPr>
              <a:t>2024/2025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16516-79C5-3428-B8D2-0072AE93E1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02997" y="6462411"/>
            <a:ext cx="5421313" cy="365125"/>
          </a:xfrm>
        </p:spPr>
        <p:txBody>
          <a:bodyPr/>
          <a:lstStyle/>
          <a:p>
            <a:r>
              <a:rPr lang="en-US" b="1">
                <a:latin typeface="Tw Cen M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747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1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 err="1">
                <a:solidFill>
                  <a:srgbClr val="0070C0"/>
                </a:solidFill>
                <a:latin typeface="Rockwell" panose="02060603020205020403" pitchFamily="18" charset="0"/>
              </a:rPr>
              <a:t>Fairgrove</a:t>
            </a: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 Academy – Playground &amp; Shade Structure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dirty="0" smtClean="0">
                <a:solidFill>
                  <a:schemeClr val="tx2"/>
                </a:solidFill>
                <a:latin typeface="Tw Cen MT"/>
              </a:rPr>
              <a:pPr algn="r">
                <a:defRPr/>
              </a:pPr>
              <a:t>3</a:t>
            </a:fld>
            <a:endParaRPr lang="en-US" sz="1050" dirty="0">
              <a:solidFill>
                <a:schemeClr val="tx2"/>
              </a:solidFill>
              <a:latin typeface="Tw Cen MT"/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9" name="Picture 8" descr="A group of people standing on a playground&#10;&#10;Description automatically generated">
            <a:extLst>
              <a:ext uri="{FF2B5EF4-FFF2-40B4-BE49-F238E27FC236}">
                <a16:creationId xmlns:a16="http://schemas.microsoft.com/office/drawing/2014/main" id="{5C5C4E36-9BCB-0474-9FDE-8CA945EA7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4" y="2258568"/>
            <a:ext cx="4258328" cy="3200400"/>
          </a:xfrm>
          <a:prstGeom prst="rect">
            <a:avLst/>
          </a:prstGeom>
        </p:spPr>
      </p:pic>
      <p:pic>
        <p:nvPicPr>
          <p:cNvPr id="11" name="Picture 10" descr="A playground with a shade cover&#10;&#10;Description automatically generated">
            <a:extLst>
              <a:ext uri="{FF2B5EF4-FFF2-40B4-BE49-F238E27FC236}">
                <a16:creationId xmlns:a16="http://schemas.microsoft.com/office/drawing/2014/main" id="{39B4D06C-90DB-97D0-4CA7-431581EA2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12" y="2258568"/>
            <a:ext cx="425832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ED2E2-2794-6587-9268-15B063CC3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AF73-A885-7260-0A2F-66403B4C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sz="2800" dirty="0">
                <a:solidFill>
                  <a:schemeClr val="tx1"/>
                </a:solidFill>
                <a:latin typeface="Rockwell"/>
              </a:rPr>
            </a:br>
            <a:r>
              <a:rPr lang="en-US" sz="2000" b="1" dirty="0" err="1">
                <a:solidFill>
                  <a:srgbClr val="0070C0"/>
                </a:solidFill>
                <a:latin typeface="Rockwell"/>
              </a:rPr>
              <a:t>Lassalette</a:t>
            </a:r>
            <a:r>
              <a:rPr lang="en-US" sz="2000" b="1" dirty="0">
                <a:solidFill>
                  <a:srgbClr val="0070C0"/>
                </a:solidFill>
                <a:latin typeface="Rockwell"/>
              </a:rPr>
              <a:t> Elementary School – Playground Restriping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0F8F42-3589-8838-A49E-D1DDE07DBD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2"/>
                </a:solidFill>
              </a:rPr>
              <a:pPr algn="r">
                <a:defRPr/>
              </a:pPr>
              <a:t>4</a:t>
            </a:fld>
            <a:endParaRPr lang="en-US" sz="1050" dirty="0">
              <a:solidFill>
                <a:schemeClr val="tx2"/>
              </a:solidFill>
            </a:endParaRPr>
          </a:p>
        </p:txBody>
      </p:sp>
      <p:pic>
        <p:nvPicPr>
          <p:cNvPr id="1036" name="Picture 12" descr="UST Certification Training Now Available for Illinois! - Envicomply">
            <a:extLst>
              <a:ext uri="{FF2B5EF4-FFF2-40B4-BE49-F238E27FC236}">
                <a16:creationId xmlns:a16="http://schemas.microsoft.com/office/drawing/2014/main" id="{BEAF8DB3-54B6-1E98-23A7-C28EF0172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2E1106-8544-35A3-076D-7F17F0C5D38F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65B418-6F70-0CB7-14EB-4890F16657E3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playground with a playground and a field of grass&#10;&#10;Description automatically generated with medium confidence">
            <a:extLst>
              <a:ext uri="{FF2B5EF4-FFF2-40B4-BE49-F238E27FC236}">
                <a16:creationId xmlns:a16="http://schemas.microsoft.com/office/drawing/2014/main" id="{D4504D00-0806-C818-BBC1-EA4BF4324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4" r="3516" b="8997"/>
          <a:stretch/>
        </p:blipFill>
        <p:spPr>
          <a:xfrm>
            <a:off x="3913632" y="1819081"/>
            <a:ext cx="5202338" cy="23645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1F4C3E-5BB7-73B1-AD50-787EB891B40C}"/>
              </a:ext>
            </a:extLst>
          </p:cNvPr>
          <p:cNvSpPr txBox="1"/>
          <p:nvPr/>
        </p:nvSpPr>
        <p:spPr>
          <a:xfrm>
            <a:off x="7055823" y="1449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pic>
        <p:nvPicPr>
          <p:cNvPr id="7" name="Picture 6" descr="A line of blue and yellow squares on a road&#10;&#10;Description automatically generated">
            <a:extLst>
              <a:ext uri="{FF2B5EF4-FFF2-40B4-BE49-F238E27FC236}">
                <a16:creationId xmlns:a16="http://schemas.microsoft.com/office/drawing/2014/main" id="{4089BA70-943D-92E0-D782-F5E2FC694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0" t="11370" r="11311"/>
          <a:stretch/>
        </p:blipFill>
        <p:spPr>
          <a:xfrm>
            <a:off x="7690104" y="4255571"/>
            <a:ext cx="1425866" cy="2081039"/>
          </a:xfrm>
          <a:prstGeom prst="rect">
            <a:avLst/>
          </a:prstGeom>
        </p:spPr>
      </p:pic>
      <p:pic>
        <p:nvPicPr>
          <p:cNvPr id="6" name="Picture 5" descr="A playground with a playground and a playground&#10;&#10;Description automatically generated with medium confidence">
            <a:extLst>
              <a:ext uri="{FF2B5EF4-FFF2-40B4-BE49-F238E27FC236}">
                <a16:creationId xmlns:a16="http://schemas.microsoft.com/office/drawing/2014/main" id="{F20D8C6E-694E-F7D7-7BB2-8FB395C68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0"/>
          <a:stretch/>
        </p:blipFill>
        <p:spPr>
          <a:xfrm>
            <a:off x="4543891" y="4240867"/>
            <a:ext cx="3146213" cy="20957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D93647-038C-28EC-E6C0-D42AD872E88F}"/>
              </a:ext>
            </a:extLst>
          </p:cNvPr>
          <p:cNvSpPr txBox="1"/>
          <p:nvPr/>
        </p:nvSpPr>
        <p:spPr>
          <a:xfrm>
            <a:off x="1318991" y="1492029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Rockwell" panose="02060603020205020403" pitchFamily="18" charset="0"/>
              </a:rPr>
              <a:t>BEFORE</a:t>
            </a:r>
          </a:p>
        </p:txBody>
      </p:sp>
      <p:pic>
        <p:nvPicPr>
          <p:cNvPr id="16" name="Picture 15" descr="A yellow and white line on a road&#10;&#10;Description automatically generated">
            <a:extLst>
              <a:ext uri="{FF2B5EF4-FFF2-40B4-BE49-F238E27FC236}">
                <a16:creationId xmlns:a16="http://schemas.microsoft.com/office/drawing/2014/main" id="{36D1858B-B5BC-0BAB-0F03-2AF6E02EA9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5" t="14279"/>
          <a:stretch/>
        </p:blipFill>
        <p:spPr>
          <a:xfrm>
            <a:off x="3147147" y="4255571"/>
            <a:ext cx="1396744" cy="2089019"/>
          </a:xfrm>
          <a:prstGeom prst="rect">
            <a:avLst/>
          </a:prstGeom>
        </p:spPr>
      </p:pic>
      <p:pic>
        <p:nvPicPr>
          <p:cNvPr id="18" name="Picture 17" descr="A playground with a playground in the background&#10;&#10;Description automatically generated">
            <a:extLst>
              <a:ext uri="{FF2B5EF4-FFF2-40B4-BE49-F238E27FC236}">
                <a16:creationId xmlns:a16="http://schemas.microsoft.com/office/drawing/2014/main" id="{38C9274D-B38F-C94D-033A-98E8202CB7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7" t="13011" r="21643" b="39185"/>
          <a:stretch/>
        </p:blipFill>
        <p:spPr>
          <a:xfrm>
            <a:off x="28030" y="1822277"/>
            <a:ext cx="3885602" cy="2361380"/>
          </a:xfrm>
          <a:prstGeom prst="rect">
            <a:avLst/>
          </a:prstGeom>
        </p:spPr>
      </p:pic>
      <p:pic>
        <p:nvPicPr>
          <p:cNvPr id="21" name="Picture 20" descr="A playground with a playground equipment&#10;&#10;Description automatically generated">
            <a:extLst>
              <a:ext uri="{FF2B5EF4-FFF2-40B4-BE49-F238E27FC236}">
                <a16:creationId xmlns:a16="http://schemas.microsoft.com/office/drawing/2014/main" id="{C0C36C8C-7EC9-0D8D-5D7F-5952A62576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22419"/>
          <a:stretch/>
        </p:blipFill>
        <p:spPr>
          <a:xfrm>
            <a:off x="28030" y="4231761"/>
            <a:ext cx="3146213" cy="209812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861FA06-375B-82AD-2D90-695F22B2886E}"/>
              </a:ext>
            </a:extLst>
          </p:cNvPr>
          <p:cNvSpPr txBox="1"/>
          <p:nvPr/>
        </p:nvSpPr>
        <p:spPr>
          <a:xfrm>
            <a:off x="5896820" y="1485706"/>
            <a:ext cx="11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Rockwell" panose="02060603020205020403" pitchFamily="18" charset="0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28154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1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 err="1">
                <a:solidFill>
                  <a:srgbClr val="0070C0"/>
                </a:solidFill>
                <a:latin typeface="Rockwell" panose="02060603020205020403" pitchFamily="18" charset="0"/>
              </a:rPr>
              <a:t>Lassalette</a:t>
            </a: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 Elementary School – Inclusive Playground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2"/>
                </a:solidFill>
              </a:rPr>
              <a:pPr algn="r">
                <a:defRPr/>
              </a:pPr>
              <a:t>5</a:t>
            </a:fld>
            <a:endParaRPr lang="en-US" sz="1050" dirty="0">
              <a:solidFill>
                <a:schemeClr val="tx2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14AD8-9795-3F3A-5D02-AFCCA8B53C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809"/>
          <a:stretch/>
        </p:blipFill>
        <p:spPr>
          <a:xfrm>
            <a:off x="80032" y="1559399"/>
            <a:ext cx="4642948" cy="2693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0D3112-77B9-76BE-A097-C7E3AB94F4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897"/>
          <a:stretch/>
        </p:blipFill>
        <p:spPr>
          <a:xfrm>
            <a:off x="4741268" y="1489443"/>
            <a:ext cx="4322700" cy="3489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B925DB-62CF-63BA-41D5-4AB8C56776E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550" b="6029"/>
          <a:stretch/>
        </p:blipFill>
        <p:spPr>
          <a:xfrm>
            <a:off x="80032" y="3623656"/>
            <a:ext cx="4642948" cy="25969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151D18-2C82-0766-97DE-1ABF966C4C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2204" y="4906497"/>
            <a:ext cx="2012473" cy="20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2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ACEF-E6C4-5C88-D197-F485D244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6700"/>
            <a:ext cx="8153400" cy="9906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sz="2800" dirty="0">
                <a:solidFill>
                  <a:schemeClr val="tx1"/>
                </a:solidFill>
                <a:latin typeface="Rockwell"/>
              </a:rPr>
            </a:br>
            <a:r>
              <a:rPr lang="en-US" sz="2000" b="1" dirty="0">
                <a:solidFill>
                  <a:srgbClr val="0070C0"/>
                </a:solidFill>
                <a:latin typeface="Rockwell"/>
              </a:rPr>
              <a:t>Nelson Elementary School – Playground &amp; Shade Structure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B6161-F857-A154-CDD5-3E1D5F8D21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E433D-152C-F79D-61BB-2D74926C89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6</a:t>
            </a:r>
          </a:p>
        </p:txBody>
      </p:sp>
      <p:pic>
        <p:nvPicPr>
          <p:cNvPr id="4" name="Picture 12" descr="UST Certification Training Now Available for Illinois! - Envicomply">
            <a:extLst>
              <a:ext uri="{FF2B5EF4-FFF2-40B4-BE49-F238E27FC236}">
                <a16:creationId xmlns:a16="http://schemas.microsoft.com/office/drawing/2014/main" id="{056DD888-6470-4D0E-9284-CF40237A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12456" y="707854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FE7D3-C100-FD20-EB0D-C3AC7AE85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2" y="1995792"/>
            <a:ext cx="4340301" cy="3262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6FCF31-F326-D579-D89B-386201D47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57" y="1995792"/>
            <a:ext cx="4340301" cy="32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8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6A01F-2DBC-4106-4C9F-365BBF3B1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01F08-7CAD-37CF-5D54-564083DA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sz="2800" dirty="0">
                <a:solidFill>
                  <a:schemeClr val="tx1"/>
                </a:solidFill>
                <a:latin typeface="Rockwell"/>
              </a:rPr>
            </a:br>
            <a:r>
              <a:rPr lang="en-US" sz="2000" b="1" dirty="0">
                <a:solidFill>
                  <a:srgbClr val="0070C0"/>
                </a:solidFill>
                <a:latin typeface="Rockwell"/>
              </a:rPr>
              <a:t>Districtwide – Trip Hazard Repair (Sierra Vista Middle School)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DC8904-832B-9C92-42CA-B486DA1DBB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2"/>
                </a:solidFill>
              </a:rPr>
              <a:pPr algn="r">
                <a:defRPr/>
              </a:pPr>
              <a:t>7</a:t>
            </a:fld>
            <a:endParaRPr lang="en-US" sz="1050" dirty="0">
              <a:solidFill>
                <a:schemeClr val="tx2"/>
              </a:solidFill>
            </a:endParaRPr>
          </a:p>
        </p:txBody>
      </p:sp>
      <p:pic>
        <p:nvPicPr>
          <p:cNvPr id="1036" name="Picture 12" descr="UST Certification Training Now Available for Illinois! - Envicomply">
            <a:extLst>
              <a:ext uri="{FF2B5EF4-FFF2-40B4-BE49-F238E27FC236}">
                <a16:creationId xmlns:a16="http://schemas.microsoft.com/office/drawing/2014/main" id="{292F47B5-ED5A-FDB6-7E97-36FBCB113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3A85A9-3889-79A1-5DEC-69366BACCFAC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465A9B-1734-5719-BFC8-17D9FCFA85A2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4" name="Picture 3" descr="A person digging in the ground&#10;&#10;Description automatically generated">
            <a:extLst>
              <a:ext uri="{FF2B5EF4-FFF2-40B4-BE49-F238E27FC236}">
                <a16:creationId xmlns:a16="http://schemas.microsoft.com/office/drawing/2014/main" id="{9D7D210F-DFBB-882B-088A-F8955D11DB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0" y="1633592"/>
            <a:ext cx="3689604" cy="4919472"/>
          </a:xfrm>
          <a:prstGeom prst="rect">
            <a:avLst/>
          </a:prstGeom>
        </p:spPr>
      </p:pic>
      <p:pic>
        <p:nvPicPr>
          <p:cNvPr id="6" name="Picture 5" descr="A concrete wall with a yellow tape measure&#10;&#10;Description automatically generated">
            <a:extLst>
              <a:ext uri="{FF2B5EF4-FFF2-40B4-BE49-F238E27FC236}">
                <a16:creationId xmlns:a16="http://schemas.microsoft.com/office/drawing/2014/main" id="{5C57D3AD-45FD-6DDC-3DAC-27B781B9F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4"/>
          <a:stretch/>
        </p:blipFill>
        <p:spPr>
          <a:xfrm rot="16200000">
            <a:off x="3933772" y="1690304"/>
            <a:ext cx="4919472" cy="480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6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27B0C-4722-09AF-CF76-81716F1BF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AA99-DF76-50E4-6384-64EF0022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sz="2800" dirty="0">
                <a:solidFill>
                  <a:schemeClr val="tx1"/>
                </a:solidFill>
                <a:latin typeface="Rockwell"/>
              </a:rPr>
            </a:br>
            <a:r>
              <a:rPr lang="en-US" sz="2000" b="1" dirty="0">
                <a:solidFill>
                  <a:srgbClr val="0070C0"/>
                </a:solidFill>
                <a:latin typeface="Rockwell"/>
              </a:rPr>
              <a:t>Districtwide – Ramp Repair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EE0B47-CF4E-E8F9-1689-A5C981B88F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2"/>
                </a:solidFill>
              </a:rPr>
              <a:pPr algn="r">
                <a:defRPr/>
              </a:pPr>
              <a:t>8</a:t>
            </a:fld>
            <a:endParaRPr lang="en-US" sz="1050" dirty="0">
              <a:solidFill>
                <a:schemeClr val="tx2"/>
              </a:solidFill>
            </a:endParaRPr>
          </a:p>
        </p:txBody>
      </p:sp>
      <p:pic>
        <p:nvPicPr>
          <p:cNvPr id="1036" name="Picture 12" descr="UST Certification Training Now Available for Illinois! - Envicomply">
            <a:extLst>
              <a:ext uri="{FF2B5EF4-FFF2-40B4-BE49-F238E27FC236}">
                <a16:creationId xmlns:a16="http://schemas.microsoft.com/office/drawing/2014/main" id="{2E442E6D-CB5E-9F2F-0A61-E99295F2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A55619-866A-CDC4-0E7A-F506EBDB62FF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AD0496-4370-4D1D-A051-8E0BE36F1FDE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9" name="Picture 8" descr="A ramp for a wheelchair&#10;&#10;Description automatically generated">
            <a:extLst>
              <a:ext uri="{FF2B5EF4-FFF2-40B4-BE49-F238E27FC236}">
                <a16:creationId xmlns:a16="http://schemas.microsoft.com/office/drawing/2014/main" id="{CC20A903-72BA-7EF1-ABF0-E6AFAC9B6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76" t="20951" r="4876" b="15049"/>
          <a:stretch/>
        </p:blipFill>
        <p:spPr>
          <a:xfrm>
            <a:off x="5054422" y="1899082"/>
            <a:ext cx="3860038" cy="4389120"/>
          </a:xfrm>
          <a:prstGeom prst="rect">
            <a:avLst/>
          </a:prstGeom>
        </p:spPr>
      </p:pic>
      <p:pic>
        <p:nvPicPr>
          <p:cNvPr id="11" name="Picture 10" descr="A ramp and ramp way outside a building&#10;&#10;Description automatically generated">
            <a:extLst>
              <a:ext uri="{FF2B5EF4-FFF2-40B4-BE49-F238E27FC236}">
                <a16:creationId xmlns:a16="http://schemas.microsoft.com/office/drawing/2014/main" id="{AE320DB6-A258-9352-9B25-7F2592C2FC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/>
          <a:stretch/>
        </p:blipFill>
        <p:spPr>
          <a:xfrm>
            <a:off x="73152" y="1899082"/>
            <a:ext cx="5109116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8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1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sz="3100" dirty="0">
                <a:latin typeface="Rockwell" panose="02060603020205020403" pitchFamily="18" charset="0"/>
              </a:rPr>
            </a:br>
            <a:r>
              <a:rPr lang="en-US" sz="2200" b="1" dirty="0">
                <a:solidFill>
                  <a:srgbClr val="0070C0"/>
                </a:solidFill>
                <a:latin typeface="Rockwell" panose="02060603020205020403" pitchFamily="18" charset="0"/>
              </a:rPr>
              <a:t>Wing Lane Elementary School, Building 60 – HVAC Repair </a:t>
            </a:r>
            <a:endParaRPr lang="en-US" sz="22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67C15-6D43-52F7-53AB-FAE70FF92A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2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9</a:t>
            </a:r>
          </a:p>
        </p:txBody>
      </p:sp>
      <p:pic>
        <p:nvPicPr>
          <p:cNvPr id="4" name="Picture 3" descr="A person standing next to a machine&#10;&#10;Description automatically generated">
            <a:extLst>
              <a:ext uri="{FF2B5EF4-FFF2-40B4-BE49-F238E27FC236}">
                <a16:creationId xmlns:a16="http://schemas.microsoft.com/office/drawing/2014/main" id="{B2510280-BE2E-1AB3-336D-C8D99FB6F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2" y="2167044"/>
            <a:ext cx="4291704" cy="3357372"/>
          </a:xfrm>
          <a:prstGeom prst="rect">
            <a:avLst/>
          </a:prstGeom>
        </p:spPr>
      </p:pic>
      <p:pic>
        <p:nvPicPr>
          <p:cNvPr id="7" name="Picture 6" descr="A machine with many pipes&#10;&#10;Description automatically generated">
            <a:extLst>
              <a:ext uri="{FF2B5EF4-FFF2-40B4-BE49-F238E27FC236}">
                <a16:creationId xmlns:a16="http://schemas.microsoft.com/office/drawing/2014/main" id="{A1BE5D8C-6445-167E-268F-E6B0F39B0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2167044"/>
            <a:ext cx="4558629" cy="335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6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2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3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e329fa-b22f-45b7-818b-f58b3ede72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6525C4D563F24A849D6C3ED2B54096" ma:contentTypeVersion="15" ma:contentTypeDescription="Create a new document." ma:contentTypeScope="" ma:versionID="f714deccabd271abec7be2e0c205ed74">
  <xsd:schema xmlns:xsd="http://www.w3.org/2001/XMLSchema" xmlns:xs="http://www.w3.org/2001/XMLSchema" xmlns:p="http://schemas.microsoft.com/office/2006/metadata/properties" xmlns:ns3="5de329fa-b22f-45b7-818b-f58b3ede7290" xmlns:ns4="be8845e9-a669-4bce-9f30-77ea28f55a81" targetNamespace="http://schemas.microsoft.com/office/2006/metadata/properties" ma:root="true" ma:fieldsID="624fb26bc25cbcc5d43347041e555a89" ns3:_="" ns4:_="">
    <xsd:import namespace="5de329fa-b22f-45b7-818b-f58b3ede7290"/>
    <xsd:import namespace="be8845e9-a669-4bce-9f30-77ea28f55a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329fa-b22f-45b7-818b-f58b3ede7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845e9-a669-4bce-9f30-77ea28f55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6953D-E82D-45F1-BF81-10AE67C60FB4}">
  <ds:schemaRefs>
    <ds:schemaRef ds:uri="http://purl.org/dc/dcmitype/"/>
    <ds:schemaRef ds:uri="be8845e9-a669-4bce-9f30-77ea28f55a81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5de329fa-b22f-45b7-818b-f58b3ede729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11E5F8-3A9B-4F4A-B8EC-8CB92FDE26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BD132-F14A-41EF-AEC3-F7BF3184E8D1}">
  <ds:schemaRefs>
    <ds:schemaRef ds:uri="5de329fa-b22f-45b7-818b-f58b3ede7290"/>
    <ds:schemaRef ds:uri="be8845e9-a669-4bce-9f30-77ea28f55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1467</TotalTime>
  <Words>931</Words>
  <Application>Microsoft Office PowerPoint</Application>
  <PresentationFormat>On-screen Show (4:3)</PresentationFormat>
  <Paragraphs>351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Rockwell</vt:lpstr>
      <vt:lpstr>Tw Cen MT</vt:lpstr>
      <vt:lpstr>Tw Cen MT</vt:lpstr>
      <vt:lpstr>Wingdings</vt:lpstr>
      <vt:lpstr>Wingdings 2</vt:lpstr>
      <vt:lpstr>Médian</vt:lpstr>
      <vt:lpstr>1_Médian</vt:lpstr>
      <vt:lpstr>HACIENDA LA PUENTE UNIFIED SCHOOL DISTRICT</vt:lpstr>
      <vt:lpstr>PowerPoint Presentation</vt:lpstr>
      <vt:lpstr>Projects Completed as of October 24, 2024 Fairgrove Academy – Playground &amp; Shade Structure</vt:lpstr>
      <vt:lpstr>Projects Completed as of October 24, 2024 Lassalette Elementary School – Playground Restriping</vt:lpstr>
      <vt:lpstr>Projects Completed as of October 24, 2024 Lassalette Elementary School – Inclusive Playground</vt:lpstr>
      <vt:lpstr>Projects Completed as of October 24, 2024 Nelson Elementary School – Playground &amp; Shade Structure</vt:lpstr>
      <vt:lpstr>Projects Completed as of October 24, 2024 Districtwide – Trip Hazard Repair (Sierra Vista Middle School)</vt:lpstr>
      <vt:lpstr>Projects Completed as of October 24, 2024 Districtwide – Ramp Repair</vt:lpstr>
      <vt:lpstr>Projects Completed as of October 24, 2024 Wing Lane Elementary School, Building 60 – HVAC Repair </vt:lpstr>
      <vt:lpstr>Projects In Progress 2024-2025</vt:lpstr>
      <vt:lpstr>Projects in Progress as of October 24, 2024 </vt:lpstr>
      <vt:lpstr>Projects in Progress as of October 24, 2024 </vt:lpstr>
      <vt:lpstr>Projects in Progress as of October 24, 2024</vt:lpstr>
      <vt:lpstr>Projects in Progress as of October 24, 2024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HACIENDA LA PUENTE UNIFIED SCHOOL DISTRICT</dc:title>
  <dc:creator>Mark Hansberger</dc:creator>
  <cp:lastModifiedBy>Lelia Gonzalez</cp:lastModifiedBy>
  <cp:revision>12</cp:revision>
  <cp:lastPrinted>2024-10-21T15:55:52Z</cp:lastPrinted>
  <dcterms:modified xsi:type="dcterms:W3CDTF">2024-10-23T21:47:50Z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0x010100426525C4D563F24A849D6C3ED2B54096</vt:lpwstr>
  </property>
</Properties>
</file>