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21"/>
  </p:notesMasterIdLst>
  <p:handoutMasterIdLst>
    <p:handoutMasterId r:id="rId22"/>
  </p:handoutMasterIdLst>
  <p:sldIdLst>
    <p:sldId id="654" r:id="rId6"/>
    <p:sldId id="718" r:id="rId7"/>
    <p:sldId id="749" r:id="rId8"/>
    <p:sldId id="750" r:id="rId9"/>
    <p:sldId id="751" r:id="rId10"/>
    <p:sldId id="738" r:id="rId11"/>
    <p:sldId id="732" r:id="rId12"/>
    <p:sldId id="734" r:id="rId13"/>
    <p:sldId id="747" r:id="rId14"/>
    <p:sldId id="737" r:id="rId15"/>
    <p:sldId id="752" r:id="rId16"/>
    <p:sldId id="722" r:id="rId17"/>
    <p:sldId id="721" r:id="rId18"/>
    <p:sldId id="708" r:id="rId19"/>
    <p:sldId id="685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05C778-2582-4791-8514-4D1F495C5EDA}">
          <p14:sldIdLst>
            <p14:sldId id="654"/>
            <p14:sldId id="718"/>
            <p14:sldId id="749"/>
            <p14:sldId id="750"/>
            <p14:sldId id="751"/>
            <p14:sldId id="738"/>
            <p14:sldId id="732"/>
            <p14:sldId id="734"/>
            <p14:sldId id="747"/>
            <p14:sldId id="737"/>
            <p14:sldId id="752"/>
            <p14:sldId id="722"/>
            <p14:sldId id="721"/>
            <p14:sldId id="708"/>
            <p14:sldId id="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D9CDD2-6989-6ABC-49F8-BDB7C0A8C8D4}" name="Erik Wong" initials="EW" userId="S::ewong@hlpusd.k12.ca.us::32b660ea-ca2e-4ded-b5ea-f95e5b42e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Wong" initials="EW" lastIdx="31" clrIdx="0">
    <p:extLst>
      <p:ext uri="{19B8F6BF-5375-455C-9EA6-DF929625EA0E}">
        <p15:presenceInfo xmlns:p15="http://schemas.microsoft.com/office/powerpoint/2012/main" userId="S-1-5-21-1967866684-18703725-1786346777-168823" providerId="AD"/>
      </p:ext>
    </p:extLst>
  </p:cmAuthor>
  <p:cmAuthor id="2" name="Jessica Morley" initials="JM" lastIdx="4" clrIdx="1">
    <p:extLst>
      <p:ext uri="{19B8F6BF-5375-455C-9EA6-DF929625EA0E}">
        <p15:presenceInfo xmlns:p15="http://schemas.microsoft.com/office/powerpoint/2012/main" userId="S::jmorley@ccorpusa.com::fe3d5e02-dd94-4931-b0ca-ea0c9dd2b57f" providerId="AD"/>
      </p:ext>
    </p:extLst>
  </p:cmAuthor>
  <p:cmAuthor id="3" name="Belen Bobadilla" initials="BB" lastIdx="22" clrIdx="2">
    <p:extLst>
      <p:ext uri="{19B8F6BF-5375-455C-9EA6-DF929625EA0E}">
        <p15:presenceInfo xmlns:p15="http://schemas.microsoft.com/office/powerpoint/2012/main" userId="S-1-5-21-1967866684-18703725-1786346777-215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FEE"/>
    <a:srgbClr val="0033CC"/>
    <a:srgbClr val="004C22"/>
    <a:srgbClr val="E7E7E7"/>
    <a:srgbClr val="00863D"/>
    <a:srgbClr val="EA6716"/>
    <a:srgbClr val="A8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BC1B-FE5C-4BF7-921C-313FD045898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18D6-3A14-48EC-AE14-08E957E8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r">
              <a:defRPr sz="1200"/>
            </a:lvl1pPr>
          </a:lstStyle>
          <a:p>
            <a:fld id="{8556C83C-6E88-4ECE-941C-85B77B183B9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8" tIns="46145" rIns="92288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88" tIns="46145" rIns="92288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r">
              <a:defRPr sz="1200"/>
            </a:lvl1pPr>
          </a:lstStyle>
          <a:p>
            <a:fld id="{E14466A9-CC9C-4502-9BE4-BA31B2D7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evening </a:t>
            </a:r>
            <a:r>
              <a:rPr lang="en-US" dirty="0" err="1"/>
              <a:t>Ma’dam</a:t>
            </a:r>
            <a:r>
              <a:rPr lang="en-US" dirty="0"/>
              <a:t> President, Ms. Christine Salazar, Distinguish Board Members; Superintendent, Dr. Jimenez, Executive Cabinet, Colleagues, and community members.  </a:t>
            </a:r>
          </a:p>
          <a:p>
            <a:endParaRPr lang="en-US" dirty="0"/>
          </a:p>
          <a:p>
            <a:r>
              <a:rPr lang="en-US" dirty="0"/>
              <a:t>A special greetings to our Principals, Administrators, staff member who are joining us via the virtual platform.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66A9-CC9C-4502-9BE4-BA31B2D7E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2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</a:rPr>
              <a:t>Kwis</a:t>
            </a:r>
            <a:r>
              <a:rPr lang="en-US" dirty="0">
                <a:solidFill>
                  <a:srgbClr val="000000"/>
                </a:solidFill>
              </a:rPr>
              <a:t> Baseball – Will be Re-Bid, uncertified entry was added to scope of work into the project. </a:t>
            </a:r>
          </a:p>
          <a:p>
            <a:r>
              <a:rPr lang="en-US" dirty="0" err="1">
                <a:solidFill>
                  <a:srgbClr val="000000"/>
                </a:solidFill>
              </a:rPr>
              <a:t>Cedarlane</a:t>
            </a:r>
            <a:r>
              <a:rPr lang="en-US" dirty="0">
                <a:solidFill>
                  <a:srgbClr val="000000"/>
                </a:solidFill>
              </a:rPr>
              <a:t> Portable – In design phase with PBK architecture. Soils samples being conducted. </a:t>
            </a:r>
          </a:p>
          <a:p>
            <a:r>
              <a:rPr lang="en-US" dirty="0">
                <a:solidFill>
                  <a:srgbClr val="000000"/>
                </a:solidFill>
              </a:rPr>
              <a:t>Willow Adult School = Two Story Building continues to be under construction.  It coming along very well.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44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Los Altos High School, expected to begin in July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4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Los Altos High School, expected to begin in July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07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3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12/20/2024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6" y="604361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12/20/2024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75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12/20/2024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>
              <a:defRPr/>
            </a:pPr>
            <a:fld id="{758633C0-3EDB-47ED-B0FC-29511389E8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7642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12/20/2024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4805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12/20/2024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616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12/20/2024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764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12/20/2024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2141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12/20/2024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2144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9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1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12/20/2024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3575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FBCE7EF8-B793-4593-9A0A-4B6792D84E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2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02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12/20/2024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758633C0-3EDB-47ED-B0FC-29511389E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12/20/2024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12/20/2024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12/20/2024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12/20/2024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12/20/2024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12/20/2024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BCE7EF8-B793-4593-9A0A-4B6792D8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12/20/2024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68" r:id="rId4"/>
    <p:sldLayoutId id="2147483667" r:id="rId5"/>
    <p:sldLayoutId id="2147483666" r:id="rId6"/>
    <p:sldLayoutId id="2147483672" r:id="rId7"/>
    <p:sldLayoutId id="2147483665" r:id="rId8"/>
    <p:sldLayoutId id="2147483673" r:id="rId9"/>
  </p:sldLayoutIdLst>
  <p:hf hdr="0" dt="0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2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12/20/2024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1" y="6248402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90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dt="0"/>
  <p:txStyles>
    <p:titleStyle>
      <a:lvl1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2pPr>
      <a:lvl3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3pPr>
      <a:lvl4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4pPr>
      <a:lvl5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5pPr>
      <a:lvl6pPr marL="6000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6pPr>
      <a:lvl7pPr marL="9429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7pPr>
      <a:lvl8pPr marL="12858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8pPr>
      <a:lvl9pPr marL="16287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9pPr>
    </p:titleStyle>
    <p:bodyStyle>
      <a:lvl1pPr marL="257175" indent="-257175" algn="l" defTabSz="-10404872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-10404872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-10404872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399" y="271022"/>
            <a:ext cx="8915400" cy="1117745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cap="none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Rockwell" panose="02060603020205020403" pitchFamily="18" charset="0"/>
              </a:rPr>
              <a:t>HACIENDA LA PUENTE UNIFIED SCHOOL DISTRICT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58536"/>
            <a:ext cx="2209800" cy="616432"/>
          </a:xfrm>
        </p:spPr>
        <p:txBody>
          <a:bodyPr/>
          <a:lstStyle/>
          <a:p>
            <a:pPr algn="ctr" eaLnBrk="1" hangingPunct="1"/>
            <a:r>
              <a:rPr lang="en-US" sz="1400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Rockwell"/>
              </a:rPr>
              <a:t>Regular Board Meeting August 22,  2024</a:t>
            </a:r>
          </a:p>
        </p:txBody>
      </p:sp>
      <p:sp>
        <p:nvSpPr>
          <p:cNvPr id="11272" name="Rectangle 3"/>
          <p:cNvSpPr txBox="1">
            <a:spLocks noChangeArrowheads="1"/>
          </p:cNvSpPr>
          <p:nvPr/>
        </p:nvSpPr>
        <p:spPr bwMode="auto">
          <a:xfrm>
            <a:off x="2376693" y="6089168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32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  <a:latin typeface="Rockwell" panose="02060603020205020403" pitchFamily="18" charset="0"/>
              </a:rPr>
              <a:t>Business Services</a:t>
            </a:r>
          </a:p>
        </p:txBody>
      </p:sp>
      <p:pic>
        <p:nvPicPr>
          <p:cNvPr id="16" name="Picture 2" descr="Equity &amp; Access Ho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1" b="9524"/>
          <a:stretch/>
        </p:blipFill>
        <p:spPr bwMode="auto">
          <a:xfrm>
            <a:off x="7961198" y="5984102"/>
            <a:ext cx="1106601" cy="8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66689391-BDBB-2736-830C-58A1A893DDA9}"/>
              </a:ext>
            </a:extLst>
          </p:cNvPr>
          <p:cNvSpPr txBox="1">
            <a:spLocks/>
          </p:cNvSpPr>
          <p:nvPr/>
        </p:nvSpPr>
        <p:spPr>
          <a:xfrm>
            <a:off x="0" y="5173536"/>
            <a:ext cx="9144000" cy="913146"/>
          </a:xfrm>
          <a:prstGeom prst="rect">
            <a:avLst/>
          </a:prstGeom>
        </p:spPr>
        <p:txBody>
          <a:bodyPr anchor="ctr"/>
          <a:lstStyle/>
          <a:p>
            <a:pPr algn="ctr"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Rockwell" panose="02060603020205020403" pitchFamily="18" charset="0"/>
              </a:rPr>
              <a:t>School Site Improvement Projects</a:t>
            </a:r>
          </a:p>
        </p:txBody>
      </p:sp>
      <p:pic>
        <p:nvPicPr>
          <p:cNvPr id="2" name="Picture 1" descr="A gold sign with a bridge and text&#10;&#10;Description automatically generated">
            <a:extLst>
              <a:ext uri="{FF2B5EF4-FFF2-40B4-BE49-F238E27FC236}">
                <a16:creationId xmlns:a16="http://schemas.microsoft.com/office/drawing/2014/main" id="{054C6F96-9438-89D9-0C9F-71DA53790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047" y="1502926"/>
            <a:ext cx="3878902" cy="3677052"/>
          </a:xfrm>
          <a:prstGeom prst="rect">
            <a:avLst/>
          </a:prstGeom>
        </p:spPr>
      </p:pic>
      <p:pic>
        <p:nvPicPr>
          <p:cNvPr id="3" name="Picture 2" descr="A logo of a tiger&#10;&#10;Description automatically generated">
            <a:extLst>
              <a:ext uri="{FF2B5EF4-FFF2-40B4-BE49-F238E27FC236}">
                <a16:creationId xmlns:a16="http://schemas.microsoft.com/office/drawing/2014/main" id="{63376D31-9B2A-A03C-A86F-22F79E3D1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38" y="1595032"/>
            <a:ext cx="1817451" cy="1712675"/>
          </a:xfrm>
          <a:prstGeom prst="rect">
            <a:avLst/>
          </a:prstGeom>
        </p:spPr>
      </p:pic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16255E62-8167-CB82-0CAA-F304594BA3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85" t="115" r="6879" b="-112"/>
          <a:stretch/>
        </p:blipFill>
        <p:spPr>
          <a:xfrm>
            <a:off x="564826" y="3429717"/>
            <a:ext cx="1715463" cy="1948521"/>
          </a:xfrm>
          <a:prstGeom prst="rect">
            <a:avLst/>
          </a:prstGeom>
        </p:spPr>
      </p:pic>
      <p:pic>
        <p:nvPicPr>
          <p:cNvPr id="5" name="Picture 4" descr="A logo of a wolf&#10;&#10;Description automatically generated">
            <a:extLst>
              <a:ext uri="{FF2B5EF4-FFF2-40B4-BE49-F238E27FC236}">
                <a16:creationId xmlns:a16="http://schemas.microsoft.com/office/drawing/2014/main" id="{F3FAC37A-9B12-44B2-52E8-32B0CF7DA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756" y="1600200"/>
            <a:ext cx="1943100" cy="1828800"/>
          </a:xfrm>
          <a:prstGeom prst="rect">
            <a:avLst/>
          </a:prstGeom>
        </p:spPr>
      </p:pic>
      <p:pic>
        <p:nvPicPr>
          <p:cNvPr id="6" name="Picture 5" descr="A black and orange logo&#10;&#10;Description automatically generated">
            <a:extLst>
              <a:ext uri="{FF2B5EF4-FFF2-40B4-BE49-F238E27FC236}">
                <a16:creationId xmlns:a16="http://schemas.microsoft.com/office/drawing/2014/main" id="{175DFCA8-C0AF-7DF6-066D-6EC65FEBA2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756" y="3545732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0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710286"/>
              </p:ext>
            </p:extLst>
          </p:nvPr>
        </p:nvGraphicFramePr>
        <p:xfrm>
          <a:off x="136187" y="1916348"/>
          <a:ext cx="8908792" cy="4063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5997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978093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7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5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3933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Site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Item Description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Plans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Approval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Procurement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Construct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 Wide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HVAC System Replacement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8569903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Kwis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Elementary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Baseball Fields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232379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La Puente High</a:t>
                      </a:r>
                    </a:p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Custom Shade Structure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t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t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TBD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90882157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Los Altos High 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School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Gym &amp; Locker Room HVAC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(65 tons of temporary HVAC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units have been installed)</a:t>
                      </a:r>
                      <a:r>
                        <a:rPr lang="en-US" sz="10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 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In Progress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 rtl="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12/2024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7812814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Los Altos High 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School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Stadium Press Box &amp; Bleachers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 rtl="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60175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Sparks Middle School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Front Office Counter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NA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NA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Pending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Facilities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7927935"/>
                  </a:ext>
                </a:extLst>
              </a:tr>
              <a:tr h="21055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Wedgeworth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K-5 Permanent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991464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Stadium Press Box &amp; Bleachers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750913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Workman HS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Phase II Stadium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Baseball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Field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(Phase I Track &amp; Field and Softball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Field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Complete) OPTION B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9492283"/>
                  </a:ext>
                </a:extLst>
              </a:tr>
              <a:tr h="37161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Workman HS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Shade Structure, Wall, &amp; Lighting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990728146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D53BD-0A7C-FD32-501B-7738FE3A8453}"/>
              </a:ext>
            </a:extLst>
          </p:cNvPr>
          <p:cNvSpPr txBox="1"/>
          <p:nvPr/>
        </p:nvSpPr>
        <p:spPr>
          <a:xfrm>
            <a:off x="149390" y="1505933"/>
            <a:ext cx="18904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Facilities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7200F-6581-9AAB-CFC0-7B0296885A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687" y="6492875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10</a:t>
            </a:r>
            <a:endParaRPr lang="en-US" sz="105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957159-048E-4380-4FEF-D0745E2C81F6}"/>
              </a:ext>
            </a:extLst>
          </p:cNvPr>
          <p:cNvSpPr txBox="1"/>
          <p:nvPr/>
        </p:nvSpPr>
        <p:spPr>
          <a:xfrm>
            <a:off x="0" y="6534571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</p:spTree>
    <p:extLst>
      <p:ext uri="{BB962C8B-B14F-4D97-AF65-F5344CB8AC3E}">
        <p14:creationId xmlns:p14="http://schemas.microsoft.com/office/powerpoint/2010/main" val="92740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896384"/>
              </p:ext>
            </p:extLst>
          </p:nvPr>
        </p:nvGraphicFramePr>
        <p:xfrm>
          <a:off x="758757" y="2081718"/>
          <a:ext cx="7637924" cy="18183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4162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85613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981172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933933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01522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101522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26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903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Baldwin Elementary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Grazide Elementary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TW Cen MT"/>
                        </a:rPr>
                        <a:t>Kwis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Elementary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La Puente High School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Los Molinos Elementary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Roofing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10/2024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0891069"/>
                  </a:ext>
                </a:extLst>
              </a:tr>
              <a:tr h="3903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Stimson Learning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Roofing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2748194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3200" dirty="0">
                <a:latin typeface="Rockwell"/>
              </a:rPr>
            </a:br>
            <a:endParaRPr lang="en-US" sz="3600" dirty="0">
              <a:solidFill>
                <a:schemeClr val="bg1"/>
              </a:solidFill>
              <a:latin typeface="TW Cen 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D53BD-0A7C-FD32-501B-7738FE3A8453}"/>
              </a:ext>
            </a:extLst>
          </p:cNvPr>
          <p:cNvSpPr txBox="1"/>
          <p:nvPr/>
        </p:nvSpPr>
        <p:spPr>
          <a:xfrm>
            <a:off x="149390" y="1505933"/>
            <a:ext cx="18904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Facilities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6DD5D-8D87-20F1-9574-B2FBB0C895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11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88187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78062"/>
              </p:ext>
            </p:extLst>
          </p:nvPr>
        </p:nvGraphicFramePr>
        <p:xfrm>
          <a:off x="149390" y="2006450"/>
          <a:ext cx="8845219" cy="2389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9410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571105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Amar Children’s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Entry Security Project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0898551"/>
                  </a:ext>
                </a:extLst>
              </a:tr>
              <a:tr h="20006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 Amar Children's 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Roofing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Child 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313959"/>
                  </a:ext>
                </a:extLst>
              </a:tr>
              <a:tr h="2000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TW Cen MT"/>
                        </a:rPr>
                        <a:t>Fairgrove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Academy </a:t>
                      </a:r>
                    </a:p>
                    <a:p>
                      <a:pPr lv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Head Start 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 &amp;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Shade Structure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In Progress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09/2024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6148969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 Nelson Elementary </a:t>
                      </a:r>
                    </a:p>
                    <a:p>
                      <a:pPr algn="l" rtl="0" fontAlgn="t"/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 Head Start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Playground,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Shade Structure, &amp;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Accessibility Path of Travel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In Progress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09/2024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037385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Workman Elementary </a:t>
                      </a:r>
                    </a:p>
                    <a:p>
                      <a:pPr algn="l" rtl="0" fontAlgn="t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Head Start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 &amp; Accessibility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Path of Travel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864479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10E87-30C9-F0BD-FDBD-2C115336B3E8}"/>
              </a:ext>
            </a:extLst>
          </p:cNvPr>
          <p:cNvSpPr txBox="1"/>
          <p:nvPr/>
        </p:nvSpPr>
        <p:spPr>
          <a:xfrm>
            <a:off x="0" y="1591515"/>
            <a:ext cx="234260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Child Development 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772C9-A98A-9524-B306-FA1348D77A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12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57055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75378"/>
              </p:ext>
            </p:extLst>
          </p:nvPr>
        </p:nvGraphicFramePr>
        <p:xfrm>
          <a:off x="149390" y="3917714"/>
          <a:ext cx="8845219" cy="1882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5647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04868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 for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the              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Performing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Arts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Construction of NEW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Performing                   Arts Center @ Temple Academy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5843025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Dibble Adult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Admin Upgrade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7988811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Dibble Adult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Roofing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778142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Willow Adult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Marquee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782553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0587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8AF3E-64F1-840F-FBB1-56599E7D3011}"/>
              </a:ext>
            </a:extLst>
          </p:cNvPr>
          <p:cNvSpPr txBox="1"/>
          <p:nvPr/>
        </p:nvSpPr>
        <p:spPr>
          <a:xfrm>
            <a:off x="70949" y="3425118"/>
            <a:ext cx="12861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Adult Ed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4A54D6E-FDAE-5904-D693-670D65F0E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82150"/>
              </p:ext>
            </p:extLst>
          </p:nvPr>
        </p:nvGraphicFramePr>
        <p:xfrm>
          <a:off x="149390" y="2071004"/>
          <a:ext cx="8845219" cy="8557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7863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803214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795867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968209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185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>
                          <a:solidFill>
                            <a:srgbClr val="FFFFFF"/>
                          </a:solidFill>
                          <a:effectLst/>
                        </a:rPr>
                        <a:t>Funding</a:t>
                      </a:r>
                      <a:r>
                        <a:rPr lang="en-US" sz="1100" b="1" u="none" strike="noStrike" baseline="0">
                          <a:solidFill>
                            <a:srgbClr val="FFFFFF"/>
                          </a:solidFill>
                          <a:effectLst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Lassalette</a:t>
                      </a: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Inclusive</a:t>
                      </a: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Playground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Complete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In Progress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General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09/2024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46967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9277D07-DC23-6D73-9D21-82F607FF5085}"/>
              </a:ext>
            </a:extLst>
          </p:cNvPr>
          <p:cNvSpPr txBox="1"/>
          <p:nvPr/>
        </p:nvSpPr>
        <p:spPr>
          <a:xfrm>
            <a:off x="70949" y="159646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Special</a:t>
            </a:r>
            <a:r>
              <a:rPr lang="en-US"/>
              <a:t> </a:t>
            </a:r>
            <a:r>
              <a:rPr lang="en-US" b="1"/>
              <a:t>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E4D858-BEE3-5D60-9EF5-11B8DB5C08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5268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13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50949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38410"/>
              </p:ext>
            </p:extLst>
          </p:nvPr>
        </p:nvGraphicFramePr>
        <p:xfrm>
          <a:off x="149391" y="1974700"/>
          <a:ext cx="8845219" cy="21602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9168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607737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3401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4110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869182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968209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8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Site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Item Description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Plans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Approval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Procurement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Construct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88979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Baldwin Elementary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Renovation  -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Three Compartment Sink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Installation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90955632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District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Warehouse Freezer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04500300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Mesa Robles Middle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Renovation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4657555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Wilson High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Modernization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90488514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4000" dirty="0">
                <a:latin typeface="TW Cen MT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572C9-2E1F-33F3-ED3E-06CAFF91E67D}"/>
              </a:ext>
            </a:extLst>
          </p:cNvPr>
          <p:cNvSpPr txBox="1"/>
          <p:nvPr/>
        </p:nvSpPr>
        <p:spPr>
          <a:xfrm>
            <a:off x="0" y="6558737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75318-27BD-9B36-5C94-F80B651FE0C5}"/>
              </a:ext>
            </a:extLst>
          </p:cNvPr>
          <p:cNvSpPr txBox="1"/>
          <p:nvPr/>
        </p:nvSpPr>
        <p:spPr>
          <a:xfrm>
            <a:off x="149391" y="1554748"/>
            <a:ext cx="2567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Nutrition Services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41CBF-CC91-F244-BFC4-C3958D4494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2711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37606"/>
            <a:ext cx="9144000" cy="9405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>
                <a:latin typeface="Rockwell"/>
              </a:rPr>
              <a:t>Next Report – September 26, 2024</a:t>
            </a:r>
            <a:endParaRPr lang="en-US" sz="3800" i="1" dirty="0">
              <a:latin typeface="Rockwell"/>
            </a:endParaRPr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F4AE6D-A237-27E2-FAC9-931D6E90BD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15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32056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7994"/>
              </p:ext>
            </p:extLst>
          </p:nvPr>
        </p:nvGraphicFramePr>
        <p:xfrm>
          <a:off x="679312" y="1768937"/>
          <a:ext cx="7785376" cy="2413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6645">
                  <a:extLst>
                    <a:ext uri="{9D8B030D-6E8A-4147-A177-3AD203B41FA5}">
                      <a16:colId xmlns:a16="http://schemas.microsoft.com/office/drawing/2014/main" val="424237653"/>
                    </a:ext>
                  </a:extLst>
                </a:gridCol>
                <a:gridCol w="2986450">
                  <a:extLst>
                    <a:ext uri="{9D8B030D-6E8A-4147-A177-3AD203B41FA5}">
                      <a16:colId xmlns:a16="http://schemas.microsoft.com/office/drawing/2014/main" val="3307290488"/>
                    </a:ext>
                  </a:extLst>
                </a:gridCol>
                <a:gridCol w="1680718">
                  <a:extLst>
                    <a:ext uri="{9D8B030D-6E8A-4147-A177-3AD203B41FA5}">
                      <a16:colId xmlns:a16="http://schemas.microsoft.com/office/drawing/2014/main" val="3419027078"/>
                    </a:ext>
                  </a:extLst>
                </a:gridCol>
                <a:gridCol w="1391563">
                  <a:extLst>
                    <a:ext uri="{9D8B030D-6E8A-4147-A177-3AD203B41FA5}">
                      <a16:colId xmlns:a16="http://schemas.microsoft.com/office/drawing/2014/main" val="366681332"/>
                    </a:ext>
                  </a:extLst>
                </a:gridCol>
              </a:tblGrid>
              <a:tr h="2772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Item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Funding Source </a:t>
                      </a:r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Completed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77163"/>
                  </a:ext>
                </a:extLst>
              </a:tr>
              <a:tr h="27152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California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Bottle Filling Station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554374936"/>
                  </a:ext>
                </a:extLst>
              </a:tr>
              <a:tr h="20744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70C0"/>
                          </a:solidFill>
                        </a:rPr>
                        <a:t>Cedarlane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Playground Asphalt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361182668"/>
                  </a:ext>
                </a:extLst>
              </a:tr>
              <a:tr h="24681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70C0"/>
                          </a:solidFill>
                        </a:rPr>
                        <a:t>Cedarlane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Portable Installation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792516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Grandview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Parking Lot Restriping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785093669"/>
                  </a:ext>
                </a:extLst>
              </a:tr>
              <a:tr h="12246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Los </a:t>
                      </a:r>
                      <a:r>
                        <a:rPr lang="en-US" sz="1000" b="1" dirty="0" err="1">
                          <a:solidFill>
                            <a:srgbClr val="0070C0"/>
                          </a:solidFill>
                        </a:rPr>
                        <a:t>Molinos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Bottle Filling Station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608279708"/>
                  </a:ext>
                </a:extLst>
              </a:tr>
              <a:tr h="18911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0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W Cen MT"/>
                        </a:rPr>
                        <a:t>Mesa Robles</a:t>
                      </a:r>
                      <a:endParaRPr lang="en-US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Classroom Flooring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523419217"/>
                  </a:ext>
                </a:extLst>
              </a:tr>
              <a:tr h="21567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0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W Cen MT"/>
                        </a:rPr>
                        <a:t>Wing Lane 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Playground Restriping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415332350"/>
                  </a:ext>
                </a:extLst>
              </a:tr>
              <a:tr h="215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000" b="1" i="0" u="none" strike="noStrike" noProof="0" dirty="0">
                          <a:solidFill>
                            <a:srgbClr val="0070C0"/>
                          </a:solidFill>
                          <a:effectLst/>
                          <a:latin typeface="TW Cen MT"/>
                        </a:rPr>
                        <a:t>Wing Lane 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Portable Installation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619205294"/>
                  </a:ext>
                </a:extLst>
              </a:tr>
              <a:tr h="23047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Districtwide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 Banners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Facilities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07/2024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691569935"/>
                  </a:ext>
                </a:extLst>
              </a:tr>
              <a:tr h="23608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Wilson High School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 Little Theatre Improvement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CTE Grant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07/2024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751112394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0" y="348585"/>
            <a:ext cx="840657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Rockwell"/>
              </a:rPr>
              <a:t>PROJECT COMPLETE LIST</a:t>
            </a:r>
            <a:r>
              <a:rPr lang="en-US" sz="3000" b="1" dirty="0">
                <a:solidFill>
                  <a:schemeClr val="tx1"/>
                </a:solidFill>
                <a:latin typeface="Rockwell"/>
              </a:rPr>
              <a:t> </a:t>
            </a:r>
            <a:endParaRPr lang="en-US" sz="3000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2052" name="Picture 4" descr="tnmcorps courthouse pilot project user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29" y="196219"/>
            <a:ext cx="1493023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196" y="659617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38912" y="771247"/>
            <a:ext cx="8411652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chemeClr val="tx1"/>
                </a:solidFill>
                <a:latin typeface="Rockwell"/>
              </a:rPr>
              <a:t>2024/2025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16516-79C5-3428-B8D2-0072AE93E1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02997" y="6462411"/>
            <a:ext cx="5421313" cy="365125"/>
          </a:xfrm>
        </p:spPr>
        <p:txBody>
          <a:bodyPr/>
          <a:lstStyle/>
          <a:p>
            <a:r>
              <a:rPr lang="en-US" b="1">
                <a:latin typeface="Tw Cen M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747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 err="1">
                <a:solidFill>
                  <a:srgbClr val="0070C0"/>
                </a:solidFill>
                <a:latin typeface="Rockwell"/>
              </a:rPr>
              <a:t>Cedarlane</a:t>
            </a:r>
            <a:r>
              <a:rPr lang="en-US" sz="2250" b="1" dirty="0">
                <a:solidFill>
                  <a:srgbClr val="0070C0"/>
                </a:solidFill>
                <a:latin typeface="Rockwell"/>
              </a:rPr>
              <a:t> Academy – Playground Asphalt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dirty="0" smtClean="0">
                <a:solidFill>
                  <a:schemeClr val="tx1"/>
                </a:solidFill>
                <a:latin typeface="Tw Cen MT"/>
              </a:rPr>
              <a:pPr algn="r">
                <a:defRPr/>
              </a:pPr>
              <a:t>3</a:t>
            </a:fld>
            <a:endParaRPr lang="en-US" sz="1050">
              <a:solidFill>
                <a:schemeClr val="tx1"/>
              </a:solidFill>
              <a:latin typeface="Tw Cen MT"/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45D4A-271A-E4C6-F4BD-6FF9125B7220}"/>
              </a:ext>
            </a:extLst>
          </p:cNvPr>
          <p:cNvSpPr txBox="1"/>
          <p:nvPr/>
        </p:nvSpPr>
        <p:spPr>
          <a:xfrm>
            <a:off x="1125791" y="149382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BEFORE</a:t>
            </a:r>
            <a:endParaRPr lang="en-US" b="1" dirty="0">
              <a:solidFill>
                <a:srgbClr val="0070C0"/>
              </a:solidFill>
              <a:latin typeface="Rockwell"/>
            </a:endParaRPr>
          </a:p>
        </p:txBody>
      </p:sp>
      <p:pic>
        <p:nvPicPr>
          <p:cNvPr id="5" name="Picture 4" descr="A parking lot with a building and trees in the background&#10;&#10;Description automatically generated">
            <a:extLst>
              <a:ext uri="{FF2B5EF4-FFF2-40B4-BE49-F238E27FC236}">
                <a16:creationId xmlns:a16="http://schemas.microsoft.com/office/drawing/2014/main" id="{7703A8CB-BDED-66F1-18F8-B6FCDF432F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42" r="3274" b="542"/>
          <a:stretch/>
        </p:blipFill>
        <p:spPr>
          <a:xfrm>
            <a:off x="503093" y="4137788"/>
            <a:ext cx="4021157" cy="2510944"/>
          </a:xfrm>
          <a:prstGeom prst="rect">
            <a:avLst/>
          </a:prstGeom>
        </p:spPr>
      </p:pic>
      <p:pic>
        <p:nvPicPr>
          <p:cNvPr id="7" name="Picture 6" descr="A parking lot with a circle painted on it&#10;&#10;Description automatically generated">
            <a:extLst>
              <a:ext uri="{FF2B5EF4-FFF2-40B4-BE49-F238E27FC236}">
                <a16:creationId xmlns:a16="http://schemas.microsoft.com/office/drawing/2014/main" id="{45918D72-51FD-C7B8-8E74-E8A1C18F7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675" r="-213" b="282"/>
          <a:stretch/>
        </p:blipFill>
        <p:spPr>
          <a:xfrm>
            <a:off x="499945" y="1818970"/>
            <a:ext cx="4037681" cy="2427276"/>
          </a:xfrm>
          <a:prstGeom prst="rect">
            <a:avLst/>
          </a:prstGeom>
        </p:spPr>
      </p:pic>
      <p:pic>
        <p:nvPicPr>
          <p:cNvPr id="4" name="Picture 3" descr="A close-up of a parking lot&#10;&#10;Description automatically generated">
            <a:extLst>
              <a:ext uri="{FF2B5EF4-FFF2-40B4-BE49-F238E27FC236}">
                <a16:creationId xmlns:a16="http://schemas.microsoft.com/office/drawing/2014/main" id="{F5056B70-917C-846A-0142-C65D4193C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-496" r="9797" b="676"/>
          <a:stretch/>
        </p:blipFill>
        <p:spPr>
          <a:xfrm rot="5400000">
            <a:off x="5513827" y="1242906"/>
            <a:ext cx="2634156" cy="3786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EFDA9-33A2-7B73-0DA6-F8AB7A90CD5A}"/>
              </a:ext>
            </a:extLst>
          </p:cNvPr>
          <p:cNvSpPr txBox="1"/>
          <p:nvPr/>
        </p:nvSpPr>
        <p:spPr>
          <a:xfrm>
            <a:off x="5510233" y="149382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AFTER</a:t>
            </a:r>
            <a:endParaRPr lang="en-US" dirty="0">
              <a:solidFill>
                <a:srgbClr val="000000"/>
              </a:solidFill>
              <a:latin typeface="Rockwell"/>
              <a:cs typeface="Arial" charset="0"/>
            </a:endParaRPr>
          </a:p>
        </p:txBody>
      </p:sp>
      <p:pic>
        <p:nvPicPr>
          <p:cNvPr id="9" name="Picture 8" descr="A black and yellow playground&#10;&#10;Description automatically generated">
            <a:extLst>
              <a:ext uri="{FF2B5EF4-FFF2-40B4-BE49-F238E27FC236}">
                <a16:creationId xmlns:a16="http://schemas.microsoft.com/office/drawing/2014/main" id="{7EFB5E28-E8CC-23F8-0CC0-7C6FB678A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29" r="9844" b="459"/>
          <a:stretch/>
        </p:blipFill>
        <p:spPr>
          <a:xfrm rot="5400000">
            <a:off x="5629660" y="3554345"/>
            <a:ext cx="2402487" cy="37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 err="1">
                <a:solidFill>
                  <a:srgbClr val="0070C0"/>
                </a:solidFill>
                <a:latin typeface="Rockwell"/>
              </a:rPr>
              <a:t>Cedarlane</a:t>
            </a:r>
            <a:r>
              <a:rPr lang="en-US" sz="2250" b="1" dirty="0">
                <a:solidFill>
                  <a:srgbClr val="0070C0"/>
                </a:solidFill>
                <a:latin typeface="Rockwell"/>
              </a:rPr>
              <a:t> Academy - Portable Installation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1"/>
                </a:solidFill>
              </a:rPr>
              <a:pPr algn="r">
                <a:defRPr/>
              </a:pPr>
              <a:t>4</a:t>
            </a:fld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4" name="Picture 3" descr="A building with a ladder&#10;&#10;Description automatically generated">
            <a:extLst>
              <a:ext uri="{FF2B5EF4-FFF2-40B4-BE49-F238E27FC236}">
                <a16:creationId xmlns:a16="http://schemas.microsoft.com/office/drawing/2014/main" id="{68ECDA14-7DC2-7838-2C51-DB308A1DF1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254" r="-1235" b="13842"/>
          <a:stretch/>
        </p:blipFill>
        <p:spPr>
          <a:xfrm>
            <a:off x="411607" y="2395728"/>
            <a:ext cx="3995433" cy="3328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C28725-818C-E27C-FB08-D857FF0CF4DB}"/>
              </a:ext>
            </a:extLst>
          </p:cNvPr>
          <p:cNvSpPr txBox="1"/>
          <p:nvPr/>
        </p:nvSpPr>
        <p:spPr>
          <a:xfrm>
            <a:off x="985089" y="202996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WORK IN PROGRESS</a:t>
            </a:r>
            <a:endParaRPr lang="en-US" dirty="0">
              <a:solidFill>
                <a:srgbClr val="000000"/>
              </a:solidFill>
              <a:latin typeface="Rockwell"/>
            </a:endParaRPr>
          </a:p>
        </p:txBody>
      </p:sp>
      <p:pic>
        <p:nvPicPr>
          <p:cNvPr id="3" name="Picture 2" descr="A group of houses in a field&#10;&#10;Description automatically generated">
            <a:extLst>
              <a:ext uri="{FF2B5EF4-FFF2-40B4-BE49-F238E27FC236}">
                <a16:creationId xmlns:a16="http://schemas.microsoft.com/office/drawing/2014/main" id="{9272C3F6-165F-C4D8-D9AD-FAC2A7ED3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962" y="2395728"/>
            <a:ext cx="3995433" cy="3328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7D6A90-FB53-AABB-EC12-9EA2B86117A4}"/>
              </a:ext>
            </a:extLst>
          </p:cNvPr>
          <p:cNvSpPr txBox="1"/>
          <p:nvPr/>
        </p:nvSpPr>
        <p:spPr>
          <a:xfrm>
            <a:off x="6351600" y="2029968"/>
            <a:ext cx="98430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AFTER</a:t>
            </a:r>
            <a:endParaRPr lang="en-US" b="1" dirty="0">
              <a:solidFill>
                <a:srgbClr val="0070C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83482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/>
              </a:rPr>
              <a:t>Grandview Academy – Parking Lot Restriping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1"/>
                </a:solidFill>
              </a:rPr>
              <a:pPr algn="r">
                <a:defRPr/>
              </a:pPr>
              <a:t>5</a:t>
            </a:fld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28725-818C-E27C-FB08-D857FF0CF4DB}"/>
              </a:ext>
            </a:extLst>
          </p:cNvPr>
          <p:cNvSpPr txBox="1"/>
          <p:nvPr/>
        </p:nvSpPr>
        <p:spPr>
          <a:xfrm>
            <a:off x="1778238" y="2020824"/>
            <a:ext cx="118203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BEFORE</a:t>
            </a:r>
            <a:endParaRPr lang="en-US" dirty="0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D6A90-FB53-AABB-EC12-9EA2B86117A4}"/>
              </a:ext>
            </a:extLst>
          </p:cNvPr>
          <p:cNvSpPr txBox="1"/>
          <p:nvPr/>
        </p:nvSpPr>
        <p:spPr>
          <a:xfrm>
            <a:off x="6351600" y="2029968"/>
            <a:ext cx="98430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latin typeface="Rockwell"/>
                <a:cs typeface="Arial"/>
              </a:rPr>
              <a:t>AFTER</a:t>
            </a:r>
            <a:endParaRPr lang="en-US" b="1" dirty="0">
              <a:solidFill>
                <a:srgbClr val="0070C0"/>
              </a:solidFill>
              <a:latin typeface="Rockwell"/>
            </a:endParaRPr>
          </a:p>
        </p:txBody>
      </p:sp>
      <p:pic>
        <p:nvPicPr>
          <p:cNvPr id="6" name="Picture 5" descr="West Lot B4 3.JPG">
            <a:extLst>
              <a:ext uri="{FF2B5EF4-FFF2-40B4-BE49-F238E27FC236}">
                <a16:creationId xmlns:a16="http://schemas.microsoft.com/office/drawing/2014/main" id="{1C44FAC5-D567-1678-ED51-A212E70F5B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471" b="-207"/>
          <a:stretch/>
        </p:blipFill>
        <p:spPr>
          <a:xfrm>
            <a:off x="485043" y="2395728"/>
            <a:ext cx="3921996" cy="3328416"/>
          </a:xfrm>
          <a:prstGeom prst="rect">
            <a:avLst/>
          </a:prstGeom>
        </p:spPr>
      </p:pic>
      <p:pic>
        <p:nvPicPr>
          <p:cNvPr id="9" name="Picture 8" descr="West Lot After 2.JPG">
            <a:extLst>
              <a:ext uri="{FF2B5EF4-FFF2-40B4-BE49-F238E27FC236}">
                <a16:creationId xmlns:a16="http://schemas.microsoft.com/office/drawing/2014/main" id="{BB77B2CC-E44B-6BF6-BC3B-D2695938E0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848" b="993"/>
          <a:stretch/>
        </p:blipFill>
        <p:spPr>
          <a:xfrm>
            <a:off x="4808981" y="2386584"/>
            <a:ext cx="3849976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6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ACEF-E6C4-5C88-D197-F485D244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 </a:t>
            </a:r>
            <a:r>
              <a:rPr lang="en-US" sz="2250" b="1" dirty="0">
                <a:solidFill>
                  <a:srgbClr val="0070C0"/>
                </a:solidFill>
                <a:latin typeface="Rockwell"/>
              </a:rPr>
              <a:t>Los Molinos Elementary – Bottle Filling Station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CEF755-2B6E-6CEB-2CE2-C85BC453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6</a:t>
            </a:r>
          </a:p>
        </p:txBody>
      </p:sp>
      <p:pic>
        <p:nvPicPr>
          <p:cNvPr id="4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76C7F9D1-734D-4645-A82C-ADD916D2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91962" y="707853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4D179A-8636-8627-6579-5ECD58549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00" t="21124" r="17100" b="4953"/>
          <a:stretch/>
        </p:blipFill>
        <p:spPr>
          <a:xfrm>
            <a:off x="1389888" y="1614791"/>
            <a:ext cx="6199632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0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300" dirty="0">
                <a:solidFill>
                  <a:schemeClr val="tx1"/>
                </a:solidFill>
                <a:latin typeface="Rockwell"/>
              </a:rPr>
              <a:t>as of August 22, 2024</a:t>
            </a:r>
            <a:br>
              <a:rPr lang="en-US" sz="330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/>
              </a:rPr>
              <a:t>Mesa Robles Academy – Classroom Flooring</a:t>
            </a:r>
            <a:endParaRPr lang="en-US" sz="225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B8FDC-8DD0-5C2F-796A-9448AF01D8B9}"/>
              </a:ext>
            </a:extLst>
          </p:cNvPr>
          <p:cNvSpPr txBox="1"/>
          <p:nvPr/>
        </p:nvSpPr>
        <p:spPr>
          <a:xfrm>
            <a:off x="6293237" y="1627377"/>
            <a:ext cx="118073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Rockwell"/>
              </a:rPr>
              <a:t>AFTER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AA414-1555-6046-49BF-EC3169BEF764}"/>
              </a:ext>
            </a:extLst>
          </p:cNvPr>
          <p:cNvSpPr txBox="1"/>
          <p:nvPr/>
        </p:nvSpPr>
        <p:spPr>
          <a:xfrm>
            <a:off x="1246933" y="1627586"/>
            <a:ext cx="174566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Rockwell"/>
                <a:cs typeface="Arial"/>
              </a:rPr>
              <a:t>BEFORE</a:t>
            </a:r>
            <a:endParaRPr lang="en-US" sz="2000" b="1" dirty="0">
              <a:solidFill>
                <a:srgbClr val="0070C0"/>
              </a:solidFill>
              <a:latin typeface="Rockwel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67C15-6D43-52F7-53AB-FAE70FF92A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2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7</a:t>
            </a:r>
          </a:p>
        </p:txBody>
      </p:sp>
      <p:pic>
        <p:nvPicPr>
          <p:cNvPr id="9" name="Picture 8" descr="A room with a white board and a white board&#10;&#10;Description automatically generated">
            <a:extLst>
              <a:ext uri="{FF2B5EF4-FFF2-40B4-BE49-F238E27FC236}">
                <a16:creationId xmlns:a16="http://schemas.microsoft.com/office/drawing/2014/main" id="{5C38FAEB-8618-DBDA-95B0-7BEB292D0D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6522"/>
          <a:stretch/>
        </p:blipFill>
        <p:spPr>
          <a:xfrm rot="5400000">
            <a:off x="-101239" y="2410852"/>
            <a:ext cx="4729500" cy="3962770"/>
          </a:xfrm>
          <a:prstGeom prst="rect">
            <a:avLst/>
          </a:prstGeom>
        </p:spPr>
      </p:pic>
      <p:pic>
        <p:nvPicPr>
          <p:cNvPr id="11" name="Picture 10" descr="A room with a wood floor&#10;&#10;Description automatically generated">
            <a:extLst>
              <a:ext uri="{FF2B5EF4-FFF2-40B4-BE49-F238E27FC236}">
                <a16:creationId xmlns:a16="http://schemas.microsoft.com/office/drawing/2014/main" id="{F86F6E95-B7B5-39F6-5D20-D85F7E0B7A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6522"/>
          <a:stretch/>
        </p:blipFill>
        <p:spPr>
          <a:xfrm rot="5400000">
            <a:off x="4515741" y="2410852"/>
            <a:ext cx="4729495" cy="39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ACEF-E6C4-5C88-D197-F485D244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August 22, 2024 </a:t>
            </a:r>
            <a:r>
              <a:rPr lang="en-US" sz="2000" b="1" dirty="0">
                <a:solidFill>
                  <a:srgbClr val="0070C0"/>
                </a:solidFill>
                <a:latin typeface="Rockwell"/>
              </a:rPr>
              <a:t>Wing Lane Elementary – Portable Installation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CD539-4816-640E-60FD-AA01E8F4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1100" y="6491817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8</a:t>
            </a:r>
            <a:endParaRPr lang="en-US" sz="10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FB3A2-56A0-D8AB-25E5-08F9898DE277}"/>
              </a:ext>
            </a:extLst>
          </p:cNvPr>
          <p:cNvSpPr txBox="1"/>
          <p:nvPr/>
        </p:nvSpPr>
        <p:spPr>
          <a:xfrm>
            <a:off x="1461553" y="1602196"/>
            <a:ext cx="230428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Rockwell"/>
              </a:rPr>
              <a:t>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789CD4-6868-751F-F73F-9FE1466DE7E8}"/>
              </a:ext>
            </a:extLst>
          </p:cNvPr>
          <p:cNvSpPr txBox="1"/>
          <p:nvPr/>
        </p:nvSpPr>
        <p:spPr>
          <a:xfrm>
            <a:off x="5847389" y="1596028"/>
            <a:ext cx="27305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solidFill>
                  <a:srgbClr val="0070C0"/>
                </a:solidFill>
                <a:latin typeface="Rockwell"/>
                <a:cs typeface="Arial"/>
              </a:rPr>
              <a:t>AFTER</a:t>
            </a:r>
            <a:endParaRPr lang="en-US" sz="2400" b="1">
              <a:solidFill>
                <a:srgbClr val="0070C0"/>
              </a:solidFill>
              <a:latin typeface="Rockwell"/>
            </a:endParaRPr>
          </a:p>
        </p:txBody>
      </p:sp>
      <p:pic>
        <p:nvPicPr>
          <p:cNvPr id="15" name="Picture 14" descr="A construction site with a bulldozer and a tractor&#10;&#10;Description automatically generated">
            <a:extLst>
              <a:ext uri="{FF2B5EF4-FFF2-40B4-BE49-F238E27FC236}">
                <a16:creationId xmlns:a16="http://schemas.microsoft.com/office/drawing/2014/main" id="{6625471C-51D0-689B-EE9A-8561CB104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5" y="2040831"/>
            <a:ext cx="3530512" cy="4626978"/>
          </a:xfrm>
          <a:prstGeom prst="rect">
            <a:avLst/>
          </a:prstGeom>
        </p:spPr>
      </p:pic>
      <p:pic>
        <p:nvPicPr>
          <p:cNvPr id="6" name="Picture 5" descr="A building with a ramp&#10;&#10;Description automatically generated">
            <a:extLst>
              <a:ext uri="{FF2B5EF4-FFF2-40B4-BE49-F238E27FC236}">
                <a16:creationId xmlns:a16="http://schemas.microsoft.com/office/drawing/2014/main" id="{3D53E071-7EFB-679B-EE36-96121E2DD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064" y="2039867"/>
            <a:ext cx="4572000" cy="46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2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D3C75-F110-5193-99F5-E804EA7D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</a:rPr>
              <a:t>Projects In Progress </a:t>
            </a:r>
            <a:r>
              <a:rPr lang="en-US" sz="3000">
                <a:solidFill>
                  <a:schemeClr val="tx1"/>
                </a:solidFill>
                <a:latin typeface="Rockwell"/>
              </a:rPr>
              <a:t>2024-2025</a:t>
            </a:r>
          </a:p>
        </p:txBody>
      </p:sp>
      <p:pic>
        <p:nvPicPr>
          <p:cNvPr id="6" name="Picture 12" descr="Download In 16 Text Icons Work Yellow Computer HQ PNG Image | FreePNGImg">
            <a:extLst>
              <a:ext uri="{FF2B5EF4-FFF2-40B4-BE49-F238E27FC236}">
                <a16:creationId xmlns:a16="http://schemas.microsoft.com/office/drawing/2014/main" id="{339DE65E-BACC-A63D-90E3-67AEA7C64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765" r="10527" b="10981"/>
          <a:stretch/>
        </p:blipFill>
        <p:spPr bwMode="auto">
          <a:xfrm>
            <a:off x="2516697" y="3048868"/>
            <a:ext cx="4228052" cy="22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F2DADC-48EB-E88E-64FC-7559DA9D1A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6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2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3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e329fa-b22f-45b7-818b-f58b3ede729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6525C4D563F24A849D6C3ED2B54096" ma:contentTypeVersion="15" ma:contentTypeDescription="Create a new document." ma:contentTypeScope="" ma:versionID="f714deccabd271abec7be2e0c205ed74">
  <xsd:schema xmlns:xsd="http://www.w3.org/2001/XMLSchema" xmlns:xs="http://www.w3.org/2001/XMLSchema" xmlns:p="http://schemas.microsoft.com/office/2006/metadata/properties" xmlns:ns3="5de329fa-b22f-45b7-818b-f58b3ede7290" xmlns:ns4="be8845e9-a669-4bce-9f30-77ea28f55a81" targetNamespace="http://schemas.microsoft.com/office/2006/metadata/properties" ma:root="true" ma:fieldsID="624fb26bc25cbcc5d43347041e555a89" ns3:_="" ns4:_="">
    <xsd:import namespace="5de329fa-b22f-45b7-818b-f58b3ede7290"/>
    <xsd:import namespace="be8845e9-a669-4bce-9f30-77ea28f55a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329fa-b22f-45b7-818b-f58b3ede7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845e9-a669-4bce-9f30-77ea28f55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16953D-E82D-45F1-BF81-10AE67C60FB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be8845e9-a669-4bce-9f30-77ea28f55a81"/>
    <ds:schemaRef ds:uri="5de329fa-b22f-45b7-818b-f58b3ede729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9BD132-F14A-41EF-AEC3-F7BF3184E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e329fa-b22f-45b7-818b-f58b3ede7290"/>
    <ds:schemaRef ds:uri="be8845e9-a669-4bce-9f30-77ea28f55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11E5F8-3A9B-4F4A-B8EC-8CB92FDE26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2279</TotalTime>
  <Words>1010</Words>
  <Application>Microsoft Office PowerPoint</Application>
  <PresentationFormat>On-screen Show (4:3)</PresentationFormat>
  <Paragraphs>422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Médian</vt:lpstr>
      <vt:lpstr>1_Médian</vt:lpstr>
      <vt:lpstr>HACIENDA LA PUENTE UNIFIED SCHOOL DISTRICT</vt:lpstr>
      <vt:lpstr>PowerPoint Presentation</vt:lpstr>
      <vt:lpstr>Projects Completed as of August 22, 2024 Cedarlane Academy – Playground Asphalt</vt:lpstr>
      <vt:lpstr>Projects Completed as of August 22, 2024 Cedarlane Academy - Portable Installation</vt:lpstr>
      <vt:lpstr>Projects Completed as of August 22, 2024 Grandview Academy – Parking Lot Restriping</vt:lpstr>
      <vt:lpstr>Projects Completed as of August 22, 2024 Los Molinos Elementary – Bottle Filling Station</vt:lpstr>
      <vt:lpstr>Projects Completed as of August 22, 2024 Mesa Robles Academy – Classroom Flooring</vt:lpstr>
      <vt:lpstr>Projects Completed as of August 22, 2024 Wing Lane Elementary – Portable Installation</vt:lpstr>
      <vt:lpstr>Projects In Progress 2024-2025</vt:lpstr>
      <vt:lpstr>Projects in Progress as of August 22, 2024 </vt:lpstr>
      <vt:lpstr>Projects in Progress as of August 22, 2024 </vt:lpstr>
      <vt:lpstr>Projects in Progress as of August 22, 2024 </vt:lpstr>
      <vt:lpstr>Projects in Progress as of August 22, 2024</vt:lpstr>
      <vt:lpstr>Projects in Progress as of August 22, 2024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HACIENDA LA PUENTE UNIFIED SCHOOL DISTRICT</dc:title>
  <dc:creator>Mark Hansberger</dc:creator>
  <cp:lastModifiedBy>Lelia Gonzalez</cp:lastModifiedBy>
  <cp:revision>358</cp:revision>
  <cp:lastPrinted>2024-08-19T15:16:47Z</cp:lastPrinted>
  <dcterms:modified xsi:type="dcterms:W3CDTF">2024-12-20T19:25:27Z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0x010100426525C4D563F24A849D6C3ED2B54096</vt:lpwstr>
  </property>
</Properties>
</file>