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96" r:id="rId5"/>
    <p:sldId id="299" r:id="rId6"/>
    <p:sldId id="300" r:id="rId7"/>
    <p:sldId id="310" r:id="rId8"/>
    <p:sldId id="305" r:id="rId9"/>
    <p:sldId id="321" r:id="rId10"/>
    <p:sldId id="318" r:id="rId11"/>
    <p:sldId id="315" r:id="rId12"/>
    <p:sldId id="3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331"/>
    <a:srgbClr val="6600CC"/>
    <a:srgbClr val="2F7382"/>
    <a:srgbClr val="FFC000"/>
    <a:srgbClr val="EDCF20"/>
    <a:srgbClr val="FFFFFF"/>
    <a:srgbClr val="FF7C4C"/>
    <a:srgbClr val="E9A6A6"/>
    <a:srgbClr val="FFCDA5"/>
    <a:srgbClr val="DB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C6C17-D860-435F-9220-DF1F4CFE1442}" v="12" dt="2024-10-22T16:29:55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October 24,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2472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</p:pic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187120" y="153767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2946500" y="145238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68482" y="199315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1990713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447760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556911" y="709397"/>
            <a:ext cx="4543649" cy="5482984"/>
          </a:xfrm>
          <a:prstGeom prst="rect">
            <a:avLst/>
          </a:prstGeom>
          <a:noFill/>
          <a:ln>
            <a:solidFill>
              <a:srgbClr val="DDB331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BID</a:t>
            </a: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</a:t>
            </a: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 OPENED 9/24/2024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latin typeface="Calibri"/>
                <a:ea typeface="Open Sans" pitchFamily="34"/>
                <a:cs typeface="Arial" pitchFamily="34"/>
              </a:rPr>
              <a:t>Grandview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826352" y="255066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065247" y="450512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82634" y="538733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05264" y="48330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97490" y="504753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25CE0F8-83E8-CE6C-4634-2D3A0B7E2F70}"/>
              </a:ext>
            </a:extLst>
          </p:cNvPr>
          <p:cNvSpPr/>
          <p:nvPr/>
        </p:nvSpPr>
        <p:spPr>
          <a:xfrm>
            <a:off x="4416527" y="28693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677AC655-4143-6401-CD42-94541B92ACC6}"/>
              </a:ext>
            </a:extLst>
          </p:cNvPr>
          <p:cNvSpPr/>
          <p:nvPr/>
        </p:nvSpPr>
        <p:spPr>
          <a:xfrm>
            <a:off x="3888207" y="335704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46" y="425901"/>
            <a:ext cx="8858297" cy="3749543"/>
          </a:xfrm>
        </p:spPr>
        <p:txBody>
          <a:bodyPr/>
          <a:lstStyle/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1. 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		Construction Documents 			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 	Anticipated Start Date November 11,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2. California ES 		Construction Documents 			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   	Anticipated Start Date November 11,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100" b="0" i="0" u="none" strike="noStrike" dirty="0">
                <a:effectLst/>
                <a:latin typeface="Calibri" panose="020F0502020204030204" pitchFamily="34" charset="0"/>
              </a:rPr>
              <a:t> 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					Anticipated Start Date November 11,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Los Altos 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4. Grazide ES 		Construction Documents 	 					Anticipated Start Date November 11,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Bixby ES 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u="sng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Back Check 10/28/2024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1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Back </a:t>
            </a:r>
            <a:r>
              <a:rPr lang="en-US" sz="1100">
                <a:latin typeface="Calibri"/>
                <a:ea typeface="Open Sans" pitchFamily="34"/>
                <a:cs typeface="Arial" pitchFamily="34"/>
              </a:rPr>
              <a:t>Check 10/28/2024 </a:t>
            </a:r>
            <a:endParaRPr lang="en-US" sz="11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 At DSA for Plan Review 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Submitted 10/8/2024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 At DSA for Plan Review 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Submitted 10/8/2024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9. Fairgrove K-8 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11. Sierra Vista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12. Sparks ES		</a:t>
            </a: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  <a:endParaRPr lang="en-US" sz="11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13. Wing Lane ES		Construction Documents 	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9/17/2024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		Construction Documents	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Design Development			</a:t>
            </a:r>
            <a:r>
              <a:rPr lang="en-US" sz="1100" dirty="0">
                <a:latin typeface="Calibri"/>
                <a:ea typeface="Open Sans" pitchFamily="34"/>
                <a:cs typeface="Arial" pitchFamily="34"/>
              </a:rPr>
              <a:t>District Reviewed 9/17/2024</a:t>
            </a:r>
          </a:p>
          <a:p>
            <a:pPr marL="0" indent="0" defTabSz="457200">
              <a:lnSpc>
                <a:spcPct val="100000"/>
              </a:lnSpc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1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17513"/>
              </p:ext>
            </p:extLst>
          </p:nvPr>
        </p:nvGraphicFramePr>
        <p:xfrm>
          <a:off x="1145733" y="5159734"/>
          <a:ext cx="10092076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 COMPLETED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10/18/2024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3A531-F1C4-0271-0277-895F3B36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81770"/>
              </p:ext>
            </p:extLst>
          </p:nvPr>
        </p:nvGraphicFramePr>
        <p:xfrm>
          <a:off x="34702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B-7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080668" y="5165301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7836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4 Classroom C-8.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49" y="1860855"/>
            <a:ext cx="6301341" cy="4726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857" y="717885"/>
            <a:ext cx="4249822" cy="3187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17353-5CC1-3A89-373D-DF2EA34AC95E}"/>
              </a:ext>
            </a:extLst>
          </p:cNvPr>
          <p:cNvSpPr txBox="1"/>
          <p:nvPr/>
        </p:nvSpPr>
        <p:spPr>
          <a:xfrm>
            <a:off x="8005093" y="199347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CD167-4B30-F5DD-73D4-D2CA1BEE451D}"/>
              </a:ext>
            </a:extLst>
          </p:cNvPr>
          <p:cNvSpPr txBox="1"/>
          <p:nvPr/>
        </p:nvSpPr>
        <p:spPr>
          <a:xfrm>
            <a:off x="1027836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80E14-6C39-6A1E-E322-F568C9BD8DFA}"/>
              </a:ext>
            </a:extLst>
          </p:cNvPr>
          <p:cNvSpPr txBox="1"/>
          <p:nvPr/>
        </p:nvSpPr>
        <p:spPr>
          <a:xfrm>
            <a:off x="5249162" y="575722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A7D6F9-00DE-4A22-8E94-6C120597305D}">
  <ds:schemaRefs>
    <ds:schemaRef ds:uri="http://schemas.openxmlformats.org/package/2006/metadata/core-properties"/>
    <ds:schemaRef ds:uri="ba587033-c552-4685-b642-42a7346cc66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881851-c737-49f1-b9ea-00d1f26389c6"/>
    <ds:schemaRef ds:uri="39523770-d282-4544-8201-76b538a78dc4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564</Words>
  <Application>Microsoft Office PowerPoint</Application>
  <PresentationFormat>Widescreen</PresentationFormat>
  <Paragraphs>125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Measure BB Bond</vt:lpstr>
      <vt:lpstr>HLPUSD MEASURE BB - SUMMARY SCHOOLS IN PROGRESS </vt:lpstr>
      <vt:lpstr>PHASE B PROGRESS</vt:lpstr>
      <vt:lpstr>HIGH SCHOOL REFRESH PROJECTS</vt:lpstr>
      <vt:lpstr>HIGH SCHOOL REFRESH GROUP 1 </vt:lpstr>
      <vt:lpstr>HIGH SCHOOL REFRESH GROUP 2 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Jessica Morley</cp:lastModifiedBy>
  <cp:revision>23</cp:revision>
  <dcterms:created xsi:type="dcterms:W3CDTF">2022-06-29T16:34:34Z</dcterms:created>
  <dcterms:modified xsi:type="dcterms:W3CDTF">2024-12-20T19:26:04Z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