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61" r:id="rId4"/>
    <p:sldId id="274" r:id="rId5"/>
    <p:sldId id="270" r:id="rId6"/>
    <p:sldId id="275" r:id="rId7"/>
    <p:sldId id="257" r:id="rId8"/>
    <p:sldId id="277" r:id="rId9"/>
    <p:sldId id="278" r:id="rId10"/>
    <p:sldId id="260" r:id="rId11"/>
    <p:sldId id="276" r:id="rId12"/>
    <p:sldId id="267" r:id="rId13"/>
    <p:sldId id="258" r:id="rId14"/>
    <p:sldId id="272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1B911-F767-46CA-E403-3267CF0E0B3D}" v="3" dt="2024-12-17T14:59:28.495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1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E. Gomez" userId="S::regomez@bisd.us::034fba15-955a-4a89-bfe5-90a17499c57c" providerId="AD" clId="Web-{CA21B911-F767-46CA-E403-3267CF0E0B3D}"/>
    <pc:docChg chg="modSld">
      <pc:chgData name="Roman E. Gomez" userId="S::regomez@bisd.us::034fba15-955a-4a89-bfe5-90a17499c57c" providerId="AD" clId="Web-{CA21B911-F767-46CA-E403-3267CF0E0B3D}" dt="2024-12-17T14:59:28.495" v="2" actId="1076"/>
      <pc:docMkLst>
        <pc:docMk/>
      </pc:docMkLst>
      <pc:sldChg chg="modSp">
        <pc:chgData name="Roman E. Gomez" userId="S::regomez@bisd.us::034fba15-955a-4a89-bfe5-90a17499c57c" providerId="AD" clId="Web-{CA21B911-F767-46CA-E403-3267CF0E0B3D}" dt="2024-12-17T14:59:28.495" v="2" actId="1076"/>
        <pc:sldMkLst>
          <pc:docMk/>
          <pc:sldMk cId="402038841" sldId="276"/>
        </pc:sldMkLst>
        <pc:spChg chg="mod">
          <ac:chgData name="Roman E. Gomez" userId="S::regomez@bisd.us::034fba15-955a-4a89-bfe5-90a17499c57c" providerId="AD" clId="Web-{CA21B911-F767-46CA-E403-3267CF0E0B3D}" dt="2024-12-17T14:59:28.495" v="2" actId="1076"/>
          <ac:spMkLst>
            <pc:docMk/>
            <pc:sldMk cId="402038841" sldId="27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12/17/2024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12/17/2024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/>
              <a:t>8th</a:t>
            </a:r>
            <a:r>
              <a:rPr lang="en-US" dirty="0"/>
              <a:t> Grade Science District Benchmark Data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Reporting Categories 1 &amp; 2</a:t>
            </a:r>
          </a:p>
        </p:txBody>
      </p:sp>
      <p:pic>
        <p:nvPicPr>
          <p:cNvPr id="5122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926950D-FAFC-46CA-AE64-EC32AA52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2" y="4953000"/>
            <a:ext cx="173031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to 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421172"/>
            <a:ext cx="7612551" cy="25908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TEKS assessed on the DBM1 which covers RC 1 and RC 2, only covers 35% of the assessed TEKS on the 2025 STAAR.​</a:t>
            </a:r>
            <a:endParaRPr lang="en-US" sz="2800" dirty="0"/>
          </a:p>
          <a:p>
            <a:pPr fontAlgn="base"/>
            <a:r>
              <a:rPr lang="en-US" dirty="0"/>
              <a:t>63% of the assessed TEKS on the 2025 STAAR are 6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grade specific TEKS.​</a:t>
            </a:r>
          </a:p>
          <a:p>
            <a:pPr fontAlgn="base"/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D9F891-391B-45C7-B82C-C61C43E76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12955"/>
              </p:ext>
            </p:extLst>
          </p:nvPr>
        </p:nvGraphicFramePr>
        <p:xfrm>
          <a:off x="8380412" y="2421172"/>
          <a:ext cx="3429000" cy="19050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55587615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56586303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57275071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80864538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90575158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13436455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RC4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601836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8th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2068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7th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5765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6th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92088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4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952" y="1844621"/>
            <a:ext cx="9147583" cy="4648200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>
                <a:solidFill>
                  <a:srgbClr val="FFFF00"/>
                </a:solidFill>
              </a:rPr>
              <a:t>Analyze campus TEKS results on the DBM1 which covers RC 1 and RC 2, to identify which TEKS ones need r</a:t>
            </a:r>
            <a:r>
              <a:rPr lang="en-US" u="sng" dirty="0">
                <a:solidFill>
                  <a:srgbClr val="FFFF00"/>
                </a:solidFill>
              </a:rPr>
              <a:t>eviewing</a:t>
            </a:r>
            <a:r>
              <a:rPr lang="en-US" dirty="0">
                <a:solidFill>
                  <a:srgbClr val="FFFF00"/>
                </a:solidFill>
              </a:rPr>
              <a:t> and which ones need </a:t>
            </a:r>
            <a:r>
              <a:rPr lang="en-US" u="sng" dirty="0">
                <a:solidFill>
                  <a:srgbClr val="FFFF00"/>
                </a:solidFill>
              </a:rPr>
              <a:t>reteaching</a:t>
            </a:r>
            <a:r>
              <a:rPr lang="en-US" dirty="0">
                <a:solidFill>
                  <a:srgbClr val="FFFF00"/>
                </a:solidFill>
              </a:rPr>
              <a:t>.​</a:t>
            </a:r>
            <a:endParaRPr lang="en-US" sz="2800" dirty="0">
              <a:solidFill>
                <a:srgbClr val="FFFF00"/>
              </a:solidFill>
            </a:endParaRPr>
          </a:p>
          <a:p>
            <a:pPr fontAlgn="base"/>
            <a:r>
              <a:rPr lang="en-US" dirty="0"/>
              <a:t>Include TEKS such as, TEKS 7.07C, in an intensive </a:t>
            </a:r>
            <a:r>
              <a:rPr lang="en-US" u="sng" dirty="0"/>
              <a:t>reteaching </a:t>
            </a:r>
            <a:r>
              <a:rPr lang="en-US" dirty="0"/>
              <a:t>during STAAR Review which begins March 28, 2025 according to the district's scope and sequence.​</a:t>
            </a:r>
            <a:endParaRPr lang="en-US" sz="2800" dirty="0"/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Review the scope and sequence to determine if adjustments are needed, based on campus needs, to ensure frequently assessed TEKS are allotted ample time.</a:t>
            </a:r>
          </a:p>
          <a:p>
            <a:pPr fontAlgn="base"/>
            <a:r>
              <a:rPr lang="en-US" dirty="0"/>
              <a:t>Include providing a hands-on opportunity not only to collect data but convert the data into graphs to analyze and interpret.​</a:t>
            </a:r>
            <a:endParaRPr lang="en-US" sz="2800" dirty="0"/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Ensure science teachers have the time needed to complete instruction on RC3 and RC4. Minimize time students are pulled out of their science classes.</a:t>
            </a:r>
            <a:endParaRPr lang="en-US" sz="2800" dirty="0">
              <a:solidFill>
                <a:srgbClr val="FFFF00"/>
              </a:solidFill>
            </a:endParaRPr>
          </a:p>
          <a:p>
            <a:pPr marL="384048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600" b="1" kern="1400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Demos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7C4F8-95B4-44F3-A9B2-D22B44F00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081" y="1676400"/>
            <a:ext cx="9720662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522413" y="1624718"/>
            <a:ext cx="9144000" cy="4495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McGraw-Hill (primary resource including science equipment, materials and supplies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EduSmart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Lowman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00"/>
                </a:solidFill>
              </a:rPr>
              <a:t>ProgressLearning</a:t>
            </a: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Science Cutups</a:t>
            </a:r>
          </a:p>
        </p:txBody>
      </p:sp>
      <p:sp>
        <p:nvSpPr>
          <p:cNvPr id="4" name="AutoShape 2" descr="https://usc-powerpoint.officeapps.live.com/pods/GetClipboardImage.ashx?Id=182ee70d-6eb7-433d-ba32-c83003c05395&amp;DC=PUS11&amp;pkey=9dcc6251-9acb-4fc7-94aa-bd6399012cbb&amp;wdwaccluster=PUS11">
            <a:extLst>
              <a:ext uri="{FF2B5EF4-FFF2-40B4-BE49-F238E27FC236}">
                <a16:creationId xmlns:a16="http://schemas.microsoft.com/office/drawing/2014/main" id="{6ABFE3FE-C963-4375-BAE8-1714D7407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nserting image...">
            <a:extLst>
              <a:ext uri="{FF2B5EF4-FFF2-40B4-BE49-F238E27FC236}">
                <a16:creationId xmlns:a16="http://schemas.microsoft.com/office/drawing/2014/main" id="{BEDF13DC-DB1C-4DFE-91C2-00A72BA9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48" y="2919225"/>
            <a:ext cx="1031763" cy="6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2824346-FC71-46B3-A088-359ABC90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92" y="3822642"/>
            <a:ext cx="1351398" cy="6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71E6B53-C0C8-4EBD-82D8-775C9AE5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7" y="5445442"/>
            <a:ext cx="1231839" cy="6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38B7C3B-AC22-4AD9-87DD-358484DA6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3" b="15287"/>
          <a:stretch/>
        </p:blipFill>
        <p:spPr bwMode="auto">
          <a:xfrm>
            <a:off x="4341812" y="4541435"/>
            <a:ext cx="1146224" cy="82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C3193B8-00F1-477B-8B88-33D48439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785751"/>
            <a:ext cx="1037908" cy="9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74E2E-3896-4EBF-8E43-035ED156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STAAR 8 Science Assessed Curriculum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49EBF1-20AB-4F42-BB1B-DA2DD05C9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177" y="1905000"/>
            <a:ext cx="360647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0656-C4EC-4AB3-99A4-1ED8A0FF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3998" cy="1020762"/>
          </a:xfrm>
        </p:spPr>
        <p:txBody>
          <a:bodyPr/>
          <a:lstStyle/>
          <a:p>
            <a:r>
              <a:rPr lang="en-US" dirty="0"/>
              <a:t>		STAAR Science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4F7EE8-C6C6-4510-8155-1CBB53F09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3" y="1828800"/>
            <a:ext cx="5333064" cy="4724400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050C09E1-E9DE-47A0-9129-D9FB6438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653256"/>
            <a:ext cx="1352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6F06959-6C54-4BE3-8895-B7C99A241992}"/>
              </a:ext>
            </a:extLst>
          </p:cNvPr>
          <p:cNvSpPr txBox="1">
            <a:spLocks/>
          </p:cNvSpPr>
          <p:nvPr/>
        </p:nvSpPr>
        <p:spPr>
          <a:xfrm>
            <a:off x="7085012" y="1905000"/>
            <a:ext cx="3581402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2024-2025 Transition Year</a:t>
            </a:r>
          </a:p>
          <a:p>
            <a:pPr lvl="1"/>
            <a:r>
              <a:rPr lang="en-US" dirty="0"/>
              <a:t>Assessed Curriculum</a:t>
            </a:r>
          </a:p>
          <a:p>
            <a:pPr lvl="1"/>
            <a:r>
              <a:rPr lang="en-US" dirty="0"/>
              <a:t>Blueprints</a:t>
            </a:r>
          </a:p>
          <a:p>
            <a:r>
              <a:rPr lang="en-US" dirty="0">
                <a:solidFill>
                  <a:srgbClr val="FFFF00"/>
                </a:solidFill>
              </a:rPr>
              <a:t>Beginning Spring 2026</a:t>
            </a:r>
          </a:p>
          <a:p>
            <a:pPr lvl="1"/>
            <a:r>
              <a:rPr lang="en-US" dirty="0"/>
              <a:t>Middle School (6-8) administered in grade 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Assessed Curriculum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97544-0340-4084-A782-FAF33E8A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593" y="1676400"/>
            <a:ext cx="7895637" cy="50313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CFB1A0-3347-42BD-ACE4-F87DC2567141}"/>
              </a:ext>
            </a:extLst>
          </p:cNvPr>
          <p:cNvCxnSpPr/>
          <p:nvPr/>
        </p:nvCxnSpPr>
        <p:spPr>
          <a:xfrm>
            <a:off x="9218612" y="5715000"/>
            <a:ext cx="685800" cy="0"/>
          </a:xfrm>
          <a:prstGeom prst="line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F31ED6-3C3C-4075-94A2-057D56E86EFF}"/>
              </a:ext>
            </a:extLst>
          </p:cNvPr>
          <p:cNvCxnSpPr/>
          <p:nvPr/>
        </p:nvCxnSpPr>
        <p:spPr>
          <a:xfrm>
            <a:off x="2284413" y="6019800"/>
            <a:ext cx="7696199" cy="0"/>
          </a:xfrm>
          <a:prstGeom prst="line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9A73B2-2F3B-4F19-A90C-8723CAB8C354}"/>
              </a:ext>
            </a:extLst>
          </p:cNvPr>
          <p:cNvCxnSpPr/>
          <p:nvPr/>
        </p:nvCxnSpPr>
        <p:spPr>
          <a:xfrm>
            <a:off x="2284413" y="6324600"/>
            <a:ext cx="3733799" cy="0"/>
          </a:xfrm>
          <a:prstGeom prst="line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5D2F502-9F5E-4951-B785-DDC98ACBD8CC}"/>
              </a:ext>
            </a:extLst>
          </p:cNvPr>
          <p:cNvGraphicFramePr>
            <a:graphicFrameLocks noGrp="1"/>
          </p:cNvGraphicFramePr>
          <p:nvPr/>
        </p:nvGraphicFramePr>
        <p:xfrm>
          <a:off x="798512" y="1752600"/>
          <a:ext cx="10591800" cy="4872611"/>
        </p:xfrm>
        <a:graphic>
          <a:graphicData uri="http://schemas.openxmlformats.org/drawingml/2006/table">
            <a:tbl>
              <a:tblPr/>
              <a:tblGrid>
                <a:gridCol w="729926">
                  <a:extLst>
                    <a:ext uri="{9D8B030D-6E8A-4147-A177-3AD203B41FA5}">
                      <a16:colId xmlns:a16="http://schemas.microsoft.com/office/drawing/2014/main" val="1333074515"/>
                    </a:ext>
                  </a:extLst>
                </a:gridCol>
                <a:gridCol w="4565974">
                  <a:extLst>
                    <a:ext uri="{9D8B030D-6E8A-4147-A177-3AD203B41FA5}">
                      <a16:colId xmlns:a16="http://schemas.microsoft.com/office/drawing/2014/main" val="2057412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18093584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618049777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 TEKS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 2024–2025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TEKS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C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Implemented in 2024–2025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C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30262"/>
                  </a:ext>
                </a:extLst>
              </a:tr>
              <a:tr h="3968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and calculate how unbalanced forces change the speed or direction of an object’s motion;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 </a:t>
                      </a:r>
                      <a:r>
                        <a:rPr lang="en-US" sz="18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analyze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how the acceleration of an object </a:t>
                      </a:r>
                      <a:r>
                        <a:rPr lang="en-US" sz="18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dependent upon the net force acting on the object and the mass of the object using Newton's Second Law of Motion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54159"/>
                  </a:ext>
                </a:extLst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6.7B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calculate the net force on an object in 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or vertical direction </a:t>
                      </a:r>
                      <a:r>
                        <a:rPr lang="en-US" sz="18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diagrams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determine if the forces are balanced or unbalanced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583758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investigate and describe applications of Newton's three laws of motion such as in vehicle restraints, sports activities, amusement park rides, Earth's tectonic activities, and rocket launches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Readiness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8.7B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investigate and describe how Newton's three laws of motion </a:t>
                      </a:r>
                      <a:r>
                        <a:rPr lang="en-US" sz="1800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simultaneously within systems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such as in vehicle restraints, sports activities, amusement park rides, Earth's tectonic activities, and rocket launches.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Readiness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0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8 Science DBM1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8CAFD-D9A6-4003-B29C-33A91E27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62" y="1600200"/>
            <a:ext cx="71247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8 Science DBM1 Results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FE4ACA80-1205-4DB1-A383-C39909AB2DEA}"/>
              </a:ext>
            </a:extLst>
          </p:cNvPr>
          <p:cNvSpPr txBox="1">
            <a:spLocks/>
          </p:cNvSpPr>
          <p:nvPr/>
        </p:nvSpPr>
        <p:spPr>
          <a:xfrm>
            <a:off x="7085012" y="1905000"/>
            <a:ext cx="3581402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2024 DBM1 </a:t>
            </a:r>
          </a:p>
          <a:p>
            <a:pPr lvl="1"/>
            <a:r>
              <a:rPr lang="en-US" dirty="0"/>
              <a:t>73.4% Approaches</a:t>
            </a:r>
          </a:p>
          <a:p>
            <a:pPr lvl="1"/>
            <a:r>
              <a:rPr lang="en-US" dirty="0"/>
              <a:t>45.7% Meets</a:t>
            </a:r>
          </a:p>
          <a:p>
            <a:pPr lvl="1"/>
            <a:r>
              <a:rPr lang="en-US" dirty="0"/>
              <a:t>17.4% Masters</a:t>
            </a:r>
          </a:p>
          <a:p>
            <a:r>
              <a:rPr lang="en-US" dirty="0">
                <a:solidFill>
                  <a:srgbClr val="FFFF00"/>
                </a:solidFill>
              </a:rPr>
              <a:t>2023 DBM1</a:t>
            </a:r>
          </a:p>
          <a:p>
            <a:pPr lvl="1"/>
            <a:r>
              <a:rPr lang="en-US" dirty="0"/>
              <a:t>79.6% Approaches</a:t>
            </a:r>
          </a:p>
          <a:p>
            <a:pPr lvl="1"/>
            <a:r>
              <a:rPr lang="en-US" dirty="0"/>
              <a:t>53.3% Meets</a:t>
            </a:r>
          </a:p>
          <a:p>
            <a:pPr lvl="1"/>
            <a:r>
              <a:rPr lang="en-US" dirty="0"/>
              <a:t>15.1% Masters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E905F-C65A-4FC3-9423-E497538B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3" y="175260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TEKS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3611450"/>
            <a:ext cx="11582400" cy="31703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7.07C - </a:t>
            </a:r>
            <a:r>
              <a:rPr lang="en-US" sz="2000" dirty="0"/>
              <a:t>measure, record, and interpret an object's motion using distance-time graphs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6.08B - </a:t>
            </a:r>
            <a:r>
              <a:rPr lang="en-US" sz="2000" dirty="0"/>
              <a:t>describe how energy is conserved through transfers and transformations in systems such as electrical circuits, food webs, amusement park rides, or photosynthesis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8.07B – </a:t>
            </a:r>
            <a:r>
              <a:rPr lang="en-US" sz="2000" dirty="0"/>
              <a:t>investigate and describe how Newton's three laws of motion act simultaneously within systems such as in vehicle restraints, sports activities, amusement park rides, Earth's tectonic activities, and rocket launches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7.07A – </a:t>
            </a:r>
            <a:r>
              <a:rPr lang="en-US" sz="2000" dirty="0"/>
              <a:t>calculate average speed using distance and time measurements from investigations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7.06C - </a:t>
            </a:r>
            <a:r>
              <a:rPr lang="en-US" sz="2000" dirty="0"/>
              <a:t>distinguish between physical and chemical changes in matter</a:t>
            </a:r>
          </a:p>
          <a:p>
            <a:pPr lvl="1"/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1DD1D-0713-4427-8FF1-2FC893C2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12188825" cy="1917822"/>
          </a:xfrm>
          <a:prstGeom prst="rect">
            <a:avLst/>
          </a:prstGeom>
        </p:spPr>
      </p:pic>
      <p:sp>
        <p:nvSpPr>
          <p:cNvPr id="3" name="AutoShape 2" descr="https://usc-powerpoint.officeapps.live.com/pods/GetClipboardImage.ashx?Id=182ee70d-6eb7-433d-ba32-c83003c05395&amp;DC=PUS11&amp;pkey=9dcc6251-9acb-4fc7-94aa-bd6399012cbb&amp;wdwaccluster=PUS11">
            <a:extLst>
              <a:ext uri="{FF2B5EF4-FFF2-40B4-BE49-F238E27FC236}">
                <a16:creationId xmlns:a16="http://schemas.microsoft.com/office/drawing/2014/main" id="{DB2F4D40-88AD-4A63-A039-831C5C97E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1F06-CAD5-4538-896C-A4A9F53F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MS Science Assessed TEKS Frequency Chart RCs 1&amp;2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C64B02-46F9-4383-8C82-C110D2253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623942"/>
              </p:ext>
            </p:extLst>
          </p:nvPr>
        </p:nvGraphicFramePr>
        <p:xfrm>
          <a:off x="2741613" y="1600200"/>
          <a:ext cx="6629400" cy="4983166"/>
        </p:xfrm>
        <a:graphic>
          <a:graphicData uri="http://schemas.openxmlformats.org/drawingml/2006/table">
            <a:tbl>
              <a:tblPr/>
              <a:tblGrid>
                <a:gridCol w="1434934">
                  <a:extLst>
                    <a:ext uri="{9D8B030D-6E8A-4147-A177-3AD203B41FA5}">
                      <a16:colId xmlns:a16="http://schemas.microsoft.com/office/drawing/2014/main" val="1712587180"/>
                    </a:ext>
                  </a:extLst>
                </a:gridCol>
                <a:gridCol w="746166">
                  <a:extLst>
                    <a:ext uri="{9D8B030D-6E8A-4147-A177-3AD203B41FA5}">
                      <a16:colId xmlns:a16="http://schemas.microsoft.com/office/drawing/2014/main" val="3660448580"/>
                    </a:ext>
                  </a:extLst>
                </a:gridCol>
                <a:gridCol w="459180">
                  <a:extLst>
                    <a:ext uri="{9D8B030D-6E8A-4147-A177-3AD203B41FA5}">
                      <a16:colId xmlns:a16="http://schemas.microsoft.com/office/drawing/2014/main" val="593367198"/>
                    </a:ext>
                  </a:extLst>
                </a:gridCol>
                <a:gridCol w="459180">
                  <a:extLst>
                    <a:ext uri="{9D8B030D-6E8A-4147-A177-3AD203B41FA5}">
                      <a16:colId xmlns:a16="http://schemas.microsoft.com/office/drawing/2014/main" val="3093487511"/>
                    </a:ext>
                  </a:extLst>
                </a:gridCol>
                <a:gridCol w="459180">
                  <a:extLst>
                    <a:ext uri="{9D8B030D-6E8A-4147-A177-3AD203B41FA5}">
                      <a16:colId xmlns:a16="http://schemas.microsoft.com/office/drawing/2014/main" val="3265369820"/>
                    </a:ext>
                  </a:extLst>
                </a:gridCol>
                <a:gridCol w="459180">
                  <a:extLst>
                    <a:ext uri="{9D8B030D-6E8A-4147-A177-3AD203B41FA5}">
                      <a16:colId xmlns:a16="http://schemas.microsoft.com/office/drawing/2014/main" val="4260984352"/>
                    </a:ext>
                  </a:extLst>
                </a:gridCol>
                <a:gridCol w="459180">
                  <a:extLst>
                    <a:ext uri="{9D8B030D-6E8A-4147-A177-3AD203B41FA5}">
                      <a16:colId xmlns:a16="http://schemas.microsoft.com/office/drawing/2014/main" val="3851403434"/>
                    </a:ext>
                  </a:extLst>
                </a:gridCol>
                <a:gridCol w="717467">
                  <a:extLst>
                    <a:ext uri="{9D8B030D-6E8A-4147-A177-3AD203B41FA5}">
                      <a16:colId xmlns:a16="http://schemas.microsoft.com/office/drawing/2014/main" val="1548993877"/>
                    </a:ext>
                  </a:extLst>
                </a:gridCol>
                <a:gridCol w="760514">
                  <a:extLst>
                    <a:ext uri="{9D8B030D-6E8A-4147-A177-3AD203B41FA5}">
                      <a16:colId xmlns:a16="http://schemas.microsoft.com/office/drawing/2014/main" val="2907974271"/>
                    </a:ext>
                  </a:extLst>
                </a:gridCol>
                <a:gridCol w="674419">
                  <a:extLst>
                    <a:ext uri="{9D8B030D-6E8A-4147-A177-3AD203B41FA5}">
                      <a16:colId xmlns:a16="http://schemas.microsoft.com/office/drawing/2014/main" val="1838075666"/>
                    </a:ext>
                  </a:extLst>
                </a:gridCol>
              </a:tblGrid>
              <a:tr h="26647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MS Science Assessed TEKS Frequency Chart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75017"/>
                  </a:ext>
                </a:extLst>
              </a:tr>
              <a:tr h="213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TEKS Clusters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STAAR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Streamline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680187"/>
                  </a:ext>
                </a:extLst>
              </a:tr>
              <a:tr h="506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subclusters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Student Expectations (SEs)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Expectations (SEs)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29099"/>
                  </a:ext>
                </a:extLst>
              </a:tr>
              <a:tr h="21318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Properties of Atoms</a:t>
                      </a:r>
                    </a:p>
                  </a:txBody>
                  <a:tcPr marL="91277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42394"/>
                  </a:ext>
                </a:extLst>
              </a:tr>
              <a:tr h="408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Structure of Atoms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sng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8.5(A)</a:t>
                      </a:r>
                      <a:br>
                        <a:rPr lang="en-US" sz="1000" b="1" i="0" u="none" strike="sng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sng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8.5(B)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12611"/>
                  </a:ext>
                </a:extLst>
              </a:tr>
              <a:tr h="426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Periodic Table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8.5(C)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6.6(A)</a:t>
                      </a:r>
                      <a:endParaRPr 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6.6C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688054"/>
                  </a:ext>
                </a:extLst>
              </a:tr>
              <a:tr h="21318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Chemical Formulas, Equations, and Reactions</a:t>
                      </a:r>
                    </a:p>
                  </a:txBody>
                  <a:tcPr marL="91277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94629"/>
                  </a:ext>
                </a:extLst>
              </a:tr>
              <a:tr h="213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Chemical Formulas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8.5(D)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7.6B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69707"/>
                  </a:ext>
                </a:extLst>
              </a:tr>
              <a:tr h="426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Chemical Reactions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8.5(E)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7.6(A)</a:t>
                      </a:r>
                      <a:endParaRPr lang="en-US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8.6E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7.6C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00833"/>
                  </a:ext>
                </a:extLst>
              </a:tr>
              <a:tr h="2131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6.6(B)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solidFill>
                            <a:srgbClr val="CC0000"/>
                          </a:solidFill>
                          <a:effectLst/>
                          <a:latin typeface="Calibri" panose="020F0502020204030204" pitchFamily="34" charset="0"/>
                        </a:rPr>
                        <a:t>NT</a:t>
                      </a:r>
                    </a:p>
                  </a:txBody>
                  <a:tcPr marL="91277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63693"/>
                  </a:ext>
                </a:extLst>
              </a:tr>
              <a:tr h="21318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Force, Motion, and Energy</a:t>
                      </a:r>
                    </a:p>
                  </a:txBody>
                  <a:tcPr marL="91277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6" marR="7606" marT="76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32797"/>
                  </a:ext>
                </a:extLst>
              </a:tr>
              <a:tr h="426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Force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8.6(A)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8.7A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6.7B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80349"/>
                  </a:ext>
                </a:extLst>
              </a:tr>
              <a:tr h="8172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Motion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8.6(C)</a:t>
                      </a:r>
                      <a:b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8.6(B)</a:t>
                      </a:r>
                      <a:br>
                        <a:rPr lang="pl-PL" sz="10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6.8(C)</a:t>
                      </a:r>
                      <a:br>
                        <a:rPr lang="pl-PL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6.8(D)</a:t>
                      </a:r>
                      <a:endParaRPr lang="pl-PL" sz="10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8.7B</a:t>
                      </a:r>
                      <a:br>
                        <a:rPr lang="en-US" sz="11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7.7A</a:t>
                      </a:r>
                      <a:b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7.7C</a:t>
                      </a:r>
                      <a:endParaRPr lang="en-US" sz="110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b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835800"/>
                  </a:ext>
                </a:extLst>
              </a:tr>
              <a:tr h="426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6.8(A)</a:t>
                      </a:r>
                      <a:br>
                        <a:rPr lang="en-US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6.9(C)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6.8A</a:t>
                      </a:r>
                      <a:b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6.8B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b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06" marR="7606" marT="76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85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80EA-B39A-4CB2-B908-39BA4EB7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Assessed Items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A52622-5EF1-4FD4-B31F-D4863FE4D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414" y="1752600"/>
            <a:ext cx="5692011" cy="4419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EB3A6-8934-430D-855B-32394C0A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883" y="76200"/>
            <a:ext cx="4311470" cy="662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D6BE2-2094-41F4-A0C2-DAF9CA69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415" y="1690998"/>
            <a:ext cx="5181598" cy="4789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543731-27D0-47E0-86EC-57428FEE6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413" y="1690998"/>
            <a:ext cx="6324599" cy="2011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54B95-B84C-48E4-AABE-9F2848FF3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2412" y="1690998"/>
            <a:ext cx="6629400" cy="22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381</TotalTime>
  <Words>802</Words>
  <Application>Microsoft Office PowerPoint</Application>
  <PresentationFormat>Custom</PresentationFormat>
  <Paragraphs>198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Chalkboard 16x9</vt:lpstr>
      <vt:lpstr>8th Grade Science District Benchmark Data Review</vt:lpstr>
      <vt:lpstr>  STAAR Science Resources</vt:lpstr>
      <vt:lpstr>Assessed Curriculum</vt:lpstr>
      <vt:lpstr>TEKS</vt:lpstr>
      <vt:lpstr>Grade 8 Science DBM1 Results</vt:lpstr>
      <vt:lpstr>Grade 8 Science DBM1 Results</vt:lpstr>
      <vt:lpstr>Lowest TEKS</vt:lpstr>
      <vt:lpstr>MS Science Assessed TEKS Frequency Chart RCs 1&amp;2</vt:lpstr>
      <vt:lpstr>Assessed Items</vt:lpstr>
      <vt:lpstr>Important to Note</vt:lpstr>
      <vt:lpstr>Next Steps</vt:lpstr>
      <vt:lpstr>Labs and Demos</vt:lpstr>
      <vt:lpstr>Resources</vt:lpstr>
      <vt:lpstr>2026 STAAR 8 Science Assessed Curriculum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Science Content Review 1</dc:title>
  <dc:creator>Roman E. Gomez</dc:creator>
  <cp:lastModifiedBy>Roman E. Gomez</cp:lastModifiedBy>
  <cp:revision>34</cp:revision>
  <dcterms:created xsi:type="dcterms:W3CDTF">2024-08-21T21:12:43Z</dcterms:created>
  <dcterms:modified xsi:type="dcterms:W3CDTF">2024-12-17T14:59:37Z</dcterms:modified>
</cp:coreProperties>
</file>