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0" r:id="rId2"/>
    <p:sldId id="440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82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/>
    <p:restoredTop sz="94611"/>
  </p:normalViewPr>
  <p:slideViewPr>
    <p:cSldViewPr snapToGrid="0" snapToObjects="1">
      <p:cViewPr varScale="1">
        <p:scale>
          <a:sx n="114" d="100"/>
          <a:sy n="114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2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CD4730-E235-CC44-9AB0-22D2BFDF8E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479F9-6D79-0743-8E0F-4F2560C7A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1981-AFB0-A747-9E47-FF95B5797C7F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B2BD9-78CF-F049-836D-B688CFDD4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84E65-CAF1-9145-92CE-9CFC18E0AB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0D8A6-DD88-5B47-85BD-D2CE56A0F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740F1-D420-4C4E-B07F-0DF7848EE1A7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D223-7A50-0C40-9DFC-B999CEEF94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9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 flip="none" rotWithShape="1">
            <a:gsLst>
              <a:gs pos="0">
                <a:srgbClr val="002060">
                  <a:lumMod val="96000"/>
                  <a:lumOff val="4000"/>
                </a:srgb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9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rgbClr val="002060">
                  <a:lumMod val="96000"/>
                  <a:lumOff val="4000"/>
                </a:srgbClr>
              </a:gs>
              <a:gs pos="9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Eastern Lebanon County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0" i="1" dirty="0">
                <a:solidFill>
                  <a:prstClr val="white"/>
                </a:solidFill>
              </a:rPr>
              <a:t>Educating for Excellence</a:t>
            </a:r>
            <a:endParaRPr lang="en-US" sz="1600" b="0" i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9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9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9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1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34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0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fld id="{413A0F56-EF4D-431E-97E6-C4315A0503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5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7262"/>
            <a:ext cx="7772400" cy="1470025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</a:rPr>
              <a:t>Eastern Lebanon County School District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2023-24 Preliminary Budget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4534472"/>
            <a:ext cx="8305800" cy="1108045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Julia Vicente, Superintendent</a:t>
            </a:r>
          </a:p>
          <a:p>
            <a:r>
              <a:rPr lang="en-US" sz="1800" dirty="0">
                <a:solidFill>
                  <a:srgbClr val="002060"/>
                </a:solidFill>
              </a:rPr>
              <a:t>Michael Miller, Business Manager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b="1" i="1" dirty="0">
                <a:solidFill>
                  <a:srgbClr val="002060"/>
                </a:solidFill>
              </a:rPr>
              <a:t>Educating for Excellence</a:t>
            </a:r>
            <a:endParaRPr lang="en-US" sz="1800" dirty="0">
              <a:solidFill>
                <a:srgbClr val="002060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24738-1E74-B246-9E64-01386F1137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73766" y="2430766"/>
            <a:ext cx="1996468" cy="19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0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9E5AE-C9CA-5493-F43E-394A748A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18" y="1003610"/>
            <a:ext cx="7073164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707AB3-7E03-731D-F8C2-BF7425C6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5" y="1176454"/>
            <a:ext cx="8638630" cy="4505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57D6C8-AE2B-FEA3-8CE7-CA04D1661699}"/>
              </a:ext>
            </a:extLst>
          </p:cNvPr>
          <p:cNvSpPr txBox="1"/>
          <p:nvPr/>
        </p:nvSpPr>
        <p:spPr>
          <a:xfrm>
            <a:off x="151686" y="96818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Five Years Expenditures</a:t>
            </a:r>
          </a:p>
        </p:txBody>
      </p:sp>
    </p:spTree>
    <p:extLst>
      <p:ext uri="{BB962C8B-B14F-4D97-AF65-F5344CB8AC3E}">
        <p14:creationId xmlns:p14="http://schemas.microsoft.com/office/powerpoint/2010/main" val="164412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EC213-4053-F389-9903-1E2835177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29" y="1115122"/>
            <a:ext cx="7783012" cy="4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06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5143D1-A529-79A3-2F7B-D5BFB4D6CE92}"/>
              </a:ext>
            </a:extLst>
          </p:cNvPr>
          <p:cNvSpPr txBox="1"/>
          <p:nvPr/>
        </p:nvSpPr>
        <p:spPr>
          <a:xfrm>
            <a:off x="2462287" y="621323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Tax Rate Menu Slide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E7BAF-0621-62B5-4B4A-0744F1DA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93896"/>
            <a:ext cx="7772400" cy="3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8E9B2-EBD5-3D8F-26A3-D25B67E60628}"/>
              </a:ext>
            </a:extLst>
          </p:cNvPr>
          <p:cNvSpPr txBox="1"/>
          <p:nvPr/>
        </p:nvSpPr>
        <p:spPr>
          <a:xfrm>
            <a:off x="1237129" y="922802"/>
            <a:ext cx="6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 Year Fund Balance History for ELCO School District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BBE73-1AFB-0911-43D4-3CC81A90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4" y="1579498"/>
            <a:ext cx="6897029" cy="4185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B7822-A78F-9ED3-3E14-9797D84FA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1883346"/>
            <a:ext cx="1993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08C76-309F-B884-76D1-C217D131E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14" y="594216"/>
            <a:ext cx="6858905" cy="405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880F02-ABAD-3F7C-62EF-1FAEE54D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653" y="4449310"/>
            <a:ext cx="3052693" cy="2162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E10EE-5667-A21D-0F4B-E84F15921968}"/>
              </a:ext>
            </a:extLst>
          </p:cNvPr>
          <p:cNvSpPr txBox="1"/>
          <p:nvPr/>
        </p:nvSpPr>
        <p:spPr>
          <a:xfrm>
            <a:off x="1" y="148251"/>
            <a:ext cx="4453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Assessment History for ELCO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5182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55ECC-1FE3-16FA-ADE6-AB4DC207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601041"/>
            <a:ext cx="6819900" cy="448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ABE2D-4A84-FFF3-5B5C-D9CEE38C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9" y="5416825"/>
            <a:ext cx="9095117" cy="4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4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94D6E3-AA88-3F83-6488-8ADD42A6865B}"/>
              </a:ext>
            </a:extLst>
          </p:cNvPr>
          <p:cNvSpPr txBox="1"/>
          <p:nvPr/>
        </p:nvSpPr>
        <p:spPr>
          <a:xfrm>
            <a:off x="0" y="1188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 Collections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57C10-3C2D-6C66-F598-01A9E8B92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97" y="802889"/>
            <a:ext cx="5065208" cy="3612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80925-1CBB-AA8A-4CC8-54688A42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417" y="4493787"/>
            <a:ext cx="5260315" cy="188192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A0DCFAF-8D6D-498E-8773-6268E3FE584E}"/>
              </a:ext>
            </a:extLst>
          </p:cNvPr>
          <p:cNvSpPr/>
          <p:nvPr/>
        </p:nvSpPr>
        <p:spPr>
          <a:xfrm>
            <a:off x="4772721" y="5991225"/>
            <a:ext cx="4093877" cy="286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23B2E6-C862-3F81-0FB2-0270828E375F}"/>
              </a:ext>
            </a:extLst>
          </p:cNvPr>
          <p:cNvSpPr txBox="1"/>
          <p:nvPr/>
        </p:nvSpPr>
        <p:spPr>
          <a:xfrm>
            <a:off x="0" y="139849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EIT Collections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84E41-D187-F9AE-D8AD-826B86D9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18"/>
            <a:ext cx="5772072" cy="3855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7DB79-BA8C-864E-B7D4-4FFAE8C7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464" y="4422780"/>
            <a:ext cx="4598336" cy="1762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62B273-029D-9D2A-6BF1-DB379B823651}"/>
              </a:ext>
            </a:extLst>
          </p:cNvPr>
          <p:cNvSpPr txBox="1"/>
          <p:nvPr/>
        </p:nvSpPr>
        <p:spPr>
          <a:xfrm>
            <a:off x="277402" y="6185138"/>
            <a:ext cx="41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Encouraging for 2023-24 Budget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4707F5-C5E8-9EE3-4400-5ACA5D78240C}"/>
              </a:ext>
            </a:extLst>
          </p:cNvPr>
          <p:cNvSpPr/>
          <p:nvPr/>
        </p:nvSpPr>
        <p:spPr>
          <a:xfrm>
            <a:off x="5229922" y="5727243"/>
            <a:ext cx="3640515" cy="321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BAB4C4-DCBB-737A-9101-F283C494A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27" y="3429000"/>
            <a:ext cx="5887511" cy="30220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08CB3-8A09-60CE-1417-E75944B128AE}"/>
              </a:ext>
            </a:extLst>
          </p:cNvPr>
          <p:cNvSpPr txBox="1"/>
          <p:nvPr/>
        </p:nvSpPr>
        <p:spPr>
          <a:xfrm>
            <a:off x="2391859" y="710336"/>
            <a:ext cx="4360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Fiscal Cliff Begins 2023-24 Budget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51CA0-FE47-C3A4-2717-D7A4B231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2000"/>
            <a:ext cx="4634215" cy="302204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DA11749-2E7A-E4C8-A1BD-9C88FA3B71D3}"/>
              </a:ext>
            </a:extLst>
          </p:cNvPr>
          <p:cNvSpPr/>
          <p:nvPr/>
        </p:nvSpPr>
        <p:spPr>
          <a:xfrm>
            <a:off x="7549376" y="5196469"/>
            <a:ext cx="1425139" cy="194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8609A-CCAD-42FF-1AFD-8BDB2EFA947B}"/>
              </a:ext>
            </a:extLst>
          </p:cNvPr>
          <p:cNvSpPr txBox="1"/>
          <p:nvPr/>
        </p:nvSpPr>
        <p:spPr>
          <a:xfrm>
            <a:off x="1671513" y="1146020"/>
            <a:ext cx="549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Key Question to Answer Tonight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03B2C2E-4A9D-101D-4B02-BB70905B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887384"/>
            <a:ext cx="8466269" cy="38464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Can we (expect to) balance the 2023-24 budget without exceeding the Act 1 Adjusted Index of 4.9%?</a:t>
            </a:r>
          </a:p>
          <a:p>
            <a:endParaRPr lang="en-US" sz="2400" dirty="0"/>
          </a:p>
          <a:p>
            <a:r>
              <a:rPr lang="en-US" sz="2400" dirty="0"/>
              <a:t>If so, committee should move forward resolution of “to not increase its tax rate above the Act 1 Index of 4.9% for the 2023-24 fiscal(budget) year.”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D0B5B7-3379-5D94-C199-C03B279B085E}"/>
              </a:ext>
            </a:extLst>
          </p:cNvPr>
          <p:cNvSpPr txBox="1"/>
          <p:nvPr/>
        </p:nvSpPr>
        <p:spPr>
          <a:xfrm>
            <a:off x="457200" y="73183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 Items in the Preliminary Budget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E12D441-CCCA-4242-974D-13DF34F81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IS Autism Support Program (1 Teacher, 2 Paras)</a:t>
            </a:r>
          </a:p>
          <a:p>
            <a:r>
              <a:rPr lang="en-US" sz="2400" dirty="0"/>
              <a:t>2 MS learning support teachers to support teaming model</a:t>
            </a:r>
          </a:p>
          <a:p>
            <a:r>
              <a:rPr lang="en-US" sz="2400" dirty="0"/>
              <a:t>New Apple iPad lease for cycle refresh</a:t>
            </a:r>
          </a:p>
          <a:p>
            <a:r>
              <a:rPr lang="en-US" sz="2400" dirty="0"/>
              <a:t>HS project debt service being budgeted</a:t>
            </a:r>
          </a:p>
          <a:p>
            <a:r>
              <a:rPr lang="en-US" sz="2400" dirty="0"/>
              <a:t>First year of new CBA</a:t>
            </a:r>
          </a:p>
          <a:p>
            <a:r>
              <a:rPr lang="en-US" sz="2400" dirty="0"/>
              <a:t>Support Staff competitive market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8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B713A-1956-93D1-EEE7-734F13B6E874}"/>
              </a:ext>
            </a:extLst>
          </p:cNvPr>
          <p:cNvSpPr txBox="1"/>
          <p:nvPr/>
        </p:nvSpPr>
        <p:spPr>
          <a:xfrm>
            <a:off x="2341393" y="1018695"/>
            <a:ext cx="5780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Major Cost Drivers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BF9A68B-1FFF-B2C2-005D-6525BC82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619501"/>
            <a:ext cx="7886700" cy="3557461"/>
          </a:xfrm>
        </p:spPr>
        <p:txBody>
          <a:bodyPr>
            <a:normAutofit/>
          </a:bodyPr>
          <a:lstStyle/>
          <a:p>
            <a:r>
              <a:rPr lang="en-US" sz="3200" dirty="0"/>
              <a:t>Charter Schools</a:t>
            </a:r>
          </a:p>
          <a:p>
            <a:r>
              <a:rPr lang="en-US" sz="3200" dirty="0"/>
              <a:t>Salaries</a:t>
            </a:r>
          </a:p>
          <a:p>
            <a:r>
              <a:rPr lang="en-US" sz="3200" dirty="0"/>
              <a:t>PSERS </a:t>
            </a:r>
          </a:p>
          <a:p>
            <a:r>
              <a:rPr lang="en-US" sz="3200" dirty="0"/>
              <a:t>Healthcare</a:t>
            </a:r>
          </a:p>
          <a:p>
            <a:r>
              <a:rPr lang="en-US" sz="3200" dirty="0"/>
              <a:t>Debt	</a:t>
            </a:r>
          </a:p>
        </p:txBody>
      </p:sp>
      <p:pic>
        <p:nvPicPr>
          <p:cNvPr id="6" name="Picture 5" descr="CC000543.png">
            <a:extLst>
              <a:ext uri="{FF2B5EF4-FFF2-40B4-BE49-F238E27FC236}">
                <a16:creationId xmlns:a16="http://schemas.microsoft.com/office/drawing/2014/main" id="{98B406DF-2328-623A-8CEB-7C842CBD7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16" y="2060725"/>
            <a:ext cx="2078736" cy="29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C5AF1B-EF15-B20C-F3B4-F931E8735D8A}"/>
              </a:ext>
            </a:extLst>
          </p:cNvPr>
          <p:cNvSpPr txBox="1"/>
          <p:nvPr/>
        </p:nvSpPr>
        <p:spPr>
          <a:xfrm>
            <a:off x="1360842" y="610394"/>
            <a:ext cx="6422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Charter Schools – Improving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A2C7F-4EEF-BF56-755C-A4F26165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30648"/>
            <a:ext cx="9144000" cy="2237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BEF1CA-406F-7DB2-F923-FEB20CC0CDCD}"/>
              </a:ext>
            </a:extLst>
          </p:cNvPr>
          <p:cNvSpPr txBox="1"/>
          <p:nvPr/>
        </p:nvSpPr>
        <p:spPr>
          <a:xfrm>
            <a:off x="381160" y="4493638"/>
            <a:ext cx="8381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2022-23 budget was $1,425,000 for around 100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2023-24 budget set at $1,445,000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Charter relief expected from Legislature</a:t>
            </a:r>
          </a:p>
        </p:txBody>
      </p:sp>
    </p:spTree>
    <p:extLst>
      <p:ext uri="{BB962C8B-B14F-4D97-AF65-F5344CB8AC3E}">
        <p14:creationId xmlns:p14="http://schemas.microsoft.com/office/powerpoint/2010/main" val="2399766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F9047-8F7F-81EA-DF94-0710D449C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7" y="638371"/>
            <a:ext cx="8742926" cy="543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717DB-3CFC-76EA-E2B4-CB65709EFA82}"/>
              </a:ext>
            </a:extLst>
          </p:cNvPr>
          <p:cNvSpPr txBox="1"/>
          <p:nvPr/>
        </p:nvSpPr>
        <p:spPr>
          <a:xfrm>
            <a:off x="0" y="11886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PSERS – Employer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96263-3449-86D2-C694-288711BC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2342"/>
            <a:ext cx="7772400" cy="50133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E0B381-0AAC-7720-6EDB-932EE59CC2E4}"/>
              </a:ext>
            </a:extLst>
          </p:cNvPr>
          <p:cNvSpPr/>
          <p:nvPr/>
        </p:nvSpPr>
        <p:spPr>
          <a:xfrm>
            <a:off x="7760486" y="1962115"/>
            <a:ext cx="548640" cy="433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CE17A-0BDB-6586-7743-18317821B9B9}"/>
              </a:ext>
            </a:extLst>
          </p:cNvPr>
          <p:cNvSpPr txBox="1"/>
          <p:nvPr/>
        </p:nvSpPr>
        <p:spPr>
          <a:xfrm>
            <a:off x="3821793" y="4101585"/>
            <a:ext cx="42130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Past service debt makes up more than 80%</a:t>
            </a:r>
          </a:p>
          <a:p>
            <a:r>
              <a:rPr lang="en-US" sz="1400" dirty="0"/>
              <a:t>of the 2023-24 employer rate, would be 7-8%</a:t>
            </a:r>
          </a:p>
          <a:p>
            <a:r>
              <a:rPr lang="en-US" sz="1400" dirty="0"/>
              <a:t>without the unfunded liability</a:t>
            </a:r>
          </a:p>
          <a:p>
            <a:r>
              <a:rPr lang="en-US" sz="1400" dirty="0"/>
              <a:t>-PSERS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24A17-596A-D7E0-83DF-1D9A2F25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17" y="5711726"/>
            <a:ext cx="6533765" cy="6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4AD2B-D67E-7E2C-669C-837D861E40A1}"/>
              </a:ext>
            </a:extLst>
          </p:cNvPr>
          <p:cNvSpPr txBox="1"/>
          <p:nvPr/>
        </p:nvSpPr>
        <p:spPr>
          <a:xfrm>
            <a:off x="2612023" y="610334"/>
            <a:ext cx="41843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Retirement Cost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05AAE-77BA-4729-774F-CA5D39E2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09" y="1473235"/>
            <a:ext cx="6495981" cy="47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3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4AD2B-D67E-7E2C-669C-837D861E40A1}"/>
              </a:ext>
            </a:extLst>
          </p:cNvPr>
          <p:cNvSpPr txBox="1"/>
          <p:nvPr/>
        </p:nvSpPr>
        <p:spPr>
          <a:xfrm>
            <a:off x="2581989" y="610334"/>
            <a:ext cx="4244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Health Care Cost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AEA67-2526-02B9-DEA6-32C3B6D5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447800"/>
            <a:ext cx="6032500" cy="396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7F3EF-8FDF-5810-F398-9B111E5A4F84}"/>
              </a:ext>
            </a:extLst>
          </p:cNvPr>
          <p:cNvSpPr txBox="1"/>
          <p:nvPr/>
        </p:nvSpPr>
        <p:spPr>
          <a:xfrm>
            <a:off x="211476" y="6234901"/>
            <a:ext cx="476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Includes Dental and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80205-0091-95B4-FDE5-53B18A4A23C3}"/>
              </a:ext>
            </a:extLst>
          </p:cNvPr>
          <p:cNvSpPr txBox="1"/>
          <p:nvPr/>
        </p:nvSpPr>
        <p:spPr>
          <a:xfrm>
            <a:off x="4099903" y="5311571"/>
            <a:ext cx="2453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US Employers expect health care costs to increase by 6.5% in 2022, according to the 2022 Global Medical Trends  Survey by Willis Towers Watson (NASDAQ: WLTW). </a:t>
            </a:r>
          </a:p>
        </p:txBody>
      </p:sp>
    </p:spTree>
    <p:extLst>
      <p:ext uri="{BB962C8B-B14F-4D97-AF65-F5344CB8AC3E}">
        <p14:creationId xmlns:p14="http://schemas.microsoft.com/office/powerpoint/2010/main" val="2398720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3D13E-3F79-3DB0-5F2E-81094D7FD0EF}"/>
              </a:ext>
            </a:extLst>
          </p:cNvPr>
          <p:cNvSpPr txBox="1"/>
          <p:nvPr/>
        </p:nvSpPr>
        <p:spPr>
          <a:xfrm>
            <a:off x="0" y="139849"/>
            <a:ext cx="419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Debt Update – Principal &amp; Interest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24558C-97FD-BAAC-8B15-663F9275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37" y="553190"/>
            <a:ext cx="8550869" cy="580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19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BA6FC2-ACB4-F67A-28C3-C9A6D0C04B29}"/>
              </a:ext>
            </a:extLst>
          </p:cNvPr>
          <p:cNvSpPr txBox="1"/>
          <p:nvPr/>
        </p:nvSpPr>
        <p:spPr>
          <a:xfrm>
            <a:off x="2303285" y="626000"/>
            <a:ext cx="44314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Total Expenditure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C4BF7-E169-1CEA-9F6B-F9BDDDC4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71455"/>
            <a:ext cx="7772400" cy="46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5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8609A-CCAD-42FF-1AFD-8BDB2EFA947B}"/>
              </a:ext>
            </a:extLst>
          </p:cNvPr>
          <p:cNvSpPr txBox="1"/>
          <p:nvPr/>
        </p:nvSpPr>
        <p:spPr>
          <a:xfrm>
            <a:off x="1671513" y="1146020"/>
            <a:ext cx="549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Key Question to Answer Tonight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703B2C2E-4A9D-101D-4B02-BB70905B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887384"/>
            <a:ext cx="8466269" cy="38464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Can we (expect to) balance the 2023-24 budget without exceeding the Act 1 Adjusted Index of 4.9%?</a:t>
            </a:r>
          </a:p>
          <a:p>
            <a:endParaRPr lang="en-US" sz="2400" dirty="0"/>
          </a:p>
          <a:p>
            <a:r>
              <a:rPr lang="en-US" sz="2400" dirty="0"/>
              <a:t>If so, committee should move forward resolution of “to not increase its tax rate above the Act 1 Index of 4.9% for the 2023-24 fiscal(budget) year.”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5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A8DAC-C1D7-4F8A-8B21-4B8C3A21EE12}"/>
              </a:ext>
            </a:extLst>
          </p:cNvPr>
          <p:cNvSpPr txBox="1"/>
          <p:nvPr/>
        </p:nvSpPr>
        <p:spPr>
          <a:xfrm>
            <a:off x="2559949" y="1167536"/>
            <a:ext cx="411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Act 1 2023-24 Data &amp; Timelines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E7E20967-0707-A22C-ED5B-9E90EC24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887384"/>
            <a:ext cx="8754392" cy="384644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2023-24 adjusted (est.) index set at 4.9%, base 4.1%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Current millage rate is 16.7620 mills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Max Millage increase to index is .8213, a total rate of 17.5833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2022 Assessment currently at $1,745,606,905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Max additional revenue to index = $1,421,853 at 98.5% collection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Timeline per Act 1 </a:t>
            </a:r>
          </a:p>
          <a:p>
            <a:r>
              <a:rPr lang="en-US" sz="2400" dirty="0"/>
              <a:t>January 26, 2023 – Deadline for Adopting opt – out resolution (not to exceed Adjusted Act 1 Index)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May 31, 2023 – Deadline for Adopting Proposed Final Budget 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June 30, 2023 – Deadline for Adopting Final Budget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9AB71-15F8-90D3-8D0D-26DBA0F56BD5}"/>
              </a:ext>
            </a:extLst>
          </p:cNvPr>
          <p:cNvSpPr txBox="1"/>
          <p:nvPr/>
        </p:nvSpPr>
        <p:spPr>
          <a:xfrm>
            <a:off x="3667746" y="2844225"/>
            <a:ext cx="2183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5EE33-2DAE-9125-700D-1601EAB739AA}"/>
              </a:ext>
            </a:extLst>
          </p:cNvPr>
          <p:cNvSpPr txBox="1"/>
          <p:nvPr/>
        </p:nvSpPr>
        <p:spPr>
          <a:xfrm>
            <a:off x="2113057" y="2976920"/>
            <a:ext cx="4917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2023-24 Preliminary Budget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68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9592A-A662-CB36-94F8-447A6816DE4E}"/>
              </a:ext>
            </a:extLst>
          </p:cNvPr>
          <p:cNvSpPr txBox="1"/>
          <p:nvPr/>
        </p:nvSpPr>
        <p:spPr>
          <a:xfrm>
            <a:off x="601969" y="117258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Revenue </a:t>
            </a:r>
          </a:p>
          <a:p>
            <a:pPr algn="ctr"/>
            <a:r>
              <a:rPr lang="en-US" dirty="0"/>
              <a:t>Side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679F2B-B239-A84D-FCF1-209465CFF6C5}"/>
              </a:ext>
            </a:extLst>
          </p:cNvPr>
          <p:cNvSpPr txBox="1"/>
          <p:nvPr/>
        </p:nvSpPr>
        <p:spPr>
          <a:xfrm>
            <a:off x="430306" y="3991087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Expenditure</a:t>
            </a:r>
          </a:p>
          <a:p>
            <a:pPr algn="ctr"/>
            <a:r>
              <a:rPr lang="en-US" dirty="0"/>
              <a:t>Side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91AF5-3DC3-16AD-AB82-36D57A9C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79" y="582433"/>
            <a:ext cx="5417121" cy="6022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CF4DE-5BBC-FF24-3EB6-427297D3549B}"/>
              </a:ext>
            </a:extLst>
          </p:cNvPr>
          <p:cNvSpPr txBox="1"/>
          <p:nvPr/>
        </p:nvSpPr>
        <p:spPr>
          <a:xfrm>
            <a:off x="151686" y="96818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PA School Budget Flowchart</a:t>
            </a:r>
          </a:p>
        </p:txBody>
      </p:sp>
    </p:spTree>
    <p:extLst>
      <p:ext uri="{BB962C8B-B14F-4D97-AF65-F5344CB8AC3E}">
        <p14:creationId xmlns:p14="http://schemas.microsoft.com/office/powerpoint/2010/main" val="95451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885F1-2D86-7619-E81F-C255FF02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873" y="228918"/>
            <a:ext cx="4152074" cy="64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F88D1-05CE-CB62-615A-1AD1D01B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63" y="889178"/>
            <a:ext cx="6849474" cy="50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3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83EF5-D639-E03A-0000-83A53244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877" y="118575"/>
            <a:ext cx="6902605" cy="6718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FED25-317A-FF8C-947F-2FB3FAFD7543}"/>
              </a:ext>
            </a:extLst>
          </p:cNvPr>
          <p:cNvSpPr txBox="1"/>
          <p:nvPr/>
        </p:nvSpPr>
        <p:spPr>
          <a:xfrm>
            <a:off x="0" y="97611"/>
            <a:ext cx="1656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Five Years Revenues</a:t>
            </a:r>
          </a:p>
        </p:txBody>
      </p:sp>
    </p:spTree>
    <p:extLst>
      <p:ext uri="{BB962C8B-B14F-4D97-AF65-F5344CB8AC3E}">
        <p14:creationId xmlns:p14="http://schemas.microsoft.com/office/powerpoint/2010/main" val="82031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7AAF5-6BE1-964D-979D-E1C94BDC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0F56-EF4D-431E-97E6-C4315A05030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D2EC9-7D83-71DE-71AA-305B9C09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30" y="1360449"/>
            <a:ext cx="5647339" cy="38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93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24067</TotalTime>
  <Words>488</Words>
  <Application>Microsoft Macintosh PowerPoint</Application>
  <PresentationFormat>On-screen Show (4:3)</PresentationFormat>
  <Paragraphs>105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Lucida Sans Unicode</vt:lpstr>
      <vt:lpstr>Wingdings</vt:lpstr>
      <vt:lpstr>1_Office Theme</vt:lpstr>
      <vt:lpstr>Eastern Lebanon County School District 2023-24 Preliminary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Lebanon County School District Proposed Staffing Plan 2019-2020</dc:title>
  <dc:creator>Microsoft Office User</dc:creator>
  <cp:lastModifiedBy>Michael Miller</cp:lastModifiedBy>
  <cp:revision>136</cp:revision>
  <cp:lastPrinted>2023-01-09T17:45:33Z</cp:lastPrinted>
  <dcterms:created xsi:type="dcterms:W3CDTF">2019-03-12T14:42:12Z</dcterms:created>
  <dcterms:modified xsi:type="dcterms:W3CDTF">2023-01-20T14:29:13Z</dcterms:modified>
</cp:coreProperties>
</file>