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0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5" r:id="rId12"/>
    <p:sldId id="487" r:id="rId13"/>
    <p:sldId id="461" r:id="rId14"/>
    <p:sldId id="463" r:id="rId15"/>
    <p:sldId id="464" r:id="rId16"/>
    <p:sldId id="467" r:id="rId17"/>
    <p:sldId id="482" r:id="rId18"/>
    <p:sldId id="488" r:id="rId19"/>
    <p:sldId id="492" r:id="rId20"/>
    <p:sldId id="491" r:id="rId21"/>
    <p:sldId id="462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/>
    <p:restoredTop sz="94611"/>
  </p:normalViewPr>
  <p:slideViewPr>
    <p:cSldViewPr snapToGrid="0" snapToObjects="1">
      <p:cViewPr varScale="1">
        <p:scale>
          <a:sx n="114" d="100"/>
          <a:sy n="114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2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CD4730-E235-CC44-9AB0-22D2BFDF8E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479F9-6D79-0743-8E0F-4F2560C7A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1981-AFB0-A747-9E47-FF95B5797C7F}" type="datetimeFigureOut">
              <a:rPr lang="en-US" smtClean="0"/>
              <a:t>5/2/23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2BD9-78CF-F049-836D-B688CFDD4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4E65-CAF1-9145-92CE-9CFC18E0AB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D8A6-DD88-5B47-85BD-D2CE56A0F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40F1-D420-4C4E-B07F-0DF7848EE1A7}" type="datetimeFigureOut">
              <a:rPr lang="en-US" smtClean="0"/>
              <a:t>5/2/23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D223-7A50-0C40-9DFC-B999CEEF9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96000"/>
                  <a:lumOff val="4000"/>
                </a:srgb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9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rgbClr val="002060">
                  <a:lumMod val="96000"/>
                  <a:lumOff val="4000"/>
                </a:srgb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Eastern Lebanon County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0" i="1" dirty="0">
                <a:solidFill>
                  <a:prstClr val="white"/>
                </a:solidFill>
              </a:rPr>
              <a:t>Educating for Excellence</a:t>
            </a:r>
            <a:endParaRPr lang="en-US" sz="1600" b="0" i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9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1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7262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Eastern Lebanon County School District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2023-24 Proposed Final Budget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534472"/>
            <a:ext cx="8305800" cy="1108045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Julia Vicente, Superintendent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Michael Miller, Business Manager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i="1" dirty="0">
                <a:solidFill>
                  <a:srgbClr val="002060"/>
                </a:solidFill>
              </a:rPr>
              <a:t>Educating for Excellence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24738-1E74-B246-9E64-01386F11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3766" y="2430766"/>
            <a:ext cx="1996468" cy="19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7D6C8-AE2B-FEA3-8CE7-CA04D1661699}"/>
              </a:ext>
            </a:extLst>
          </p:cNvPr>
          <p:cNvSpPr txBox="1"/>
          <p:nvPr/>
        </p:nvSpPr>
        <p:spPr>
          <a:xfrm>
            <a:off x="151686" y="96818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Years Expenditures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0E8DA-C040-0141-13BB-33FAF120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5" y="1405054"/>
            <a:ext cx="7806649" cy="40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55ECC-1FE3-16FA-ADE6-AB4DC207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01041"/>
            <a:ext cx="6819900" cy="448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7852F-E121-9A41-F465-8B12D582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3" y="5330734"/>
            <a:ext cx="8920976" cy="4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14336-B40F-F096-D32B-B4180A22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9172"/>
            <a:ext cx="7772400" cy="39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EC213-4053-F389-9903-1E283517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29" y="1115122"/>
            <a:ext cx="7783012" cy="4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8E9B2-EBD5-3D8F-26A3-D25B67E60628}"/>
              </a:ext>
            </a:extLst>
          </p:cNvPr>
          <p:cNvSpPr txBox="1"/>
          <p:nvPr/>
        </p:nvSpPr>
        <p:spPr>
          <a:xfrm>
            <a:off x="1237129" y="922802"/>
            <a:ext cx="6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Year Fund Balance History for ELCO School District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BBE73-1AFB-0911-43D4-3CC81A90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1579498"/>
            <a:ext cx="6897029" cy="4185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B7822-A78F-9ED3-3E14-9797D84F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1883346"/>
            <a:ext cx="1993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E10EE-5667-A21D-0F4B-E84F15921968}"/>
              </a:ext>
            </a:extLst>
          </p:cNvPr>
          <p:cNvSpPr txBox="1"/>
          <p:nvPr/>
        </p:nvSpPr>
        <p:spPr>
          <a:xfrm>
            <a:off x="1" y="148251"/>
            <a:ext cx="445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Assessment History for ELCO School District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D26D3-3DC1-7BA5-A234-4A7FE42A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52" y="681767"/>
            <a:ext cx="6073430" cy="3453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20155-C8D3-EA54-788A-7589DC01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61" y="4218740"/>
            <a:ext cx="3028278" cy="22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3B2E6-C862-3F81-0FB2-0270828E375F}"/>
              </a:ext>
            </a:extLst>
          </p:cNvPr>
          <p:cNvSpPr txBox="1"/>
          <p:nvPr/>
        </p:nvSpPr>
        <p:spPr>
          <a:xfrm>
            <a:off x="0" y="13984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EIT Collections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2B273-029D-9D2A-6BF1-DB379B823651}"/>
              </a:ext>
            </a:extLst>
          </p:cNvPr>
          <p:cNvSpPr txBox="1"/>
          <p:nvPr/>
        </p:nvSpPr>
        <p:spPr>
          <a:xfrm>
            <a:off x="277402" y="6185138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Encouraging for 2023-24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DBACD-C048-8DD6-00FC-2F12EB4AF0C7}"/>
              </a:ext>
            </a:extLst>
          </p:cNvPr>
          <p:cNvSpPr txBox="1"/>
          <p:nvPr/>
        </p:nvSpPr>
        <p:spPr>
          <a:xfrm>
            <a:off x="6253854" y="1940312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Budget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DF56-F363-7D55-0513-A835182C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1" y="849965"/>
            <a:ext cx="5081628" cy="3437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A38DC-D28A-E487-53EE-D09E0C3A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507" y="3570045"/>
            <a:ext cx="4591792" cy="28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3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1B19A3-1A03-00B1-ADC1-796C3BCC8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60" y="2991258"/>
            <a:ext cx="6232800" cy="3431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08CB3-8A09-60CE-1417-E75944B128AE}"/>
              </a:ext>
            </a:extLst>
          </p:cNvPr>
          <p:cNvSpPr txBox="1"/>
          <p:nvPr/>
        </p:nvSpPr>
        <p:spPr>
          <a:xfrm>
            <a:off x="2391859" y="710336"/>
            <a:ext cx="436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Fiscal Cliff Begins 2023-24 Budget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A11749-2E7A-E4C8-A1BD-9C88FA3B71D3}"/>
              </a:ext>
            </a:extLst>
          </p:cNvPr>
          <p:cNvSpPr/>
          <p:nvPr/>
        </p:nvSpPr>
        <p:spPr>
          <a:xfrm>
            <a:off x="7410203" y="4911459"/>
            <a:ext cx="1617257" cy="206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51CA0-FE47-C3A4-2717-D7A4B231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000"/>
            <a:ext cx="4634215" cy="30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9AB71-15F8-90D3-8D0D-26DBA0F56BD5}"/>
              </a:ext>
            </a:extLst>
          </p:cNvPr>
          <p:cNvSpPr txBox="1"/>
          <p:nvPr/>
        </p:nvSpPr>
        <p:spPr>
          <a:xfrm>
            <a:off x="2533301" y="2526191"/>
            <a:ext cx="4077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Staffing Plan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4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8F99B-98CB-1152-B214-3BAFC376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" y="761304"/>
            <a:ext cx="8504457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A8DAC-C1D7-4F8A-8B21-4B8C3A21EE12}"/>
              </a:ext>
            </a:extLst>
          </p:cNvPr>
          <p:cNvSpPr txBox="1"/>
          <p:nvPr/>
        </p:nvSpPr>
        <p:spPr>
          <a:xfrm>
            <a:off x="2559949" y="1167536"/>
            <a:ext cx="411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Act 1 2023-24 Data &amp; Timelines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E7E20967-0707-A22C-ED5B-9E90EC24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887384"/>
            <a:ext cx="8754392" cy="384644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2023-24 adjusted index set at 5.0%, base 4.1%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Current millage rate is 16.7620 mills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Max Millage increase to index is .8381, a total rate of 17.6001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2022 Assessment currently at $1,751,189,016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Max additional revenue to index = $1,452,706 at 98.5% collection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Timeline per Act 1 </a:t>
            </a:r>
          </a:p>
          <a:p>
            <a:r>
              <a:rPr lang="en-US" sz="2400" dirty="0"/>
              <a:t>January 17, 2023 – Date of adoption of opt – out resolution (not to exceed Adjusted Act 1 Index)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May 31, 2023 – Deadline for Adopting Proposed Final Budget 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June 30, 2023 – Deadline for Adopting Final Budget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B1E18-0A98-A05F-5314-B6FD374D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21" y="5662409"/>
            <a:ext cx="5473353" cy="894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1E673-9B90-6234-35B7-8D3BA24F9491}"/>
              </a:ext>
            </a:extLst>
          </p:cNvPr>
          <p:cNvSpPr txBox="1"/>
          <p:nvPr/>
        </p:nvSpPr>
        <p:spPr>
          <a:xfrm>
            <a:off x="3312677" y="549260"/>
            <a:ext cx="251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Staffing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8F1B9-EB1D-76C5-632A-D032B7FA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86" y="3220510"/>
            <a:ext cx="7128227" cy="2123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A6545-C24F-F571-22BD-9B7D95128709}"/>
              </a:ext>
            </a:extLst>
          </p:cNvPr>
          <p:cNvSpPr txBox="1"/>
          <p:nvPr/>
        </p:nvSpPr>
        <p:spPr>
          <a:xfrm>
            <a:off x="1620709" y="5344055"/>
            <a:ext cx="590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Set Instructional Priorities = Strategic Plan Goals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6170-3049-554A-DB2E-EE3C333BA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89" y="1291288"/>
            <a:ext cx="8367421" cy="19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143D1-A529-79A3-2F7B-D5BFB4D6CE92}"/>
              </a:ext>
            </a:extLst>
          </p:cNvPr>
          <p:cNvSpPr txBox="1"/>
          <p:nvPr/>
        </p:nvSpPr>
        <p:spPr>
          <a:xfrm>
            <a:off x="2462287" y="621323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Tax Rate Menu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B3EBA-2239-494B-A317-6ABBEEC4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6" y="1365662"/>
            <a:ext cx="8435076" cy="42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B713A-1956-93D1-EEE7-734F13B6E874}"/>
              </a:ext>
            </a:extLst>
          </p:cNvPr>
          <p:cNvSpPr txBox="1"/>
          <p:nvPr/>
        </p:nvSpPr>
        <p:spPr>
          <a:xfrm>
            <a:off x="2341393" y="1018695"/>
            <a:ext cx="578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Major Cost Drivers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BF9A68B-1FFF-B2C2-005D-6525BC82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619501"/>
            <a:ext cx="7886700" cy="3557461"/>
          </a:xfrm>
        </p:spPr>
        <p:txBody>
          <a:bodyPr>
            <a:normAutofit/>
          </a:bodyPr>
          <a:lstStyle/>
          <a:p>
            <a:r>
              <a:rPr lang="en-US" sz="3200" dirty="0"/>
              <a:t>Charter Schools</a:t>
            </a:r>
          </a:p>
          <a:p>
            <a:r>
              <a:rPr lang="en-US" sz="3200" dirty="0"/>
              <a:t>Salaries</a:t>
            </a:r>
          </a:p>
          <a:p>
            <a:r>
              <a:rPr lang="en-US" sz="3200" dirty="0"/>
              <a:t>PSERS </a:t>
            </a:r>
          </a:p>
          <a:p>
            <a:r>
              <a:rPr lang="en-US" sz="3200" dirty="0"/>
              <a:t>Healthcare</a:t>
            </a:r>
          </a:p>
          <a:p>
            <a:r>
              <a:rPr lang="en-US" sz="3200" dirty="0"/>
              <a:t>Debt	</a:t>
            </a:r>
          </a:p>
        </p:txBody>
      </p:sp>
      <p:pic>
        <p:nvPicPr>
          <p:cNvPr id="6" name="Picture 5" descr="CC000543.png">
            <a:extLst>
              <a:ext uri="{FF2B5EF4-FFF2-40B4-BE49-F238E27FC236}">
                <a16:creationId xmlns:a16="http://schemas.microsoft.com/office/drawing/2014/main" id="{98B406DF-2328-623A-8CEB-7C842CBD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16" y="2060725"/>
            <a:ext cx="2078736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5AF1B-EF15-B20C-F3B4-F931E8735D8A}"/>
              </a:ext>
            </a:extLst>
          </p:cNvPr>
          <p:cNvSpPr txBox="1"/>
          <p:nvPr/>
        </p:nvSpPr>
        <p:spPr>
          <a:xfrm>
            <a:off x="1360842" y="610394"/>
            <a:ext cx="6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Charter Schools – Improving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A2C7F-4EEF-BF56-755C-A4F26165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30648"/>
            <a:ext cx="9144000" cy="2237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EF1CA-406F-7DB2-F923-FEB20CC0CDCD}"/>
              </a:ext>
            </a:extLst>
          </p:cNvPr>
          <p:cNvSpPr txBox="1"/>
          <p:nvPr/>
        </p:nvSpPr>
        <p:spPr>
          <a:xfrm>
            <a:off x="381160" y="4493638"/>
            <a:ext cx="8381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2022-23 budget was $1,425,000 for around 100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2023-24 budget set at $1,445,000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Charter relief expected from Legislature</a:t>
            </a:r>
          </a:p>
        </p:txBody>
      </p:sp>
    </p:spTree>
    <p:extLst>
      <p:ext uri="{BB962C8B-B14F-4D97-AF65-F5344CB8AC3E}">
        <p14:creationId xmlns:p14="http://schemas.microsoft.com/office/powerpoint/2010/main" val="239976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A76D9-4A0A-A0BC-ADB1-FEA52266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3117"/>
            <a:ext cx="7772400" cy="47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717DB-3CFC-76EA-E2B4-CB65709EFA82}"/>
              </a:ext>
            </a:extLst>
          </p:cNvPr>
          <p:cNvSpPr txBox="1"/>
          <p:nvPr/>
        </p:nvSpPr>
        <p:spPr>
          <a:xfrm>
            <a:off x="0" y="1188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PSERS – Employer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96263-3449-86D2-C694-288711BC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2342"/>
            <a:ext cx="7772400" cy="50133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E0B381-0AAC-7720-6EDB-932EE59CC2E4}"/>
              </a:ext>
            </a:extLst>
          </p:cNvPr>
          <p:cNvSpPr/>
          <p:nvPr/>
        </p:nvSpPr>
        <p:spPr>
          <a:xfrm>
            <a:off x="7760486" y="1962115"/>
            <a:ext cx="548640" cy="433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CE17A-0BDB-6586-7743-18317821B9B9}"/>
              </a:ext>
            </a:extLst>
          </p:cNvPr>
          <p:cNvSpPr txBox="1"/>
          <p:nvPr/>
        </p:nvSpPr>
        <p:spPr>
          <a:xfrm>
            <a:off x="3821793" y="4101585"/>
            <a:ext cx="4213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Past service debt makes up more than 80%</a:t>
            </a:r>
          </a:p>
          <a:p>
            <a:r>
              <a:rPr lang="en-US" sz="1400" dirty="0"/>
              <a:t>of the 2023-24 employer rate, would be 7-8%</a:t>
            </a:r>
          </a:p>
          <a:p>
            <a:r>
              <a:rPr lang="en-US" sz="1400" dirty="0"/>
              <a:t>without the unfunded liability</a:t>
            </a:r>
          </a:p>
          <a:p>
            <a:r>
              <a:rPr lang="en-US" sz="1400" dirty="0"/>
              <a:t>-PSERS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24A17-596A-D7E0-83DF-1D9A2F25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17" y="5711726"/>
            <a:ext cx="6533765" cy="6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4AD2B-D67E-7E2C-669C-837D861E40A1}"/>
              </a:ext>
            </a:extLst>
          </p:cNvPr>
          <p:cNvSpPr txBox="1"/>
          <p:nvPr/>
        </p:nvSpPr>
        <p:spPr>
          <a:xfrm>
            <a:off x="2612023" y="610334"/>
            <a:ext cx="4184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Retirement Cost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05AAE-77BA-4729-774F-CA5D39E2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09" y="1473235"/>
            <a:ext cx="6495981" cy="47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4AD2B-D67E-7E2C-669C-837D861E40A1}"/>
              </a:ext>
            </a:extLst>
          </p:cNvPr>
          <p:cNvSpPr txBox="1"/>
          <p:nvPr/>
        </p:nvSpPr>
        <p:spPr>
          <a:xfrm>
            <a:off x="2581989" y="610334"/>
            <a:ext cx="4244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Health Care Cost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AEA67-2526-02B9-DEA6-32C3B6D5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447800"/>
            <a:ext cx="6032500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7F3EF-8FDF-5810-F398-9B111E5A4F84}"/>
              </a:ext>
            </a:extLst>
          </p:cNvPr>
          <p:cNvSpPr txBox="1"/>
          <p:nvPr/>
        </p:nvSpPr>
        <p:spPr>
          <a:xfrm>
            <a:off x="211476" y="6234901"/>
            <a:ext cx="47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Dental and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80205-0091-95B4-FDE5-53B18A4A23C3}"/>
              </a:ext>
            </a:extLst>
          </p:cNvPr>
          <p:cNvSpPr txBox="1"/>
          <p:nvPr/>
        </p:nvSpPr>
        <p:spPr>
          <a:xfrm>
            <a:off x="4099903" y="5311571"/>
            <a:ext cx="2453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US Employers expect health care costs to increase by 6.5% in 2022, according to the 2022 Global Medical Trends  Survey by Willis Towers Watson (NASDAQ: WLTW). </a:t>
            </a:r>
          </a:p>
        </p:txBody>
      </p:sp>
    </p:spTree>
    <p:extLst>
      <p:ext uri="{BB962C8B-B14F-4D97-AF65-F5344CB8AC3E}">
        <p14:creationId xmlns:p14="http://schemas.microsoft.com/office/powerpoint/2010/main" val="2398720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3D13E-3F79-3DB0-5F2E-81094D7FD0EF}"/>
              </a:ext>
            </a:extLst>
          </p:cNvPr>
          <p:cNvSpPr txBox="1"/>
          <p:nvPr/>
        </p:nvSpPr>
        <p:spPr>
          <a:xfrm>
            <a:off x="0" y="139849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Debt Update – Principal &amp; Interest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4558C-97FD-BAAC-8B15-663F9275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553190"/>
            <a:ext cx="8550869" cy="58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9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A6FC2-ACB4-F67A-28C3-C9A6D0C04B29}"/>
              </a:ext>
            </a:extLst>
          </p:cNvPr>
          <p:cNvSpPr txBox="1"/>
          <p:nvPr/>
        </p:nvSpPr>
        <p:spPr>
          <a:xfrm>
            <a:off x="2303285" y="626000"/>
            <a:ext cx="4431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Total Expenditure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82FBE-B0B2-6CB7-5C51-6EFAC79E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84795"/>
            <a:ext cx="7772400" cy="46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5EE33-2DAE-9125-700D-1601EAB739AA}"/>
              </a:ext>
            </a:extLst>
          </p:cNvPr>
          <p:cNvSpPr txBox="1"/>
          <p:nvPr/>
        </p:nvSpPr>
        <p:spPr>
          <a:xfrm>
            <a:off x="2113057" y="2976920"/>
            <a:ext cx="5468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2023-24 Proposed Final Budget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87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9AB71-15F8-90D3-8D0D-26DBA0F56BD5}"/>
              </a:ext>
            </a:extLst>
          </p:cNvPr>
          <p:cNvSpPr txBox="1"/>
          <p:nvPr/>
        </p:nvSpPr>
        <p:spPr>
          <a:xfrm>
            <a:off x="3615648" y="2844225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Slide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9592A-A662-CB36-94F8-447A6816DE4E}"/>
              </a:ext>
            </a:extLst>
          </p:cNvPr>
          <p:cNvSpPr txBox="1"/>
          <p:nvPr/>
        </p:nvSpPr>
        <p:spPr>
          <a:xfrm>
            <a:off x="601969" y="117258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Revenue </a:t>
            </a:r>
          </a:p>
          <a:p>
            <a:pPr algn="ctr"/>
            <a:r>
              <a:rPr lang="en-US" dirty="0"/>
              <a:t>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9F2B-B239-A84D-FCF1-209465CFF6C5}"/>
              </a:ext>
            </a:extLst>
          </p:cNvPr>
          <p:cNvSpPr txBox="1"/>
          <p:nvPr/>
        </p:nvSpPr>
        <p:spPr>
          <a:xfrm>
            <a:off x="430306" y="3991087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Expenditure</a:t>
            </a:r>
          </a:p>
          <a:p>
            <a:pPr algn="ctr"/>
            <a:r>
              <a:rPr lang="en-US" dirty="0"/>
              <a:t>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91AF5-3DC3-16AD-AB82-36D57A9C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582433"/>
            <a:ext cx="5417121" cy="6022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CF4DE-5BBC-FF24-3EB6-427297D3549B}"/>
              </a:ext>
            </a:extLst>
          </p:cNvPr>
          <p:cNvSpPr txBox="1"/>
          <p:nvPr/>
        </p:nvSpPr>
        <p:spPr>
          <a:xfrm>
            <a:off x="151686" y="96818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 School Budget Flowchart</a:t>
            </a:r>
          </a:p>
        </p:txBody>
      </p:sp>
    </p:spTree>
    <p:extLst>
      <p:ext uri="{BB962C8B-B14F-4D97-AF65-F5344CB8AC3E}">
        <p14:creationId xmlns:p14="http://schemas.microsoft.com/office/powerpoint/2010/main" val="95451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5EF04-810D-81FA-FF0D-44868138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0" y="105676"/>
            <a:ext cx="4393870" cy="66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9F253-FE33-3FF7-5E6B-5BB1D8E0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31" y="1226127"/>
            <a:ext cx="5938178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E744-0112-1C6F-C93E-1084A6A4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1" y="136525"/>
            <a:ext cx="6954745" cy="669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FED25-317A-FF8C-947F-2FB3FAFD7543}"/>
              </a:ext>
            </a:extLst>
          </p:cNvPr>
          <p:cNvSpPr txBox="1"/>
          <p:nvPr/>
        </p:nvSpPr>
        <p:spPr>
          <a:xfrm>
            <a:off x="0" y="97611"/>
            <a:ext cx="165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Five Years Revenues</a:t>
            </a:r>
          </a:p>
        </p:txBody>
      </p:sp>
    </p:spTree>
    <p:extLst>
      <p:ext uri="{BB962C8B-B14F-4D97-AF65-F5344CB8AC3E}">
        <p14:creationId xmlns:p14="http://schemas.microsoft.com/office/powerpoint/2010/main" val="82031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F1B33-52C0-30B7-10B9-F56BBD4F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3" y="736270"/>
            <a:ext cx="8188307" cy="56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7E2A6-8DF7-DBF1-49A8-6954BC56F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84138"/>
            <a:ext cx="7772400" cy="52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54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46393</TotalTime>
  <Words>336</Words>
  <Application>Microsoft Macintosh PowerPoint</Application>
  <PresentationFormat>On-screen Show (4:3)</PresentationFormat>
  <Paragraphs>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Sans Unicode</vt:lpstr>
      <vt:lpstr>Wingdings</vt:lpstr>
      <vt:lpstr>1_Office Theme</vt:lpstr>
      <vt:lpstr>Eastern Lebanon County School District 2023-24 Proposed Final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Lebanon County School District Proposed Staffing Plan 2019-2020</dc:title>
  <dc:creator>Microsoft Office User</dc:creator>
  <cp:lastModifiedBy>Michael Miller</cp:lastModifiedBy>
  <cp:revision>155</cp:revision>
  <cp:lastPrinted>2023-04-26T15:49:18Z</cp:lastPrinted>
  <dcterms:created xsi:type="dcterms:W3CDTF">2019-03-12T14:42:12Z</dcterms:created>
  <dcterms:modified xsi:type="dcterms:W3CDTF">2023-05-02T14:37:50Z</dcterms:modified>
</cp:coreProperties>
</file>