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6" r:id="rId4"/>
    <p:sldId id="257" r:id="rId5"/>
    <p:sldId id="258" r:id="rId6"/>
    <p:sldId id="261" r:id="rId7"/>
    <p:sldId id="265"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0DB6D1-EC22-4509-A266-35AED5119B1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62059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DB6D1-EC22-4509-A266-35AED5119B1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341938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DB6D1-EC22-4509-A266-35AED5119B1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249749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DB6D1-EC22-4509-A266-35AED5119B1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252051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0DB6D1-EC22-4509-A266-35AED5119B1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24502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DB6D1-EC22-4509-A266-35AED5119B11}"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422860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0DB6D1-EC22-4509-A266-35AED5119B11}"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354403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0DB6D1-EC22-4509-A266-35AED5119B11}"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418950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DB6D1-EC22-4509-A266-35AED5119B11}"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283470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0DB6D1-EC22-4509-A266-35AED5119B11}"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41827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0DB6D1-EC22-4509-A266-35AED5119B11}"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E29B-9A2B-4796-8F67-A01FB16E48A6}" type="slidenum">
              <a:rPr lang="en-US" smtClean="0"/>
              <a:t>‹#›</a:t>
            </a:fld>
            <a:endParaRPr lang="en-US"/>
          </a:p>
        </p:txBody>
      </p:sp>
    </p:spTree>
    <p:extLst>
      <p:ext uri="{BB962C8B-B14F-4D97-AF65-F5344CB8AC3E}">
        <p14:creationId xmlns:p14="http://schemas.microsoft.com/office/powerpoint/2010/main" val="328896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DB6D1-EC22-4509-A266-35AED5119B11}" type="datetimeFigureOut">
              <a:rPr lang="en-US" smtClean="0"/>
              <a:t>8/26/2021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FE29B-9A2B-4796-8F67-A01FB16E48A6}" type="slidenum">
              <a:rPr lang="en-US" smtClean="0"/>
              <a:t>‹#›</a:t>
            </a:fld>
            <a:endParaRPr lang="en-US"/>
          </a:p>
        </p:txBody>
      </p:sp>
    </p:spTree>
    <p:extLst>
      <p:ext uri="{BB962C8B-B14F-4D97-AF65-F5344CB8AC3E}">
        <p14:creationId xmlns:p14="http://schemas.microsoft.com/office/powerpoint/2010/main" val="318613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959" y="4726918"/>
            <a:ext cx="10515600" cy="1325563"/>
          </a:xfrm>
        </p:spPr>
        <p:txBody>
          <a:bodyPr/>
          <a:lstStyle/>
          <a:p>
            <a:pPr algn="ctr"/>
            <a:r>
              <a:rPr lang="en-US" b="1" dirty="0"/>
              <a:t>Cause and Effect p. 197-205, Common Places</a:t>
            </a:r>
            <a:br>
              <a:rPr lang="en-US" b="1" dirty="0"/>
            </a:br>
            <a:r>
              <a:rPr lang="en-US" b="1" dirty="0"/>
              <a:t>“The Butterfly Circus”</a:t>
            </a:r>
          </a:p>
        </p:txBody>
      </p:sp>
      <p:pic>
        <p:nvPicPr>
          <p:cNvPr id="4" name="Picture 3" descr="Home | The Butterfly Circ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896" y="22945"/>
            <a:ext cx="9291049" cy="6781356"/>
          </a:xfrm>
          <a:prstGeom prst="rect">
            <a:avLst/>
          </a:prstGeom>
        </p:spPr>
      </p:pic>
    </p:spTree>
    <p:extLst>
      <p:ext uri="{BB962C8B-B14F-4D97-AF65-F5344CB8AC3E}">
        <p14:creationId xmlns:p14="http://schemas.microsoft.com/office/powerpoint/2010/main" val="270765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76" y="154918"/>
            <a:ext cx="10515600" cy="1325563"/>
          </a:xfrm>
        </p:spPr>
        <p:txBody>
          <a:bodyPr/>
          <a:lstStyle/>
          <a:p>
            <a:r>
              <a:rPr lang="en-US" b="1" dirty="0"/>
              <a:t>Conclusion</a:t>
            </a:r>
          </a:p>
        </p:txBody>
      </p:sp>
      <p:sp>
        <p:nvSpPr>
          <p:cNvPr id="3" name="Content Placeholder 2"/>
          <p:cNvSpPr>
            <a:spLocks noGrp="1"/>
          </p:cNvSpPr>
          <p:nvPr>
            <p:ph idx="1"/>
          </p:nvPr>
        </p:nvSpPr>
        <p:spPr>
          <a:xfrm>
            <a:off x="333704" y="1480481"/>
            <a:ext cx="10515600" cy="4351338"/>
          </a:xfrm>
        </p:spPr>
        <p:txBody>
          <a:bodyPr>
            <a:normAutofit fontScale="85000" lnSpcReduction="20000"/>
          </a:bodyPr>
          <a:lstStyle/>
          <a:p>
            <a:pPr marL="0" indent="0">
              <a:buNone/>
            </a:pPr>
            <a:r>
              <a:rPr lang="en-US" dirty="0"/>
              <a:t>Remember, the conclusion simply reviews and closes. </a:t>
            </a:r>
          </a:p>
          <a:p>
            <a:pPr marL="0" indent="0">
              <a:buNone/>
            </a:pPr>
            <a:endParaRPr lang="en-US" dirty="0"/>
          </a:p>
          <a:p>
            <a:pPr marL="0" indent="0">
              <a:buNone/>
            </a:pPr>
            <a:endParaRPr lang="en-US" dirty="0"/>
          </a:p>
          <a:p>
            <a:pPr marL="0" indent="0">
              <a:buNone/>
            </a:pPr>
            <a:endParaRPr lang="en-US" dirty="0"/>
          </a:p>
          <a:p>
            <a:pPr marL="0" indent="0">
              <a:buNone/>
            </a:pPr>
            <a:r>
              <a:rPr lang="en-US" b="1" u="sng" dirty="0"/>
              <a:t>Remember, </a:t>
            </a:r>
            <a:r>
              <a:rPr lang="en-US" dirty="0"/>
              <a:t>this is not a summary of the movie. The rules of Cause and Effect are very clear. </a:t>
            </a:r>
          </a:p>
          <a:p>
            <a:pPr marL="0" indent="0">
              <a:buNone/>
            </a:pPr>
            <a:endParaRPr lang="en-US" dirty="0"/>
          </a:p>
          <a:p>
            <a:pPr marL="0" indent="0">
              <a:buNone/>
            </a:pPr>
            <a:r>
              <a:rPr lang="en-US" dirty="0"/>
              <a:t>Yes, you may google the movie if you need a little help with things like character names, plot, etc., but you should NOT plagiarize from these Web sites. If Blackboard detects any plagiarism, your paper will be given a zero.</a:t>
            </a:r>
          </a:p>
          <a:p>
            <a:pPr marL="0" indent="0">
              <a:buNone/>
            </a:pPr>
            <a:endParaRPr lang="en-US" dirty="0"/>
          </a:p>
          <a:p>
            <a:pPr marL="0" indent="0">
              <a:buNone/>
            </a:pPr>
            <a:r>
              <a:rPr lang="en-US" b="1" dirty="0"/>
              <a:t>See sample Cause and Effect essay on p. 200 of Common Places: “Sit with us.”</a:t>
            </a:r>
          </a:p>
          <a:p>
            <a:pPr marL="0" indent="0">
              <a:buNone/>
            </a:pPr>
            <a:endParaRPr lang="en-US" dirty="0"/>
          </a:p>
        </p:txBody>
      </p:sp>
    </p:spTree>
    <p:extLst>
      <p:ext uri="{BB962C8B-B14F-4D97-AF65-F5344CB8AC3E}">
        <p14:creationId xmlns:p14="http://schemas.microsoft.com/office/powerpoint/2010/main" val="77553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682" y="743059"/>
            <a:ext cx="11406352" cy="5878457"/>
          </a:xfrm>
        </p:spPr>
        <p:txBody>
          <a:bodyPr>
            <a:normAutofit fontScale="92500" lnSpcReduction="10000"/>
          </a:bodyPr>
          <a:lstStyle/>
          <a:p>
            <a:r>
              <a:rPr lang="en-US" dirty="0"/>
              <a:t>The essay is due both to Blackboard and in your packets </a:t>
            </a:r>
            <a:r>
              <a:rPr lang="en-US" b="1" u="sng" dirty="0"/>
              <a:t>by the start of class on:            _______________</a:t>
            </a:r>
          </a:p>
          <a:p>
            <a:endParaRPr lang="en-US" b="1" u="sng" dirty="0"/>
          </a:p>
          <a:p>
            <a:r>
              <a:rPr lang="en-US" b="1" u="sng" dirty="0"/>
              <a:t>Only </a:t>
            </a:r>
            <a:r>
              <a:rPr lang="en-US" b="1" dirty="0"/>
              <a:t>your FINAL DRAFT will be uploaded to Blackboard.</a:t>
            </a:r>
            <a:endParaRPr lang="en-US" b="1" u="sng" dirty="0"/>
          </a:p>
          <a:p>
            <a:endParaRPr lang="en-US" b="1" u="sng" dirty="0"/>
          </a:p>
          <a:p>
            <a:r>
              <a:rPr lang="en-US" b="1" u="sng" dirty="0"/>
              <a:t>Packets must include:</a:t>
            </a:r>
          </a:p>
          <a:p>
            <a:pPr marL="0" indent="0">
              <a:buNone/>
            </a:pPr>
            <a:endParaRPr lang="en-US" b="1" u="sng" dirty="0"/>
          </a:p>
          <a:p>
            <a:pPr lvl="1"/>
            <a:r>
              <a:rPr lang="en-US" b="1" dirty="0"/>
              <a:t>Final Draft</a:t>
            </a:r>
          </a:p>
          <a:p>
            <a:pPr lvl="1"/>
            <a:r>
              <a:rPr lang="en-US" b="1" dirty="0"/>
              <a:t>Draft with penciled self-revisions</a:t>
            </a:r>
          </a:p>
          <a:p>
            <a:pPr lvl="1"/>
            <a:r>
              <a:rPr lang="en-US" b="1" dirty="0"/>
              <a:t>Your Cause and Effect Model (p. 199)</a:t>
            </a:r>
          </a:p>
          <a:p>
            <a:pPr lvl="1"/>
            <a:r>
              <a:rPr lang="en-US" b="1" dirty="0"/>
              <a:t>Pre-writing/Brainstorming ideas (can be done on same page as Cause and Effect Model)</a:t>
            </a:r>
          </a:p>
          <a:p>
            <a:pPr lvl="1"/>
            <a:r>
              <a:rPr lang="en-US" b="1" dirty="0" err="1"/>
              <a:t>Grammarly</a:t>
            </a:r>
            <a:r>
              <a:rPr lang="en-US" b="1" dirty="0"/>
              <a:t> Report</a:t>
            </a:r>
          </a:p>
          <a:p>
            <a:pPr marL="457200" lvl="1" indent="0">
              <a:buNone/>
            </a:pPr>
            <a:endParaRPr lang="en-US" b="1" dirty="0"/>
          </a:p>
          <a:p>
            <a:pPr lvl="1"/>
            <a:endParaRPr lang="en-US" b="1" dirty="0"/>
          </a:p>
          <a:p>
            <a:pPr marL="457200" lvl="1" indent="0" algn="ctr">
              <a:buNone/>
            </a:pPr>
            <a:r>
              <a:rPr lang="en-US" b="1" dirty="0"/>
              <a:t>Please go to the Writing Center or come see me for help or with questions</a:t>
            </a:r>
          </a:p>
        </p:txBody>
      </p:sp>
      <p:sp>
        <p:nvSpPr>
          <p:cNvPr id="4" name="Title 3"/>
          <p:cNvSpPr>
            <a:spLocks noGrp="1"/>
          </p:cNvSpPr>
          <p:nvPr>
            <p:ph type="title"/>
          </p:nvPr>
        </p:nvSpPr>
        <p:spPr>
          <a:xfrm>
            <a:off x="0" y="-252248"/>
            <a:ext cx="10515600" cy="1325563"/>
          </a:xfrm>
        </p:spPr>
        <p:txBody>
          <a:bodyPr/>
          <a:lstStyle/>
          <a:p>
            <a:r>
              <a:rPr lang="en-US" b="1" dirty="0"/>
              <a:t>Due Dates:</a:t>
            </a:r>
          </a:p>
        </p:txBody>
      </p:sp>
    </p:spTree>
    <p:extLst>
      <p:ext uri="{BB962C8B-B14F-4D97-AF65-F5344CB8AC3E}">
        <p14:creationId xmlns:p14="http://schemas.microsoft.com/office/powerpoint/2010/main" val="157857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123" y="189187"/>
            <a:ext cx="11232119" cy="725214"/>
          </a:xfrm>
        </p:spPr>
        <p:txBody>
          <a:bodyPr>
            <a:noAutofit/>
          </a:bodyPr>
          <a:lstStyle/>
          <a:p>
            <a:pPr algn="ctr"/>
            <a:r>
              <a:rPr lang="en-US" sz="3500" b="1" dirty="0"/>
              <a:t>The Butterfly Circus</a:t>
            </a:r>
            <a:br>
              <a:rPr lang="en-US" sz="3500" b="1" dirty="0"/>
            </a:br>
            <a:r>
              <a:rPr lang="en-US" sz="3500" b="1" dirty="0"/>
              <a:t>Key Points in Cause and Effect</a:t>
            </a:r>
          </a:p>
        </p:txBody>
      </p:sp>
      <p:sp>
        <p:nvSpPr>
          <p:cNvPr id="3" name="Content Placeholder 2"/>
          <p:cNvSpPr>
            <a:spLocks noGrp="1"/>
          </p:cNvSpPr>
          <p:nvPr>
            <p:ph idx="1"/>
          </p:nvPr>
        </p:nvSpPr>
        <p:spPr>
          <a:xfrm>
            <a:off x="-23647" y="1124608"/>
            <a:ext cx="11795236" cy="6027682"/>
          </a:xfrm>
        </p:spPr>
        <p:txBody>
          <a:bodyPr>
            <a:normAutofit fontScale="70000" lnSpcReduction="20000"/>
          </a:bodyPr>
          <a:lstStyle/>
          <a:p>
            <a:r>
              <a:rPr lang="en-US" dirty="0"/>
              <a:t>Will has been degraded by his current circus as a man “Cursed from Birth.”</a:t>
            </a:r>
          </a:p>
          <a:p>
            <a:r>
              <a:rPr lang="en-US" dirty="0"/>
              <a:t>Will Meets Mendez.</a:t>
            </a:r>
          </a:p>
          <a:p>
            <a:r>
              <a:rPr lang="en-US" dirty="0"/>
              <a:t>Mendez shows Will compassion.</a:t>
            </a:r>
          </a:p>
          <a:p>
            <a:r>
              <a:rPr lang="en-US" dirty="0"/>
              <a:t>This motivates Will to run away to the Butterfly</a:t>
            </a:r>
          </a:p>
          <a:p>
            <a:pPr marL="0" indent="0">
              <a:buNone/>
            </a:pPr>
            <a:r>
              <a:rPr lang="en-US" dirty="0"/>
              <a:t> Circus (BC).</a:t>
            </a:r>
          </a:p>
          <a:p>
            <a:r>
              <a:rPr lang="en-US" dirty="0"/>
              <a:t>There, Will finds his people.</a:t>
            </a:r>
          </a:p>
          <a:p>
            <a:r>
              <a:rPr lang="en-US" dirty="0"/>
              <a:t>They treat him with respect and dignity.</a:t>
            </a:r>
          </a:p>
          <a:p>
            <a:r>
              <a:rPr lang="en-US" dirty="0"/>
              <a:t>No one feels sorry for him.</a:t>
            </a:r>
          </a:p>
          <a:p>
            <a:r>
              <a:rPr lang="en-US" dirty="0"/>
              <a:t>Will wants to find his act, but the BC refuses to have</a:t>
            </a:r>
          </a:p>
          <a:p>
            <a:pPr marL="0" indent="0">
              <a:buNone/>
            </a:pPr>
            <a:r>
              <a:rPr lang="en-US" dirty="0"/>
              <a:t> a sideshow.</a:t>
            </a:r>
          </a:p>
          <a:p>
            <a:r>
              <a:rPr lang="en-US" dirty="0"/>
              <a:t>Mendez gives him a harsh pep talk.</a:t>
            </a:r>
          </a:p>
          <a:p>
            <a:r>
              <a:rPr lang="en-US" dirty="0"/>
              <a:t>Will asks for help crossing the river, but Mendez refuses.</a:t>
            </a:r>
          </a:p>
          <a:p>
            <a:r>
              <a:rPr lang="en-US" dirty="0"/>
              <a:t>Will learns he can get up by himself after falling.</a:t>
            </a:r>
          </a:p>
          <a:p>
            <a:r>
              <a:rPr lang="en-US" dirty="0"/>
              <a:t>Excited, Will then falls into the water and almost drowns.</a:t>
            </a:r>
          </a:p>
          <a:p>
            <a:r>
              <a:rPr lang="en-US" dirty="0"/>
              <a:t>Will learns he can swim.</a:t>
            </a:r>
          </a:p>
          <a:p>
            <a:r>
              <a:rPr lang="en-US" dirty="0"/>
              <a:t>Will find his act.</a:t>
            </a:r>
          </a:p>
          <a:p>
            <a:r>
              <a:rPr lang="en-US" dirty="0"/>
              <a:t>Will is now an inspiration and no longer a joke.</a:t>
            </a:r>
          </a:p>
        </p:txBody>
      </p:sp>
      <p:pic>
        <p:nvPicPr>
          <p:cNvPr id="4" name="Picture 3" descr="Limbless Pastor Nick Vujicic Stars In Short Fil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94" y="1660106"/>
            <a:ext cx="6086995" cy="3195673"/>
          </a:xfrm>
          <a:prstGeom prst="rect">
            <a:avLst/>
          </a:prstGeom>
        </p:spPr>
      </p:pic>
    </p:spTree>
    <p:extLst>
      <p:ext uri="{BB962C8B-B14F-4D97-AF65-F5344CB8AC3E}">
        <p14:creationId xmlns:p14="http://schemas.microsoft.com/office/powerpoint/2010/main" val="9535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517" y="84083"/>
            <a:ext cx="3494690" cy="1935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5517" y="2354317"/>
            <a:ext cx="3494689" cy="1923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517" y="4698123"/>
            <a:ext cx="3478923" cy="1967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9683" y="1526277"/>
            <a:ext cx="5286703" cy="3489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ent Arrow 16"/>
          <p:cNvSpPr/>
          <p:nvPr/>
        </p:nvSpPr>
        <p:spPr>
          <a:xfrm rot="19924143" flipV="1">
            <a:off x="4351531" y="5647138"/>
            <a:ext cx="2644425" cy="5102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rot="1397058">
            <a:off x="4411656" y="600382"/>
            <a:ext cx="2723074" cy="537986"/>
          </a:xfrm>
          <a:prstGeom prst="bentArrow">
            <a:avLst>
              <a:gd name="adj1" fmla="val 25000"/>
              <a:gd name="adj2" fmla="val 2654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ight Arrow 24"/>
          <p:cNvSpPr/>
          <p:nvPr/>
        </p:nvSpPr>
        <p:spPr>
          <a:xfrm>
            <a:off x="4167384" y="3111061"/>
            <a:ext cx="2348996" cy="433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372193" y="6034892"/>
            <a:ext cx="998483" cy="630942"/>
          </a:xfrm>
          <a:prstGeom prst="rect">
            <a:avLst/>
          </a:prstGeom>
          <a:noFill/>
        </p:spPr>
        <p:txBody>
          <a:bodyPr wrap="square" rtlCol="0">
            <a:spAutoFit/>
          </a:bodyPr>
          <a:lstStyle/>
          <a:p>
            <a:r>
              <a:rPr lang="en-US" sz="3500" b="1" dirty="0"/>
              <a:t>A</a:t>
            </a:r>
          </a:p>
        </p:txBody>
      </p:sp>
      <p:sp>
        <p:nvSpPr>
          <p:cNvPr id="27" name="TextBox 26"/>
          <p:cNvSpPr txBox="1"/>
          <p:nvPr/>
        </p:nvSpPr>
        <p:spPr>
          <a:xfrm>
            <a:off x="9553903" y="5759894"/>
            <a:ext cx="2522483" cy="646331"/>
          </a:xfrm>
          <a:prstGeom prst="rect">
            <a:avLst/>
          </a:prstGeom>
          <a:noFill/>
        </p:spPr>
        <p:txBody>
          <a:bodyPr wrap="square" rtlCol="0">
            <a:spAutoFit/>
          </a:bodyPr>
          <a:lstStyle/>
          <a:p>
            <a:r>
              <a:rPr lang="en-US" dirty="0"/>
              <a:t>Several causes have the same effect.</a:t>
            </a:r>
          </a:p>
        </p:txBody>
      </p:sp>
      <p:sp>
        <p:nvSpPr>
          <p:cNvPr id="28" name="TextBox 27"/>
          <p:cNvSpPr txBox="1"/>
          <p:nvPr/>
        </p:nvSpPr>
        <p:spPr>
          <a:xfrm>
            <a:off x="8996855" y="1508016"/>
            <a:ext cx="1292773" cy="461665"/>
          </a:xfrm>
          <a:prstGeom prst="rect">
            <a:avLst/>
          </a:prstGeom>
          <a:noFill/>
        </p:spPr>
        <p:txBody>
          <a:bodyPr wrap="square" rtlCol="0">
            <a:spAutoFit/>
          </a:bodyPr>
          <a:lstStyle/>
          <a:p>
            <a:r>
              <a:rPr lang="en-US" sz="2400" b="1" dirty="0"/>
              <a:t>Effect</a:t>
            </a:r>
          </a:p>
        </p:txBody>
      </p:sp>
      <p:sp>
        <p:nvSpPr>
          <p:cNvPr id="29" name="TextBox 28"/>
          <p:cNvSpPr txBox="1"/>
          <p:nvPr/>
        </p:nvSpPr>
        <p:spPr>
          <a:xfrm>
            <a:off x="1618590" y="4698123"/>
            <a:ext cx="1292773" cy="461665"/>
          </a:xfrm>
          <a:prstGeom prst="rect">
            <a:avLst/>
          </a:prstGeom>
          <a:noFill/>
        </p:spPr>
        <p:txBody>
          <a:bodyPr wrap="square" rtlCol="0">
            <a:spAutoFit/>
          </a:bodyPr>
          <a:lstStyle/>
          <a:p>
            <a:r>
              <a:rPr lang="en-US" sz="2400" b="1" dirty="0"/>
              <a:t>Cause</a:t>
            </a:r>
          </a:p>
        </p:txBody>
      </p:sp>
      <p:sp>
        <p:nvSpPr>
          <p:cNvPr id="30" name="TextBox 29"/>
          <p:cNvSpPr txBox="1"/>
          <p:nvPr/>
        </p:nvSpPr>
        <p:spPr>
          <a:xfrm>
            <a:off x="1618589" y="2354317"/>
            <a:ext cx="1292773" cy="461665"/>
          </a:xfrm>
          <a:prstGeom prst="rect">
            <a:avLst/>
          </a:prstGeom>
          <a:noFill/>
        </p:spPr>
        <p:txBody>
          <a:bodyPr wrap="square" rtlCol="0">
            <a:spAutoFit/>
          </a:bodyPr>
          <a:lstStyle/>
          <a:p>
            <a:r>
              <a:rPr lang="en-US" sz="2400" b="1" dirty="0"/>
              <a:t>Cause</a:t>
            </a:r>
          </a:p>
        </p:txBody>
      </p:sp>
      <p:sp>
        <p:nvSpPr>
          <p:cNvPr id="31" name="TextBox 30"/>
          <p:cNvSpPr txBox="1"/>
          <p:nvPr/>
        </p:nvSpPr>
        <p:spPr>
          <a:xfrm>
            <a:off x="1626474" y="0"/>
            <a:ext cx="1292773" cy="461665"/>
          </a:xfrm>
          <a:prstGeom prst="rect">
            <a:avLst/>
          </a:prstGeom>
          <a:noFill/>
        </p:spPr>
        <p:txBody>
          <a:bodyPr wrap="square" rtlCol="0">
            <a:spAutoFit/>
          </a:bodyPr>
          <a:lstStyle/>
          <a:p>
            <a:r>
              <a:rPr lang="en-US" sz="2400" b="1" dirty="0"/>
              <a:t>Cause</a:t>
            </a:r>
          </a:p>
        </p:txBody>
      </p:sp>
    </p:spTree>
    <p:extLst>
      <p:ext uri="{BB962C8B-B14F-4D97-AF65-F5344CB8AC3E}">
        <p14:creationId xmlns:p14="http://schemas.microsoft.com/office/powerpoint/2010/main" val="418633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473964" y="49983"/>
            <a:ext cx="3494690" cy="1921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466082" y="2419550"/>
            <a:ext cx="3494689" cy="20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481848" y="4776038"/>
            <a:ext cx="3478923" cy="1967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6658" y="1612880"/>
            <a:ext cx="5286703" cy="3489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Bent Arrow 23"/>
          <p:cNvSpPr/>
          <p:nvPr/>
        </p:nvSpPr>
        <p:spPr>
          <a:xfrm rot="21074469">
            <a:off x="5137206" y="285071"/>
            <a:ext cx="3162906" cy="9827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rot="470511" flipV="1">
            <a:off x="5179468" y="5420599"/>
            <a:ext cx="3122576" cy="1012145"/>
          </a:xfrm>
          <a:prstGeom prst="bentArrow">
            <a:avLst>
              <a:gd name="adj1" fmla="val 25000"/>
              <a:gd name="adj2" fmla="val 2654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ight Arrow 25"/>
          <p:cNvSpPr/>
          <p:nvPr/>
        </p:nvSpPr>
        <p:spPr>
          <a:xfrm>
            <a:off x="5845655" y="3154189"/>
            <a:ext cx="2478132" cy="546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0800000" flipH="1" flipV="1">
            <a:off x="237123" y="5994702"/>
            <a:ext cx="359072" cy="646331"/>
          </a:xfrm>
          <a:prstGeom prst="rect">
            <a:avLst/>
          </a:prstGeom>
        </p:spPr>
        <p:txBody>
          <a:bodyPr wrap="square">
            <a:spAutoFit/>
          </a:bodyPr>
          <a:lstStyle/>
          <a:p>
            <a:r>
              <a:rPr lang="en-US" sz="3600" b="1" dirty="0"/>
              <a:t>B</a:t>
            </a:r>
          </a:p>
        </p:txBody>
      </p:sp>
      <p:sp>
        <p:nvSpPr>
          <p:cNvPr id="28" name="TextBox 27"/>
          <p:cNvSpPr txBox="1"/>
          <p:nvPr/>
        </p:nvSpPr>
        <p:spPr>
          <a:xfrm>
            <a:off x="976875" y="5994701"/>
            <a:ext cx="2522483" cy="646331"/>
          </a:xfrm>
          <a:prstGeom prst="rect">
            <a:avLst/>
          </a:prstGeom>
          <a:noFill/>
        </p:spPr>
        <p:txBody>
          <a:bodyPr wrap="square" rtlCol="0">
            <a:spAutoFit/>
          </a:bodyPr>
          <a:lstStyle/>
          <a:p>
            <a:r>
              <a:rPr lang="en-US" dirty="0"/>
              <a:t>One cause can have a number of effect.</a:t>
            </a:r>
          </a:p>
        </p:txBody>
      </p:sp>
      <p:sp>
        <p:nvSpPr>
          <p:cNvPr id="29" name="TextBox 28"/>
          <p:cNvSpPr txBox="1"/>
          <p:nvPr/>
        </p:nvSpPr>
        <p:spPr>
          <a:xfrm>
            <a:off x="2447984" y="1509541"/>
            <a:ext cx="2217683" cy="461665"/>
          </a:xfrm>
          <a:prstGeom prst="rect">
            <a:avLst/>
          </a:prstGeom>
          <a:noFill/>
        </p:spPr>
        <p:txBody>
          <a:bodyPr wrap="square" rtlCol="0">
            <a:spAutoFit/>
          </a:bodyPr>
          <a:lstStyle/>
          <a:p>
            <a:r>
              <a:rPr lang="en-US" sz="2400" b="1" dirty="0"/>
              <a:t>Cause</a:t>
            </a:r>
          </a:p>
        </p:txBody>
      </p:sp>
      <p:sp>
        <p:nvSpPr>
          <p:cNvPr id="31" name="TextBox 30"/>
          <p:cNvSpPr txBox="1"/>
          <p:nvPr/>
        </p:nvSpPr>
        <p:spPr>
          <a:xfrm>
            <a:off x="1129275" y="604345"/>
            <a:ext cx="694270" cy="369332"/>
          </a:xfrm>
          <a:prstGeom prst="rect">
            <a:avLst/>
          </a:prstGeom>
          <a:noFill/>
        </p:spPr>
        <p:txBody>
          <a:bodyPr wrap="square" rtlCol="0">
            <a:spAutoFit/>
          </a:bodyPr>
          <a:lstStyle/>
          <a:p>
            <a:endParaRPr lang="en-US" dirty="0"/>
          </a:p>
        </p:txBody>
      </p:sp>
      <p:sp>
        <p:nvSpPr>
          <p:cNvPr id="32" name="TextBox 31"/>
          <p:cNvSpPr txBox="1"/>
          <p:nvPr/>
        </p:nvSpPr>
        <p:spPr>
          <a:xfrm>
            <a:off x="1281675" y="756745"/>
            <a:ext cx="694270" cy="369332"/>
          </a:xfrm>
          <a:prstGeom prst="rect">
            <a:avLst/>
          </a:prstGeom>
          <a:noFill/>
        </p:spPr>
        <p:txBody>
          <a:bodyPr wrap="square" rtlCol="0">
            <a:spAutoFit/>
          </a:bodyPr>
          <a:lstStyle/>
          <a:p>
            <a:endParaRPr lang="en-US" dirty="0"/>
          </a:p>
        </p:txBody>
      </p:sp>
      <p:sp>
        <p:nvSpPr>
          <p:cNvPr id="33" name="TextBox 32"/>
          <p:cNvSpPr txBox="1"/>
          <p:nvPr/>
        </p:nvSpPr>
        <p:spPr>
          <a:xfrm>
            <a:off x="1434075" y="909145"/>
            <a:ext cx="694270" cy="369332"/>
          </a:xfrm>
          <a:prstGeom prst="rect">
            <a:avLst/>
          </a:prstGeom>
          <a:noFill/>
        </p:spPr>
        <p:txBody>
          <a:bodyPr wrap="square" rtlCol="0">
            <a:spAutoFit/>
          </a:bodyPr>
          <a:lstStyle/>
          <a:p>
            <a:endParaRPr lang="en-US" dirty="0"/>
          </a:p>
        </p:txBody>
      </p:sp>
      <p:sp>
        <p:nvSpPr>
          <p:cNvPr id="34" name="TextBox 33"/>
          <p:cNvSpPr txBox="1"/>
          <p:nvPr/>
        </p:nvSpPr>
        <p:spPr>
          <a:xfrm>
            <a:off x="9820233" y="4697542"/>
            <a:ext cx="1193511" cy="461665"/>
          </a:xfrm>
          <a:prstGeom prst="rect">
            <a:avLst/>
          </a:prstGeom>
          <a:noFill/>
        </p:spPr>
        <p:txBody>
          <a:bodyPr wrap="square" rtlCol="0">
            <a:spAutoFit/>
          </a:bodyPr>
          <a:lstStyle/>
          <a:p>
            <a:r>
              <a:rPr lang="en-US" sz="2400" b="1" dirty="0"/>
              <a:t>Effect</a:t>
            </a:r>
          </a:p>
        </p:txBody>
      </p:sp>
      <p:sp>
        <p:nvSpPr>
          <p:cNvPr id="35" name="TextBox 34"/>
          <p:cNvSpPr txBox="1"/>
          <p:nvPr/>
        </p:nvSpPr>
        <p:spPr>
          <a:xfrm>
            <a:off x="9820233" y="2322388"/>
            <a:ext cx="1043739" cy="461665"/>
          </a:xfrm>
          <a:prstGeom prst="rect">
            <a:avLst/>
          </a:prstGeom>
          <a:noFill/>
        </p:spPr>
        <p:txBody>
          <a:bodyPr wrap="square" rtlCol="0">
            <a:spAutoFit/>
          </a:bodyPr>
          <a:lstStyle/>
          <a:p>
            <a:r>
              <a:rPr lang="en-US" sz="2400" b="1" dirty="0"/>
              <a:t>Effect</a:t>
            </a:r>
          </a:p>
        </p:txBody>
      </p:sp>
      <p:sp>
        <p:nvSpPr>
          <p:cNvPr id="36" name="TextBox 35"/>
          <p:cNvSpPr txBox="1"/>
          <p:nvPr/>
        </p:nvSpPr>
        <p:spPr>
          <a:xfrm>
            <a:off x="9763200" y="0"/>
            <a:ext cx="1156895" cy="461665"/>
          </a:xfrm>
          <a:prstGeom prst="rect">
            <a:avLst/>
          </a:prstGeom>
          <a:noFill/>
        </p:spPr>
        <p:txBody>
          <a:bodyPr wrap="square" rtlCol="0">
            <a:spAutoFit/>
          </a:bodyPr>
          <a:lstStyle/>
          <a:p>
            <a:r>
              <a:rPr lang="en-US" sz="2400" b="1" dirty="0"/>
              <a:t>Effect</a:t>
            </a:r>
          </a:p>
        </p:txBody>
      </p:sp>
    </p:spTree>
    <p:extLst>
      <p:ext uri="{BB962C8B-B14F-4D97-AF65-F5344CB8AC3E}">
        <p14:creationId xmlns:p14="http://schemas.microsoft.com/office/powerpoint/2010/main" val="415253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781007" y="644182"/>
            <a:ext cx="2085480" cy="1520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092967" y="2364501"/>
            <a:ext cx="2017986" cy="1501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026869" y="4266009"/>
            <a:ext cx="2070538" cy="1519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1776" y="82218"/>
            <a:ext cx="4059300" cy="3212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Bent Arrow 23"/>
          <p:cNvSpPr/>
          <p:nvPr/>
        </p:nvSpPr>
        <p:spPr>
          <a:xfrm flipV="1">
            <a:off x="6735606" y="2175312"/>
            <a:ext cx="1252256" cy="111933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flipV="1">
            <a:off x="8949453" y="3865698"/>
            <a:ext cx="970868" cy="1242716"/>
          </a:xfrm>
          <a:prstGeom prst="bentArrow">
            <a:avLst>
              <a:gd name="adj1" fmla="val 25000"/>
              <a:gd name="adj2" fmla="val 2654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ight Arrow 25"/>
          <p:cNvSpPr/>
          <p:nvPr/>
        </p:nvSpPr>
        <p:spPr>
          <a:xfrm>
            <a:off x="4352756" y="1141897"/>
            <a:ext cx="1216571" cy="546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10901" y="6092637"/>
            <a:ext cx="428322" cy="646331"/>
          </a:xfrm>
          <a:prstGeom prst="rect">
            <a:avLst/>
          </a:prstGeom>
        </p:spPr>
        <p:txBody>
          <a:bodyPr wrap="none">
            <a:spAutoFit/>
          </a:bodyPr>
          <a:lstStyle/>
          <a:p>
            <a:r>
              <a:rPr lang="en-US" sz="3600" b="1" dirty="0"/>
              <a:t>C</a:t>
            </a:r>
          </a:p>
        </p:txBody>
      </p:sp>
      <p:sp>
        <p:nvSpPr>
          <p:cNvPr id="28" name="TextBox 27"/>
          <p:cNvSpPr txBox="1"/>
          <p:nvPr/>
        </p:nvSpPr>
        <p:spPr>
          <a:xfrm>
            <a:off x="1072055" y="5802844"/>
            <a:ext cx="2522483" cy="923330"/>
          </a:xfrm>
          <a:prstGeom prst="rect">
            <a:avLst/>
          </a:prstGeom>
          <a:noFill/>
        </p:spPr>
        <p:txBody>
          <a:bodyPr wrap="square" rtlCol="0">
            <a:spAutoFit/>
          </a:bodyPr>
          <a:lstStyle/>
          <a:p>
            <a:r>
              <a:rPr lang="en-US" dirty="0"/>
              <a:t>In the domino effect, a cause can start a chain of events.</a:t>
            </a:r>
          </a:p>
        </p:txBody>
      </p:sp>
      <p:sp>
        <p:nvSpPr>
          <p:cNvPr id="29" name="TextBox 28"/>
          <p:cNvSpPr txBox="1"/>
          <p:nvPr/>
        </p:nvSpPr>
        <p:spPr>
          <a:xfrm>
            <a:off x="1324303" y="0"/>
            <a:ext cx="1755228" cy="461665"/>
          </a:xfrm>
          <a:prstGeom prst="rect">
            <a:avLst/>
          </a:prstGeom>
          <a:noFill/>
        </p:spPr>
        <p:txBody>
          <a:bodyPr wrap="square" rtlCol="0">
            <a:spAutoFit/>
          </a:bodyPr>
          <a:lstStyle/>
          <a:p>
            <a:r>
              <a:rPr lang="en-US" sz="2400" b="1" dirty="0"/>
              <a:t>Cause</a:t>
            </a:r>
          </a:p>
        </p:txBody>
      </p:sp>
      <p:sp>
        <p:nvSpPr>
          <p:cNvPr id="30" name="TextBox 29"/>
          <p:cNvSpPr txBox="1"/>
          <p:nvPr/>
        </p:nvSpPr>
        <p:spPr>
          <a:xfrm>
            <a:off x="6337739" y="555186"/>
            <a:ext cx="1755228" cy="461665"/>
          </a:xfrm>
          <a:prstGeom prst="rect">
            <a:avLst/>
          </a:prstGeom>
          <a:noFill/>
        </p:spPr>
        <p:txBody>
          <a:bodyPr wrap="square" rtlCol="0">
            <a:spAutoFit/>
          </a:bodyPr>
          <a:lstStyle/>
          <a:p>
            <a:r>
              <a:rPr lang="en-US" sz="2400" b="1" dirty="0"/>
              <a:t>Effect</a:t>
            </a:r>
          </a:p>
        </p:txBody>
      </p:sp>
      <p:sp>
        <p:nvSpPr>
          <p:cNvPr id="31" name="TextBox 30"/>
          <p:cNvSpPr txBox="1"/>
          <p:nvPr/>
        </p:nvSpPr>
        <p:spPr>
          <a:xfrm>
            <a:off x="8671035" y="2273316"/>
            <a:ext cx="1755228" cy="461665"/>
          </a:xfrm>
          <a:prstGeom prst="rect">
            <a:avLst/>
          </a:prstGeom>
          <a:noFill/>
        </p:spPr>
        <p:txBody>
          <a:bodyPr wrap="square" rtlCol="0">
            <a:spAutoFit/>
          </a:bodyPr>
          <a:lstStyle/>
          <a:p>
            <a:r>
              <a:rPr lang="en-US" sz="2400" b="1" dirty="0"/>
              <a:t>Effect</a:t>
            </a:r>
          </a:p>
        </p:txBody>
      </p:sp>
      <p:sp>
        <p:nvSpPr>
          <p:cNvPr id="32" name="TextBox 31"/>
          <p:cNvSpPr txBox="1"/>
          <p:nvPr/>
        </p:nvSpPr>
        <p:spPr>
          <a:xfrm>
            <a:off x="10662692" y="4143216"/>
            <a:ext cx="1755228" cy="461665"/>
          </a:xfrm>
          <a:prstGeom prst="rect">
            <a:avLst/>
          </a:prstGeom>
          <a:noFill/>
        </p:spPr>
        <p:txBody>
          <a:bodyPr wrap="square" rtlCol="0">
            <a:spAutoFit/>
          </a:bodyPr>
          <a:lstStyle/>
          <a:p>
            <a:r>
              <a:rPr lang="en-US" sz="2400" b="1" dirty="0"/>
              <a:t>Effect</a:t>
            </a:r>
          </a:p>
        </p:txBody>
      </p:sp>
    </p:spTree>
    <p:extLst>
      <p:ext uri="{BB962C8B-B14F-4D97-AF65-F5344CB8AC3E}">
        <p14:creationId xmlns:p14="http://schemas.microsoft.com/office/powerpoint/2010/main" val="414377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6" y="0"/>
            <a:ext cx="12192000" cy="672661"/>
          </a:xfrm>
        </p:spPr>
        <p:txBody>
          <a:bodyPr>
            <a:normAutofit/>
          </a:bodyPr>
          <a:lstStyle/>
          <a:p>
            <a:r>
              <a:rPr lang="en-US" sz="3400" b="1" dirty="0"/>
              <a:t>Key Words for the Cause and Effect Pattern p. 197, Common Places</a:t>
            </a:r>
          </a:p>
        </p:txBody>
      </p:sp>
      <p:sp>
        <p:nvSpPr>
          <p:cNvPr id="3" name="Content Placeholder 2"/>
          <p:cNvSpPr>
            <a:spLocks noGrp="1"/>
          </p:cNvSpPr>
          <p:nvPr>
            <p:ph idx="1"/>
          </p:nvPr>
        </p:nvSpPr>
        <p:spPr>
          <a:xfrm>
            <a:off x="838200" y="1460938"/>
            <a:ext cx="10515600" cy="4716025"/>
          </a:xfrm>
        </p:spPr>
        <p:txBody>
          <a:bodyPr>
            <a:normAutofit fontScale="85000" lnSpcReduction="20000"/>
          </a:bodyPr>
          <a:lstStyle/>
          <a:p>
            <a:pPr marL="0" indent="0">
              <a:buNone/>
            </a:pPr>
            <a:r>
              <a:rPr lang="en-US" dirty="0"/>
              <a:t>as a result</a:t>
            </a:r>
          </a:p>
          <a:p>
            <a:pPr marL="0" indent="0">
              <a:buNone/>
            </a:pPr>
            <a:r>
              <a:rPr lang="en-US" dirty="0"/>
              <a:t>at last</a:t>
            </a:r>
          </a:p>
          <a:p>
            <a:pPr marL="0" indent="0">
              <a:buNone/>
            </a:pPr>
            <a:r>
              <a:rPr lang="en-US" dirty="0"/>
              <a:t>because of</a:t>
            </a:r>
          </a:p>
          <a:p>
            <a:pPr marL="0" indent="0">
              <a:buNone/>
            </a:pPr>
            <a:r>
              <a:rPr lang="en-US" dirty="0"/>
              <a:t>cause</a:t>
            </a:r>
          </a:p>
          <a:p>
            <a:pPr marL="0" indent="0">
              <a:buNone/>
            </a:pPr>
            <a:r>
              <a:rPr lang="en-US" dirty="0"/>
              <a:t>consequently</a:t>
            </a:r>
          </a:p>
          <a:p>
            <a:pPr marL="0" indent="0">
              <a:buNone/>
            </a:pPr>
            <a:r>
              <a:rPr lang="en-US" dirty="0"/>
              <a:t>effect</a:t>
            </a:r>
          </a:p>
          <a:p>
            <a:pPr marL="0" indent="0">
              <a:buNone/>
            </a:pPr>
            <a:r>
              <a:rPr lang="en-US" dirty="0"/>
              <a:t>for that reason</a:t>
            </a:r>
          </a:p>
          <a:p>
            <a:pPr marL="0" indent="0">
              <a:buNone/>
            </a:pPr>
            <a:r>
              <a:rPr lang="en-US" dirty="0"/>
              <a:t>if…then</a:t>
            </a:r>
          </a:p>
          <a:p>
            <a:pPr marL="0" indent="0">
              <a:buNone/>
            </a:pPr>
            <a:r>
              <a:rPr lang="en-US" dirty="0"/>
              <a:t>since</a:t>
            </a:r>
          </a:p>
          <a:p>
            <a:pPr marL="0" indent="0">
              <a:buNone/>
            </a:pPr>
            <a:r>
              <a:rPr lang="en-US" dirty="0"/>
              <a:t>so</a:t>
            </a:r>
          </a:p>
          <a:p>
            <a:pPr marL="0" indent="0">
              <a:buNone/>
            </a:pPr>
            <a:r>
              <a:rPr lang="en-US" dirty="0"/>
              <a:t>therefore</a:t>
            </a:r>
          </a:p>
          <a:p>
            <a:pPr marL="0" indent="0">
              <a:buNone/>
            </a:pPr>
            <a:r>
              <a:rPr lang="en-US" dirty="0"/>
              <a:t>thus</a:t>
            </a:r>
          </a:p>
        </p:txBody>
      </p:sp>
      <p:sp>
        <p:nvSpPr>
          <p:cNvPr id="4" name="TextBox 3"/>
          <p:cNvSpPr txBox="1"/>
          <p:nvPr/>
        </p:nvSpPr>
        <p:spPr>
          <a:xfrm>
            <a:off x="3457903" y="602811"/>
            <a:ext cx="5002924" cy="646331"/>
          </a:xfrm>
          <a:prstGeom prst="rect">
            <a:avLst/>
          </a:prstGeom>
          <a:noFill/>
        </p:spPr>
        <p:txBody>
          <a:bodyPr wrap="square" rtlCol="0">
            <a:spAutoFit/>
          </a:bodyPr>
          <a:lstStyle/>
          <a:p>
            <a:r>
              <a:rPr lang="en-US" dirty="0"/>
              <a:t>These key words MUST be used in your Cause and Effect Essays (not all of them, of course).</a:t>
            </a:r>
          </a:p>
        </p:txBody>
      </p:sp>
      <p:sp>
        <p:nvSpPr>
          <p:cNvPr id="5" name="TextBox 4"/>
          <p:cNvSpPr txBox="1"/>
          <p:nvPr/>
        </p:nvSpPr>
        <p:spPr>
          <a:xfrm>
            <a:off x="6390290" y="1652648"/>
            <a:ext cx="2764220" cy="4524315"/>
          </a:xfrm>
          <a:prstGeom prst="rect">
            <a:avLst/>
          </a:prstGeom>
          <a:noFill/>
        </p:spPr>
        <p:txBody>
          <a:bodyPr wrap="square" rtlCol="0">
            <a:spAutoFit/>
          </a:bodyPr>
          <a:lstStyle/>
          <a:p>
            <a:r>
              <a:rPr lang="en-US" dirty="0"/>
              <a:t>Example: Mendez showed Will compassion. </a:t>
            </a:r>
            <a:r>
              <a:rPr lang="en-US" u="sng" dirty="0"/>
              <a:t>As a result,</a:t>
            </a:r>
            <a:r>
              <a:rPr lang="en-US" dirty="0"/>
              <a:t> Will ran away to join Mendez’s circus.</a:t>
            </a:r>
          </a:p>
          <a:p>
            <a:endParaRPr lang="en-US" dirty="0"/>
          </a:p>
          <a:p>
            <a:r>
              <a:rPr lang="en-US" dirty="0"/>
              <a:t>Example: Will had always been mistreated as a freak in a sideshow. </a:t>
            </a:r>
            <a:r>
              <a:rPr lang="en-US" u="sng" dirty="0"/>
              <a:t>For that reason, </a:t>
            </a:r>
            <a:r>
              <a:rPr lang="en-US" dirty="0"/>
              <a:t>he did not know how to react when Mendez showed him kindness, and Will spit in his face.</a:t>
            </a:r>
          </a:p>
          <a:p>
            <a:endParaRPr lang="en-US" dirty="0"/>
          </a:p>
          <a:p>
            <a:r>
              <a:rPr lang="en-US" dirty="0"/>
              <a:t>When Will learned he could swim, he found his act </a:t>
            </a:r>
            <a:r>
              <a:rPr lang="en-US" u="sng" dirty="0"/>
              <a:t>at last</a:t>
            </a:r>
            <a:r>
              <a:rPr lang="en-US" dirty="0"/>
              <a:t>.</a:t>
            </a:r>
          </a:p>
        </p:txBody>
      </p:sp>
    </p:spTree>
    <p:extLst>
      <p:ext uri="{BB962C8B-B14F-4D97-AF65-F5344CB8AC3E}">
        <p14:creationId xmlns:p14="http://schemas.microsoft.com/office/powerpoint/2010/main" val="200373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27" y="123387"/>
            <a:ext cx="11931869" cy="1325563"/>
          </a:xfrm>
        </p:spPr>
        <p:txBody>
          <a:bodyPr>
            <a:noAutofit/>
          </a:bodyPr>
          <a:lstStyle/>
          <a:p>
            <a:r>
              <a:rPr lang="en-US" sz="3600" b="1" dirty="0"/>
              <a:t>Criteria and Instructions for this Writing Opportunity: The Butterfly Circus Cause and Effect Essay</a:t>
            </a:r>
            <a:br>
              <a:rPr lang="en-US" sz="3600" b="1" dirty="0"/>
            </a:br>
            <a:endParaRPr lang="en-US" sz="3600" b="1" dirty="0"/>
          </a:p>
        </p:txBody>
      </p:sp>
      <p:sp>
        <p:nvSpPr>
          <p:cNvPr id="3" name="Content Placeholder 2"/>
          <p:cNvSpPr>
            <a:spLocks noGrp="1"/>
          </p:cNvSpPr>
          <p:nvPr>
            <p:ph idx="1"/>
          </p:nvPr>
        </p:nvSpPr>
        <p:spPr>
          <a:xfrm>
            <a:off x="417786" y="1258066"/>
            <a:ext cx="10515600" cy="4351338"/>
          </a:xfrm>
        </p:spPr>
        <p:txBody>
          <a:bodyPr/>
          <a:lstStyle/>
          <a:p>
            <a:pPr marL="0" indent="0">
              <a:buNone/>
            </a:pPr>
            <a:r>
              <a:rPr lang="en-US" dirty="0"/>
              <a:t>In a paragraph of 400-500 words, identify and explain a cause and effect relationship from the short film, </a:t>
            </a:r>
            <a:r>
              <a:rPr lang="en-US" i="1" dirty="0"/>
              <a:t>The Butterfly Circus. </a:t>
            </a:r>
            <a:endParaRPr lang="en-US" dirty="0"/>
          </a:p>
          <a:p>
            <a:pPr marL="0" indent="0">
              <a:buNone/>
            </a:pPr>
            <a:endParaRPr lang="en-US" dirty="0"/>
          </a:p>
        </p:txBody>
      </p:sp>
      <p:pic>
        <p:nvPicPr>
          <p:cNvPr id="4" name="Picture 3" descr="Enchanted Serenity of Period Films: Butterfly Circ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338" y="2343807"/>
            <a:ext cx="6538668" cy="4140473"/>
          </a:xfrm>
          <a:prstGeom prst="rect">
            <a:avLst/>
          </a:prstGeom>
        </p:spPr>
      </p:pic>
    </p:spTree>
    <p:extLst>
      <p:ext uri="{BB962C8B-B14F-4D97-AF65-F5344CB8AC3E}">
        <p14:creationId xmlns:p14="http://schemas.microsoft.com/office/powerpoint/2010/main" val="80514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371"/>
            <a:ext cx="10515600" cy="1001219"/>
          </a:xfrm>
        </p:spPr>
        <p:txBody>
          <a:bodyPr/>
          <a:lstStyle/>
          <a:p>
            <a:r>
              <a:rPr lang="en-US" b="1" dirty="0"/>
              <a:t>Introduction</a:t>
            </a:r>
            <a:r>
              <a:rPr lang="en-US" dirty="0"/>
              <a:t>:</a:t>
            </a:r>
          </a:p>
        </p:txBody>
      </p:sp>
      <p:pic>
        <p:nvPicPr>
          <p:cNvPr id="8" name="Content Placeholder 7" descr="The Butterfly Circus | eagleinthestor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5567" y="73573"/>
            <a:ext cx="5228128" cy="3363310"/>
          </a:xfrm>
        </p:spPr>
      </p:pic>
      <p:sp>
        <p:nvSpPr>
          <p:cNvPr id="9" name="Content Placeholder 2"/>
          <p:cNvSpPr txBox="1">
            <a:spLocks/>
          </p:cNvSpPr>
          <p:nvPr/>
        </p:nvSpPr>
        <p:spPr>
          <a:xfrm>
            <a:off x="102474" y="1001220"/>
            <a:ext cx="11658601" cy="56230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Give us a brief summary or background of </a:t>
            </a:r>
          </a:p>
          <a:p>
            <a:pPr marL="0" indent="0">
              <a:buFont typeface="Arial" panose="020B0604020202020204" pitchFamily="34" charset="0"/>
              <a:buNone/>
            </a:pPr>
            <a:r>
              <a:rPr lang="en-US" dirty="0"/>
              <a:t>The Butterfly Circus film. The reader needs to</a:t>
            </a:r>
          </a:p>
          <a:p>
            <a:pPr marL="0" indent="0">
              <a:buFont typeface="Arial" panose="020B0604020202020204" pitchFamily="34" charset="0"/>
              <a:buNone/>
            </a:pPr>
            <a:r>
              <a:rPr lang="en-US" dirty="0"/>
              <a:t>know basic information including plot and </a:t>
            </a:r>
          </a:p>
          <a:p>
            <a:pPr marL="0" indent="0">
              <a:buFont typeface="Arial" panose="020B0604020202020204" pitchFamily="34" charset="0"/>
              <a:buNone/>
            </a:pPr>
            <a:r>
              <a:rPr lang="en-US" dirty="0"/>
              <a:t>major characters before they can go on the</a:t>
            </a:r>
          </a:p>
          <a:p>
            <a:pPr marL="0" indent="0">
              <a:buFont typeface="Arial" panose="020B0604020202020204" pitchFamily="34" charset="0"/>
              <a:buNone/>
            </a:pPr>
            <a:r>
              <a:rPr lang="en-US" dirty="0"/>
              <a:t>journey. If you just start out about how Will ran</a:t>
            </a:r>
          </a:p>
          <a:p>
            <a:pPr marL="0" indent="0">
              <a:buFont typeface="Arial" panose="020B0604020202020204" pitchFamily="34" charset="0"/>
              <a:buNone/>
            </a:pPr>
            <a:r>
              <a:rPr lang="en-US" dirty="0"/>
              <a:t>away, nobody will understand what that even </a:t>
            </a:r>
          </a:p>
          <a:p>
            <a:pPr marL="0" indent="0">
              <a:buFont typeface="Arial" panose="020B0604020202020204" pitchFamily="34" charset="0"/>
              <a:buNone/>
            </a:pPr>
            <a:r>
              <a:rPr lang="en-US" dirty="0"/>
              <a:t>means unless they read about Will and his situation in this Introduction.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After the background, you slowly start angling toward your cause and effect thesis statement based on whatever CAUSE AND EFFECT MODEL you chose.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Thesis Example: Because people mistreated Will at the Freak Show, </a:t>
            </a:r>
            <a:r>
              <a:rPr lang="en-US" b="1" u="sng" dirty="0"/>
              <a:t>he ran away to join The Butterfly Circus, he was respected there, and he discovered he was more than just a limbless man.</a:t>
            </a: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4877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0435"/>
            <a:ext cx="10515600" cy="1325563"/>
          </a:xfrm>
        </p:spPr>
        <p:txBody>
          <a:bodyPr>
            <a:noAutofit/>
          </a:bodyPr>
          <a:lstStyle/>
          <a:p>
            <a:r>
              <a:rPr lang="en-US" sz="4000" b="1" dirty="0"/>
              <a:t>Body 1, Body 2, and Body 3</a:t>
            </a:r>
            <a:br>
              <a:rPr lang="en-US" sz="2800" dirty="0"/>
            </a:br>
            <a:br>
              <a:rPr lang="en-US" sz="2800" dirty="0"/>
            </a:br>
            <a:r>
              <a:rPr lang="en-US" sz="2800" dirty="0"/>
              <a:t>Thesis Example: Because people mistreated Will at the Freak Show, </a:t>
            </a:r>
            <a:r>
              <a:rPr lang="en-US" sz="2800" b="1" u="sng" dirty="0"/>
              <a:t>he ran away to join The Butterfly Circus, he was respected there, and he discovered he was more than just a limbless man.</a:t>
            </a:r>
            <a:br>
              <a:rPr lang="en-US" sz="2800" dirty="0"/>
            </a:br>
            <a:endParaRPr lang="en-US" sz="2800" dirty="0"/>
          </a:p>
        </p:txBody>
      </p:sp>
      <p:sp>
        <p:nvSpPr>
          <p:cNvPr id="3" name="Content Placeholder 2"/>
          <p:cNvSpPr>
            <a:spLocks noGrp="1"/>
          </p:cNvSpPr>
          <p:nvPr>
            <p:ph idx="1"/>
          </p:nvPr>
        </p:nvSpPr>
        <p:spPr>
          <a:xfrm>
            <a:off x="375745" y="2349007"/>
            <a:ext cx="10515600" cy="4351338"/>
          </a:xfrm>
        </p:spPr>
        <p:txBody>
          <a:bodyPr>
            <a:normAutofit fontScale="85000" lnSpcReduction="20000"/>
          </a:bodyPr>
          <a:lstStyle/>
          <a:p>
            <a:pPr marL="0" indent="0">
              <a:buNone/>
            </a:pPr>
            <a:r>
              <a:rPr lang="en-US" b="1" u="sng" dirty="0"/>
              <a:t>Body 1:</a:t>
            </a:r>
          </a:p>
          <a:p>
            <a:pPr marL="0" indent="0">
              <a:buNone/>
            </a:pPr>
            <a:r>
              <a:rPr lang="en-US" dirty="0"/>
              <a:t>Explore your first point: Show us how Will was mistreated. What happened to him at his old circus? Then discuss how this treatment impacted him to do something about it—the beginning of </a:t>
            </a:r>
            <a:r>
              <a:rPr lang="en-US" u="sng" dirty="0"/>
              <a:t>cause and effect </a:t>
            </a:r>
            <a:r>
              <a:rPr lang="en-US" dirty="0"/>
              <a:t>in is life. Transition into Body 2’s idea:</a:t>
            </a:r>
          </a:p>
          <a:p>
            <a:pPr marL="0" indent="0">
              <a:buNone/>
            </a:pPr>
            <a:r>
              <a:rPr lang="en-US" b="1" u="sng" dirty="0"/>
              <a:t>Body 2:</a:t>
            </a:r>
          </a:p>
          <a:p>
            <a:pPr marL="0" indent="0">
              <a:buNone/>
            </a:pPr>
            <a:r>
              <a:rPr lang="en-US" dirty="0"/>
              <a:t>Show the places in the film where Will was shown respect by his new companions even when it meant they weren’t going to overprotect him even though he was limbless. Transition to Body 3’s idea:</a:t>
            </a:r>
          </a:p>
          <a:p>
            <a:pPr marL="0" indent="0">
              <a:buNone/>
            </a:pPr>
            <a:r>
              <a:rPr lang="en-US" dirty="0"/>
              <a:t> </a:t>
            </a:r>
            <a:r>
              <a:rPr lang="en-US" b="1" u="sng" dirty="0"/>
              <a:t>Body 3:</a:t>
            </a:r>
          </a:p>
          <a:p>
            <a:pPr marL="0" indent="0">
              <a:buNone/>
            </a:pPr>
            <a:r>
              <a:rPr lang="en-US" dirty="0"/>
              <a:t>Talk about how he struggled to belong at first. Talk about how nobody pitied him. Talk about how he wanted desperately to find his act. Show us how almost drowning led him to learn he could swim thus finding his act and becoming an inspiration to others instead of a joke. Close Body 3.</a:t>
            </a:r>
          </a:p>
        </p:txBody>
      </p:sp>
    </p:spTree>
    <p:extLst>
      <p:ext uri="{BB962C8B-B14F-4D97-AF65-F5344CB8AC3E}">
        <p14:creationId xmlns:p14="http://schemas.microsoft.com/office/powerpoint/2010/main" val="3884731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896</Words>
  <Application>Microsoft Office PowerPoint</Application>
  <PresentationFormat>Widescreen</PresentationFormat>
  <Paragraphs>102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Cause and Effect p. 197-205, Common Places “The Butterfly Circus”</vt:lpstr>
      <vt:lpstr>The Butterfly Circus Key Points in Cause and Effect</vt:lpstr>
      <vt:lpstr>PowerPoint Presentation</vt:lpstr>
      <vt:lpstr>PowerPoint Presentation</vt:lpstr>
      <vt:lpstr>PowerPoint Presentation</vt:lpstr>
      <vt:lpstr>Key Words for the Cause and Effect Pattern p. 197, Common Places</vt:lpstr>
      <vt:lpstr>Criteria and Instructions for this Writing Opportunity: The Butterfly Circus Cause and Effect Essay </vt:lpstr>
      <vt:lpstr>Introduction:</vt:lpstr>
      <vt:lpstr>Body 1, Body 2, and Body 3  Thesis Example: Because people mistreated Will at the Freak Show, he ran away to join The Butterfly Circus, he was respected there, and he discovered he was more than just a limbless man. </vt:lpstr>
      <vt:lpstr>Conclusion</vt:lpstr>
      <vt:lpstr>Due Dates:</vt:lpstr>
    </vt:vector>
  </TitlesOfParts>
  <Company>EPCC IT Technical Support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EPCC</dc:creator>
  <cp:lastModifiedBy>Munoz, Donna L.</cp:lastModifiedBy>
  <cp:revision>38</cp:revision>
  <dcterms:created xsi:type="dcterms:W3CDTF">2019-10-10T16:05:31Z</dcterms:created>
  <dcterms:modified xsi:type="dcterms:W3CDTF">2021-08-26T21:21:20Z</dcterms:modified>
</cp:coreProperties>
</file>