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9"/>
  </p:notesMasterIdLst>
  <p:handoutMasterIdLst>
    <p:handoutMasterId r:id="rId10"/>
  </p:handoutMasterIdLst>
  <p:sldIdLst>
    <p:sldId id="2596" r:id="rId2"/>
    <p:sldId id="2540" r:id="rId3"/>
    <p:sldId id="2565" r:id="rId4"/>
    <p:sldId id="2567" r:id="rId5"/>
    <p:sldId id="2560" r:id="rId6"/>
    <p:sldId id="2571" r:id="rId7"/>
    <p:sldId id="258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5280" autoAdjust="0"/>
  </p:normalViewPr>
  <p:slideViewPr>
    <p:cSldViewPr snapToGrid="0" snapToObjects="1" showGuides="1">
      <p:cViewPr varScale="1">
        <p:scale>
          <a:sx n="110" d="100"/>
          <a:sy n="110" d="100"/>
        </p:scale>
        <p:origin x="672" y="184"/>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8/26/21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8/26/21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47.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using a cell phone&#10;&#10;Description automatically generated with medium confidence">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29313" b="13936"/>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dirty="0"/>
              <a:t>The Evaluation Essay</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1211062" y="6125744"/>
            <a:ext cx="9575800" cy="338549"/>
          </a:xfrm>
          <a:prstGeom prst="rect">
            <a:avLst/>
          </a:prstGeom>
        </p:spPr>
        <p:txBody>
          <a:bodyPr>
            <a:normAutofit/>
          </a:bodyPr>
          <a:lstStyle/>
          <a:p>
            <a:r>
              <a:rPr lang="en-US" dirty="0"/>
              <a:t>House Bill 5 Presentation</a:t>
            </a:r>
          </a:p>
        </p:txBody>
      </p:sp>
    </p:spTree>
    <p:extLst>
      <p:ext uri="{BB962C8B-B14F-4D97-AF65-F5344CB8AC3E}">
        <p14:creationId xmlns:p14="http://schemas.microsoft.com/office/powerpoint/2010/main" val="7959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379381" y="1404104"/>
            <a:ext cx="3178206" cy="1025525"/>
          </a:xfrm>
        </p:spPr>
        <p:txBody>
          <a:bodyPr/>
          <a:lstStyle/>
          <a:p>
            <a:r>
              <a:rPr lang="en-US" dirty="0"/>
              <a:t>Instructions</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3948897" y="1161217"/>
            <a:ext cx="4294206" cy="755650"/>
          </a:xfrm>
        </p:spPr>
        <p:txBody>
          <a:bodyPr/>
          <a:lstStyle/>
          <a:p>
            <a:r>
              <a:rPr lang="en-US" sz="2000" dirty="0">
                <a:latin typeface="Corbel" panose="020B0503020204020204" pitchFamily="34" charset="0"/>
              </a:rPr>
              <a:t>Basic Components of the Evaluation Essay:</a:t>
            </a:r>
          </a:p>
          <a:p>
            <a:endParaRPr lang="en-US" dirty="0">
              <a:effectLst/>
              <a:latin typeface="Franklin Gothic Book" panose="020B0503020102020204" pitchFamily="34" charset="0"/>
            </a:endParaRP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3970419" y="1778266"/>
            <a:ext cx="4294206" cy="755650"/>
          </a:xfrm>
        </p:spPr>
        <p:txBody>
          <a:bodyPr>
            <a:noAutofit/>
          </a:bodyPr>
          <a:lstStyle/>
          <a:p>
            <a:pPr marL="285750" lvl="0" indent="-285750">
              <a:buFont typeface="Arial" panose="020B0604020202020204" pitchFamily="34" charset="0"/>
              <a:buChar char="•"/>
            </a:pPr>
            <a:r>
              <a:rPr lang="en-US" dirty="0">
                <a:latin typeface="+mj-lt"/>
              </a:rPr>
              <a:t>Introduction—establishes credibility (why should the reader take your word, your judgment), familiarizes the reader with the topic … </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3970419" y="2752813"/>
            <a:ext cx="4294206" cy="755651"/>
          </a:xfrm>
        </p:spPr>
        <p:txBody>
          <a:bodyPr>
            <a:normAutofit/>
          </a:bodyPr>
          <a:lstStyle/>
          <a:p>
            <a:pPr marL="285750" indent="-285750">
              <a:buFont typeface="Arial" panose="020B0604020202020204" pitchFamily="34" charset="0"/>
              <a:buChar char="•"/>
            </a:pPr>
            <a:r>
              <a:rPr lang="en-US" dirty="0">
                <a:latin typeface="+mj-lt"/>
              </a:rPr>
              <a:t>Thesis/Central Claim: “In this essay, I will demonstrate why you should (or should not) purchase _______________.” </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3948897" y="3533394"/>
            <a:ext cx="4294206" cy="651558"/>
          </a:xfrm>
        </p:spPr>
        <p:txBody>
          <a:bodyPr>
            <a:normAutofit/>
          </a:bodyPr>
          <a:lstStyle/>
          <a:p>
            <a:pPr marL="285750" lvl="0" indent="-285750">
              <a:buFont typeface="Arial" panose="020B0604020202020204" pitchFamily="34" charset="0"/>
              <a:buChar char="•"/>
            </a:pPr>
            <a:r>
              <a:rPr lang="en-US" dirty="0">
                <a:latin typeface="+mj-lt"/>
              </a:rPr>
              <a:t>Reasons—support your Thesis/Central Claim—at least THREE reasons</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3970419" y="4343757"/>
            <a:ext cx="4294206" cy="790112"/>
          </a:xfrm>
        </p:spPr>
        <p:txBody>
          <a:bodyPr/>
          <a:lstStyle/>
          <a:p>
            <a:pPr marL="285750" lvl="0" indent="-285750">
              <a:buFont typeface="Arial" panose="020B0604020202020204" pitchFamily="34" charset="0"/>
              <a:buChar char="•"/>
            </a:pPr>
            <a:r>
              <a:rPr lang="en-US" dirty="0">
                <a:latin typeface="+mj-lt"/>
              </a:rPr>
              <a:t>Closing/Concluding—Restates your argument, provides your recommendation. Please never use the phrase “</a:t>
            </a:r>
            <a:r>
              <a:rPr lang="en-US" strike="sngStrike" dirty="0">
                <a:latin typeface="+mj-lt"/>
              </a:rPr>
              <a:t>In conclusion</a:t>
            </a:r>
            <a:r>
              <a:rPr lang="en-US" dirty="0">
                <a:latin typeface="+mj-lt"/>
              </a:rPr>
              <a:t>.” </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dirty="0">
                <a:latin typeface="Euphemia" panose="020B0503040102020104" pitchFamily="34" charset="0"/>
              </a:rPr>
              <a:t>A difficulty with the Evaluation Essay is for students to wrap their minds around the notion they will write on a topic that is not traditionally argumentative (Death Penalty, Gun Control, Birth Control, Parking on Campus, Legalize Weed). Students in my courses must have their Topic Proposals approved before composing early drafts. </a:t>
            </a:r>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Transcends (Seemingly) Usual Writing Assignments</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838200" y="455097"/>
            <a:ext cx="3085618" cy="1325563"/>
          </a:xfrm>
        </p:spPr>
        <p:txBody>
          <a:bodyPr>
            <a:normAutofit fontScale="90000"/>
          </a:bodyPr>
          <a:lstStyle/>
          <a:p>
            <a:r>
              <a:rPr lang="en-US" dirty="0"/>
              <a:t>Previously Used Topics for the Evaluation Essay </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790113"/>
            <a:ext cx="6121722" cy="789909"/>
          </a:xfrm>
        </p:spPr>
        <p:txBody>
          <a:bodyPr>
            <a:normAutofit/>
          </a:bodyPr>
          <a:lstStyle/>
          <a:p>
            <a:r>
              <a:rPr lang="en-US" sz="2400" dirty="0"/>
              <a:t>Students Must Choose a </a:t>
            </a:r>
            <a:r>
              <a:rPr lang="en-US" sz="2400" i="1" dirty="0"/>
              <a:t>Product</a:t>
            </a:r>
            <a:r>
              <a:rPr lang="en-US" sz="2400" dirty="0"/>
              <a:t> to Evaluate</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1472746"/>
            <a:ext cx="6121722" cy="1397178"/>
          </a:xfrm>
        </p:spPr>
        <p:txBody>
          <a:bodyPr/>
          <a:lstStyle/>
          <a:p>
            <a:r>
              <a:rPr lang="en-US" dirty="0"/>
              <a:t>Often students want to “formalize” this writing assignment. They seem to think that essays are about universal and heavy topics. This assignment allows them to write about something lighter. The emailed Topic Proposal allows student and instructor to work through comprehension. Another potential difficulty: students want to write argue broadly (“Vegan diets are better” or “SUVs are better for a family” or “Video Games are not bad for society”). </a:t>
            </a:r>
          </a:p>
        </p:txBody>
      </p:sp>
      <p:sp>
        <p:nvSpPr>
          <p:cNvPr id="9" name="Text Placeholder 8"/>
          <p:cNvSpPr>
            <a:spLocks noGrp="1"/>
          </p:cNvSpPr>
          <p:nvPr>
            <p:ph type="body" sz="quarter" idx="16"/>
          </p:nvPr>
        </p:nvSpPr>
        <p:spPr>
          <a:xfrm>
            <a:off x="838200" y="3657193"/>
            <a:ext cx="3085618" cy="2663707"/>
          </a:xfrm>
        </p:spPr>
        <p:txBody>
          <a:bodyPr>
            <a:normAutofit fontScale="62500" lnSpcReduction="20000"/>
          </a:bodyPr>
          <a:lstStyle/>
          <a:p>
            <a:pPr lvl="0"/>
            <a:r>
              <a:rPr lang="en-US" dirty="0">
                <a:latin typeface="Euphemia" panose="020B0503040102020104" pitchFamily="34" charset="0"/>
              </a:rPr>
              <a:t>Video Game: “Grand Theft Auto IV”</a:t>
            </a:r>
          </a:p>
          <a:p>
            <a:pPr lvl="0"/>
            <a:r>
              <a:rPr lang="en-US" dirty="0">
                <a:latin typeface="Euphemia" panose="020B0503040102020104" pitchFamily="34" charset="0"/>
              </a:rPr>
              <a:t>Jeans: “Levi’s 501 Stretch Selvedge”</a:t>
            </a:r>
          </a:p>
          <a:p>
            <a:pPr lvl="0"/>
            <a:r>
              <a:rPr lang="en-US" dirty="0">
                <a:latin typeface="Euphemia" panose="020B0503040102020104" pitchFamily="34" charset="0"/>
              </a:rPr>
              <a:t>Curling Iron: “</a:t>
            </a:r>
            <a:r>
              <a:rPr lang="en-US" dirty="0" err="1">
                <a:latin typeface="Euphemia" panose="020B0503040102020104" pitchFamily="34" charset="0"/>
              </a:rPr>
              <a:t>Redken</a:t>
            </a:r>
            <a:r>
              <a:rPr lang="en-US" dirty="0">
                <a:latin typeface="Euphemia" panose="020B0503040102020104" pitchFamily="34" charset="0"/>
              </a:rPr>
              <a:t> TXH 1138”</a:t>
            </a:r>
          </a:p>
          <a:p>
            <a:pPr lvl="0"/>
            <a:r>
              <a:rPr lang="en-US" dirty="0">
                <a:latin typeface="Euphemia" panose="020B0503040102020104" pitchFamily="34" charset="0"/>
              </a:rPr>
              <a:t>Flat Iron: “Honeycomb Five Thousand”</a:t>
            </a:r>
          </a:p>
          <a:p>
            <a:pPr lvl="0"/>
            <a:r>
              <a:rPr lang="en-US" dirty="0">
                <a:latin typeface="Euphemia" panose="020B0503040102020104" pitchFamily="34" charset="0"/>
              </a:rPr>
              <a:t>Athletic Shoes :“Nike Dart 9”</a:t>
            </a:r>
          </a:p>
          <a:p>
            <a:pPr lvl="0"/>
            <a:r>
              <a:rPr lang="en-US" dirty="0">
                <a:latin typeface="Euphemia" panose="020B0503040102020104" pitchFamily="34" charset="0"/>
              </a:rPr>
              <a:t>Make-up: “Lash Blast Fusion”</a:t>
            </a:r>
          </a:p>
          <a:p>
            <a:pPr lvl="0"/>
            <a:r>
              <a:rPr lang="en-US" dirty="0">
                <a:latin typeface="Euphemia" panose="020B0503040102020104" pitchFamily="34" charset="0"/>
              </a:rPr>
              <a:t>Truck: “Dodge Ram Hemi 1500”</a:t>
            </a:r>
          </a:p>
          <a:p>
            <a:pPr lvl="0"/>
            <a:r>
              <a:rPr lang="en-US" dirty="0">
                <a:latin typeface="Euphemia" panose="020B0503040102020104" pitchFamily="34" charset="0"/>
              </a:rPr>
              <a:t>Smart Phone: “LG K7”</a:t>
            </a:r>
          </a:p>
          <a:p>
            <a:pPr lvl="0"/>
            <a:r>
              <a:rPr lang="en-US" dirty="0">
                <a:latin typeface="Euphemia" panose="020B0503040102020104" pitchFamily="34" charset="0"/>
              </a:rPr>
              <a:t>Mexican Food: Andale of Old Mesilla</a:t>
            </a:r>
          </a:p>
          <a:p>
            <a:endParaRPr lang="en-US" dirty="0"/>
          </a:p>
        </p:txBody>
      </p:sp>
    </p:spTree>
    <p:extLst>
      <p:ext uri="{BB962C8B-B14F-4D97-AF65-F5344CB8AC3E}">
        <p14:creationId xmlns:p14="http://schemas.microsoft.com/office/powerpoint/2010/main" val="26879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p:txBody>
          <a:bodyPr>
            <a:normAutofit fontScale="90000"/>
          </a:bodyPr>
          <a:lstStyle/>
          <a:p>
            <a:r>
              <a:rPr lang="en-US" sz="3200" dirty="0"/>
              <a:t>Remind Students: we use reviews often to help us decide on purchases</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lstStyle/>
          <a:p>
            <a:r>
              <a:rPr lang="en-US" dirty="0"/>
              <a:t>Reviews are INDEPENDENT </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normAutofit/>
          </a:bodyPr>
          <a:lstStyle/>
          <a:p>
            <a:r>
              <a:rPr lang="en-US" dirty="0"/>
              <a:t>Students must understand their role as Evaluator. “I’ve experienced this product before you have. I can honestly let you know if I think you should or should not purchase the product.”</a:t>
            </a:r>
          </a:p>
          <a:p>
            <a:r>
              <a:rPr lang="en-US" dirty="0"/>
              <a:t>We want to avoid the language and strategy of marketing (inherently biased). </a:t>
            </a:r>
          </a:p>
          <a:p>
            <a:r>
              <a:rPr lang="en-US" dirty="0"/>
              <a:t>Maintain a limited focus rather than a broad one (evaluate certain dishes from a restaurant on a particular visit rather than the entire menu).</a:t>
            </a:r>
          </a:p>
          <a:p>
            <a:r>
              <a:rPr lang="en-US" dirty="0"/>
              <a:t>Evaluations are comprised of both positives and negatives.</a:t>
            </a:r>
          </a:p>
          <a:p>
            <a:pPr marL="0" indent="0">
              <a:buNone/>
            </a:pPr>
            <a:endParaRPr lang="en-US" dirty="0"/>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lstStyle/>
          <a:p>
            <a:r>
              <a:rPr lang="en-US" dirty="0"/>
              <a:t>Topic Proposal sent. Approval received.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Composition and peer review.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a:t>Submission date. Grade, return.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Revise, resubmit or before the Literacy Narrative’s due date.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lstStyle/>
          <a:p>
            <a:r>
              <a:rPr lang="en-US" dirty="0"/>
              <a:t>Emailed Topic Proposals</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a:xfrm>
            <a:off x="841058" y="2526521"/>
            <a:ext cx="4008437" cy="602887"/>
          </a:xfrm>
        </p:spPr>
        <p:txBody>
          <a:bodyPr>
            <a:noAutofit/>
          </a:bodyPr>
          <a:lstStyle/>
          <a:p>
            <a:r>
              <a:rPr lang="en-US" sz="1500" dirty="0"/>
              <a:t>Allow students to discuss in small groups before Topic Proposals are due</a:t>
            </a:r>
            <a:r>
              <a:rPr lang="en-US" sz="1800" dirty="0"/>
              <a:t>.</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endParaRPr lang="en-US" dirty="0">
              <a:latin typeface="Euphemia" panose="020B0503040102020104" pitchFamily="34" charset="0"/>
            </a:endParaRPr>
          </a:p>
          <a:p>
            <a:endParaRPr lang="en-US" dirty="0">
              <a:latin typeface="Euphemia" panose="020B0503040102020104" pitchFamily="34" charset="0"/>
            </a:endParaRPr>
          </a:p>
          <a:p>
            <a:r>
              <a:rPr lang="en-US" dirty="0">
                <a:latin typeface="Euphemia" panose="020B0503040102020104" pitchFamily="34" charset="0"/>
              </a:rPr>
              <a:t>“I’m going to evaluate Converse Chuck Taylors. These shoes are available as both high-tops and low-cut and sell for $55.00. My evaluation will be based on their price, their comfort, and their durability (literally and in a fashion sense). The working title of my essay is </a:t>
            </a:r>
            <a:r>
              <a:rPr lang="en-US" i="1" dirty="0">
                <a:latin typeface="Euphemia" panose="020B0503040102020104" pitchFamily="34" charset="0"/>
              </a:rPr>
              <a:t>Chucks Never Go Out of Style</a:t>
            </a:r>
            <a:r>
              <a:rPr lang="en-US" dirty="0">
                <a:latin typeface="Euphemia" panose="020B0503040102020104" pitchFamily="34" charset="0"/>
              </a:rPr>
              <a:t>.”</a:t>
            </a:r>
            <a:endParaRPr lang="en-US" dirty="0">
              <a:effectLst/>
              <a:latin typeface="Euphemia" panose="020B0503040102020104" pitchFamily="34" charset="0"/>
            </a:endParaRP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000595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535</Words>
  <Application>Microsoft Macintosh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Calibri</vt:lpstr>
      <vt:lpstr>Calibri Light</vt:lpstr>
      <vt:lpstr>Constantia</vt:lpstr>
      <vt:lpstr>Corbel</vt:lpstr>
      <vt:lpstr>Euphemia</vt:lpstr>
      <vt:lpstr>Franklin Gothic Book</vt:lpstr>
      <vt:lpstr>Helvetica Light</vt:lpstr>
      <vt:lpstr>Raleway</vt:lpstr>
      <vt:lpstr>Office Theme</vt:lpstr>
      <vt:lpstr>The Evaluation Essay</vt:lpstr>
      <vt:lpstr>Instructions</vt:lpstr>
      <vt:lpstr>Transcends (Seemingly) Usual Writing Assignments</vt:lpstr>
      <vt:lpstr>Previously Used Topics for the Evaluation Essay </vt:lpstr>
      <vt:lpstr>Remind Students: we use reviews often to help us decide on purchases</vt:lpstr>
      <vt:lpstr>Emailed Topic Proposals</vt:lpstr>
      <vt:lpstr>Photo Collage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2020-10-10T18:17:50Z</dcterms:created>
  <dcterms:modified xsi:type="dcterms:W3CDTF">2021-08-26T18:51:14Z</dcterms:modified>
</cp:coreProperties>
</file>