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4" r:id="rId16"/>
    <p:sldId id="352" r:id="rId17"/>
    <p:sldId id="335" r:id="rId18"/>
    <p:sldId id="350" r:id="rId19"/>
    <p:sldId id="351"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4C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3842" autoAdjust="0"/>
  </p:normalViewPr>
  <p:slideViewPr>
    <p:cSldViewPr showGuides="1">
      <p:cViewPr varScale="1">
        <p:scale>
          <a:sx n="55" d="100"/>
          <a:sy n="55" d="100"/>
        </p:scale>
        <p:origin x="90" y="40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8/26/2021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8/26/2021</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it takes a few days to be verified. Take that into account when setting up your course.</a:t>
            </a:r>
          </a:p>
        </p:txBody>
      </p:sp>
      <p:sp>
        <p:nvSpPr>
          <p:cNvPr id="4" name="Slide Number Placeholder 3"/>
          <p:cNvSpPr>
            <a:spLocks noGrp="1"/>
          </p:cNvSpPr>
          <p:nvPr>
            <p:ph type="sldNum" sz="quarter" idx="5"/>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267301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9</a:t>
            </a:fld>
            <a:endParaRPr lang="en-US"/>
          </a:p>
        </p:txBody>
      </p:sp>
    </p:spTree>
    <p:extLst>
      <p:ext uri="{BB962C8B-B14F-4D97-AF65-F5344CB8AC3E}">
        <p14:creationId xmlns:p14="http://schemas.microsoft.com/office/powerpoint/2010/main" val="56035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switch between 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forget to change view and due dates on all items. Use the gear to get to Settings.</a:t>
            </a:r>
          </a:p>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14</a:t>
            </a:fld>
            <a:endParaRPr lang="en-US"/>
          </a:p>
        </p:txBody>
      </p:sp>
    </p:spTree>
    <p:extLst>
      <p:ext uri="{BB962C8B-B14F-4D97-AF65-F5344CB8AC3E}">
        <p14:creationId xmlns:p14="http://schemas.microsoft.com/office/powerpoint/2010/main" val="88130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15</a:t>
            </a:fld>
            <a:endParaRPr lang="en-US"/>
          </a:p>
        </p:txBody>
      </p:sp>
    </p:spTree>
    <p:extLst>
      <p:ext uri="{BB962C8B-B14F-4D97-AF65-F5344CB8AC3E}">
        <p14:creationId xmlns:p14="http://schemas.microsoft.com/office/powerpoint/2010/main" val="281285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 Course Overview goes through the steps needed to complete the course content.</a:t>
            </a:r>
          </a:p>
          <a:p>
            <a:endParaRPr lang="en-US" dirty="0"/>
          </a:p>
          <a:p>
            <a:r>
              <a:rPr lang="en-US" dirty="0"/>
              <a:t>Notebook matches the newest version that goes along with the OER textbook.</a:t>
            </a:r>
          </a:p>
        </p:txBody>
      </p:sp>
      <p:sp>
        <p:nvSpPr>
          <p:cNvPr id="4" name="Slide Number Placeholder 3"/>
          <p:cNvSpPr>
            <a:spLocks noGrp="1"/>
          </p:cNvSpPr>
          <p:nvPr>
            <p:ph type="sldNum" sz="quarter" idx="5"/>
          </p:nvPr>
        </p:nvSpPr>
        <p:spPr/>
        <p:txBody>
          <a:bodyPr/>
          <a:lstStyle/>
          <a:p>
            <a:fld id="{841221E5-7225-48EB-A4EE-420E7BFCF705}" type="slidenum">
              <a:rPr lang="en-US" smtClean="0"/>
              <a:pPr/>
              <a:t>16</a:t>
            </a:fld>
            <a:endParaRPr lang="en-US"/>
          </a:p>
        </p:txBody>
      </p:sp>
    </p:spTree>
    <p:extLst>
      <p:ext uri="{BB962C8B-B14F-4D97-AF65-F5344CB8AC3E}">
        <p14:creationId xmlns:p14="http://schemas.microsoft.com/office/powerpoint/2010/main" val="130576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Unit and Learning Objective matches the OER Student Notebook and Frameworks Student Learning Objectives.</a:t>
            </a:r>
          </a:p>
        </p:txBody>
      </p:sp>
      <p:sp>
        <p:nvSpPr>
          <p:cNvPr id="4" name="Slide Number Placeholder 3"/>
          <p:cNvSpPr>
            <a:spLocks noGrp="1"/>
          </p:cNvSpPr>
          <p:nvPr>
            <p:ph type="sldNum" sz="quarter" idx="5"/>
          </p:nvPr>
        </p:nvSpPr>
        <p:spPr/>
        <p:txBody>
          <a:bodyPr/>
          <a:lstStyle/>
          <a:p>
            <a:fld id="{841221E5-7225-48EB-A4EE-420E7BFCF705}" type="slidenum">
              <a:rPr lang="en-US" smtClean="0"/>
              <a:pPr/>
              <a:t>17</a:t>
            </a:fld>
            <a:endParaRPr lang="en-US"/>
          </a:p>
        </p:txBody>
      </p:sp>
    </p:spTree>
    <p:extLst>
      <p:ext uri="{BB962C8B-B14F-4D97-AF65-F5344CB8AC3E}">
        <p14:creationId xmlns:p14="http://schemas.microsoft.com/office/powerpoint/2010/main" val="347776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1221E5-7225-48EB-A4EE-420E7BFCF705}" type="slidenum">
              <a:rPr lang="en-US" smtClean="0"/>
              <a:pPr/>
              <a:t>18</a:t>
            </a:fld>
            <a:endParaRPr lang="en-US"/>
          </a:p>
        </p:txBody>
      </p:sp>
    </p:spTree>
    <p:extLst>
      <p:ext uri="{BB962C8B-B14F-4D97-AF65-F5344CB8AC3E}">
        <p14:creationId xmlns:p14="http://schemas.microsoft.com/office/powerpoint/2010/main" val="269753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to update homework dates and other settings.</a:t>
            </a:r>
          </a:p>
        </p:txBody>
      </p:sp>
      <p:sp>
        <p:nvSpPr>
          <p:cNvPr id="4" name="Slide Number Placeholder 3"/>
          <p:cNvSpPr>
            <a:spLocks noGrp="1"/>
          </p:cNvSpPr>
          <p:nvPr>
            <p:ph type="sldNum" sz="quarter" idx="5"/>
          </p:nvPr>
        </p:nvSpPr>
        <p:spPr/>
        <p:txBody>
          <a:bodyPr/>
          <a:lstStyle/>
          <a:p>
            <a:fld id="{841221E5-7225-48EB-A4EE-420E7BFCF705}" type="slidenum">
              <a:rPr lang="en-US" smtClean="0"/>
              <a:pPr/>
              <a:t>19</a:t>
            </a:fld>
            <a:endParaRPr lang="en-US"/>
          </a:p>
        </p:txBody>
      </p:sp>
    </p:spTree>
    <p:extLst>
      <p:ext uri="{BB962C8B-B14F-4D97-AF65-F5344CB8AC3E}">
        <p14:creationId xmlns:p14="http://schemas.microsoft.com/office/powerpoint/2010/main" val="3514540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8/26/2021</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8/26/2021</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2C6F8EA-316C-41DE-B9A4-EDCC3A85ED9A}" type="datetimeFigureOut">
              <a:rPr lang="en-US"/>
              <a:t>8/26/2021</a:t>
            </a:fld>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2C6F8EA-316C-41DE-B9A4-EDCC3A85ED9A}" type="datetimeFigureOut">
              <a:rPr lang="en-US"/>
              <a:t>8/26/2021</a:t>
            </a:fld>
            <a:endParaRPr dirty="0"/>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8" name="Pi"/>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8/26/2021</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C2C6F8EA-316C-41DE-B9A4-EDCC3A85ED9A}" type="datetimeFigureOut">
              <a:rPr lang="en-US"/>
              <a:t>8/26/2021</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C2C6F8EA-316C-41DE-B9A4-EDCC3A85ED9A}" type="datetimeFigureOut">
              <a:rPr lang="en-US"/>
              <a:t>8/26/2021</a:t>
            </a:fld>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2C6F8EA-316C-41DE-B9A4-EDCC3A85ED9A}" type="datetimeFigureOut">
              <a:rPr lang="en-US"/>
              <a:t>8/26/2021</a:t>
            </a:fld>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p>
            <a:fld id="{C2C6F8EA-316C-41DE-B9A4-EDCC3A85ED9A}" type="datetimeFigureOut">
              <a:rPr lang="en-US"/>
              <a:t>8/26/2021</a:t>
            </a:fld>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6195986"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C6F8EA-316C-41DE-B9A4-EDCC3A85ED9A}" type="datetimeFigureOut">
              <a:rPr lang="en-US"/>
              <a:t>8/26/2021</a:t>
            </a:fld>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240" y="1828800"/>
            <a:ext cx="329342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8/26/2021</a:t>
            </a:fld>
            <a:endParaRPr lang="en-US" dirty="0"/>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fld id="{C2C6F8EA-316C-41DE-B9A4-EDCC3A85ED9A}" type="datetimeFigureOut">
              <a:rPr lang="en-US" smtClean="0"/>
              <a:pPr/>
              <a:t>8/26/2021</a:t>
            </a:fld>
            <a:endParaRPr lang="en-US" dirty="0"/>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7213" y="1371600"/>
            <a:ext cx="10361612" cy="2680127"/>
          </a:xfrm>
        </p:spPr>
        <p:txBody>
          <a:bodyPr/>
          <a:lstStyle/>
          <a:p>
            <a:r>
              <a:rPr lang="en-US" dirty="0"/>
              <a:t>HB5 College Prep Course</a:t>
            </a:r>
            <a:br>
              <a:rPr lang="en-US" dirty="0"/>
            </a:br>
            <a:r>
              <a:rPr lang="en-US" dirty="0" err="1"/>
              <a:t>MyOpenMath</a:t>
            </a:r>
            <a:endParaRPr lang="en-US" sz="9600"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2"/>
          <a:srcRect/>
          <a:stretch/>
        </p:blipFill>
        <p:spPr>
          <a:xfrm>
            <a:off x="1684236" y="1676400"/>
            <a:ext cx="9601200" cy="4274895"/>
          </a:xfrm>
        </p:spPr>
      </p:pic>
      <p:sp>
        <p:nvSpPr>
          <p:cNvPr id="6" name="TextBox 5">
            <a:extLst>
              <a:ext uri="{FF2B5EF4-FFF2-40B4-BE49-F238E27FC236}">
                <a16:creationId xmlns:a16="http://schemas.microsoft.com/office/drawing/2014/main" id="{8507FFD9-A358-44F1-B874-85C236D9A2AE}"/>
              </a:ext>
            </a:extLst>
          </p:cNvPr>
          <p:cNvSpPr txBox="1"/>
          <p:nvPr/>
        </p:nvSpPr>
        <p:spPr>
          <a:xfrm>
            <a:off x="6484835" y="2743200"/>
            <a:ext cx="4891401" cy="3046988"/>
          </a:xfrm>
          <a:prstGeom prst="rect">
            <a:avLst/>
          </a:prstGeom>
          <a:solidFill>
            <a:schemeClr val="bg1"/>
          </a:solidFill>
          <a:ln w="57150">
            <a:solidFill>
              <a:srgbClr val="1804C0"/>
            </a:solidFill>
          </a:ln>
        </p:spPr>
        <p:txBody>
          <a:bodyPr wrap="square" rtlCol="0">
            <a:spAutoFit/>
          </a:bodyPr>
          <a:lstStyle/>
          <a:p>
            <a:r>
              <a:rPr lang="en-US" sz="2400" b="1" dirty="0"/>
              <a:t>Optional: Enrollment key protects your course by only allowing those with the key to enroll into your course. When students register for your course they will be asked for the course ID and enrollment key if you created one.</a:t>
            </a:r>
          </a:p>
        </p:txBody>
      </p:sp>
    </p:spTree>
    <p:extLst>
      <p:ext uri="{BB962C8B-B14F-4D97-AF65-F5344CB8AC3E}">
        <p14:creationId xmlns:p14="http://schemas.microsoft.com/office/powerpoint/2010/main" val="3181128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2"/>
          <a:srcRect/>
          <a:stretch/>
        </p:blipFill>
        <p:spPr>
          <a:xfrm>
            <a:off x="1948521" y="1417637"/>
            <a:ext cx="9072630" cy="5029200"/>
          </a:xfrm>
        </p:spPr>
      </p:pic>
      <p:sp>
        <p:nvSpPr>
          <p:cNvPr id="6" name="TextBox 5">
            <a:extLst>
              <a:ext uri="{FF2B5EF4-FFF2-40B4-BE49-F238E27FC236}">
                <a16:creationId xmlns:a16="http://schemas.microsoft.com/office/drawing/2014/main" id="{8507FFD9-A358-44F1-B874-85C236D9A2AE}"/>
              </a:ext>
            </a:extLst>
          </p:cNvPr>
          <p:cNvSpPr txBox="1"/>
          <p:nvPr/>
        </p:nvSpPr>
        <p:spPr>
          <a:xfrm>
            <a:off x="7466012" y="3886200"/>
            <a:ext cx="4181576" cy="1200329"/>
          </a:xfrm>
          <a:prstGeom prst="rect">
            <a:avLst/>
          </a:prstGeom>
          <a:solidFill>
            <a:schemeClr val="bg1"/>
          </a:solidFill>
          <a:ln w="57150">
            <a:solidFill>
              <a:srgbClr val="1804C0"/>
            </a:solidFill>
          </a:ln>
        </p:spPr>
        <p:txBody>
          <a:bodyPr wrap="square" rtlCol="0">
            <a:spAutoFit/>
          </a:bodyPr>
          <a:lstStyle/>
          <a:p>
            <a:r>
              <a:rPr lang="en-US" sz="2400" b="1" dirty="0"/>
              <a:t>Don’t forget to make the course available to students by checking the box.</a:t>
            </a:r>
          </a:p>
        </p:txBody>
      </p:sp>
    </p:spTree>
    <p:extLst>
      <p:ext uri="{BB962C8B-B14F-4D97-AF65-F5344CB8AC3E}">
        <p14:creationId xmlns:p14="http://schemas.microsoft.com/office/powerpoint/2010/main" val="2894706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2"/>
          <a:srcRect/>
          <a:stretch/>
        </p:blipFill>
        <p:spPr>
          <a:xfrm>
            <a:off x="1948521" y="2178156"/>
            <a:ext cx="9072630" cy="3508162"/>
          </a:xfrm>
        </p:spPr>
      </p:pic>
    </p:spTree>
    <p:extLst>
      <p:ext uri="{BB962C8B-B14F-4D97-AF65-F5344CB8AC3E}">
        <p14:creationId xmlns:p14="http://schemas.microsoft.com/office/powerpoint/2010/main" val="1800748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Accessing HB5 Course</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2"/>
          <a:srcRect/>
          <a:stretch/>
        </p:blipFill>
        <p:spPr>
          <a:xfrm>
            <a:off x="1424746" y="1593574"/>
            <a:ext cx="9976933" cy="2710269"/>
          </a:xfrm>
        </p:spPr>
      </p:pic>
      <p:sp>
        <p:nvSpPr>
          <p:cNvPr id="3" name="Oval 2">
            <a:extLst>
              <a:ext uri="{FF2B5EF4-FFF2-40B4-BE49-F238E27FC236}">
                <a16:creationId xmlns:a16="http://schemas.microsoft.com/office/drawing/2014/main" id="{E2D5BE6F-B1C2-49E4-8433-EFD36EF775CC}"/>
              </a:ext>
            </a:extLst>
          </p:cNvPr>
          <p:cNvSpPr/>
          <p:nvPr/>
        </p:nvSpPr>
        <p:spPr>
          <a:xfrm>
            <a:off x="1293812" y="3276600"/>
            <a:ext cx="1295400" cy="533400"/>
          </a:xfrm>
          <a:prstGeom prst="ellipse">
            <a:avLst/>
          </a:prstGeom>
          <a:noFill/>
          <a:ln w="76200">
            <a:solidFill>
              <a:srgbClr val="180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45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Setting Up HB5 Course</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3"/>
          <a:srcRect/>
          <a:stretch/>
        </p:blipFill>
        <p:spPr>
          <a:xfrm>
            <a:off x="1722336" y="1417637"/>
            <a:ext cx="9525000" cy="5267567"/>
          </a:xfrm>
        </p:spPr>
      </p:pic>
      <p:sp>
        <p:nvSpPr>
          <p:cNvPr id="5" name="Oval 4">
            <a:extLst>
              <a:ext uri="{FF2B5EF4-FFF2-40B4-BE49-F238E27FC236}">
                <a16:creationId xmlns:a16="http://schemas.microsoft.com/office/drawing/2014/main" id="{EE8DDF3F-0007-420B-8D14-EAFA384257D9}"/>
              </a:ext>
            </a:extLst>
          </p:cNvPr>
          <p:cNvSpPr/>
          <p:nvPr/>
        </p:nvSpPr>
        <p:spPr>
          <a:xfrm>
            <a:off x="7999412" y="2362200"/>
            <a:ext cx="3247924" cy="838200"/>
          </a:xfrm>
          <a:prstGeom prst="ellipse">
            <a:avLst/>
          </a:prstGeom>
          <a:noFill/>
          <a:ln w="76200">
            <a:solidFill>
              <a:srgbClr val="180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399EE13A-EC92-4998-9DFB-BC08C1C56B1F}"/>
              </a:ext>
            </a:extLst>
          </p:cNvPr>
          <p:cNvSpPr/>
          <p:nvPr/>
        </p:nvSpPr>
        <p:spPr>
          <a:xfrm>
            <a:off x="5408612" y="4144963"/>
            <a:ext cx="5181600" cy="1706564"/>
          </a:xfrm>
          <a:prstGeom prst="rightArrow">
            <a:avLst/>
          </a:prstGeom>
          <a:solidFill>
            <a:schemeClr val="bg1"/>
          </a:solidFill>
          <a:ln w="57150">
            <a:solidFill>
              <a:srgbClr val="180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Use the gear to change view date and other settings.</a:t>
            </a:r>
          </a:p>
        </p:txBody>
      </p:sp>
    </p:spTree>
    <p:extLst>
      <p:ext uri="{BB962C8B-B14F-4D97-AF65-F5344CB8AC3E}">
        <p14:creationId xmlns:p14="http://schemas.microsoft.com/office/powerpoint/2010/main" val="365438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Setting Up HB5 Course</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3"/>
          <a:srcRect/>
          <a:stretch/>
        </p:blipFill>
        <p:spPr>
          <a:xfrm>
            <a:off x="1722336" y="1613474"/>
            <a:ext cx="9525000" cy="4875892"/>
          </a:xfrm>
        </p:spPr>
      </p:pic>
      <p:cxnSp>
        <p:nvCxnSpPr>
          <p:cNvPr id="7" name="Straight Arrow Connector 6">
            <a:extLst>
              <a:ext uri="{FF2B5EF4-FFF2-40B4-BE49-F238E27FC236}">
                <a16:creationId xmlns:a16="http://schemas.microsoft.com/office/drawing/2014/main" id="{564B915C-55EC-4517-8927-CBA3976B80E1}"/>
              </a:ext>
            </a:extLst>
          </p:cNvPr>
          <p:cNvCxnSpPr>
            <a:cxnSpLocks/>
          </p:cNvCxnSpPr>
          <p:nvPr/>
        </p:nvCxnSpPr>
        <p:spPr>
          <a:xfrm flipH="1">
            <a:off x="4265612" y="3352800"/>
            <a:ext cx="2514600" cy="685800"/>
          </a:xfrm>
          <a:prstGeom prst="straightConnector1">
            <a:avLst/>
          </a:prstGeom>
          <a:ln w="177800">
            <a:solidFill>
              <a:srgbClr val="1804C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6D28FA-FB4E-4C83-8073-81EFA41D60F4}"/>
              </a:ext>
            </a:extLst>
          </p:cNvPr>
          <p:cNvSpPr txBox="1"/>
          <p:nvPr/>
        </p:nvSpPr>
        <p:spPr>
          <a:xfrm>
            <a:off x="6484836" y="2936202"/>
            <a:ext cx="3505200" cy="2308324"/>
          </a:xfrm>
          <a:prstGeom prst="rect">
            <a:avLst/>
          </a:prstGeom>
          <a:solidFill>
            <a:schemeClr val="bg1"/>
          </a:solidFill>
          <a:ln w="57150">
            <a:solidFill>
              <a:srgbClr val="1804C0"/>
            </a:solidFill>
          </a:ln>
        </p:spPr>
        <p:txBody>
          <a:bodyPr wrap="square" rtlCol="0">
            <a:spAutoFit/>
          </a:bodyPr>
          <a:lstStyle/>
          <a:p>
            <a:r>
              <a:rPr lang="en-US" sz="2400" b="1" dirty="0"/>
              <a:t>To add your syllabus, click “Add An Item…” Then, “Add Inline Text.”</a:t>
            </a:r>
          </a:p>
          <a:p>
            <a:r>
              <a:rPr lang="en-US" sz="2400" b="1" dirty="0"/>
              <a:t>Use the Attachment feature to upload your document.</a:t>
            </a:r>
          </a:p>
        </p:txBody>
      </p:sp>
    </p:spTree>
    <p:extLst>
      <p:ext uri="{BB962C8B-B14F-4D97-AF65-F5344CB8AC3E}">
        <p14:creationId xmlns:p14="http://schemas.microsoft.com/office/powerpoint/2010/main" val="3713917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HB5 Course Set Up</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rotWithShape="1">
          <a:blip r:embed="rId3"/>
          <a:srcRect l="20301" r="1299"/>
          <a:stretch/>
        </p:blipFill>
        <p:spPr>
          <a:xfrm>
            <a:off x="2734995" y="1453732"/>
            <a:ext cx="7499682" cy="5212080"/>
          </a:xfrm>
        </p:spPr>
      </p:pic>
      <p:cxnSp>
        <p:nvCxnSpPr>
          <p:cNvPr id="6" name="Straight Arrow Connector 5">
            <a:extLst>
              <a:ext uri="{FF2B5EF4-FFF2-40B4-BE49-F238E27FC236}">
                <a16:creationId xmlns:a16="http://schemas.microsoft.com/office/drawing/2014/main" id="{78BF4BE4-268B-4E94-A2DA-169EB2398D0D}"/>
              </a:ext>
            </a:extLst>
          </p:cNvPr>
          <p:cNvCxnSpPr>
            <a:cxnSpLocks/>
          </p:cNvCxnSpPr>
          <p:nvPr/>
        </p:nvCxnSpPr>
        <p:spPr>
          <a:xfrm>
            <a:off x="8151812" y="1752600"/>
            <a:ext cx="1484914" cy="609600"/>
          </a:xfrm>
          <a:prstGeom prst="straightConnector1">
            <a:avLst/>
          </a:prstGeom>
          <a:ln w="177800">
            <a:solidFill>
              <a:srgbClr val="1804C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2DB9E04-9CD2-4B5E-8D1E-363ACC734A9A}"/>
              </a:ext>
            </a:extLst>
          </p:cNvPr>
          <p:cNvSpPr txBox="1"/>
          <p:nvPr/>
        </p:nvSpPr>
        <p:spPr>
          <a:xfrm>
            <a:off x="6856412" y="1232556"/>
            <a:ext cx="1673594" cy="1200329"/>
          </a:xfrm>
          <a:prstGeom prst="rect">
            <a:avLst/>
          </a:prstGeom>
          <a:solidFill>
            <a:schemeClr val="bg1"/>
          </a:solidFill>
          <a:ln w="57150">
            <a:solidFill>
              <a:srgbClr val="1804C0"/>
            </a:solidFill>
          </a:ln>
        </p:spPr>
        <p:txBody>
          <a:bodyPr wrap="square" rtlCol="0">
            <a:spAutoFit/>
          </a:bodyPr>
          <a:lstStyle/>
          <a:p>
            <a:r>
              <a:rPr lang="en-US" sz="2400" b="1" dirty="0"/>
              <a:t>Check availability dates.</a:t>
            </a:r>
          </a:p>
        </p:txBody>
      </p:sp>
    </p:spTree>
    <p:extLst>
      <p:ext uri="{BB962C8B-B14F-4D97-AF65-F5344CB8AC3E}">
        <p14:creationId xmlns:p14="http://schemas.microsoft.com/office/powerpoint/2010/main" val="4208149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771" r="-1"/>
          <a:stretch/>
        </p:blipFill>
        <p:spPr>
          <a:xfrm>
            <a:off x="760412" y="1676400"/>
            <a:ext cx="11197823" cy="3931920"/>
          </a:xfrm>
          <a:prstGeom prst="rect">
            <a:avLst/>
          </a:prstGeom>
        </p:spPr>
      </p:pic>
      <p:sp>
        <p:nvSpPr>
          <p:cNvPr id="6" name="Title 1">
            <a:extLst>
              <a:ext uri="{FF2B5EF4-FFF2-40B4-BE49-F238E27FC236}">
                <a16:creationId xmlns:a16="http://schemas.microsoft.com/office/drawing/2014/main" id="{017B001A-7DC3-4D49-BF28-4B591404268D}"/>
              </a:ext>
            </a:extLst>
          </p:cNvPr>
          <p:cNvSpPr>
            <a:spLocks noGrp="1"/>
          </p:cNvSpPr>
          <p:nvPr>
            <p:ph type="title"/>
          </p:nvPr>
        </p:nvSpPr>
        <p:spPr>
          <a:xfrm>
            <a:off x="1593436" y="177800"/>
            <a:ext cx="9782801" cy="1239837"/>
          </a:xfrm>
        </p:spPr>
        <p:txBody>
          <a:bodyPr/>
          <a:lstStyle/>
          <a:p>
            <a:r>
              <a:rPr lang="en-US" dirty="0"/>
              <a:t>HB5 Course Set Up</a:t>
            </a:r>
          </a:p>
        </p:txBody>
      </p:sp>
      <p:cxnSp>
        <p:nvCxnSpPr>
          <p:cNvPr id="7" name="Straight Arrow Connector 6">
            <a:extLst>
              <a:ext uri="{FF2B5EF4-FFF2-40B4-BE49-F238E27FC236}">
                <a16:creationId xmlns:a16="http://schemas.microsoft.com/office/drawing/2014/main" id="{1E74A0AC-60F5-4F06-B533-CB6448682AAA}"/>
              </a:ext>
            </a:extLst>
          </p:cNvPr>
          <p:cNvCxnSpPr>
            <a:cxnSpLocks/>
          </p:cNvCxnSpPr>
          <p:nvPr/>
        </p:nvCxnSpPr>
        <p:spPr>
          <a:xfrm flipV="1">
            <a:off x="6246812" y="3124200"/>
            <a:ext cx="1371600" cy="304800"/>
          </a:xfrm>
          <a:prstGeom prst="straightConnector1">
            <a:avLst/>
          </a:prstGeom>
          <a:ln w="177800">
            <a:solidFill>
              <a:srgbClr val="1804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92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7492" r="-1"/>
          <a:stretch/>
        </p:blipFill>
        <p:spPr>
          <a:xfrm>
            <a:off x="1293812" y="1600200"/>
            <a:ext cx="4797023" cy="3931920"/>
          </a:xfrm>
          <a:prstGeom prst="rect">
            <a:avLst/>
          </a:prstGeom>
        </p:spPr>
      </p:pic>
      <p:pic>
        <p:nvPicPr>
          <p:cNvPr id="4" name="Picture 3"/>
          <p:cNvPicPr>
            <a:picLocks noChangeAspect="1"/>
          </p:cNvPicPr>
          <p:nvPr/>
        </p:nvPicPr>
        <p:blipFill rotWithShape="1">
          <a:blip r:embed="rId4"/>
          <a:srcRect r="48599" b="3846"/>
          <a:stretch/>
        </p:blipFill>
        <p:spPr>
          <a:xfrm>
            <a:off x="6246812" y="1066800"/>
            <a:ext cx="5467385" cy="2286000"/>
          </a:xfrm>
          <a:prstGeom prst="rect">
            <a:avLst/>
          </a:prstGeom>
        </p:spPr>
      </p:pic>
      <p:pic>
        <p:nvPicPr>
          <p:cNvPr id="5" name="Picture 4"/>
          <p:cNvPicPr>
            <a:picLocks noChangeAspect="1"/>
          </p:cNvPicPr>
          <p:nvPr/>
        </p:nvPicPr>
        <p:blipFill rotWithShape="1">
          <a:blip r:embed="rId4"/>
          <a:srcRect l="56869"/>
          <a:stretch/>
        </p:blipFill>
        <p:spPr>
          <a:xfrm>
            <a:off x="6246812" y="3810000"/>
            <a:ext cx="5469905" cy="2834640"/>
          </a:xfrm>
          <a:prstGeom prst="rect">
            <a:avLst/>
          </a:prstGeom>
        </p:spPr>
      </p:pic>
      <p:cxnSp>
        <p:nvCxnSpPr>
          <p:cNvPr id="9" name="Straight Arrow Connector 8">
            <a:extLst>
              <a:ext uri="{FF2B5EF4-FFF2-40B4-BE49-F238E27FC236}">
                <a16:creationId xmlns:a16="http://schemas.microsoft.com/office/drawing/2014/main" id="{03E588FF-5FB4-4924-A8D9-79C41680B659}"/>
              </a:ext>
            </a:extLst>
          </p:cNvPr>
          <p:cNvCxnSpPr>
            <a:cxnSpLocks/>
          </p:cNvCxnSpPr>
          <p:nvPr/>
        </p:nvCxnSpPr>
        <p:spPr>
          <a:xfrm flipV="1">
            <a:off x="4951412" y="1600200"/>
            <a:ext cx="1665926" cy="1066800"/>
          </a:xfrm>
          <a:prstGeom prst="straightConnector1">
            <a:avLst/>
          </a:prstGeom>
          <a:ln w="177800">
            <a:solidFill>
              <a:srgbClr val="1804C0"/>
            </a:solidFill>
            <a:tailEnd type="triangle"/>
          </a:ln>
        </p:spPr>
        <p:style>
          <a:lnRef idx="1">
            <a:schemeClr val="accent1"/>
          </a:lnRef>
          <a:fillRef idx="0">
            <a:schemeClr val="accent1"/>
          </a:fillRef>
          <a:effectRef idx="0">
            <a:schemeClr val="accent1"/>
          </a:effectRef>
          <a:fontRef idx="minor">
            <a:schemeClr val="tx1"/>
          </a:fontRef>
        </p:style>
      </p:cxnSp>
      <p:sp>
        <p:nvSpPr>
          <p:cNvPr id="25" name="Arrow: Curved Left 24">
            <a:extLst>
              <a:ext uri="{FF2B5EF4-FFF2-40B4-BE49-F238E27FC236}">
                <a16:creationId xmlns:a16="http://schemas.microsoft.com/office/drawing/2014/main" id="{C4C41214-525F-4A8B-BB5A-570A93ABC90B}"/>
              </a:ext>
            </a:extLst>
          </p:cNvPr>
          <p:cNvSpPr/>
          <p:nvPr/>
        </p:nvSpPr>
        <p:spPr>
          <a:xfrm>
            <a:off x="8980504" y="2109537"/>
            <a:ext cx="914400" cy="2286000"/>
          </a:xfrm>
          <a:prstGeom prst="curvedLeftArrow">
            <a:avLst/>
          </a:prstGeom>
          <a:solidFill>
            <a:srgbClr val="1804C0"/>
          </a:solidFill>
          <a:ln>
            <a:solidFill>
              <a:srgbClr val="180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itle 1">
            <a:extLst>
              <a:ext uri="{FF2B5EF4-FFF2-40B4-BE49-F238E27FC236}">
                <a16:creationId xmlns:a16="http://schemas.microsoft.com/office/drawing/2014/main" id="{C3B424CA-7D36-47C3-BFF9-FAF3B312957C}"/>
              </a:ext>
            </a:extLst>
          </p:cNvPr>
          <p:cNvSpPr>
            <a:spLocks noGrp="1"/>
          </p:cNvSpPr>
          <p:nvPr>
            <p:ph type="title"/>
          </p:nvPr>
        </p:nvSpPr>
        <p:spPr>
          <a:xfrm>
            <a:off x="1593436" y="177800"/>
            <a:ext cx="9782801" cy="1239837"/>
          </a:xfrm>
        </p:spPr>
        <p:txBody>
          <a:bodyPr/>
          <a:lstStyle/>
          <a:p>
            <a:r>
              <a:rPr lang="en-US" dirty="0"/>
              <a:t>HB5 Course Set Up</a:t>
            </a:r>
          </a:p>
        </p:txBody>
      </p:sp>
    </p:spTree>
    <p:extLst>
      <p:ext uri="{BB962C8B-B14F-4D97-AF65-F5344CB8AC3E}">
        <p14:creationId xmlns:p14="http://schemas.microsoft.com/office/powerpoint/2010/main" val="1855096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57492" r="-1"/>
          <a:stretch/>
        </p:blipFill>
        <p:spPr>
          <a:xfrm>
            <a:off x="1293812" y="1600200"/>
            <a:ext cx="4797023" cy="3931920"/>
          </a:xfrm>
          <a:prstGeom prst="rect">
            <a:avLst/>
          </a:prstGeom>
        </p:spPr>
      </p:pic>
      <p:pic>
        <p:nvPicPr>
          <p:cNvPr id="4" name="Picture 3"/>
          <p:cNvPicPr>
            <a:picLocks noChangeAspect="1"/>
          </p:cNvPicPr>
          <p:nvPr/>
        </p:nvPicPr>
        <p:blipFill rotWithShape="1">
          <a:blip r:embed="rId4"/>
          <a:srcRect r="48599" b="3846"/>
          <a:stretch/>
        </p:blipFill>
        <p:spPr>
          <a:xfrm>
            <a:off x="6246812" y="1066800"/>
            <a:ext cx="5467385" cy="2286000"/>
          </a:xfrm>
          <a:prstGeom prst="rect">
            <a:avLst/>
          </a:prstGeom>
        </p:spPr>
      </p:pic>
      <p:cxnSp>
        <p:nvCxnSpPr>
          <p:cNvPr id="9" name="Straight Arrow Connector 8">
            <a:extLst>
              <a:ext uri="{FF2B5EF4-FFF2-40B4-BE49-F238E27FC236}">
                <a16:creationId xmlns:a16="http://schemas.microsoft.com/office/drawing/2014/main" id="{03E588FF-5FB4-4924-A8D9-79C41680B659}"/>
              </a:ext>
            </a:extLst>
          </p:cNvPr>
          <p:cNvCxnSpPr>
            <a:cxnSpLocks/>
          </p:cNvCxnSpPr>
          <p:nvPr/>
        </p:nvCxnSpPr>
        <p:spPr>
          <a:xfrm flipV="1">
            <a:off x="4951412" y="1600200"/>
            <a:ext cx="1665926" cy="1066800"/>
          </a:xfrm>
          <a:prstGeom prst="straightConnector1">
            <a:avLst/>
          </a:prstGeom>
          <a:ln w="177800">
            <a:solidFill>
              <a:srgbClr val="1804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F62E683-2FEA-46C9-BAFD-840444593E32}"/>
              </a:ext>
            </a:extLst>
          </p:cNvPr>
          <p:cNvPicPr>
            <a:picLocks noChangeAspect="1"/>
          </p:cNvPicPr>
          <p:nvPr/>
        </p:nvPicPr>
        <p:blipFill>
          <a:blip r:embed="rId5"/>
          <a:stretch>
            <a:fillRect/>
          </a:stretch>
        </p:blipFill>
        <p:spPr>
          <a:xfrm>
            <a:off x="6246812" y="3508091"/>
            <a:ext cx="5467385" cy="2133599"/>
          </a:xfrm>
          <a:prstGeom prst="rect">
            <a:avLst/>
          </a:prstGeom>
        </p:spPr>
      </p:pic>
      <p:sp>
        <p:nvSpPr>
          <p:cNvPr id="25" name="Arrow: Curved Left 24">
            <a:extLst>
              <a:ext uri="{FF2B5EF4-FFF2-40B4-BE49-F238E27FC236}">
                <a16:creationId xmlns:a16="http://schemas.microsoft.com/office/drawing/2014/main" id="{C4C41214-525F-4A8B-BB5A-570A93ABC90B}"/>
              </a:ext>
            </a:extLst>
          </p:cNvPr>
          <p:cNvSpPr/>
          <p:nvPr/>
        </p:nvSpPr>
        <p:spPr>
          <a:xfrm>
            <a:off x="8997482" y="2819400"/>
            <a:ext cx="914400" cy="1239837"/>
          </a:xfrm>
          <a:prstGeom prst="curvedLeftArrow">
            <a:avLst/>
          </a:prstGeom>
          <a:solidFill>
            <a:srgbClr val="1804C0"/>
          </a:solidFill>
          <a:ln>
            <a:solidFill>
              <a:srgbClr val="180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itle 1">
            <a:extLst>
              <a:ext uri="{FF2B5EF4-FFF2-40B4-BE49-F238E27FC236}">
                <a16:creationId xmlns:a16="http://schemas.microsoft.com/office/drawing/2014/main" id="{15A5B63C-3C80-47EA-ABA5-028ADEA1DFF6}"/>
              </a:ext>
            </a:extLst>
          </p:cNvPr>
          <p:cNvSpPr>
            <a:spLocks noGrp="1"/>
          </p:cNvSpPr>
          <p:nvPr>
            <p:ph type="title"/>
          </p:nvPr>
        </p:nvSpPr>
        <p:spPr>
          <a:xfrm>
            <a:off x="1593436" y="177800"/>
            <a:ext cx="9782801" cy="1239837"/>
          </a:xfrm>
        </p:spPr>
        <p:txBody>
          <a:bodyPr/>
          <a:lstStyle/>
          <a:p>
            <a:r>
              <a:rPr lang="en-US" dirty="0"/>
              <a:t>HB5 Course Set Up</a:t>
            </a:r>
          </a:p>
        </p:txBody>
      </p:sp>
      <p:sp>
        <p:nvSpPr>
          <p:cNvPr id="11" name="TextBox 10">
            <a:extLst>
              <a:ext uri="{FF2B5EF4-FFF2-40B4-BE49-F238E27FC236}">
                <a16:creationId xmlns:a16="http://schemas.microsoft.com/office/drawing/2014/main" id="{474F7FBA-C62B-4910-83A7-A767F4D7C070}"/>
              </a:ext>
            </a:extLst>
          </p:cNvPr>
          <p:cNvSpPr txBox="1"/>
          <p:nvPr/>
        </p:nvSpPr>
        <p:spPr>
          <a:xfrm>
            <a:off x="7260868" y="5670582"/>
            <a:ext cx="3473227" cy="830997"/>
          </a:xfrm>
          <a:prstGeom prst="rect">
            <a:avLst/>
          </a:prstGeom>
          <a:solidFill>
            <a:schemeClr val="bg1"/>
          </a:solidFill>
          <a:ln w="57150">
            <a:solidFill>
              <a:srgbClr val="1804C0"/>
            </a:solidFill>
          </a:ln>
        </p:spPr>
        <p:txBody>
          <a:bodyPr wrap="square" rtlCol="0">
            <a:spAutoFit/>
          </a:bodyPr>
          <a:lstStyle/>
          <a:p>
            <a:r>
              <a:rPr lang="en-US" sz="2400" b="1" dirty="0"/>
              <a:t>Use the gear to view all assignment settings.</a:t>
            </a:r>
          </a:p>
        </p:txBody>
      </p:sp>
    </p:spTree>
    <p:extLst>
      <p:ext uri="{BB962C8B-B14F-4D97-AF65-F5344CB8AC3E}">
        <p14:creationId xmlns:p14="http://schemas.microsoft.com/office/powerpoint/2010/main" val="1098904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Signing Up for MyOpenMath.com</a:t>
            </a:r>
          </a:p>
        </p:txBody>
      </p:sp>
      <p:pic>
        <p:nvPicPr>
          <p:cNvPr id="5" name="Content Placeholder 4">
            <a:extLst>
              <a:ext uri="{FF2B5EF4-FFF2-40B4-BE49-F238E27FC236}">
                <a16:creationId xmlns:a16="http://schemas.microsoft.com/office/drawing/2014/main" id="{8D1C7B07-9D33-4A02-B047-F9B8918C601B}"/>
              </a:ext>
            </a:extLst>
          </p:cNvPr>
          <p:cNvPicPr>
            <a:picLocks noGrp="1" noChangeAspect="1"/>
          </p:cNvPicPr>
          <p:nvPr>
            <p:ph idx="1"/>
          </p:nvPr>
        </p:nvPicPr>
        <p:blipFill>
          <a:blip r:embed="rId3"/>
          <a:stretch>
            <a:fillRect/>
          </a:stretch>
        </p:blipFill>
        <p:spPr>
          <a:xfrm>
            <a:off x="1930256" y="1524000"/>
            <a:ext cx="9109160" cy="5029200"/>
          </a:xfrm>
        </p:spPr>
      </p:pic>
      <p:sp>
        <p:nvSpPr>
          <p:cNvPr id="6" name="Arrow: Right 5">
            <a:extLst>
              <a:ext uri="{FF2B5EF4-FFF2-40B4-BE49-F238E27FC236}">
                <a16:creationId xmlns:a16="http://schemas.microsoft.com/office/drawing/2014/main" id="{155E65C6-6315-4E6E-8D99-09A37894CF1E}"/>
              </a:ext>
            </a:extLst>
          </p:cNvPr>
          <p:cNvSpPr/>
          <p:nvPr/>
        </p:nvSpPr>
        <p:spPr>
          <a:xfrm rot="10800000">
            <a:off x="6170613" y="6088625"/>
            <a:ext cx="1905000" cy="540774"/>
          </a:xfrm>
          <a:prstGeom prst="rightArrow">
            <a:avLst/>
          </a:prstGeom>
          <a:solidFill>
            <a:srgbClr val="1804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7400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Signing Up for </a:t>
            </a:r>
            <a:r>
              <a:rPr lang="en-US" dirty="0" err="1"/>
              <a:t>MyOpenMath</a:t>
            </a:r>
            <a:endParaRPr lang="en-US" dirty="0"/>
          </a:p>
        </p:txBody>
      </p:sp>
      <p:pic>
        <p:nvPicPr>
          <p:cNvPr id="5" name="Content Placeholder 4">
            <a:extLst>
              <a:ext uri="{FF2B5EF4-FFF2-40B4-BE49-F238E27FC236}">
                <a16:creationId xmlns:a16="http://schemas.microsoft.com/office/drawing/2014/main" id="{8D1C7B07-9D33-4A02-B047-F9B8918C601B}"/>
              </a:ext>
            </a:extLst>
          </p:cNvPr>
          <p:cNvPicPr>
            <a:picLocks noGrp="1" noChangeAspect="1"/>
          </p:cNvPicPr>
          <p:nvPr>
            <p:ph idx="1"/>
          </p:nvPr>
        </p:nvPicPr>
        <p:blipFill>
          <a:blip r:embed="rId2"/>
          <a:srcRect/>
          <a:stretch/>
        </p:blipFill>
        <p:spPr>
          <a:xfrm>
            <a:off x="2281873" y="1523117"/>
            <a:ext cx="8405926" cy="5120640"/>
          </a:xfrm>
        </p:spPr>
      </p:pic>
    </p:spTree>
    <p:extLst>
      <p:ext uri="{BB962C8B-B14F-4D97-AF65-F5344CB8AC3E}">
        <p14:creationId xmlns:p14="http://schemas.microsoft.com/office/powerpoint/2010/main" val="2303027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Signing Up for </a:t>
            </a:r>
            <a:r>
              <a:rPr lang="en-US" dirty="0" err="1"/>
              <a:t>MyOpenMath</a:t>
            </a:r>
            <a:endParaRPr lang="en-US" dirty="0"/>
          </a:p>
        </p:txBody>
      </p:sp>
      <p:pic>
        <p:nvPicPr>
          <p:cNvPr id="5" name="Content Placeholder 4">
            <a:extLst>
              <a:ext uri="{FF2B5EF4-FFF2-40B4-BE49-F238E27FC236}">
                <a16:creationId xmlns:a16="http://schemas.microsoft.com/office/drawing/2014/main" id="{8D1C7B07-9D33-4A02-B047-F9B8918C601B}"/>
              </a:ext>
            </a:extLst>
          </p:cNvPr>
          <p:cNvPicPr>
            <a:picLocks noGrp="1" noChangeAspect="1"/>
          </p:cNvPicPr>
          <p:nvPr>
            <p:ph idx="1"/>
          </p:nvPr>
        </p:nvPicPr>
        <p:blipFill>
          <a:blip r:embed="rId2"/>
          <a:srcRect/>
          <a:stretch/>
        </p:blipFill>
        <p:spPr>
          <a:xfrm>
            <a:off x="1691779" y="1524000"/>
            <a:ext cx="9586113" cy="4754880"/>
          </a:xfrm>
        </p:spPr>
      </p:pic>
      <p:sp>
        <p:nvSpPr>
          <p:cNvPr id="3" name="TextBox 2">
            <a:extLst>
              <a:ext uri="{FF2B5EF4-FFF2-40B4-BE49-F238E27FC236}">
                <a16:creationId xmlns:a16="http://schemas.microsoft.com/office/drawing/2014/main" id="{F5609B00-CF78-439E-B479-654EF70A01BF}"/>
              </a:ext>
            </a:extLst>
          </p:cNvPr>
          <p:cNvSpPr txBox="1"/>
          <p:nvPr/>
        </p:nvSpPr>
        <p:spPr>
          <a:xfrm>
            <a:off x="6627812" y="5509688"/>
            <a:ext cx="2209800" cy="1200329"/>
          </a:xfrm>
          <a:prstGeom prst="rect">
            <a:avLst/>
          </a:prstGeom>
          <a:solidFill>
            <a:schemeClr val="bg1"/>
          </a:solidFill>
          <a:ln w="28575">
            <a:solidFill>
              <a:srgbClr val="1804C0"/>
            </a:solidFill>
          </a:ln>
        </p:spPr>
        <p:txBody>
          <a:bodyPr wrap="square" rtlCol="0">
            <a:spAutoFit/>
          </a:bodyPr>
          <a:lstStyle/>
          <a:p>
            <a:r>
              <a:rPr lang="en-US" dirty="0"/>
              <a:t>Select…</a:t>
            </a:r>
          </a:p>
          <a:p>
            <a:r>
              <a:rPr lang="en-US" dirty="0"/>
              <a:t>Provide a website</a:t>
            </a:r>
          </a:p>
          <a:p>
            <a:r>
              <a:rPr lang="en-US" dirty="0"/>
              <a:t>Send an email</a:t>
            </a:r>
          </a:p>
          <a:p>
            <a:r>
              <a:rPr lang="en-US" dirty="0"/>
              <a:t>Upload a school ID</a:t>
            </a:r>
          </a:p>
        </p:txBody>
      </p:sp>
    </p:spTree>
    <p:extLst>
      <p:ext uri="{BB962C8B-B14F-4D97-AF65-F5344CB8AC3E}">
        <p14:creationId xmlns:p14="http://schemas.microsoft.com/office/powerpoint/2010/main" val="3207086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Signing Up for </a:t>
            </a:r>
            <a:r>
              <a:rPr lang="en-US" dirty="0" err="1"/>
              <a:t>MyOpenMath</a:t>
            </a:r>
            <a:endParaRPr lang="en-US" dirty="0"/>
          </a:p>
        </p:txBody>
      </p:sp>
      <p:pic>
        <p:nvPicPr>
          <p:cNvPr id="5" name="Content Placeholder 4">
            <a:extLst>
              <a:ext uri="{FF2B5EF4-FFF2-40B4-BE49-F238E27FC236}">
                <a16:creationId xmlns:a16="http://schemas.microsoft.com/office/drawing/2014/main" id="{8D1C7B07-9D33-4A02-B047-F9B8918C601B}"/>
              </a:ext>
            </a:extLst>
          </p:cNvPr>
          <p:cNvPicPr>
            <a:picLocks noGrp="1" noChangeAspect="1"/>
          </p:cNvPicPr>
          <p:nvPr>
            <p:ph idx="1"/>
          </p:nvPr>
        </p:nvPicPr>
        <p:blipFill>
          <a:blip r:embed="rId2"/>
          <a:srcRect/>
          <a:stretch/>
        </p:blipFill>
        <p:spPr>
          <a:xfrm>
            <a:off x="2914206" y="1600200"/>
            <a:ext cx="7141260" cy="4663440"/>
          </a:xfrm>
        </p:spPr>
      </p:pic>
    </p:spTree>
    <p:extLst>
      <p:ext uri="{BB962C8B-B14F-4D97-AF65-F5344CB8AC3E}">
        <p14:creationId xmlns:p14="http://schemas.microsoft.com/office/powerpoint/2010/main" val="3263499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5" name="Content Placeholder 4">
            <a:extLst>
              <a:ext uri="{FF2B5EF4-FFF2-40B4-BE49-F238E27FC236}">
                <a16:creationId xmlns:a16="http://schemas.microsoft.com/office/drawing/2014/main" id="{8D1C7B07-9D33-4A02-B047-F9B8918C601B}"/>
              </a:ext>
            </a:extLst>
          </p:cNvPr>
          <p:cNvPicPr>
            <a:picLocks noGrp="1" noChangeAspect="1"/>
          </p:cNvPicPr>
          <p:nvPr>
            <p:ph idx="1"/>
          </p:nvPr>
        </p:nvPicPr>
        <p:blipFill>
          <a:blip r:embed="rId2"/>
          <a:srcRect/>
          <a:stretch/>
        </p:blipFill>
        <p:spPr>
          <a:xfrm>
            <a:off x="1809269" y="1676400"/>
            <a:ext cx="9351133" cy="4114800"/>
          </a:xfrm>
        </p:spPr>
      </p:pic>
      <p:sp>
        <p:nvSpPr>
          <p:cNvPr id="4" name="Arrow: Right 3">
            <a:extLst>
              <a:ext uri="{FF2B5EF4-FFF2-40B4-BE49-F238E27FC236}">
                <a16:creationId xmlns:a16="http://schemas.microsoft.com/office/drawing/2014/main" id="{252E7527-661B-40CC-A866-32A0737A75CE}"/>
              </a:ext>
            </a:extLst>
          </p:cNvPr>
          <p:cNvSpPr/>
          <p:nvPr/>
        </p:nvSpPr>
        <p:spPr>
          <a:xfrm rot="10800000">
            <a:off x="3884612" y="3657600"/>
            <a:ext cx="1905000" cy="540774"/>
          </a:xfrm>
          <a:prstGeom prst="rightArrow">
            <a:avLst/>
          </a:prstGeom>
          <a:solidFill>
            <a:srgbClr val="1804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913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2"/>
          <a:stretch>
            <a:fillRect/>
          </a:stretch>
        </p:blipFill>
        <p:spPr>
          <a:xfrm>
            <a:off x="1674629" y="1895396"/>
            <a:ext cx="9677897" cy="3067208"/>
          </a:xfrm>
        </p:spPr>
      </p:pic>
      <p:sp>
        <p:nvSpPr>
          <p:cNvPr id="9" name="Arrow: Right 8">
            <a:extLst>
              <a:ext uri="{FF2B5EF4-FFF2-40B4-BE49-F238E27FC236}">
                <a16:creationId xmlns:a16="http://schemas.microsoft.com/office/drawing/2014/main" id="{553CF5D9-FF5D-4EDA-AEC2-07AEF38AF575}"/>
              </a:ext>
            </a:extLst>
          </p:cNvPr>
          <p:cNvSpPr/>
          <p:nvPr/>
        </p:nvSpPr>
        <p:spPr>
          <a:xfrm rot="10800000">
            <a:off x="4579836" y="4488425"/>
            <a:ext cx="1905000" cy="540774"/>
          </a:xfrm>
          <a:prstGeom prst="rightArrow">
            <a:avLst/>
          </a:prstGeom>
          <a:solidFill>
            <a:srgbClr val="1804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054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2"/>
          <a:srcRect/>
          <a:stretch/>
        </p:blipFill>
        <p:spPr>
          <a:xfrm>
            <a:off x="1980681" y="1524000"/>
            <a:ext cx="9008309" cy="4023360"/>
          </a:xfrm>
        </p:spPr>
      </p:pic>
      <p:sp>
        <p:nvSpPr>
          <p:cNvPr id="4" name="Arrow: Left 3">
            <a:extLst>
              <a:ext uri="{FF2B5EF4-FFF2-40B4-BE49-F238E27FC236}">
                <a16:creationId xmlns:a16="http://schemas.microsoft.com/office/drawing/2014/main" id="{C9E2F9FC-1C3A-402C-A084-F4F1426D1CEC}"/>
              </a:ext>
            </a:extLst>
          </p:cNvPr>
          <p:cNvSpPr/>
          <p:nvPr/>
        </p:nvSpPr>
        <p:spPr>
          <a:xfrm>
            <a:off x="5942012" y="4419600"/>
            <a:ext cx="4648200" cy="1848962"/>
          </a:xfrm>
          <a:prstGeom prst="leftArrow">
            <a:avLst/>
          </a:prstGeom>
          <a:solidFill>
            <a:srgbClr val="1804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Enter course ID: 76384</a:t>
            </a:r>
          </a:p>
        </p:txBody>
      </p:sp>
    </p:spTree>
    <p:extLst>
      <p:ext uri="{BB962C8B-B14F-4D97-AF65-F5344CB8AC3E}">
        <p14:creationId xmlns:p14="http://schemas.microsoft.com/office/powerpoint/2010/main" val="1046087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CCB9-27BD-4D94-9199-3B25795B4309}"/>
              </a:ext>
            </a:extLst>
          </p:cNvPr>
          <p:cNvSpPr>
            <a:spLocks noGrp="1"/>
          </p:cNvSpPr>
          <p:nvPr>
            <p:ph type="title"/>
          </p:nvPr>
        </p:nvSpPr>
        <p:spPr/>
        <p:txBody>
          <a:bodyPr/>
          <a:lstStyle/>
          <a:p>
            <a:r>
              <a:rPr lang="en-US" dirty="0"/>
              <a:t>Copying HB5 Course Shell</a:t>
            </a:r>
          </a:p>
        </p:txBody>
      </p:sp>
      <p:pic>
        <p:nvPicPr>
          <p:cNvPr id="8" name="Content Placeholder 7">
            <a:extLst>
              <a:ext uri="{FF2B5EF4-FFF2-40B4-BE49-F238E27FC236}">
                <a16:creationId xmlns:a16="http://schemas.microsoft.com/office/drawing/2014/main" id="{C897F6A3-C759-46A5-894B-76AD81912CA6}"/>
              </a:ext>
            </a:extLst>
          </p:cNvPr>
          <p:cNvPicPr>
            <a:picLocks noGrp="1" noChangeAspect="1"/>
          </p:cNvPicPr>
          <p:nvPr>
            <p:ph idx="1"/>
          </p:nvPr>
        </p:nvPicPr>
        <p:blipFill>
          <a:blip r:embed="rId3"/>
          <a:srcRect/>
          <a:stretch/>
        </p:blipFill>
        <p:spPr>
          <a:xfrm>
            <a:off x="1958556" y="1417637"/>
            <a:ext cx="9052560" cy="4937760"/>
          </a:xfrm>
        </p:spPr>
      </p:pic>
      <p:sp>
        <p:nvSpPr>
          <p:cNvPr id="4" name="Arrow: Left 3">
            <a:extLst>
              <a:ext uri="{FF2B5EF4-FFF2-40B4-BE49-F238E27FC236}">
                <a16:creationId xmlns:a16="http://schemas.microsoft.com/office/drawing/2014/main" id="{C9E2F9FC-1C3A-402C-A084-F4F1426D1CEC}"/>
              </a:ext>
            </a:extLst>
          </p:cNvPr>
          <p:cNvSpPr/>
          <p:nvPr/>
        </p:nvSpPr>
        <p:spPr>
          <a:xfrm rot="20266773">
            <a:off x="6450442" y="3648803"/>
            <a:ext cx="3535460" cy="1823246"/>
          </a:xfrm>
          <a:prstGeom prst="leftArrow">
            <a:avLst>
              <a:gd name="adj1" fmla="val 50000"/>
              <a:gd name="adj2" fmla="val 87222"/>
            </a:avLst>
          </a:prstGeom>
          <a:solidFill>
            <a:srgbClr val="1804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Enrollment key: Math</a:t>
            </a:r>
          </a:p>
        </p:txBody>
      </p:sp>
    </p:spTree>
    <p:extLst>
      <p:ext uri="{BB962C8B-B14F-4D97-AF65-F5344CB8AC3E}">
        <p14:creationId xmlns:p14="http://schemas.microsoft.com/office/powerpoint/2010/main" val="3711456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th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 education presentation with Pi  (widescreen)</Template>
  <TotalTime>2287</TotalTime>
  <Words>316</Words>
  <Application>Microsoft Office PowerPoint</Application>
  <PresentationFormat>Custom</PresentationFormat>
  <Paragraphs>49</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Math 16x9</vt:lpstr>
      <vt:lpstr>HB5 College Prep Course MyOpenMath</vt:lpstr>
      <vt:lpstr>Signing Up for MyOpenMath.com</vt:lpstr>
      <vt:lpstr>Signing Up for MyOpenMath</vt:lpstr>
      <vt:lpstr>Signing Up for MyOpenMath</vt:lpstr>
      <vt:lpstr>Signing Up for MyOpenMath</vt:lpstr>
      <vt:lpstr>Copying HB5 Course Shell</vt:lpstr>
      <vt:lpstr>Copying HB5 Course Shell</vt:lpstr>
      <vt:lpstr>Copying HB5 Course Shell</vt:lpstr>
      <vt:lpstr>Copying HB5 Course Shell</vt:lpstr>
      <vt:lpstr>Copying HB5 Course Shell</vt:lpstr>
      <vt:lpstr>Copying HB5 Course Shell</vt:lpstr>
      <vt:lpstr>Copying HB5 Course Shell</vt:lpstr>
      <vt:lpstr>Accessing HB5 Course</vt:lpstr>
      <vt:lpstr>Setting Up HB5 Course</vt:lpstr>
      <vt:lpstr>Setting Up HB5 Course</vt:lpstr>
      <vt:lpstr>HB5 Course Set Up</vt:lpstr>
      <vt:lpstr>HB5 Course Set Up</vt:lpstr>
      <vt:lpstr>HB5 Course Set Up</vt:lpstr>
      <vt:lpstr>HB5 Course Set Up</vt:lpstr>
    </vt:vector>
  </TitlesOfParts>
  <Company>EPCC IT Technical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Math Online Using  Blackboard &amp; MyMathLab</dc:title>
  <dc:creator>Chuca, Ivette</dc:creator>
  <cp:lastModifiedBy>Gonzalez, Lorena I.</cp:lastModifiedBy>
  <cp:revision>61</cp:revision>
  <dcterms:created xsi:type="dcterms:W3CDTF">2020-06-29T07:40:18Z</dcterms:created>
  <dcterms:modified xsi:type="dcterms:W3CDTF">2021-08-26T21:08:51Z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