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7024323-E1C2-44B9-923E-2DC05F57A20E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804099F-183E-4D32-98C4-786F88EFEAB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264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323-E1C2-44B9-923E-2DC05F57A20E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4099F-183E-4D32-98C4-786F88EFE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41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323-E1C2-44B9-923E-2DC05F57A20E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4099F-183E-4D32-98C4-786F88EFEAB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370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323-E1C2-44B9-923E-2DC05F57A20E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4099F-183E-4D32-98C4-786F88EFEAB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082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323-E1C2-44B9-923E-2DC05F57A20E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4099F-183E-4D32-98C4-786F88EFE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035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323-E1C2-44B9-923E-2DC05F57A20E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4099F-183E-4D32-98C4-786F88EFEAB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476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323-E1C2-44B9-923E-2DC05F57A20E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4099F-183E-4D32-98C4-786F88EFEAB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915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323-E1C2-44B9-923E-2DC05F57A20E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4099F-183E-4D32-98C4-786F88EFEAB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338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323-E1C2-44B9-923E-2DC05F57A20E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4099F-183E-4D32-98C4-786F88EFEAB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858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323-E1C2-44B9-923E-2DC05F57A20E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4099F-183E-4D32-98C4-786F88EFE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10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323-E1C2-44B9-923E-2DC05F57A20E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4099F-183E-4D32-98C4-786F88EFEAB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725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323-E1C2-44B9-923E-2DC05F57A20E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4099F-183E-4D32-98C4-786F88EFE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30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323-E1C2-44B9-923E-2DC05F57A20E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4099F-183E-4D32-98C4-786F88EFEAB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74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323-E1C2-44B9-923E-2DC05F57A20E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4099F-183E-4D32-98C4-786F88EFEAB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195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323-E1C2-44B9-923E-2DC05F57A20E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4099F-183E-4D32-98C4-786F88EFE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03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323-E1C2-44B9-923E-2DC05F57A20E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4099F-183E-4D32-98C4-786F88EFEAB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008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323-E1C2-44B9-923E-2DC05F57A20E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4099F-183E-4D32-98C4-786F88EFE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98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7024323-E1C2-44B9-923E-2DC05F57A20E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804099F-183E-4D32-98C4-786F88EFE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133DB-BBAB-4E01-A4F4-57C1F58A60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13516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Critical Reading Strategies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D9CA67-1B7F-4186-A3B2-EDEBECC4AA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Richard Barakat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English Professor, EPCC</a:t>
            </a:r>
          </a:p>
        </p:txBody>
      </p:sp>
    </p:spTree>
    <p:extLst>
      <p:ext uri="{BB962C8B-B14F-4D97-AF65-F5344CB8AC3E}">
        <p14:creationId xmlns:p14="http://schemas.microsoft.com/office/powerpoint/2010/main" val="475104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2747D-B2BB-4B28-8F90-CD5AD231F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Essay Example:</a:t>
            </a:r>
            <a:br>
              <a:rPr lang="en-US" sz="3200" dirty="0"/>
            </a:br>
            <a:r>
              <a:rPr lang="en-US" sz="3200" dirty="0"/>
              <a:t>“Genre is Disappearing. What Comes Next?”</a:t>
            </a:r>
            <a:br>
              <a:rPr lang="en-US" sz="3200" dirty="0"/>
            </a:br>
            <a:r>
              <a:rPr lang="en-US" sz="3200" dirty="0"/>
              <a:t>Amanda Petrusich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B6CA9-EFAA-42C5-899A-406D641C9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This essay provides rich opportunity for stimulating critical thinking in students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Questions that you can ask:</a:t>
            </a:r>
          </a:p>
          <a:p>
            <a:pPr marL="457200" indent="-4572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The Webster dictionary defines “genre” as “a category of artistic, musical, or literary composition characterized by a particular style, form, or content.” Does Amanda Petrusich see “genre” in the pop music industry like Webster defines it? Why?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2.   What is Amanda </a:t>
            </a:r>
            <a:r>
              <a:rPr lang="en-US" dirty="0" err="1">
                <a:solidFill>
                  <a:schemeClr val="tx1"/>
                </a:solidFill>
              </a:rPr>
              <a:t>Petrusich’s</a:t>
            </a:r>
            <a:r>
              <a:rPr lang="en-US" dirty="0">
                <a:solidFill>
                  <a:schemeClr val="tx1"/>
                </a:solidFill>
              </a:rPr>
              <a:t> background and does it influence her perspective in this essay?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746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08B30-8E74-471E-B229-4E6FAF6F3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“Genre is Disappearing. What Comes Next?”</a:t>
            </a:r>
            <a:br>
              <a:rPr lang="en-US" sz="3600" dirty="0"/>
            </a:br>
            <a:r>
              <a:rPr lang="en-US" sz="3600" dirty="0"/>
              <a:t>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22102-5DE0-40D1-BB0C-686F08F74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195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3. Petrusich interviews several people in this essay. Choose one interviewee that you agree with or one that you disagree with. Explain why.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4. Choose one of the author’s points that you agree with. Explain why.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5. What is the cultural context of this essay? Does it still relate to music today?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6. What is the main idea of this essay? Do you agree or disagree with it? Why?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7. Petrusich mentions many music artists and bands in this essay. Let’s say that you are a music critic. Do you agree with her choices? Are there others you would choose to support or contradict her argument?</a:t>
            </a:r>
          </a:p>
        </p:txBody>
      </p:sp>
    </p:spTree>
    <p:extLst>
      <p:ext uri="{BB962C8B-B14F-4D97-AF65-F5344CB8AC3E}">
        <p14:creationId xmlns:p14="http://schemas.microsoft.com/office/powerpoint/2010/main" val="3370660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D9A2E-05E0-4816-97E8-066873E73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“Genre is Disappearing. What Comes Next?”</a:t>
            </a:r>
            <a:br>
              <a:rPr lang="en-US" sz="4400" dirty="0"/>
            </a:br>
            <a:r>
              <a:rPr lang="en-US" sz="4400" dirty="0"/>
              <a:t>continued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0C8C9-ADDA-49D7-A50E-DBB6EA554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8. On page 2, the author argues: “Taste is still a way of broadcasting a social identity and indulging in a kind of instinctive tribalism, but the boundaries are no longer quite so circumscribed.” What does she mean by this? Do you agree or not? Why? [</a:t>
            </a:r>
            <a:r>
              <a:rPr lang="en-US" i="1" dirty="0">
                <a:solidFill>
                  <a:schemeClr val="tx1"/>
                </a:solidFill>
              </a:rPr>
              <a:t>Note: The students have to look up the words themselves and come to their own understanding of the author</a:t>
            </a:r>
            <a:r>
              <a:rPr lang="en-US" dirty="0">
                <a:solidFill>
                  <a:schemeClr val="tx1"/>
                </a:solidFill>
              </a:rPr>
              <a:t>]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9. On page 2, the author states: “Popular music has always been the result of various traditions intermingling.” Do you think that this is true or is it a “generalization” that may or may not be true? Explain why.</a:t>
            </a:r>
          </a:p>
        </p:txBody>
      </p:sp>
    </p:spTree>
    <p:extLst>
      <p:ext uri="{BB962C8B-B14F-4D97-AF65-F5344CB8AC3E}">
        <p14:creationId xmlns:p14="http://schemas.microsoft.com/office/powerpoint/2010/main" val="1365614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BD340-B528-4717-AB86-BB4DD08CB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“Genre is Disappearing. What Comes Next?”</a:t>
            </a:r>
            <a:br>
              <a:rPr lang="en-US" sz="4400" dirty="0"/>
            </a:br>
            <a:r>
              <a:rPr lang="en-US" sz="4400" dirty="0"/>
              <a:t>Conclusion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3A153-05E1-4267-A552-38C80095E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10. The author ends her essay stating: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“It’s interesting to consider genre as inherently backward-looking—particularly in a moment, such as this one, in which we are all hungrier than ever for the future.”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Do you think that this is a strong ending or not? Why?</a:t>
            </a:r>
          </a:p>
        </p:txBody>
      </p:sp>
    </p:spTree>
    <p:extLst>
      <p:ext uri="{BB962C8B-B14F-4D97-AF65-F5344CB8AC3E}">
        <p14:creationId xmlns:p14="http://schemas.microsoft.com/office/powerpoint/2010/main" val="2422027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9D613-3428-41EB-84F5-14C5BD054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Critical Reading and Critical Thinking:</a:t>
            </a:r>
            <a:br>
              <a:rPr lang="en-US" dirty="0"/>
            </a:br>
            <a:r>
              <a:rPr lang="en-US" dirty="0"/>
              <a:t>Final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BF5DD-701D-486F-9F82-F85D2E60C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I don’t use group work for exercises in critical thinking. I focus on the students as individuals.</a:t>
            </a:r>
          </a:p>
          <a:p>
            <a:r>
              <a:rPr lang="en-US" dirty="0">
                <a:solidFill>
                  <a:schemeClr val="tx1"/>
                </a:solidFill>
              </a:rPr>
              <a:t>For essays, such as the one I used as an example, that offer opportunities for using media like music or movies, I will play bits of the music or the movies to the class so that they can hear and see for themselves.</a:t>
            </a:r>
          </a:p>
          <a:p>
            <a:r>
              <a:rPr lang="en-US" dirty="0">
                <a:solidFill>
                  <a:schemeClr val="tx1"/>
                </a:solidFill>
              </a:rPr>
              <a:t>We often don’t know what we think about a subject until we are asked, so it’s important that the teacher actively engages the class with questions and discussion.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610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F574D-1F66-417B-98A1-DCD34C79D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63480"/>
            <a:ext cx="10058400" cy="94103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Critical </a:t>
            </a:r>
            <a:r>
              <a:rPr lang="en-US" dirty="0">
                <a:solidFill>
                  <a:schemeClr val="tx1"/>
                </a:solidFill>
              </a:rPr>
              <a:t>Reading</a:t>
            </a:r>
            <a:r>
              <a:rPr lang="en-US" dirty="0"/>
              <a:t>: The main difference </a:t>
            </a:r>
            <a:br>
              <a:rPr lang="en-US" dirty="0"/>
            </a:br>
            <a:r>
              <a:rPr lang="en-US" dirty="0"/>
              <a:t>between high school and college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6F0F8-5D89-4BF1-9D3C-F9A95C1C4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05849"/>
            <a:ext cx="9601196" cy="3950563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>
                <a:solidFill>
                  <a:schemeClr val="tx1"/>
                </a:solidFill>
              </a:rPr>
              <a:t>In high school we read for comprehension, learning what the essay is about. (Even the SAT and ACT tests focus on comprehension.)</a:t>
            </a:r>
          </a:p>
          <a:p>
            <a:endParaRPr lang="en-US" sz="9600" dirty="0">
              <a:solidFill>
                <a:schemeClr val="tx1"/>
              </a:solidFill>
            </a:endParaRPr>
          </a:p>
          <a:p>
            <a:r>
              <a:rPr lang="en-US" sz="9600" u="sng" dirty="0">
                <a:solidFill>
                  <a:schemeClr val="tx1"/>
                </a:solidFill>
              </a:rPr>
              <a:t>In college we must read actively as critics</a:t>
            </a:r>
            <a:r>
              <a:rPr lang="en-US" sz="9600" dirty="0">
                <a:solidFill>
                  <a:schemeClr val="tx1"/>
                </a:solidFill>
              </a:rPr>
              <a:t> to understand the text as an expression of an idea or ideas. </a:t>
            </a:r>
          </a:p>
          <a:p>
            <a:endParaRPr lang="en-US" sz="9600" dirty="0">
              <a:solidFill>
                <a:schemeClr val="tx1"/>
              </a:solidFill>
            </a:endParaRPr>
          </a:p>
          <a:p>
            <a:r>
              <a:rPr lang="en-US" sz="9600" dirty="0">
                <a:solidFill>
                  <a:schemeClr val="tx1"/>
                </a:solidFill>
              </a:rPr>
              <a:t>These ideas can be complex and controversial. </a:t>
            </a:r>
          </a:p>
          <a:p>
            <a:endParaRPr lang="en-US" sz="9600" dirty="0">
              <a:solidFill>
                <a:schemeClr val="tx1"/>
              </a:solidFill>
            </a:endParaRPr>
          </a:p>
          <a:p>
            <a:r>
              <a:rPr lang="en-US" sz="9600" dirty="0">
                <a:solidFill>
                  <a:schemeClr val="tx1"/>
                </a:solidFill>
              </a:rPr>
              <a:t>These ideas are the opinion of the author. Therefore, the essay is open to question and debate. </a:t>
            </a:r>
            <a:r>
              <a:rPr lang="en-US" sz="9600" u="sng" dirty="0">
                <a:solidFill>
                  <a:schemeClr val="tx1"/>
                </a:solidFill>
              </a:rPr>
              <a:t>The student is now a critic</a:t>
            </a:r>
            <a:r>
              <a:rPr lang="en-US" sz="9600" dirty="0">
                <a:solidFill>
                  <a:schemeClr val="tx1"/>
                </a:solidFill>
              </a:rPr>
              <a:t>.</a:t>
            </a:r>
          </a:p>
          <a:p>
            <a:r>
              <a:rPr lang="en-US" sz="88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6644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A3F02-C26D-4936-994E-787E7EF72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“I like it” or “I don’t like it”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is not enough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0EB99-49BF-49AC-96EA-CB7E2BD19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Anyone has the right to express his or her personal opinion about an essay: Students can say “I like this essay” or “I don’t like this essay.” Often, they can give no reason at all. </a:t>
            </a:r>
          </a:p>
          <a:p>
            <a:r>
              <a:rPr lang="en-US" dirty="0">
                <a:solidFill>
                  <a:schemeClr val="tx1"/>
                </a:solidFill>
              </a:rPr>
              <a:t>But in college we must rise to a higher level of reading – as critics, determining how that essay is written, what makes it work or not, what it means, and if that meaning can be questioned and debated. </a:t>
            </a:r>
          </a:p>
          <a:p>
            <a:r>
              <a:rPr lang="en-US" dirty="0">
                <a:solidFill>
                  <a:schemeClr val="tx1"/>
                </a:solidFill>
              </a:rPr>
              <a:t>Students must be able to </a:t>
            </a:r>
            <a:r>
              <a:rPr lang="en-US" u="sng" dirty="0">
                <a:solidFill>
                  <a:schemeClr val="tx1"/>
                </a:solidFill>
              </a:rPr>
              <a:t>articulate</a:t>
            </a:r>
            <a:r>
              <a:rPr lang="en-US" dirty="0">
                <a:solidFill>
                  <a:schemeClr val="tx1"/>
                </a:solidFill>
              </a:rPr>
              <a:t> their views in classroom discussions and in writing critical responses.</a:t>
            </a:r>
          </a:p>
        </p:txBody>
      </p:sp>
    </p:spTree>
    <p:extLst>
      <p:ext uri="{BB962C8B-B14F-4D97-AF65-F5344CB8AC3E}">
        <p14:creationId xmlns:p14="http://schemas.microsoft.com/office/powerpoint/2010/main" val="3742664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2EA38-E9A8-4573-8F1F-663881735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Even if you are not an English major…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BBAF7-5862-4E22-B49A-6170D9F78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practice of critical thinking in reading an essay– and it does take practice – is a necessary tool that you can use for any college course and any major.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reading skills, analytical skills, and the ability to form reasonable opinions and conclusions about a given text will help you in a business or biology class as much as in an English, history, politics, psychology, or philosophy class. </a:t>
            </a:r>
          </a:p>
        </p:txBody>
      </p:sp>
    </p:spTree>
    <p:extLst>
      <p:ext uri="{BB962C8B-B14F-4D97-AF65-F5344CB8AC3E}">
        <p14:creationId xmlns:p14="http://schemas.microsoft.com/office/powerpoint/2010/main" val="3227198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99AEF-1875-45A4-B2CE-C28D8EFF2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Basic guidelines for critical reading </a:t>
            </a:r>
            <a:br>
              <a:rPr lang="en-US" dirty="0"/>
            </a:br>
            <a:r>
              <a:rPr lang="en-US" dirty="0"/>
              <a:t>in college-level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BE752-CF63-48F0-AB5C-E9D9515FC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“Close reading” is reading slowly and paying close attention to the meaning of each sentence – and looking up any words you don’t know.</a:t>
            </a:r>
          </a:p>
          <a:p>
            <a:r>
              <a:rPr lang="en-US" dirty="0">
                <a:solidFill>
                  <a:schemeClr val="tx1"/>
                </a:solidFill>
              </a:rPr>
              <a:t>Study closely how the writer uses language to convey meaning to determine what that meaning is. </a:t>
            </a:r>
          </a:p>
          <a:p>
            <a:r>
              <a:rPr lang="en-US" dirty="0">
                <a:solidFill>
                  <a:schemeClr val="tx1"/>
                </a:solidFill>
              </a:rPr>
              <a:t>Engage actively as you read the essay by making notes and highlighting key passages. Ask questions of the essay. Challenge it, if necessary.</a:t>
            </a:r>
          </a:p>
        </p:txBody>
      </p:sp>
    </p:spTree>
    <p:extLst>
      <p:ext uri="{BB962C8B-B14F-4D97-AF65-F5344CB8AC3E}">
        <p14:creationId xmlns:p14="http://schemas.microsoft.com/office/powerpoint/2010/main" val="1818089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8000F-6F92-4455-A70E-0AF745E92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Guidelines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2B0C8-16F7-48D3-8C69-ACEE9CADD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01825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Do not rely on the opinions of other people or on conventions – the “accepted interpretations” of a text. Too often we simply follow the opinions of others and follow blindly the conventions.</a:t>
            </a:r>
          </a:p>
          <a:p>
            <a:r>
              <a:rPr lang="en-US" dirty="0">
                <a:solidFill>
                  <a:schemeClr val="tx1"/>
                </a:solidFill>
              </a:rPr>
              <a:t>Think for yourself and ground your opinion in your own analysis of the essay. College-level work is about exploring for yourself and expressing your own independent thought in a reasonable and logical way.</a:t>
            </a:r>
          </a:p>
          <a:p>
            <a:r>
              <a:rPr lang="en-US" dirty="0">
                <a:solidFill>
                  <a:schemeClr val="tx1"/>
                </a:solidFill>
              </a:rPr>
              <a:t>Reread the essay. Once is not enough!</a:t>
            </a:r>
          </a:p>
          <a:p>
            <a:r>
              <a:rPr lang="en-US" u="sng" dirty="0">
                <a:solidFill>
                  <a:schemeClr val="tx1"/>
                </a:solidFill>
              </a:rPr>
              <a:t>An English class isn’t a Math class</a:t>
            </a:r>
            <a:r>
              <a:rPr lang="en-US" dirty="0">
                <a:solidFill>
                  <a:schemeClr val="tx1"/>
                </a:solidFill>
              </a:rPr>
              <a:t>. There may be more than one answer – or no answer!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199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5C0D9-6302-4464-9ED8-456B714C4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Critical Reading: The Teacher’s Role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and the Socratic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99CF8-6F98-4084-ACF1-91BFD4A44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I have my class read the essay together</a:t>
            </a:r>
          </a:p>
          <a:p>
            <a:r>
              <a:rPr lang="en-US" sz="2600" dirty="0">
                <a:solidFill>
                  <a:schemeClr val="tx1"/>
                </a:solidFill>
              </a:rPr>
              <a:t>We read the essay slowly and carefully</a:t>
            </a:r>
          </a:p>
          <a:p>
            <a:r>
              <a:rPr lang="en-US" sz="2600" dirty="0">
                <a:solidFill>
                  <a:schemeClr val="tx1"/>
                </a:solidFill>
              </a:rPr>
              <a:t>I define words that some or all students may not know</a:t>
            </a:r>
          </a:p>
          <a:p>
            <a:r>
              <a:rPr lang="en-US" sz="2600" dirty="0">
                <a:solidFill>
                  <a:schemeClr val="tx1"/>
                </a:solidFill>
              </a:rPr>
              <a:t>I use the Socratic method of question-and-answer to identify and discuss ideas as they occur in the essay</a:t>
            </a:r>
          </a:p>
          <a:p>
            <a:r>
              <a:rPr lang="en-US" sz="2600" dirty="0">
                <a:solidFill>
                  <a:schemeClr val="tx1"/>
                </a:solidFill>
              </a:rPr>
              <a:t>I draw the students’ attention to the author’s writing style </a:t>
            </a:r>
          </a:p>
          <a:p>
            <a:r>
              <a:rPr lang="en-US" sz="2600" dirty="0">
                <a:solidFill>
                  <a:schemeClr val="tx1"/>
                </a:solidFill>
              </a:rPr>
              <a:t>I have students write a short response to the essay and read them to the class for open discussion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500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5CEE4-74C4-4BA8-A764-26C1DB4E8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Teaching Strategy: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Helping Students to ask questions on what they read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7A6E4-F5A8-4A93-9498-1F4EC821A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300" dirty="0">
                <a:solidFill>
                  <a:schemeClr val="tx1"/>
                </a:solidFill>
              </a:rPr>
              <a:t>Asking questions on an essay (or any text) is a key to interpreting it, such as</a:t>
            </a:r>
          </a:p>
          <a:p>
            <a:pPr>
              <a:buFontTx/>
              <a:buChar char="-"/>
            </a:pPr>
            <a:r>
              <a:rPr lang="en-US" sz="2300" dirty="0">
                <a:solidFill>
                  <a:schemeClr val="tx1"/>
                </a:solidFill>
              </a:rPr>
              <a:t>What is the perspective of the author? How does the author use language to convey meaning?</a:t>
            </a:r>
          </a:p>
          <a:p>
            <a:pPr>
              <a:buFontTx/>
              <a:buChar char="-"/>
            </a:pPr>
            <a:r>
              <a:rPr lang="en-US" sz="2300" dirty="0">
                <a:solidFill>
                  <a:schemeClr val="tx1"/>
                </a:solidFill>
              </a:rPr>
              <a:t>What is the historical and cultural context of the essay? </a:t>
            </a:r>
          </a:p>
          <a:p>
            <a:pPr>
              <a:buFontTx/>
              <a:buChar char="-"/>
            </a:pPr>
            <a:r>
              <a:rPr lang="en-US" sz="2300" dirty="0">
                <a:solidFill>
                  <a:schemeClr val="tx1"/>
                </a:solidFill>
              </a:rPr>
              <a:t>What is your analysis of the characters and their relationship to each other?</a:t>
            </a:r>
          </a:p>
          <a:p>
            <a:pPr>
              <a:buFontTx/>
              <a:buChar char="-"/>
            </a:pPr>
            <a:r>
              <a:rPr lang="en-US" sz="2300" dirty="0">
                <a:solidFill>
                  <a:schemeClr val="tx1"/>
                </a:solidFill>
              </a:rPr>
              <a:t>What are the main ideas of the essay?</a:t>
            </a:r>
          </a:p>
          <a:p>
            <a:pPr marL="0" indent="0">
              <a:buNone/>
            </a:pPr>
            <a:r>
              <a:rPr lang="en-US" sz="2300" dirty="0">
                <a:solidFill>
                  <a:schemeClr val="tx1"/>
                </a:solidFill>
              </a:rPr>
              <a:t>These questions can be drilled down in class discussions and in written responses. </a:t>
            </a:r>
          </a:p>
        </p:txBody>
      </p:sp>
    </p:spTree>
    <p:extLst>
      <p:ext uri="{BB962C8B-B14F-4D97-AF65-F5344CB8AC3E}">
        <p14:creationId xmlns:p14="http://schemas.microsoft.com/office/powerpoint/2010/main" val="1293805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C2A70-FD5B-473C-A2E3-2EAF95908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Teaching Strategy:</a:t>
            </a:r>
            <a:br>
              <a:rPr lang="en-US" dirty="0"/>
            </a:br>
            <a:r>
              <a:rPr lang="en-US" dirty="0"/>
              <a:t>Asking Students One Big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69ABB-7C3F-456E-9D5F-3A14ECCCF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Asking One Big Question to students can really help them to think critically about what they read. For example: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Which sentence is the most interesting in this essay? Why?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What is wrong with this essay?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-   Is the writer of this essay good or not? Why?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One year from now, would you read this essay again on your own? Why?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Students write their responses and then present them to the class for discussion</a:t>
            </a:r>
          </a:p>
        </p:txBody>
      </p:sp>
    </p:spTree>
    <p:extLst>
      <p:ext uri="{BB962C8B-B14F-4D97-AF65-F5344CB8AC3E}">
        <p14:creationId xmlns:p14="http://schemas.microsoft.com/office/powerpoint/2010/main" val="20057335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443</TotalTime>
  <Words>1310</Words>
  <Application>Microsoft Office PowerPoint</Application>
  <PresentationFormat>Widescreen</PresentationFormat>
  <Paragraphs>72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Garamond</vt:lpstr>
      <vt:lpstr>Organic</vt:lpstr>
      <vt:lpstr>Critical Reading Strategies</vt:lpstr>
      <vt:lpstr>Critical Reading: The main difference  between high school and college</vt:lpstr>
      <vt:lpstr>“I like it” or “I don’t like it”  is not enough</vt:lpstr>
      <vt:lpstr>Even if you are not an English major…</vt:lpstr>
      <vt:lpstr>Basic guidelines for critical reading  in college-level work</vt:lpstr>
      <vt:lpstr>Guidelines continued</vt:lpstr>
      <vt:lpstr>Critical Reading: The Teacher’s Role and the Socratic Method</vt:lpstr>
      <vt:lpstr>Teaching Strategy: Helping Students to ask questions on what they read</vt:lpstr>
      <vt:lpstr>Teaching Strategy: Asking Students One Big Question</vt:lpstr>
      <vt:lpstr>Essay Example: “Genre is Disappearing. What Comes Next?” Amanda Petrusich</vt:lpstr>
      <vt:lpstr>“Genre is Disappearing. What Comes Next?” continued</vt:lpstr>
      <vt:lpstr>“Genre is Disappearing. What Comes Next?” continued</vt:lpstr>
      <vt:lpstr>“Genre is Disappearing. What Comes Next?” Conclusion</vt:lpstr>
      <vt:lpstr>Critical Reading and Critical Thinking: Final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Critical Reading Strategies</dc:title>
  <dc:creator>richa</dc:creator>
  <cp:lastModifiedBy> </cp:lastModifiedBy>
  <cp:revision>33</cp:revision>
  <dcterms:created xsi:type="dcterms:W3CDTF">2021-07-31T19:45:06Z</dcterms:created>
  <dcterms:modified xsi:type="dcterms:W3CDTF">2021-08-26T20:36:53Z</dcterms:modified>
</cp:coreProperties>
</file>