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1pPr>
    <a:lvl2pPr marL="0" marR="0" indent="4572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2pPr>
    <a:lvl3pPr marL="0" marR="0" indent="9144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3pPr>
    <a:lvl4pPr marL="0" marR="0" indent="13716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4pPr>
    <a:lvl5pPr marL="0" marR="0" indent="18288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5pPr>
    <a:lvl6pPr marL="0" marR="0" indent="22860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6pPr>
    <a:lvl7pPr marL="0" marR="0" indent="27432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7pPr>
    <a:lvl8pPr marL="0" marR="0" indent="32004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8pPr>
    <a:lvl9pPr marL="0" marR="0" indent="36576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1">
              <a:satOff val="3942"/>
              <a:lumOff val="17322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 Medium"/>
          <a:ea typeface="Graphik Medium"/>
          <a:cs typeface="Graphik Medium"/>
        </a:font>
        <a:schemeClr val="accent6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0EAF0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35454"/>
              <a:satOff val="2115"/>
              <a:lumOff val="45487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254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254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254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C526A"/>
              </a:solidFill>
              <a:prstDash val="solid"/>
              <a:miter lim="400000"/>
            </a:ln>
          </a:left>
          <a:right>
            <a:ln w="254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CB5B2"/>
          </a:solidFill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C526A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3B3B3B"/>
              </a:solidFill>
              <a:prstDash val="solid"/>
              <a:miter lim="400000"/>
            </a:ln>
          </a:left>
          <a:right>
            <a:ln w="12700" cap="flat">
              <a:solidFill>
                <a:srgbClr val="3B3B3B"/>
              </a:solidFill>
              <a:prstDash val="solid"/>
              <a:miter lim="400000"/>
            </a:ln>
          </a:right>
          <a:top>
            <a:ln w="12700" cap="flat">
              <a:solidFill>
                <a:srgbClr val="5C526A"/>
              </a:solidFill>
              <a:prstDash val="solid"/>
              <a:miter lim="400000"/>
            </a:ln>
          </a:top>
          <a:bottom>
            <a:ln w="25400" cap="flat">
              <a:solidFill>
                <a:srgbClr val="3B3B3B"/>
              </a:solidFill>
              <a:prstDash val="solid"/>
              <a:miter lim="400000"/>
            </a:ln>
          </a:bottom>
          <a:insideH>
            <a:ln w="12700" cap="flat">
              <a:solidFill>
                <a:srgbClr val="3B3B3B"/>
              </a:solidFill>
              <a:prstDash val="solid"/>
              <a:miter lim="400000"/>
            </a:ln>
          </a:insideH>
          <a:insideV>
            <a:ln w="12700" cap="flat">
              <a:solidFill>
                <a:srgbClr val="3B3B3B"/>
              </a:solidFill>
              <a:prstDash val="solid"/>
              <a:miter lim="400000"/>
            </a:ln>
          </a:insideV>
        </a:tcBdr>
        <a:fill>
          <a:solidFill>
            <a:srgbClr val="C16E6A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CDCECC"/>
          </a:solidFill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D2F24"/>
          </a:solidFill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8" name="Shape 17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opic"/>
          <p:cNvSpPr txBox="1"/>
          <p:nvPr>
            <p:ph type="body" sz="quarter" idx="21" hasCustomPrompt="1"/>
          </p:nvPr>
        </p:nvSpPr>
        <p:spPr>
          <a:xfrm>
            <a:off x="11811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/>
            </a:lvl1pPr>
          </a:lstStyle>
          <a:p>
            <a:pPr/>
            <a:r>
              <a:t>Topic</a:t>
            </a:r>
          </a:p>
        </p:txBody>
      </p:sp>
      <p:sp>
        <p:nvSpPr>
          <p:cNvPr id="16" name="Location"/>
          <p:cNvSpPr txBox="1"/>
          <p:nvPr>
            <p:ph type="body" sz="quarter" idx="22" hasCustomPrompt="1"/>
          </p:nvPr>
        </p:nvSpPr>
        <p:spPr>
          <a:xfrm>
            <a:off x="182372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/>
            </a:lvl1pPr>
          </a:lstStyle>
          <a:p>
            <a:pPr/>
            <a:r>
              <a:t>Location</a:t>
            </a:r>
          </a:p>
        </p:txBody>
      </p:sp>
      <p:sp>
        <p:nvSpPr>
          <p:cNvPr id="17" name="Author and Date"/>
          <p:cNvSpPr txBox="1"/>
          <p:nvPr>
            <p:ph type="body" sz="quarter" idx="23" hasCustomPrompt="1"/>
          </p:nvPr>
        </p:nvSpPr>
        <p:spPr>
          <a:xfrm>
            <a:off x="6946900" y="12233909"/>
            <a:ext cx="10490200" cy="706629"/>
          </a:xfrm>
          <a:prstGeom prst="rect">
            <a:avLst/>
          </a:prstGeom>
        </p:spPr>
        <p:txBody>
          <a:bodyPr anchor="t"/>
          <a:lstStyle/>
          <a:p>
            <a:pPr/>
            <a:r>
              <a:t>Author and Date</a:t>
            </a:r>
          </a:p>
        </p:txBody>
      </p:sp>
      <p:sp>
        <p:nvSpPr>
          <p:cNvPr id="18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9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atement">
    <p:bg>
      <p:bgPr>
        <a:solidFill>
          <a:srgbClr val="F3F5B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Body Level One…"/>
          <p:cNvSpPr txBox="1"/>
          <p:nvPr>
            <p:ph type="body" sz="half" idx="1" hasCustomPrompt="1"/>
          </p:nvPr>
        </p:nvSpPr>
        <p:spPr>
          <a:xfrm>
            <a:off x="2082800" y="4337484"/>
            <a:ext cx="20205700" cy="46990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2" name="Line"/>
          <p:cNvSpPr/>
          <p:nvPr/>
        </p:nvSpPr>
        <p:spPr>
          <a:xfrm>
            <a:off x="766879" y="952500"/>
            <a:ext cx="22850242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23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24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g Fact">
    <p:bg>
      <p:bgPr>
        <a:solidFill>
          <a:srgbClr val="F3F5B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Body Level One…"/>
          <p:cNvSpPr txBox="1"/>
          <p:nvPr>
            <p:ph type="body" idx="1" hasCustomPrompt="1"/>
          </p:nvPr>
        </p:nvSpPr>
        <p:spPr>
          <a:xfrm>
            <a:off x="2082800" y="1509784"/>
            <a:ext cx="20205700" cy="685229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2" name="Fact information"/>
          <p:cNvSpPr txBox="1"/>
          <p:nvPr>
            <p:ph type="body" sz="quarter" idx="21" hasCustomPrompt="1"/>
          </p:nvPr>
        </p:nvSpPr>
        <p:spPr>
          <a:xfrm>
            <a:off x="2082800" y="8407994"/>
            <a:ext cx="20205700" cy="694056"/>
          </a:xfrm>
          <a:prstGeom prst="rect">
            <a:avLst/>
          </a:prstGeom>
        </p:spPr>
        <p:txBody>
          <a:bodyPr anchor="t"/>
          <a:lstStyle>
            <a:lvl1pPr>
              <a:defRPr spc="104" sz="3500">
                <a:solidFill>
                  <a:schemeClr val="accent1"/>
                </a:solidFill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33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34" name="Line"/>
          <p:cNvSpPr/>
          <p:nvPr/>
        </p:nvSpPr>
        <p:spPr>
          <a:xfrm>
            <a:off x="766879" y="12598400"/>
            <a:ext cx="22850242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bg>
      <p:bgPr>
        <a:solidFill>
          <a:srgbClr val="FFCB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Attribution"/>
          <p:cNvSpPr txBox="1"/>
          <p:nvPr>
            <p:ph type="body" sz="quarter" idx="21" hasCustomPrompt="1"/>
          </p:nvPr>
        </p:nvSpPr>
        <p:spPr>
          <a:xfrm>
            <a:off x="2088436" y="11375561"/>
            <a:ext cx="20207127" cy="706629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43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44" name="Li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45" name="Body Level One…"/>
          <p:cNvSpPr txBox="1"/>
          <p:nvPr>
            <p:ph type="body" sz="half" idx="1" hasCustomPrompt="1"/>
          </p:nvPr>
        </p:nvSpPr>
        <p:spPr>
          <a:xfrm>
            <a:off x="2088436" y="4298870"/>
            <a:ext cx="20207128" cy="46990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6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Image"/>
          <p:cNvSpPr/>
          <p:nvPr>
            <p:ph type="pic" idx="21"/>
          </p:nvPr>
        </p:nvSpPr>
        <p:spPr>
          <a:xfrm>
            <a:off x="-609600" y="431800"/>
            <a:ext cx="21514742" cy="12103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4" name="Image"/>
          <p:cNvSpPr/>
          <p:nvPr>
            <p:ph type="pic" sz="quarter" idx="22"/>
          </p:nvPr>
        </p:nvSpPr>
        <p:spPr>
          <a:xfrm>
            <a:off x="15836900" y="-203200"/>
            <a:ext cx="7747000" cy="77470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5" name="1056335080_2112X2816.jpg"/>
          <p:cNvSpPr/>
          <p:nvPr>
            <p:ph type="pic" idx="23"/>
          </p:nvPr>
        </p:nvSpPr>
        <p:spPr>
          <a:xfrm>
            <a:off x="10769600" y="-6083300"/>
            <a:ext cx="17881600" cy="23842133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Image"/>
          <p:cNvSpPr/>
          <p:nvPr>
            <p:ph type="pic" idx="21"/>
          </p:nvPr>
        </p:nvSpPr>
        <p:spPr>
          <a:xfrm>
            <a:off x="760214" y="279400"/>
            <a:ext cx="22863633" cy="12866707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64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1056335066_3170x2500.jpeg"/>
          <p:cNvSpPr/>
          <p:nvPr>
            <p:ph type="pic" idx="21"/>
          </p:nvPr>
        </p:nvSpPr>
        <p:spPr>
          <a:xfrm>
            <a:off x="0" y="-2757142"/>
            <a:ext cx="24384000" cy="1923028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8" name="Topic"/>
          <p:cNvSpPr txBox="1"/>
          <p:nvPr>
            <p:ph type="body" sz="quarter" idx="22" hasCustomPrompt="1"/>
          </p:nvPr>
        </p:nvSpPr>
        <p:spPr>
          <a:xfrm>
            <a:off x="11811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>
                <a:solidFill>
                  <a:srgbClr val="FFFFFF"/>
                </a:solidFill>
              </a:defRPr>
            </a:lvl1pPr>
          </a:lstStyle>
          <a:p>
            <a:pPr/>
            <a:r>
              <a:t>Topic</a:t>
            </a:r>
          </a:p>
        </p:txBody>
      </p:sp>
      <p:sp>
        <p:nvSpPr>
          <p:cNvPr id="29" name="Location"/>
          <p:cNvSpPr txBox="1"/>
          <p:nvPr>
            <p:ph type="body" sz="quarter" idx="23" hasCustomPrompt="1"/>
          </p:nvPr>
        </p:nvSpPr>
        <p:spPr>
          <a:xfrm>
            <a:off x="182372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>
                <a:solidFill>
                  <a:srgbClr val="FFFFFF"/>
                </a:solidFill>
              </a:defRPr>
            </a:lvl1pPr>
          </a:lstStyle>
          <a:p>
            <a:pPr/>
            <a:r>
              <a:t>Location</a:t>
            </a:r>
          </a:p>
        </p:txBody>
      </p:sp>
      <p:sp>
        <p:nvSpPr>
          <p:cNvPr id="30" name="Author and Date"/>
          <p:cNvSpPr txBox="1"/>
          <p:nvPr>
            <p:ph type="body" sz="quarter" idx="24" hasCustomPrompt="1"/>
          </p:nvPr>
        </p:nvSpPr>
        <p:spPr>
          <a:xfrm>
            <a:off x="6946900" y="12233909"/>
            <a:ext cx="10490200" cy="706629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31" name="Line"/>
          <p:cNvSpPr/>
          <p:nvPr/>
        </p:nvSpPr>
        <p:spPr>
          <a:xfrm>
            <a:off x="766879" y="12060766"/>
            <a:ext cx="22850240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2" name="Line"/>
          <p:cNvSpPr/>
          <p:nvPr/>
        </p:nvSpPr>
        <p:spPr>
          <a:xfrm flipV="1">
            <a:off x="6527799" y="12034558"/>
            <a:ext cx="1" cy="111498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3" name="Line"/>
          <p:cNvSpPr/>
          <p:nvPr/>
        </p:nvSpPr>
        <p:spPr>
          <a:xfrm flipV="1">
            <a:off x="17856201" y="12034558"/>
            <a:ext cx="1" cy="111498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4" name="Li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5" name="Body Level One…"/>
          <p:cNvSpPr txBox="1"/>
          <p:nvPr>
            <p:ph type="body" sz="quarter" idx="1" hasCustomPrompt="1"/>
          </p:nvPr>
        </p:nvSpPr>
        <p:spPr>
          <a:xfrm>
            <a:off x="2082800" y="3492500"/>
            <a:ext cx="20205700" cy="161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6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 Alt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Body Level One…"/>
          <p:cNvSpPr txBox="1"/>
          <p:nvPr>
            <p:ph type="body" sz="quarter" idx="1" hasCustomPrompt="1"/>
          </p:nvPr>
        </p:nvSpPr>
        <p:spPr>
          <a:xfrm>
            <a:off x="1270000" y="8015916"/>
            <a:ext cx="11785600" cy="384810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8AACB9"/>
                </a:solidFill>
              </a:defRPr>
            </a:lvl1pPr>
            <a:lvl2pPr>
              <a:defRPr>
                <a:solidFill>
                  <a:srgbClr val="8AACB9"/>
                </a:solidFill>
              </a:defRPr>
            </a:lvl2pPr>
            <a:lvl3pPr>
              <a:defRPr>
                <a:solidFill>
                  <a:srgbClr val="8AACB9"/>
                </a:solidFill>
              </a:defRPr>
            </a:lvl3pPr>
            <a:lvl4pPr>
              <a:defRPr>
                <a:solidFill>
                  <a:srgbClr val="8AACB9"/>
                </a:solidFill>
              </a:defRPr>
            </a:lvl4pPr>
            <a:lvl5pPr>
              <a:defRPr>
                <a:solidFill>
                  <a:srgbClr val="8AACB9"/>
                </a:solidFill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Title"/>
          <p:cNvSpPr txBox="1"/>
          <p:nvPr>
            <p:ph type="title" hasCustomPrompt="1"/>
          </p:nvPr>
        </p:nvSpPr>
        <p:spPr>
          <a:xfrm>
            <a:off x="1270000" y="4925417"/>
            <a:ext cx="11785600" cy="2933701"/>
          </a:xfrm>
          <a:prstGeom prst="rect">
            <a:avLst/>
          </a:prstGeom>
        </p:spPr>
        <p:txBody>
          <a:bodyPr anchor="b"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46" name="531205463_2542x1430.jpg"/>
          <p:cNvSpPr/>
          <p:nvPr>
            <p:ph type="pic" idx="21"/>
          </p:nvPr>
        </p:nvSpPr>
        <p:spPr>
          <a:xfrm>
            <a:off x="12801600" y="1895696"/>
            <a:ext cx="17642204" cy="9924608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7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48" name="Li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7" name="Li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58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59" name="Slide Title"/>
          <p:cNvSpPr txBox="1"/>
          <p:nvPr>
            <p:ph type="title" hasCustomPrompt="1"/>
          </p:nvPr>
        </p:nvSpPr>
        <p:spPr>
          <a:xfrm>
            <a:off x="2088436" y="1282700"/>
            <a:ext cx="20207128" cy="1649711"/>
          </a:xfrm>
          <a:prstGeom prst="rect">
            <a:avLst/>
          </a:prstGeom>
        </p:spPr>
        <p:txBody>
          <a:bodyPr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ody Level One…"/>
          <p:cNvSpPr txBox="1"/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numCol="2" spcCol="1289181"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8" name="Li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69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70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Title"/>
          <p:cNvSpPr txBox="1"/>
          <p:nvPr>
            <p:ph type="title" hasCustomPrompt="1"/>
          </p:nvPr>
        </p:nvSpPr>
        <p:spPr>
          <a:xfrm>
            <a:off x="1270000" y="1851223"/>
            <a:ext cx="11785600" cy="4084936"/>
          </a:xfrm>
          <a:prstGeom prst="rect">
            <a:avLst/>
          </a:prstGeom>
        </p:spPr>
        <p:txBody>
          <a:bodyPr anchor="b"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78" name="Body Level One…"/>
          <p:cNvSpPr txBox="1"/>
          <p:nvPr>
            <p:ph type="body" sz="quarter" idx="1" hasCustomPrompt="1"/>
          </p:nvPr>
        </p:nvSpPr>
        <p:spPr>
          <a:xfrm>
            <a:off x="2088435" y="6720284"/>
            <a:ext cx="10972801" cy="5467169"/>
          </a:xfrm>
          <a:prstGeom prst="rect">
            <a:avLst/>
          </a:prstGeom>
        </p:spPr>
        <p:txBody>
          <a:bodyPr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9" name="545882547_1308x1744.jpeg"/>
          <p:cNvSpPr/>
          <p:nvPr>
            <p:ph type="pic" idx="21"/>
          </p:nvPr>
        </p:nvSpPr>
        <p:spPr>
          <a:xfrm>
            <a:off x="12661900" y="-2501900"/>
            <a:ext cx="11077576" cy="14770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0" name="Li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81" name="Li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82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ection Title"/>
          <p:cNvSpPr txBox="1"/>
          <p:nvPr>
            <p:ph type="title" hasCustomPrompt="1"/>
          </p:nvPr>
        </p:nvSpPr>
        <p:spPr>
          <a:xfrm>
            <a:off x="2086106" y="4292600"/>
            <a:ext cx="20205701" cy="56515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0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91" name="Li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Li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00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01" name="Slide Title"/>
          <p:cNvSpPr txBox="1"/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102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genda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2082800" y="2795091"/>
            <a:ext cx="20205700" cy="605029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solidFill>
                  <a:srgbClr val="8AACB9"/>
                </a:solidFill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xfrm>
            <a:off x="2082800" y="4055764"/>
            <a:ext cx="20205700" cy="6731001"/>
          </a:xfrm>
          <a:prstGeom prst="rect">
            <a:avLst/>
          </a:prstGeom>
        </p:spPr>
        <p:txBody>
          <a:bodyPr anchor="t"/>
          <a:lstStyle>
            <a:lvl1pPr marL="177800" indent="-1778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77800" indent="2794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77800" indent="7366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177800" indent="11938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177800" indent="16510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Agenda Title"/>
          <p:cNvSpPr txBox="1"/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>
            <a:lvl1pPr>
              <a:defRPr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</a:lstStyle>
          <a:p>
            <a:pPr/>
            <a:r>
              <a:t>Agenda Title</a:t>
            </a:r>
          </a:p>
        </p:txBody>
      </p:sp>
      <p:sp>
        <p:nvSpPr>
          <p:cNvPr id="112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13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2082800" y="4902200"/>
            <a:ext cx="20205700" cy="391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2082800" y="3495675"/>
            <a:ext cx="20205700" cy="1614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Line"/>
          <p:cNvSpPr/>
          <p:nvPr/>
        </p:nvSpPr>
        <p:spPr>
          <a:xfrm flipV="1">
            <a:off x="766879" y="12048066"/>
            <a:ext cx="22850240" cy="12701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5" name="Line"/>
          <p:cNvSpPr/>
          <p:nvPr/>
        </p:nvSpPr>
        <p:spPr>
          <a:xfrm>
            <a:off x="766879" y="952500"/>
            <a:ext cx="22850242" cy="0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6" name="Line"/>
          <p:cNvSpPr/>
          <p:nvPr/>
        </p:nvSpPr>
        <p:spPr>
          <a:xfrm flipV="1">
            <a:off x="6527799" y="12034558"/>
            <a:ext cx="1" cy="1114983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7" name="Line"/>
          <p:cNvSpPr/>
          <p:nvPr/>
        </p:nvSpPr>
        <p:spPr>
          <a:xfrm flipV="1">
            <a:off x="17856201" y="12034558"/>
            <a:ext cx="1" cy="1114983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11988800" y="128905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pc="0">
                <a:solidFill>
                  <a:srgbClr val="FFFFFF"/>
                </a:solidFill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9pPr>
    </p:titleStyle>
    <p:bodyStyle>
      <a:lvl1pPr marL="0" marR="0" indent="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English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English</a:t>
            </a:r>
          </a:p>
        </p:txBody>
      </p:sp>
      <p:sp>
        <p:nvSpPr>
          <p:cNvPr id="181" name="HB5 Summer Symposium"/>
          <p:cNvSpPr txBox="1"/>
          <p:nvPr>
            <p:ph type="body" idx="2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HB5 Summer Symposium</a:t>
            </a:r>
          </a:p>
        </p:txBody>
      </p:sp>
      <p:sp>
        <p:nvSpPr>
          <p:cNvPr id="182" name="Jorge Gomez"/>
          <p:cNvSpPr txBox="1"/>
          <p:nvPr>
            <p:ph type="body" idx="2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Jorge Gomez</a:t>
            </a:r>
          </a:p>
        </p:txBody>
      </p:sp>
      <p:sp>
        <p:nvSpPr>
          <p:cNvPr id="183" name="Flipgrid as virtual classroom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Flipgrid as virtual classroom</a:t>
            </a:r>
          </a:p>
        </p:txBody>
      </p:sp>
      <p:sp>
        <p:nvSpPr>
          <p:cNvPr id="184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It essentially replaces Blackboard Discussion boards with more tech-friendly capabilities (like Schoology) that make your virtual classroom more interactive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552450" indent="-552450" defTabSz="309372">
              <a:spcBef>
                <a:spcPts val="3700"/>
              </a:spcBef>
              <a:buBlip>
                <a:blip r:embed="rId2"/>
              </a:buBlip>
              <a:defRPr spc="31" sz="3132"/>
            </a:pPr>
            <a:r>
              <a:t>It essentially replaces Blackboard Discussion boards with more tech-friendly capabilities (like Schoology) that make your virtual classroom more interactive </a:t>
            </a:r>
          </a:p>
          <a:p>
            <a:pPr marL="552450" indent="-552450" defTabSz="309372">
              <a:spcBef>
                <a:spcPts val="3700"/>
              </a:spcBef>
              <a:buBlip>
                <a:blip r:embed="rId2"/>
              </a:buBlip>
              <a:defRPr spc="31" sz="3132"/>
            </a:pPr>
            <a:r>
              <a:t>If we do go back to online-only, it’s nice to have an option wherein students can still see each other’s faces speaking (with closed captions) </a:t>
            </a:r>
          </a:p>
          <a:p>
            <a:pPr marL="552450" indent="-552450" defTabSz="309372">
              <a:spcBef>
                <a:spcPts val="3700"/>
              </a:spcBef>
              <a:buBlip>
                <a:blip r:embed="rId2"/>
              </a:buBlip>
              <a:defRPr spc="31" sz="3132"/>
            </a:pPr>
            <a:r>
              <a:t>Blackboard can have a learning curve or be inaccessible in Ultra form, so having a free platform to post lectures, readings, and outside links comes in handy </a:t>
            </a:r>
          </a:p>
          <a:p>
            <a:pPr marL="552450" indent="-552450" defTabSz="309372">
              <a:spcBef>
                <a:spcPts val="3700"/>
              </a:spcBef>
              <a:buBlip>
                <a:blip r:embed="rId2"/>
              </a:buBlip>
              <a:defRPr spc="31" sz="3132"/>
            </a:pPr>
            <a:r>
              <a:t>Students can access it on their laptops or in their mobile devices</a:t>
            </a:r>
          </a:p>
          <a:p>
            <a:pPr marL="552450" indent="-552450" defTabSz="309372">
              <a:spcBef>
                <a:spcPts val="3700"/>
              </a:spcBef>
              <a:buBlip>
                <a:blip r:embed="rId2"/>
              </a:buBlip>
              <a:defRPr spc="31" sz="3132"/>
            </a:pPr>
            <a:r>
              <a:t>Unlike Blackboard, is not prone to blackouts </a:t>
            </a:r>
          </a:p>
        </p:txBody>
      </p:sp>
      <p:sp>
        <p:nvSpPr>
          <p:cNvPr id="187" name="Why Flipgrid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 Flipgrid?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Website allows students to join using their email…"/>
          <p:cNvSpPr txBox="1"/>
          <p:nvPr>
            <p:ph type="body" idx="1"/>
          </p:nvPr>
        </p:nvSpPr>
        <p:spPr>
          <a:xfrm>
            <a:off x="1066407" y="4195233"/>
            <a:ext cx="22457165" cy="6282059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Website allows students to join using their email</a:t>
            </a:r>
          </a:p>
          <a:p>
            <a:pPr>
              <a:buBlip>
                <a:blip r:embed="rId2"/>
              </a:buBlip>
            </a:pPr>
            <a:r>
              <a:t>Students use Flipgrid engine to record short (5 min.) responses using video or mic-only</a:t>
            </a:r>
          </a:p>
          <a:p>
            <a:pPr lvl="1">
              <a:buBlip>
                <a:blip r:embed="rId2"/>
              </a:buBlip>
            </a:pPr>
            <a:r>
              <a:t>They can reply with text to each other’s responses </a:t>
            </a:r>
          </a:p>
          <a:p>
            <a:pPr>
              <a:buBlip>
                <a:blip r:embed="rId2"/>
              </a:buBlip>
            </a:pPr>
            <a:r>
              <a:t>You use Flipgrid to post your lecture, notes, lessons, and any web links </a:t>
            </a:r>
          </a:p>
          <a:p>
            <a:pPr>
              <a:buBlip>
                <a:blip r:embed="rId2"/>
              </a:buBlip>
            </a:pPr>
            <a:r>
              <a:t>Still need Blackboard to grade any Flipgrid work </a:t>
            </a:r>
          </a:p>
        </p:txBody>
      </p:sp>
      <p:sp>
        <p:nvSpPr>
          <p:cNvPr id="190" name="Flipgrid Bas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Flipgrid Basics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reate a class as a “Group”…"/>
          <p:cNvSpPr txBox="1"/>
          <p:nvPr>
            <p:ph type="body" idx="1"/>
          </p:nvPr>
        </p:nvSpPr>
        <p:spPr>
          <a:xfrm>
            <a:off x="1348199" y="4188706"/>
            <a:ext cx="20695550" cy="7120726"/>
          </a:xfrm>
          <a:prstGeom prst="rect">
            <a:avLst/>
          </a:prstGeom>
        </p:spPr>
        <p:txBody>
          <a:bodyPr/>
          <a:lstStyle/>
          <a:p>
            <a:pPr marL="590550" indent="-590550" defTabSz="330708">
              <a:spcBef>
                <a:spcPts val="3900"/>
              </a:spcBef>
              <a:buBlip>
                <a:blip r:embed="rId2"/>
              </a:buBlip>
              <a:defRPr spc="33" sz="3348"/>
            </a:pPr>
            <a:r>
              <a:t>Create a class as a “Group” </a:t>
            </a:r>
          </a:p>
          <a:p>
            <a:pPr lvl="1" marL="1181100" indent="-590550" defTabSz="330708">
              <a:spcBef>
                <a:spcPts val="3900"/>
              </a:spcBef>
              <a:buBlip>
                <a:blip r:embed="rId2"/>
              </a:buBlip>
              <a:defRPr spc="33" sz="3348"/>
            </a:pPr>
            <a:r>
              <a:t>Make “Topics” or lessons/class sessions for that Group/Class </a:t>
            </a:r>
          </a:p>
          <a:p>
            <a:pPr lvl="1" marL="1181100" indent="-590550" defTabSz="330708">
              <a:spcBef>
                <a:spcPts val="3900"/>
              </a:spcBef>
              <a:buBlip>
                <a:blip r:embed="rId2"/>
              </a:buBlip>
              <a:defRPr spc="33" sz="3348"/>
            </a:pPr>
            <a:r>
              <a:t>Students join each topic (or the Group as a whole) with their email, but make sure to insert possible domains so they can access it (@my.epcc.edu, @episd.org, @gmail.com, etc.) </a:t>
            </a:r>
          </a:p>
          <a:p>
            <a:pPr lvl="1" marL="1181100" indent="-590550" defTabSz="330708">
              <a:spcBef>
                <a:spcPts val="3900"/>
              </a:spcBef>
              <a:buBlip>
                <a:blip r:embed="rId2"/>
              </a:buBlip>
              <a:defRPr spc="33" sz="3348"/>
            </a:pPr>
            <a:r>
              <a:t>You can adjust settings like moderating responses, pre-approving responses, change time limit for responses, etc.</a:t>
            </a:r>
          </a:p>
          <a:p>
            <a:pPr lvl="1" marL="1181100" indent="-590550" defTabSz="330708">
              <a:spcBef>
                <a:spcPts val="3900"/>
              </a:spcBef>
              <a:buBlip>
                <a:blip r:embed="rId2"/>
              </a:buBlip>
              <a:defRPr spc="33" sz="3348"/>
            </a:pPr>
            <a:r>
              <a:t>You can open or close a topic at any given date</a:t>
            </a:r>
          </a:p>
          <a:p>
            <a:pPr lvl="1" marL="1181100" indent="-590550" defTabSz="330708">
              <a:spcBef>
                <a:spcPts val="3900"/>
              </a:spcBef>
              <a:buBlip>
                <a:blip r:embed="rId2"/>
              </a:buBlip>
              <a:defRPr spc="33" sz="3348"/>
            </a:pPr>
            <a:r>
              <a:t>You can share each topic on Blackboard for students to find and open</a:t>
            </a:r>
          </a:p>
        </p:txBody>
      </p:sp>
      <p:sp>
        <p:nvSpPr>
          <p:cNvPr id="193" name="Flipgrid Protoco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Flipgrid Protocol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Every now and then students will say that their responses aren’t posting or other technical issues…"/>
          <p:cNvSpPr txBox="1"/>
          <p:nvPr>
            <p:ph type="body" sz="half" idx="1"/>
          </p:nvPr>
        </p:nvSpPr>
        <p:spPr>
          <a:xfrm>
            <a:off x="2088436" y="4188706"/>
            <a:ext cx="20207128" cy="6282059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Every now and then students will say that their responses aren’t posting or other technical issues </a:t>
            </a:r>
          </a:p>
          <a:p>
            <a:pPr>
              <a:buBlip>
                <a:blip r:embed="rId2"/>
              </a:buBlip>
            </a:pPr>
            <a:r>
              <a:t>Can be time-consuming to reply to each response (best to respond to a few individually or in a new video at the end of each Topic after everyone posted) </a:t>
            </a:r>
          </a:p>
          <a:p>
            <a:pPr>
              <a:buBlip>
                <a:blip r:embed="rId2"/>
              </a:buBlip>
            </a:pPr>
            <a:r>
              <a:t>It does not allow PowerPoints to be uploaded, but you can share Google Slides, Prezis, or Canva links </a:t>
            </a:r>
          </a:p>
        </p:txBody>
      </p:sp>
      <p:sp>
        <p:nvSpPr>
          <p:cNvPr id="196" name="Drawbac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Drawbacks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Here are some of mine from prior semesters, along with the overview of the settings.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pPr/>
            <a:r>
              <a:t>Here are some of mine from prior semesters, along with the overview of the settings. </a:t>
            </a:r>
          </a:p>
        </p:txBody>
      </p:sp>
      <p:sp>
        <p:nvSpPr>
          <p:cNvPr id="199" name="Walkthroug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Walkthrough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lide bullet text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</a:p>
        </p:txBody>
      </p:sp>
      <p:sp>
        <p:nvSpPr>
          <p:cNvPr id="202" name="Thank yo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4_Briefing">
  <a:themeElements>
    <a:clrScheme name="24_Briefing">
      <a:dk1>
        <a:srgbClr val="002C3A"/>
      </a:dk1>
      <a:lt1>
        <a:srgbClr val="54818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44" strike="noStrike" sz="2200" u="none" kumimoji="0" normalizeH="0">
            <a:ln>
              <a:noFill/>
            </a:ln>
            <a:solidFill>
              <a:schemeClr val="accent1">
                <a:satOff val="74278"/>
                <a:lumOff val="-33241"/>
              </a:schemeClr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4_Briefing">
  <a:themeElements>
    <a:clrScheme name="24_Briefing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44" strike="noStrike" sz="2200" u="none" kumimoji="0" normalizeH="0">
            <a:ln>
              <a:noFill/>
            </a:ln>
            <a:solidFill>
              <a:schemeClr val="accent1">
                <a:satOff val="74278"/>
                <a:lumOff val="-33241"/>
              </a:schemeClr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