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86" r:id="rId2"/>
    <p:sldMasterId id="2147483754" r:id="rId3"/>
  </p:sldMasterIdLst>
  <p:notesMasterIdLst>
    <p:notesMasterId r:id="rId54"/>
  </p:notesMasterIdLst>
  <p:sldIdLst>
    <p:sldId id="502" r:id="rId4"/>
    <p:sldId id="684" r:id="rId5"/>
    <p:sldId id="706" r:id="rId6"/>
    <p:sldId id="512" r:id="rId7"/>
    <p:sldId id="522" r:id="rId8"/>
    <p:sldId id="528" r:id="rId9"/>
    <p:sldId id="523" r:id="rId10"/>
    <p:sldId id="524" r:id="rId11"/>
    <p:sldId id="707" r:id="rId12"/>
    <p:sldId id="705" r:id="rId13"/>
    <p:sldId id="700" r:id="rId14"/>
    <p:sldId id="530" r:id="rId15"/>
    <p:sldId id="702" r:id="rId16"/>
    <p:sldId id="699" r:id="rId17"/>
    <p:sldId id="538" r:id="rId18"/>
    <p:sldId id="544" r:id="rId19"/>
    <p:sldId id="545" r:id="rId20"/>
    <p:sldId id="546" r:id="rId21"/>
    <p:sldId id="547" r:id="rId22"/>
    <p:sldId id="548" r:id="rId23"/>
    <p:sldId id="550" r:id="rId24"/>
    <p:sldId id="551" r:id="rId25"/>
    <p:sldId id="560" r:id="rId26"/>
    <p:sldId id="563" r:id="rId27"/>
    <p:sldId id="564" r:id="rId28"/>
    <p:sldId id="565" r:id="rId29"/>
    <p:sldId id="566" r:id="rId30"/>
    <p:sldId id="708" r:id="rId31"/>
    <p:sldId id="567" r:id="rId32"/>
    <p:sldId id="608" r:id="rId33"/>
    <p:sldId id="609" r:id="rId34"/>
    <p:sldId id="611" r:id="rId35"/>
    <p:sldId id="570" r:id="rId36"/>
    <p:sldId id="571" r:id="rId37"/>
    <p:sldId id="572" r:id="rId38"/>
    <p:sldId id="579" r:id="rId39"/>
    <p:sldId id="580" r:id="rId40"/>
    <p:sldId id="624" r:id="rId41"/>
    <p:sldId id="588" r:id="rId42"/>
    <p:sldId id="589" r:id="rId43"/>
    <p:sldId id="590" r:id="rId44"/>
    <p:sldId id="592" r:id="rId45"/>
    <p:sldId id="593" r:id="rId46"/>
    <p:sldId id="594" r:id="rId47"/>
    <p:sldId id="595" r:id="rId48"/>
    <p:sldId id="483" r:id="rId49"/>
    <p:sldId id="692" r:id="rId50"/>
    <p:sldId id="677" r:id="rId51"/>
    <p:sldId id="482" r:id="rId52"/>
    <p:sldId id="697" r:id="rId53"/>
  </p:sldIdLst>
  <p:sldSz cx="9144000" cy="6858000" type="screen4x3"/>
  <p:notesSz cx="7086600" cy="9372600"/>
  <p:embeddedFontLst>
    <p:embeddedFont>
      <p:font typeface="Franklin Gothic Book" panose="020B0503020102020204" pitchFamily="34" charset="0"/>
      <p:regular r:id="rId55"/>
      <p:italic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E80C2"/>
    <a:srgbClr val="304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B0D12F-1C25-4A7E-882F-66DEFDE23A99}">
  <a:tblStyle styleId="{FFB0D12F-1C25-4A7E-882F-66DEFDE23A99}" styleName="Table_0">
    <a:wholeTbl>
      <a:tcTxStyle b="off" i="off">
        <a:font>
          <a:latin typeface="Perpetua"/>
          <a:ea typeface="Perpetua"/>
          <a:cs typeface="Perpetua"/>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chemeClr val="dk1"/>
              </a:solidFill>
              <a:prstDash val="solid"/>
              <a:round/>
              <a:headEnd type="none" w="med" len="med"/>
              <a:tailEnd type="none" w="med" len="med"/>
            </a:ln>
          </a:top>
          <a:bottom>
            <a:ln w="254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6E6E6"/>
          </a:solidFill>
        </a:fill>
      </a:tcStyle>
    </a:band1H>
    <a:band1V>
      <a:tcStyle>
        <a:tcBdr/>
        <a:fill>
          <a:solidFill>
            <a:srgbClr val="E6E6E6"/>
          </a:solidFill>
        </a:fill>
      </a:tcStyle>
    </a:band1V>
    <a:lastCol>
      <a:tcTxStyle b="on" i="off">
        <a:font>
          <a:latin typeface="Perpetua"/>
          <a:ea typeface="Perpetua"/>
          <a:cs typeface="Perpetua"/>
        </a:font>
        <a:schemeClr val="lt1"/>
      </a:tcTxStyle>
      <a:tcStyle>
        <a:tcBdr/>
        <a:fill>
          <a:solidFill>
            <a:schemeClr val="accent1"/>
          </a:solidFill>
        </a:fill>
      </a:tcStyle>
    </a:lastCol>
    <a:firstCol>
      <a:tcTxStyle b="on" i="off">
        <a:font>
          <a:latin typeface="Perpetua"/>
          <a:ea typeface="Perpetua"/>
          <a:cs typeface="Perpetua"/>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med" len="med"/>
              <a:tailEnd type="none" w="med" len="med"/>
            </a:ln>
          </a:top>
        </a:tcBdr>
        <a:fill>
          <a:solidFill>
            <a:schemeClr val="lt1"/>
          </a:solidFill>
        </a:fill>
      </a:tcStyle>
    </a:lastRow>
    <a:seCell>
      <a:tcTxStyle b="on" i="off">
        <a:font>
          <a:latin typeface="Perpetua"/>
          <a:ea typeface="Perpetua"/>
          <a:cs typeface="Perpetua"/>
        </a:font>
        <a:schemeClr val="dk1"/>
      </a:tcTxStyle>
      <a:tcStyle>
        <a:tcBdr/>
      </a:tcStyle>
    </a:seCell>
    <a:swCell>
      <a:tcTxStyle b="on" i="off">
        <a:font>
          <a:latin typeface="Perpetua"/>
          <a:ea typeface="Perpetua"/>
          <a:cs typeface="Perpetua"/>
        </a:font>
        <a:schemeClr val="dk1"/>
      </a:tcTxStyle>
      <a:tcStyle>
        <a:tcBdr/>
      </a:tcStyle>
    </a:swCell>
    <a:firstRow>
      <a:tcTxStyle b="on" i="off">
        <a:font>
          <a:latin typeface="Perpetua"/>
          <a:ea typeface="Perpetua"/>
          <a:cs typeface="Perpetua"/>
        </a:font>
        <a:schemeClr val="lt1"/>
      </a:tcTxStyle>
      <a:tcStyle>
        <a:tcBdr>
          <a:bottom>
            <a:ln w="25400" cap="flat" cmpd="sng">
              <a:solidFill>
                <a:schemeClr val="dk1"/>
              </a:solidFill>
              <a:prstDash val="solid"/>
              <a:round/>
              <a:headEnd type="none" w="med" len="med"/>
              <a:tailEnd type="none" w="med" len="med"/>
            </a:ln>
          </a:bottom>
        </a:tcBdr>
        <a:fill>
          <a:solidFill>
            <a:schemeClr val="accent1"/>
          </a:solidFill>
        </a:fill>
      </a:tcStyle>
    </a:firstRow>
  </a:tblStyle>
  <a:tblStyle styleId="{90E97290-FFBD-4267-B23F-DDE26F6F8980}" styleName="Table_1">
    <a:wholeTbl>
      <a:tcTxStyle b="off" i="off">
        <a:font>
          <a:latin typeface="Perpetua"/>
          <a:ea typeface="Perpetua"/>
          <a:cs typeface="Perpetu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2"/>
          </a:solidFill>
        </a:fill>
      </a:tcStyle>
    </a:wholeTbl>
    <a:band1H>
      <a:tcStyle>
        <a:tcBdr/>
        <a:fill>
          <a:solidFill>
            <a:srgbClr val="CDD5E4"/>
          </a:solidFill>
        </a:fill>
      </a:tcStyle>
    </a:band1H>
    <a:band1V>
      <a:tcStyle>
        <a:tcBdr/>
        <a:fill>
          <a:solidFill>
            <a:srgbClr val="CDD5E4"/>
          </a:solidFill>
        </a:fill>
      </a:tcStyle>
    </a:band1V>
    <a:lastCol>
      <a:tcTxStyle b="on" i="off">
        <a:font>
          <a:latin typeface="Perpetua"/>
          <a:ea typeface="Perpetua"/>
          <a:cs typeface="Perpetua"/>
        </a:font>
        <a:schemeClr val="lt1"/>
      </a:tcTxStyle>
      <a:tcStyle>
        <a:tcBdr/>
        <a:fill>
          <a:solidFill>
            <a:schemeClr val="accent1"/>
          </a:solidFill>
        </a:fill>
      </a:tcStyle>
    </a:lastCol>
    <a:firstCol>
      <a:tcTxStyle b="on" i="off">
        <a:font>
          <a:latin typeface="Perpetua"/>
          <a:ea typeface="Perpetua"/>
          <a:cs typeface="Perpetua"/>
        </a:font>
        <a:schemeClr val="lt1"/>
      </a:tcTxStyle>
      <a:tcStyle>
        <a:tcBdr/>
        <a:fill>
          <a:solidFill>
            <a:schemeClr val="accent1"/>
          </a:solidFill>
        </a:fill>
      </a:tcStyle>
    </a:firstCol>
    <a:lastRow>
      <a:tcTxStyle b="on" i="off">
        <a:font>
          <a:latin typeface="Perpetua"/>
          <a:ea typeface="Perpetua"/>
          <a:cs typeface="Perpetu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Perpetua"/>
          <a:ea typeface="Perpetua"/>
          <a:cs typeface="Perpetu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9D1F559-9989-4A5F-9A8B-C79BA0BE82ED}" styleName="Table_2">
    <a:wholeTbl>
      <a:tcTxStyle b="off" i="off">
        <a:font>
          <a:latin typeface="Perpetua"/>
          <a:ea typeface="Perpetua"/>
          <a:cs typeface="Perpetu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BEBE6"/>
          </a:solidFill>
        </a:fill>
      </a:tcStyle>
    </a:wholeTbl>
    <a:band1H>
      <a:tcStyle>
        <a:tcBdr/>
        <a:fill>
          <a:solidFill>
            <a:srgbClr val="F7D4CA"/>
          </a:solidFill>
        </a:fill>
      </a:tcStyle>
    </a:band1H>
    <a:band1V>
      <a:tcStyle>
        <a:tcBdr/>
        <a:fill>
          <a:solidFill>
            <a:srgbClr val="F7D4CA"/>
          </a:solidFill>
        </a:fill>
      </a:tcStyle>
    </a:band1V>
    <a:lastCol>
      <a:tcTxStyle b="on" i="off">
        <a:font>
          <a:latin typeface="Perpetua"/>
          <a:ea typeface="Perpetua"/>
          <a:cs typeface="Perpetua"/>
        </a:font>
        <a:schemeClr val="lt1"/>
      </a:tcTxStyle>
      <a:tcStyle>
        <a:tcBdr/>
        <a:fill>
          <a:solidFill>
            <a:schemeClr val="accent2"/>
          </a:solidFill>
        </a:fill>
      </a:tcStyle>
    </a:lastCol>
    <a:firstCol>
      <a:tcTxStyle b="on" i="off">
        <a:font>
          <a:latin typeface="Perpetua"/>
          <a:ea typeface="Perpetua"/>
          <a:cs typeface="Perpetua"/>
        </a:font>
        <a:schemeClr val="lt1"/>
      </a:tcTxStyle>
      <a:tcStyle>
        <a:tcBdr/>
        <a:fill>
          <a:solidFill>
            <a:schemeClr val="accent2"/>
          </a:solidFill>
        </a:fill>
      </a:tcStyle>
    </a:firstCol>
    <a:lastRow>
      <a:tcTxStyle b="on" i="off">
        <a:font>
          <a:latin typeface="Perpetua"/>
          <a:ea typeface="Perpetua"/>
          <a:cs typeface="Perpetua"/>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Perpetua"/>
          <a:ea typeface="Perpetua"/>
          <a:cs typeface="Perpetua"/>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26" autoAdjust="0"/>
    <p:restoredTop sz="93023" autoAdjust="0"/>
  </p:normalViewPr>
  <p:slideViewPr>
    <p:cSldViewPr snapToGrid="0">
      <p:cViewPr varScale="1">
        <p:scale>
          <a:sx n="83" d="100"/>
          <a:sy n="83" d="100"/>
        </p:scale>
        <p:origin x="893" y="62"/>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6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AD7DB-E000-9543-88E0-BD8DEFB169CC}"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050DD759-1FEB-0C4D-BAAB-C7E19596FA40}">
      <dgm:prSet phldrT="[Text]"/>
      <dgm:spPr/>
      <dgm:t>
        <a:bodyPr/>
        <a:lstStyle/>
        <a:p>
          <a:r>
            <a:rPr lang="en-US" dirty="0"/>
            <a:t>Plan</a:t>
          </a:r>
        </a:p>
      </dgm:t>
    </dgm:pt>
    <dgm:pt modelId="{AEEEBA51-F41D-0543-B33D-6459951F3C99}" type="parTrans" cxnId="{897C2D28-0422-2943-BE95-93F0E4C09813}">
      <dgm:prSet/>
      <dgm:spPr/>
      <dgm:t>
        <a:bodyPr/>
        <a:lstStyle/>
        <a:p>
          <a:endParaRPr lang="en-US"/>
        </a:p>
      </dgm:t>
    </dgm:pt>
    <dgm:pt modelId="{9E808444-CAA8-1341-9722-7C74A9B344B3}" type="sibTrans" cxnId="{897C2D28-0422-2943-BE95-93F0E4C09813}">
      <dgm:prSet/>
      <dgm:spPr/>
      <dgm:t>
        <a:bodyPr/>
        <a:lstStyle/>
        <a:p>
          <a:endParaRPr lang="en-US"/>
        </a:p>
      </dgm:t>
    </dgm:pt>
    <dgm:pt modelId="{021049B3-AE10-8742-9191-E2587414A860}">
      <dgm:prSet phldrT="[Text]"/>
      <dgm:spPr/>
      <dgm:t>
        <a:bodyPr/>
        <a:lstStyle/>
        <a:p>
          <a:r>
            <a:rPr lang="en-US" dirty="0"/>
            <a:t>Instruct</a:t>
          </a:r>
        </a:p>
      </dgm:t>
    </dgm:pt>
    <dgm:pt modelId="{9C07ECC4-9393-6F47-AD7F-5B0FD791FDBB}" type="parTrans" cxnId="{44EB2211-8E76-DC4B-A8D2-45FB06545562}">
      <dgm:prSet/>
      <dgm:spPr/>
      <dgm:t>
        <a:bodyPr/>
        <a:lstStyle/>
        <a:p>
          <a:endParaRPr lang="en-US"/>
        </a:p>
      </dgm:t>
    </dgm:pt>
    <dgm:pt modelId="{D319AB1F-5DB1-5C46-B578-9D34C38DAD52}" type="sibTrans" cxnId="{44EB2211-8E76-DC4B-A8D2-45FB06545562}">
      <dgm:prSet/>
      <dgm:spPr/>
      <dgm:t>
        <a:bodyPr/>
        <a:lstStyle/>
        <a:p>
          <a:endParaRPr lang="en-US"/>
        </a:p>
      </dgm:t>
    </dgm:pt>
    <dgm:pt modelId="{6459B141-F1FD-AA4F-A727-6A87F29C5821}">
      <dgm:prSet phldrT="[Text]"/>
      <dgm:spPr/>
      <dgm:t>
        <a:bodyPr/>
        <a:lstStyle/>
        <a:p>
          <a:r>
            <a:rPr lang="en-US" dirty="0"/>
            <a:t>Assess</a:t>
          </a:r>
        </a:p>
      </dgm:t>
    </dgm:pt>
    <dgm:pt modelId="{61E5EBAE-4378-7146-BDE1-6D59ACF76919}" type="parTrans" cxnId="{D8264D22-668F-6A4F-92AD-C3753B6ACF04}">
      <dgm:prSet/>
      <dgm:spPr/>
      <dgm:t>
        <a:bodyPr/>
        <a:lstStyle/>
        <a:p>
          <a:endParaRPr lang="en-US"/>
        </a:p>
      </dgm:t>
    </dgm:pt>
    <dgm:pt modelId="{64A3E800-2FCB-1147-A039-41C0F27735CD}" type="sibTrans" cxnId="{D8264D22-668F-6A4F-92AD-C3753B6ACF04}">
      <dgm:prSet/>
      <dgm:spPr/>
      <dgm:t>
        <a:bodyPr/>
        <a:lstStyle/>
        <a:p>
          <a:endParaRPr lang="en-US"/>
        </a:p>
      </dgm:t>
    </dgm:pt>
    <dgm:pt modelId="{DAAD33B1-87E8-9040-A14D-E920894CD70E}">
      <dgm:prSet phldrT="[Text]"/>
      <dgm:spPr/>
      <dgm:t>
        <a:bodyPr/>
        <a:lstStyle/>
        <a:p>
          <a:r>
            <a:rPr lang="en-US" dirty="0"/>
            <a:t>Analyze</a:t>
          </a:r>
        </a:p>
      </dgm:t>
    </dgm:pt>
    <dgm:pt modelId="{2BAAFAE8-7FB8-3447-BEF3-EC6B21E9F856}" type="parTrans" cxnId="{E3987808-35A3-CE48-BBC0-4E83A302F950}">
      <dgm:prSet/>
      <dgm:spPr/>
      <dgm:t>
        <a:bodyPr/>
        <a:lstStyle/>
        <a:p>
          <a:endParaRPr lang="en-US"/>
        </a:p>
      </dgm:t>
    </dgm:pt>
    <dgm:pt modelId="{27678ACC-CF4C-3742-9E76-E771870A15EB}" type="sibTrans" cxnId="{E3987808-35A3-CE48-BBC0-4E83A302F950}">
      <dgm:prSet/>
      <dgm:spPr/>
      <dgm:t>
        <a:bodyPr/>
        <a:lstStyle/>
        <a:p>
          <a:endParaRPr lang="en-US"/>
        </a:p>
      </dgm:t>
    </dgm:pt>
    <dgm:pt modelId="{7F088AA7-1762-5E41-BA4D-305B609DA11D}">
      <dgm:prSet phldrT="[Text]"/>
      <dgm:spPr/>
      <dgm:t>
        <a:bodyPr/>
        <a:lstStyle/>
        <a:p>
          <a:r>
            <a:rPr lang="en-US" dirty="0"/>
            <a:t>Adjust</a:t>
          </a:r>
        </a:p>
      </dgm:t>
    </dgm:pt>
    <dgm:pt modelId="{896A5E6B-D0AE-694B-ABBA-5ED8324D884A}" type="parTrans" cxnId="{DE284BD5-6733-FD4C-B390-E9263A25CF02}">
      <dgm:prSet/>
      <dgm:spPr/>
      <dgm:t>
        <a:bodyPr/>
        <a:lstStyle/>
        <a:p>
          <a:endParaRPr lang="en-US"/>
        </a:p>
      </dgm:t>
    </dgm:pt>
    <dgm:pt modelId="{EB944235-7728-1444-9F47-EB9D0F1203F8}" type="sibTrans" cxnId="{DE284BD5-6733-FD4C-B390-E9263A25CF02}">
      <dgm:prSet/>
      <dgm:spPr/>
      <dgm:t>
        <a:bodyPr/>
        <a:lstStyle/>
        <a:p>
          <a:endParaRPr lang="en-US"/>
        </a:p>
      </dgm:t>
    </dgm:pt>
    <dgm:pt modelId="{C0EA08D3-AA41-F144-854E-3E2B037DA59B}" type="pres">
      <dgm:prSet presAssocID="{1F5AD7DB-E000-9543-88E0-BD8DEFB169CC}" presName="Name0" presStyleCnt="0">
        <dgm:presLayoutVars>
          <dgm:dir/>
          <dgm:resizeHandles val="exact"/>
        </dgm:presLayoutVars>
      </dgm:prSet>
      <dgm:spPr/>
      <dgm:t>
        <a:bodyPr/>
        <a:lstStyle/>
        <a:p>
          <a:endParaRPr lang="en-US"/>
        </a:p>
      </dgm:t>
    </dgm:pt>
    <dgm:pt modelId="{CD15AEB5-359A-1B4C-A768-1BFD6EF21882}" type="pres">
      <dgm:prSet presAssocID="{1F5AD7DB-E000-9543-88E0-BD8DEFB169CC}" presName="cycle" presStyleCnt="0"/>
      <dgm:spPr/>
    </dgm:pt>
    <dgm:pt modelId="{B714E8AC-7794-0A46-ABDE-C690E7157225}" type="pres">
      <dgm:prSet presAssocID="{050DD759-1FEB-0C4D-BAAB-C7E19596FA40}" presName="nodeFirstNode" presStyleLbl="node1" presStyleIdx="0" presStyleCnt="5">
        <dgm:presLayoutVars>
          <dgm:bulletEnabled val="1"/>
        </dgm:presLayoutVars>
      </dgm:prSet>
      <dgm:spPr/>
      <dgm:t>
        <a:bodyPr/>
        <a:lstStyle/>
        <a:p>
          <a:endParaRPr lang="en-US"/>
        </a:p>
      </dgm:t>
    </dgm:pt>
    <dgm:pt modelId="{7FA208EA-A65C-6449-A299-8DC2A4ECDC6A}" type="pres">
      <dgm:prSet presAssocID="{9E808444-CAA8-1341-9722-7C74A9B344B3}" presName="sibTransFirstNode" presStyleLbl="bgShp" presStyleIdx="0" presStyleCnt="1"/>
      <dgm:spPr/>
      <dgm:t>
        <a:bodyPr/>
        <a:lstStyle/>
        <a:p>
          <a:endParaRPr lang="en-US"/>
        </a:p>
      </dgm:t>
    </dgm:pt>
    <dgm:pt modelId="{5AE3DC8D-A7E7-784A-8C0C-1D865359EFFF}" type="pres">
      <dgm:prSet presAssocID="{021049B3-AE10-8742-9191-E2587414A860}" presName="nodeFollowingNodes" presStyleLbl="node1" presStyleIdx="1" presStyleCnt="5">
        <dgm:presLayoutVars>
          <dgm:bulletEnabled val="1"/>
        </dgm:presLayoutVars>
      </dgm:prSet>
      <dgm:spPr/>
      <dgm:t>
        <a:bodyPr/>
        <a:lstStyle/>
        <a:p>
          <a:endParaRPr lang="en-US"/>
        </a:p>
      </dgm:t>
    </dgm:pt>
    <dgm:pt modelId="{C21B4BE7-06E5-854B-A9FF-9708F5314C40}" type="pres">
      <dgm:prSet presAssocID="{6459B141-F1FD-AA4F-A727-6A87F29C5821}" presName="nodeFollowingNodes" presStyleLbl="node1" presStyleIdx="2" presStyleCnt="5">
        <dgm:presLayoutVars>
          <dgm:bulletEnabled val="1"/>
        </dgm:presLayoutVars>
      </dgm:prSet>
      <dgm:spPr/>
      <dgm:t>
        <a:bodyPr/>
        <a:lstStyle/>
        <a:p>
          <a:endParaRPr lang="en-US"/>
        </a:p>
      </dgm:t>
    </dgm:pt>
    <dgm:pt modelId="{63EA3820-AB88-9A43-A8F5-24666223C8C4}" type="pres">
      <dgm:prSet presAssocID="{DAAD33B1-87E8-9040-A14D-E920894CD70E}" presName="nodeFollowingNodes" presStyleLbl="node1" presStyleIdx="3" presStyleCnt="5">
        <dgm:presLayoutVars>
          <dgm:bulletEnabled val="1"/>
        </dgm:presLayoutVars>
      </dgm:prSet>
      <dgm:spPr/>
      <dgm:t>
        <a:bodyPr/>
        <a:lstStyle/>
        <a:p>
          <a:endParaRPr lang="en-US"/>
        </a:p>
      </dgm:t>
    </dgm:pt>
    <dgm:pt modelId="{0E85EDDF-47F8-FF4D-8E2B-B1F926087BA7}" type="pres">
      <dgm:prSet presAssocID="{7F088AA7-1762-5E41-BA4D-305B609DA11D}" presName="nodeFollowingNodes" presStyleLbl="node1" presStyleIdx="4" presStyleCnt="5">
        <dgm:presLayoutVars>
          <dgm:bulletEnabled val="1"/>
        </dgm:presLayoutVars>
      </dgm:prSet>
      <dgm:spPr/>
      <dgm:t>
        <a:bodyPr/>
        <a:lstStyle/>
        <a:p>
          <a:endParaRPr lang="en-US"/>
        </a:p>
      </dgm:t>
    </dgm:pt>
  </dgm:ptLst>
  <dgm:cxnLst>
    <dgm:cxn modelId="{0C6374E9-DD85-7446-BF5A-43B0D29B3252}" type="presOf" srcId="{021049B3-AE10-8742-9191-E2587414A860}" destId="{5AE3DC8D-A7E7-784A-8C0C-1D865359EFFF}" srcOrd="0" destOrd="0" presId="urn:microsoft.com/office/officeart/2005/8/layout/cycle3"/>
    <dgm:cxn modelId="{44EB2211-8E76-DC4B-A8D2-45FB06545562}" srcId="{1F5AD7DB-E000-9543-88E0-BD8DEFB169CC}" destId="{021049B3-AE10-8742-9191-E2587414A860}" srcOrd="1" destOrd="0" parTransId="{9C07ECC4-9393-6F47-AD7F-5B0FD791FDBB}" sibTransId="{D319AB1F-5DB1-5C46-B578-9D34C38DAD52}"/>
    <dgm:cxn modelId="{788B75A9-42E9-4D4C-9C33-75C3AEC2C54A}" type="presOf" srcId="{6459B141-F1FD-AA4F-A727-6A87F29C5821}" destId="{C21B4BE7-06E5-854B-A9FF-9708F5314C40}" srcOrd="0" destOrd="0" presId="urn:microsoft.com/office/officeart/2005/8/layout/cycle3"/>
    <dgm:cxn modelId="{90B52145-44BD-F74A-9CD9-EF2353E6AF98}" type="presOf" srcId="{7F088AA7-1762-5E41-BA4D-305B609DA11D}" destId="{0E85EDDF-47F8-FF4D-8E2B-B1F926087BA7}" srcOrd="0" destOrd="0" presId="urn:microsoft.com/office/officeart/2005/8/layout/cycle3"/>
    <dgm:cxn modelId="{BBA2E040-A989-804A-9387-871174955CD0}" type="presOf" srcId="{9E808444-CAA8-1341-9722-7C74A9B344B3}" destId="{7FA208EA-A65C-6449-A299-8DC2A4ECDC6A}" srcOrd="0" destOrd="0" presId="urn:microsoft.com/office/officeart/2005/8/layout/cycle3"/>
    <dgm:cxn modelId="{E3987808-35A3-CE48-BBC0-4E83A302F950}" srcId="{1F5AD7DB-E000-9543-88E0-BD8DEFB169CC}" destId="{DAAD33B1-87E8-9040-A14D-E920894CD70E}" srcOrd="3" destOrd="0" parTransId="{2BAAFAE8-7FB8-3447-BEF3-EC6B21E9F856}" sibTransId="{27678ACC-CF4C-3742-9E76-E771870A15EB}"/>
    <dgm:cxn modelId="{F3CBA1BC-4B94-1741-925A-AD9EC64BEE55}" type="presOf" srcId="{1F5AD7DB-E000-9543-88E0-BD8DEFB169CC}" destId="{C0EA08D3-AA41-F144-854E-3E2B037DA59B}" srcOrd="0" destOrd="0" presId="urn:microsoft.com/office/officeart/2005/8/layout/cycle3"/>
    <dgm:cxn modelId="{D8264D22-668F-6A4F-92AD-C3753B6ACF04}" srcId="{1F5AD7DB-E000-9543-88E0-BD8DEFB169CC}" destId="{6459B141-F1FD-AA4F-A727-6A87F29C5821}" srcOrd="2" destOrd="0" parTransId="{61E5EBAE-4378-7146-BDE1-6D59ACF76919}" sibTransId="{64A3E800-2FCB-1147-A039-41C0F27735CD}"/>
    <dgm:cxn modelId="{A9BBD74F-A80D-C94A-9211-53CC04F8D59F}" type="presOf" srcId="{DAAD33B1-87E8-9040-A14D-E920894CD70E}" destId="{63EA3820-AB88-9A43-A8F5-24666223C8C4}" srcOrd="0" destOrd="0" presId="urn:microsoft.com/office/officeart/2005/8/layout/cycle3"/>
    <dgm:cxn modelId="{DE284BD5-6733-FD4C-B390-E9263A25CF02}" srcId="{1F5AD7DB-E000-9543-88E0-BD8DEFB169CC}" destId="{7F088AA7-1762-5E41-BA4D-305B609DA11D}" srcOrd="4" destOrd="0" parTransId="{896A5E6B-D0AE-694B-ABBA-5ED8324D884A}" sibTransId="{EB944235-7728-1444-9F47-EB9D0F1203F8}"/>
    <dgm:cxn modelId="{897C2D28-0422-2943-BE95-93F0E4C09813}" srcId="{1F5AD7DB-E000-9543-88E0-BD8DEFB169CC}" destId="{050DD759-1FEB-0C4D-BAAB-C7E19596FA40}" srcOrd="0" destOrd="0" parTransId="{AEEEBA51-F41D-0543-B33D-6459951F3C99}" sibTransId="{9E808444-CAA8-1341-9722-7C74A9B344B3}"/>
    <dgm:cxn modelId="{D10C5094-27CC-0F4D-B2C8-786D850361F1}" type="presOf" srcId="{050DD759-1FEB-0C4D-BAAB-C7E19596FA40}" destId="{B714E8AC-7794-0A46-ABDE-C690E7157225}" srcOrd="0" destOrd="0" presId="urn:microsoft.com/office/officeart/2005/8/layout/cycle3"/>
    <dgm:cxn modelId="{5B91BD1A-2166-B248-ABC4-FAC3CE583CB7}" type="presParOf" srcId="{C0EA08D3-AA41-F144-854E-3E2B037DA59B}" destId="{CD15AEB5-359A-1B4C-A768-1BFD6EF21882}" srcOrd="0" destOrd="0" presId="urn:microsoft.com/office/officeart/2005/8/layout/cycle3"/>
    <dgm:cxn modelId="{F4C471D4-1A8E-DD44-92AD-F0916439ACB6}" type="presParOf" srcId="{CD15AEB5-359A-1B4C-A768-1BFD6EF21882}" destId="{B714E8AC-7794-0A46-ABDE-C690E7157225}" srcOrd="0" destOrd="0" presId="urn:microsoft.com/office/officeart/2005/8/layout/cycle3"/>
    <dgm:cxn modelId="{C0F9C3BA-EF37-F34D-BFD5-D9A7B83B3E89}" type="presParOf" srcId="{CD15AEB5-359A-1B4C-A768-1BFD6EF21882}" destId="{7FA208EA-A65C-6449-A299-8DC2A4ECDC6A}" srcOrd="1" destOrd="0" presId="urn:microsoft.com/office/officeart/2005/8/layout/cycle3"/>
    <dgm:cxn modelId="{841FA159-02C2-2A41-9E31-720CD255AE1F}" type="presParOf" srcId="{CD15AEB5-359A-1B4C-A768-1BFD6EF21882}" destId="{5AE3DC8D-A7E7-784A-8C0C-1D865359EFFF}" srcOrd="2" destOrd="0" presId="urn:microsoft.com/office/officeart/2005/8/layout/cycle3"/>
    <dgm:cxn modelId="{66A8952F-49E3-5341-9B1A-780FA83F3034}" type="presParOf" srcId="{CD15AEB5-359A-1B4C-A768-1BFD6EF21882}" destId="{C21B4BE7-06E5-854B-A9FF-9708F5314C40}" srcOrd="3" destOrd="0" presId="urn:microsoft.com/office/officeart/2005/8/layout/cycle3"/>
    <dgm:cxn modelId="{CE60EA72-5A79-1849-9732-3007EC8D7133}" type="presParOf" srcId="{CD15AEB5-359A-1B4C-A768-1BFD6EF21882}" destId="{63EA3820-AB88-9A43-A8F5-24666223C8C4}" srcOrd="4" destOrd="0" presId="urn:microsoft.com/office/officeart/2005/8/layout/cycle3"/>
    <dgm:cxn modelId="{7E2E2CDF-8279-1C4C-B25B-85FBFB48FA94}" type="presParOf" srcId="{CD15AEB5-359A-1B4C-A768-1BFD6EF21882}" destId="{0E85EDDF-47F8-FF4D-8E2B-B1F926087BA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 y="0"/>
            <a:ext cx="3070861" cy="46863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14105" y="0"/>
            <a:ext cx="3070861" cy="46863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1737" y="703262"/>
            <a:ext cx="4683125" cy="35131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8660" y="4451987"/>
            <a:ext cx="5669280" cy="421766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 y="8902343"/>
            <a:ext cx="3070861" cy="46863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14105" y="8902343"/>
            <a:ext cx="3070861" cy="468630"/>
          </a:xfrm>
          <a:prstGeom prst="rect">
            <a:avLst/>
          </a:prstGeom>
          <a:noFill/>
          <a:ln>
            <a:noFill/>
          </a:ln>
        </p:spPr>
        <p:txBody>
          <a:bodyPr lIns="93925" tIns="46950" rIns="93925" bIns="469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0845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708660" y="4510564"/>
            <a:ext cx="5669280" cy="3690462"/>
          </a:xfrm>
          <a:prstGeom prst="rect">
            <a:avLst/>
          </a:prstGeom>
          <a:noFill/>
          <a:ln>
            <a:noFill/>
          </a:ln>
        </p:spPr>
        <p:txBody>
          <a:bodyPr wrap="square" lIns="94031" tIns="47015" rIns="94031" bIns="47015" anchor="t" anchorCtr="0">
            <a:noAutofit/>
          </a:bodyPr>
          <a:lstStyle/>
          <a:p>
            <a:pPr>
              <a:lnSpc>
                <a:spcPct val="80000"/>
              </a:lnSpc>
              <a:buSzPct val="25000"/>
            </a:pPr>
            <a:endParaRPr dirty="0"/>
          </a:p>
          <a:p>
            <a:pPr>
              <a:buSzPct val="25000"/>
            </a:pPr>
            <a:endParaRPr dirty="0"/>
          </a:p>
          <a:p>
            <a:pPr>
              <a:buSzPct val="25000"/>
            </a:pPr>
            <a:endParaRPr dirty="0"/>
          </a:p>
        </p:txBody>
      </p:sp>
      <p:sp>
        <p:nvSpPr>
          <p:cNvPr id="52" name="Shape 52"/>
          <p:cNvSpPr txBox="1">
            <a:spLocks noGrp="1"/>
          </p:cNvSpPr>
          <p:nvPr>
            <p:ph type="sldNum" idx="12"/>
          </p:nvPr>
        </p:nvSpPr>
        <p:spPr>
          <a:xfrm>
            <a:off x="4014100" y="8902344"/>
            <a:ext cx="3070860" cy="470256"/>
          </a:xfrm>
          <a:prstGeom prst="rect">
            <a:avLst/>
          </a:prstGeom>
          <a:noFill/>
          <a:ln>
            <a:noFill/>
          </a:ln>
        </p:spPr>
        <p:txBody>
          <a:bodyPr wrap="square" lIns="94031" tIns="47015" rIns="94031" bIns="47015"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4104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smtClean="0"/>
              <a:t>This</a:t>
            </a:r>
            <a:r>
              <a:rPr lang="en-US" baseline="0" dirty="0" smtClean="0"/>
              <a:t> slide shows examples of SLOs that we analyzed to answer the question, “Is your SLO meaningful? manageable? measurable?</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11</a:t>
            </a:fld>
            <a:endParaRPr lang="en-US"/>
          </a:p>
        </p:txBody>
      </p:sp>
    </p:spTree>
    <p:extLst>
      <p:ext uri="{BB962C8B-B14F-4D97-AF65-F5344CB8AC3E}">
        <p14:creationId xmlns:p14="http://schemas.microsoft.com/office/powerpoint/2010/main" val="183980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indent="0">
              <a:buNone/>
            </a:pPr>
            <a:r>
              <a:rPr lang="en-US" b="1" baseline="0" dirty="0" smtClean="0"/>
              <a:t>Manual: Page 29</a:t>
            </a:r>
            <a:endParaRPr lang="en-US" b="1" dirty="0" smtClean="0"/>
          </a:p>
          <a:p>
            <a:endParaRPr lang="en-US" dirty="0" smtClean="0"/>
          </a:p>
          <a:p>
            <a:endParaRPr lang="en-US" dirty="0" smtClean="0"/>
          </a:p>
          <a:p>
            <a:endParaRPr lang="en-US" dirty="0" smtClean="0"/>
          </a:p>
          <a:p>
            <a:r>
              <a:rPr lang="en-US" dirty="0" smtClean="0"/>
              <a:t>Make sure to</a:t>
            </a:r>
            <a:r>
              <a:rPr lang="en-US" baseline="0" dirty="0" smtClean="0"/>
              <a:t> acknowledge which ones the participants hit themselves and then highlight any criteria that weren’t mentioned in the debrief.</a:t>
            </a:r>
          </a:p>
          <a:p>
            <a:endParaRPr lang="en-US" baseline="0" dirty="0" smtClean="0"/>
          </a:p>
          <a:p>
            <a:r>
              <a:rPr lang="en-US" b="1" baseline="0" dirty="0" smtClean="0"/>
              <a:t>“We want to spend a little time on #4 and #5 and the concept of ‘teacher dependent’.  This is a phrase that we’ll see throughout the training today, and it signals that for a particular success criteria, whether or not it is met is going to depend on the teacher and his or her context.</a:t>
            </a:r>
          </a:p>
          <a:p>
            <a:endParaRPr lang="en-US" b="1" baseline="0" dirty="0" smtClean="0"/>
          </a:p>
          <a:p>
            <a:r>
              <a:rPr lang="en-US" b="1" baseline="0" dirty="0" smtClean="0"/>
              <a:t>When it comes to teacher practice, the focus on one particular foundational skill may be very beneficial for one teacher and much less beneficial for another.  It depends on that individual teacher’s strengths and struggles in teaching the skill in question.</a:t>
            </a:r>
          </a:p>
          <a:p>
            <a:endParaRPr lang="en-US" b="1" baseline="0" dirty="0" smtClean="0"/>
          </a:p>
          <a:p>
            <a:r>
              <a:rPr lang="en-US" b="1" baseline="0" dirty="0" smtClean="0"/>
              <a:t>When it comes to a clear focus, it really depends on a teacher’s ability to unpack his or her view of what the statement is truly capturing.  If a teacher is able to clearly explain and make a compelling case for a statement, regardless of how simplistic or complex it may read, then that would likely be a good skill statement for that teacher.  Conversely, if a statement seems very clear on its face but the teacher is unable to explain key parts of the statement, then the focus may need more attention.”</a:t>
            </a:r>
          </a:p>
          <a:p>
            <a:endParaRPr lang="en-US" baseline="0" dirty="0" smtClean="0"/>
          </a:p>
          <a:p>
            <a:r>
              <a:rPr lang="en-US" baseline="0" dirty="0" smtClean="0"/>
              <a:t>If participants are uncertain about “teacher dependent”, let them know that we’ll come back to this with concrete examples during practice, which begins on the next slide.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to next slide</a:t>
            </a:r>
            <a:r>
              <a:rPr lang="mr-IN" baseline="0" dirty="0" smtClean="0"/>
              <a:t>…</a:t>
            </a:r>
            <a:endParaRPr lang="en-US" dirty="0" smtClean="0"/>
          </a:p>
          <a:p>
            <a:endParaRPr lang="en-US" baseline="0" dirty="0" smtClean="0"/>
          </a:p>
          <a:p>
            <a:endParaRPr lang="en-US" baseline="0" dirty="0" smtClean="0"/>
          </a:p>
        </p:txBody>
      </p:sp>
      <p:sp>
        <p:nvSpPr>
          <p:cNvPr id="249" name="Shape 249"/>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2797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smtClean="0"/>
              <a:t>This example</a:t>
            </a:r>
            <a:r>
              <a:rPr lang="en-US" baseline="0" dirty="0" smtClean="0"/>
              <a:t> shows how Grade 2 teachers shared the unique needs of their individual classes during a PLC anchored to the SLO Skill Focus Statement they determined as a common focus.</a:t>
            </a:r>
          </a:p>
          <a:p>
            <a:r>
              <a:rPr lang="en-US" baseline="0" dirty="0" smtClean="0"/>
              <a:t>The “red” highlights the area and specifics teachers landed on for their SLO work  content &amp; pedagogy).</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13</a:t>
            </a:fld>
            <a:endParaRPr lang="en-US"/>
          </a:p>
        </p:txBody>
      </p:sp>
    </p:spTree>
    <p:extLst>
      <p:ext uri="{BB962C8B-B14F-4D97-AF65-F5344CB8AC3E}">
        <p14:creationId xmlns:p14="http://schemas.microsoft.com/office/powerpoint/2010/main" val="336127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470230" indent="-235115">
              <a:buChar char="●"/>
            </a:pPr>
            <a:r>
              <a:rPr lang="en" sz="1200" b="1" dirty="0" smtClean="0"/>
              <a:t>Think about the content area you </a:t>
            </a:r>
            <a:r>
              <a:rPr lang="en-US" sz="1200" b="1" dirty="0" smtClean="0"/>
              <a:t>teach</a:t>
            </a:r>
            <a:endParaRPr lang="en" sz="1200" b="1" dirty="0" smtClean="0"/>
          </a:p>
          <a:p>
            <a:pPr marL="470230" indent="-235115">
              <a:buChar char="●"/>
            </a:pPr>
            <a:r>
              <a:rPr lang="en" sz="1200" b="1" dirty="0" smtClean="0"/>
              <a:t>Pick a specific co</a:t>
            </a:r>
            <a:r>
              <a:rPr lang="en-US" sz="1200" b="1" dirty="0" err="1" smtClean="0"/>
              <a:t>ntent</a:t>
            </a:r>
            <a:r>
              <a:rPr lang="en-US" sz="1200" b="1" dirty="0" smtClean="0"/>
              <a:t> (elementary) or course (secondary)</a:t>
            </a:r>
            <a:endParaRPr lang="en" sz="1200" b="1" dirty="0" smtClean="0"/>
          </a:p>
          <a:p>
            <a:pPr marL="470230" indent="-235115">
              <a:buChar char="●"/>
            </a:pPr>
            <a:r>
              <a:rPr lang="en" sz="1200" b="1" dirty="0" smtClean="0"/>
              <a:t>Choose a foundational skill that r</a:t>
            </a:r>
            <a:r>
              <a:rPr lang="en-US" sz="1200" b="1" dirty="0" smtClean="0"/>
              <a:t>u</a:t>
            </a:r>
            <a:r>
              <a:rPr lang="en" sz="1200" b="1" dirty="0" smtClean="0"/>
              <a:t>ns through the course</a:t>
            </a:r>
            <a:r>
              <a:rPr lang="en-US" sz="1200" b="1" dirty="0" smtClean="0"/>
              <a:t> that is essential for students to learn</a:t>
            </a:r>
            <a:endParaRPr lang="en-US" sz="1200" b="1" dirty="0" smtClean="0">
              <a:solidFill>
                <a:srgbClr val="FF0000"/>
              </a:solidFill>
            </a:endParaRPr>
          </a:p>
          <a:p>
            <a:pPr marL="470230" indent="-235115">
              <a:buChar char="●"/>
            </a:pPr>
            <a:r>
              <a:rPr lang="en-US" sz="1200" b="1" dirty="0" smtClean="0">
                <a:solidFill>
                  <a:srgbClr val="FF0000"/>
                </a:solidFill>
              </a:rPr>
              <a:t>Share your idea with a shoulder partner.</a:t>
            </a:r>
            <a:endParaRPr lang="en" sz="1200" b="1" dirty="0" smtClean="0">
              <a:solidFill>
                <a:srgbClr val="7030A0"/>
              </a:solidFill>
            </a:endParaRPr>
          </a:p>
          <a:p>
            <a:endParaRPr lang="en-US" baseline="0" dirty="0" smtClean="0"/>
          </a:p>
        </p:txBody>
      </p:sp>
    </p:spTree>
    <p:extLst>
      <p:ext uri="{BB962C8B-B14F-4D97-AF65-F5344CB8AC3E}">
        <p14:creationId xmlns:p14="http://schemas.microsoft.com/office/powerpoint/2010/main" val="150352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32282" y="4563287"/>
            <a:ext cx="5858380" cy="4323142"/>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Now moving on to Step </a:t>
            </a:r>
            <a:r>
              <a:rPr lang="en-US" b="1" dirty="0">
                <a:solidFill>
                  <a:schemeClr val="accent3"/>
                </a:solidFill>
                <a:latin typeface="Oxygen"/>
                <a:ea typeface="Oxygen"/>
                <a:cs typeface="Oxygen"/>
                <a:sym typeface="Oxygen"/>
              </a:rPr>
              <a:t>2 and our next question:  Who are my students?”</a:t>
            </a:r>
          </a:p>
        </p:txBody>
      </p:sp>
      <p:sp>
        <p:nvSpPr>
          <p:cNvPr id="301" name="Shape 301"/>
          <p:cNvSpPr txBox="1">
            <a:spLocks noGrp="1"/>
          </p:cNvSpPr>
          <p:nvPr>
            <p:ph type="sldNum" idx="12"/>
          </p:nvPr>
        </p:nvSpPr>
        <p:spPr>
          <a:xfrm>
            <a:off x="4147909" y="9124900"/>
            <a:ext cx="3173160" cy="480315"/>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1336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32282" y="4563287"/>
            <a:ext cx="5858380" cy="4323142"/>
          </a:xfrm>
          <a:prstGeom prst="rect">
            <a:avLst/>
          </a:prstGeom>
          <a:noFill/>
          <a:ln>
            <a:noFill/>
          </a:ln>
        </p:spPr>
        <p:txBody>
          <a:bodyPr wrap="square" lIns="96585" tIns="48280" rIns="96585" bIns="48280" anchor="t" anchorCtr="0">
            <a:noAutofit/>
          </a:bodyPr>
          <a:lstStyle/>
          <a:p>
            <a:pPr>
              <a:buSzPct val="25000"/>
            </a:pPr>
            <a:r>
              <a:rPr lang="en-US" sz="1300" b="1" dirty="0">
                <a:solidFill>
                  <a:schemeClr val="accent3"/>
                </a:solidFill>
              </a:rPr>
              <a:t>“The Initial Skill Profile is the tool teachers will use to capture the range of student skills they expect to see as students begin the course.  As this last bullet indicates, the Initial Skill Profile is about what the </a:t>
            </a:r>
            <a:r>
              <a:rPr lang="en-US" sz="1300" b="1" dirty="0" smtClean="0">
                <a:solidFill>
                  <a:schemeClr val="accent3"/>
                </a:solidFill>
              </a:rPr>
              <a:t>teacher </a:t>
            </a:r>
            <a:r>
              <a:rPr lang="en-US" sz="1300" b="1" dirty="0">
                <a:solidFill>
                  <a:schemeClr val="accent3"/>
                </a:solidFill>
              </a:rPr>
              <a:t>expects to see based on the teacher’s experience.  </a:t>
            </a:r>
            <a:endParaRPr lang="en-US" sz="1300" b="1" dirty="0" smtClean="0">
              <a:solidFill>
                <a:schemeClr val="accent3"/>
              </a:solidFill>
            </a:endParaRPr>
          </a:p>
          <a:p>
            <a:pPr>
              <a:buSzPct val="25000"/>
            </a:pPr>
            <a:endParaRPr lang="en-US" sz="1300" b="1" dirty="0" smtClean="0">
              <a:solidFill>
                <a:schemeClr val="accent3"/>
              </a:solidFill>
            </a:endParaRPr>
          </a:p>
          <a:p>
            <a:pPr>
              <a:buSzPct val="25000"/>
            </a:pPr>
            <a:r>
              <a:rPr lang="en-US" sz="1300" b="1" dirty="0" smtClean="0">
                <a:solidFill>
                  <a:schemeClr val="accent3"/>
                </a:solidFill>
              </a:rPr>
              <a:t>What </a:t>
            </a:r>
            <a:r>
              <a:rPr lang="en-US" sz="1300" b="1" dirty="0">
                <a:solidFill>
                  <a:schemeClr val="accent3"/>
                </a:solidFill>
              </a:rPr>
              <a:t>one teacher typically sees with beginning of the year student skill in her classroom isn’t necessarily the same as another teacher typically sees.  Student background knowledge and skill varies from hallway to hallway and campus to campus, and the Initial Skill Profile is intended to capture a teacher’s unique context.”</a:t>
            </a:r>
            <a:endParaRPr sz="1300" b="1" dirty="0">
              <a:solidFill>
                <a:schemeClr val="accent3"/>
              </a:solidFill>
            </a:endParaRPr>
          </a:p>
        </p:txBody>
      </p:sp>
      <p:sp>
        <p:nvSpPr>
          <p:cNvPr id="323" name="Shape 323"/>
          <p:cNvSpPr txBox="1">
            <a:spLocks noGrp="1"/>
          </p:cNvSpPr>
          <p:nvPr>
            <p:ph type="sldNum" idx="12"/>
          </p:nvPr>
        </p:nvSpPr>
        <p:spPr>
          <a:xfrm>
            <a:off x="4147909" y="9124900"/>
            <a:ext cx="3173160" cy="480315"/>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16</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81793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“This is where the teacher builds out the Initial Skill Profile (ISP). The teacher is separating out the 5 levels of students based on where they think the students will be. </a:t>
            </a:r>
            <a:endParaRPr lang="en-US" b="1" dirty="0" smtClean="0">
              <a:solidFill>
                <a:schemeClr val="accent3"/>
              </a:solidFill>
              <a:latin typeface="Oxygen"/>
              <a:ea typeface="Oxygen"/>
              <a:cs typeface="Oxygen"/>
              <a:sym typeface="Oxygen"/>
            </a:endParaRPr>
          </a:p>
          <a:p>
            <a:pPr>
              <a:buSzPct val="25000"/>
            </a:pPr>
            <a:endParaRPr lang="en-US" b="1" dirty="0" smtClean="0">
              <a:solidFill>
                <a:schemeClr val="accent3"/>
              </a:solidFill>
              <a:latin typeface="Oxygen"/>
              <a:ea typeface="Oxygen"/>
              <a:cs typeface="Oxygen"/>
              <a:sym typeface="Oxygen"/>
            </a:endParaRPr>
          </a:p>
          <a:p>
            <a:pPr>
              <a:buSzPct val="25000"/>
            </a:pPr>
            <a:r>
              <a:rPr lang="en-US" b="1" dirty="0" smtClean="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5 levels include Well Below Typical, Below Typical, Typical, Above Typical, and Well Above Typical. It is important to understand that Typical in this process means who typically walks in the </a:t>
            </a:r>
            <a:r>
              <a:rPr lang="en-US" b="1" dirty="0" smtClean="0">
                <a:solidFill>
                  <a:schemeClr val="accent3"/>
                </a:solidFill>
                <a:latin typeface="Oxygen"/>
                <a:ea typeface="Oxygen"/>
                <a:cs typeface="Oxygen"/>
                <a:sym typeface="Oxygen"/>
              </a:rPr>
              <a:t>room. </a:t>
            </a:r>
            <a:r>
              <a:rPr lang="en-US" b="1" dirty="0">
                <a:solidFill>
                  <a:schemeClr val="accent3"/>
                </a:solidFill>
                <a:latin typeface="Oxygen"/>
                <a:ea typeface="Oxygen"/>
                <a:cs typeface="Oxygen"/>
                <a:sym typeface="Oxygen"/>
              </a:rPr>
              <a:t>The skill set of a typical student in an AP class may be vastly different than a student in a regular class, however “typical” would be used to describe what the typical skill level of the student walking into your classroom. </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So for the ISP, the teacher would ask: W</a:t>
            </a:r>
            <a:r>
              <a:rPr lang="en-US" sz="1300" b="1" dirty="0">
                <a:solidFill>
                  <a:schemeClr val="accent3"/>
                </a:solidFill>
                <a:latin typeface="Oxygen"/>
                <a:ea typeface="Oxygen"/>
                <a:cs typeface="Oxygen"/>
                <a:sym typeface="Oxygen"/>
              </a:rPr>
              <a:t>hat do you ASSUME your students can do as it relate</a:t>
            </a:r>
            <a:r>
              <a:rPr lang="en-US" b="1" dirty="0">
                <a:solidFill>
                  <a:schemeClr val="accent3"/>
                </a:solidFill>
                <a:latin typeface="Oxygen"/>
                <a:ea typeface="Oxygen"/>
                <a:cs typeface="Oxygen"/>
                <a:sym typeface="Oxygen"/>
              </a:rPr>
              <a:t>s to the SLO skill statement itself</a:t>
            </a:r>
            <a:r>
              <a:rPr lang="en-US" sz="1300" b="1" dirty="0">
                <a:solidFill>
                  <a:schemeClr val="accent3"/>
                </a:solidFill>
                <a:latin typeface="Oxygen"/>
                <a:ea typeface="Oxygen"/>
                <a:cs typeface="Oxygen"/>
                <a:sym typeface="Oxygen"/>
              </a:rPr>
              <a:t>?</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goal here is to describe typical students, high performing students, and low performing students as they are likely to appear on the first day of class.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wants to descri</a:t>
            </a:r>
            <a:r>
              <a:rPr lang="en-US" b="1" dirty="0">
                <a:solidFill>
                  <a:schemeClr val="accent3"/>
                </a:solidFill>
                <a:latin typeface="Oxygen"/>
                <a:ea typeface="Oxygen"/>
                <a:cs typeface="Oxygen"/>
                <a:sym typeface="Oxygen"/>
              </a:rPr>
              <a:t>be what </a:t>
            </a:r>
            <a:r>
              <a:rPr lang="en-US" b="1" dirty="0" smtClean="0">
                <a:solidFill>
                  <a:schemeClr val="accent3"/>
                </a:solidFill>
                <a:latin typeface="Oxygen"/>
                <a:ea typeface="Oxygen"/>
                <a:cs typeface="Oxygen"/>
                <a:sym typeface="Oxygen"/>
              </a:rPr>
              <a:t>he or she expects</a:t>
            </a:r>
            <a:r>
              <a:rPr lang="en-US" b="1" baseline="0" dirty="0" smtClean="0">
                <a:solidFill>
                  <a:schemeClr val="accent3"/>
                </a:solidFill>
                <a:latin typeface="Oxygen"/>
                <a:ea typeface="Oxygen"/>
                <a:cs typeface="Oxygen"/>
                <a:sym typeface="Oxygen"/>
              </a:rPr>
              <a:t> </a:t>
            </a:r>
            <a:r>
              <a:rPr lang="en-US" b="1" dirty="0" smtClean="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skill </a:t>
            </a:r>
            <a:r>
              <a:rPr lang="en-US" b="1" dirty="0" smtClean="0">
                <a:solidFill>
                  <a:schemeClr val="accent3"/>
                </a:solidFill>
                <a:latin typeface="Oxygen"/>
                <a:ea typeface="Oxygen"/>
                <a:cs typeface="Oxygen"/>
                <a:sym typeface="Oxygen"/>
              </a:rPr>
              <a:t>levels </a:t>
            </a:r>
            <a:r>
              <a:rPr lang="en-US" b="1" dirty="0">
                <a:solidFill>
                  <a:schemeClr val="accent3"/>
                </a:solidFill>
                <a:latin typeface="Oxygen"/>
                <a:ea typeface="Oxygen"/>
                <a:cs typeface="Oxygen"/>
                <a:sym typeface="Oxygen"/>
              </a:rPr>
              <a:t>would look like of these students. </a:t>
            </a:r>
            <a:endParaRPr lang="en-US" b="1" dirty="0" smtClean="0">
              <a:solidFill>
                <a:schemeClr val="accent3"/>
              </a:solidFill>
              <a:latin typeface="Oxygen"/>
              <a:ea typeface="Oxygen"/>
              <a:cs typeface="Oxygen"/>
              <a:sym typeface="Oxygen"/>
            </a:endParaRPr>
          </a:p>
          <a:p>
            <a:pPr>
              <a:buSzPct val="25000"/>
            </a:pPr>
            <a:endParaRPr lang="en-US" b="1" dirty="0" smtClean="0">
              <a:solidFill>
                <a:schemeClr val="accent3"/>
              </a:solidFill>
              <a:latin typeface="Oxygen"/>
              <a:ea typeface="Oxygen"/>
              <a:cs typeface="Oxygen"/>
              <a:sym typeface="Oxygen"/>
            </a:endParaRPr>
          </a:p>
          <a:p>
            <a:pPr>
              <a:buSzPct val="25000"/>
            </a:pPr>
            <a:r>
              <a:rPr lang="en-US" b="1" dirty="0" smtClean="0">
                <a:solidFill>
                  <a:schemeClr val="accent3"/>
                </a:solidFill>
                <a:latin typeface="Oxygen"/>
                <a:ea typeface="Oxygen"/>
                <a:cs typeface="Oxygen"/>
                <a:sym typeface="Oxygen"/>
              </a:rPr>
              <a:t>What do you think they will </a:t>
            </a:r>
            <a:r>
              <a:rPr lang="en-US" b="1" dirty="0">
                <a:solidFill>
                  <a:schemeClr val="accent3"/>
                </a:solidFill>
                <a:latin typeface="Oxygen"/>
                <a:ea typeface="Oxygen"/>
                <a:cs typeface="Oxygen"/>
                <a:sym typeface="Oxygen"/>
              </a:rPr>
              <a:t>they be able to do as it relates to your SLO statement?</a:t>
            </a:r>
            <a:r>
              <a:rPr lang="en-US" sz="1300" b="1" dirty="0">
                <a:solidFill>
                  <a:schemeClr val="accent3"/>
                </a:solidFill>
                <a:latin typeface="Oxygen"/>
                <a:ea typeface="Oxygen"/>
                <a:cs typeface="Oxygen"/>
                <a:sym typeface="Oxygen"/>
              </a:rPr>
              <a:t> What skills to do </a:t>
            </a:r>
            <a:r>
              <a:rPr lang="en-US" sz="1300" b="1" dirty="0" smtClean="0">
                <a:solidFill>
                  <a:schemeClr val="accent3"/>
                </a:solidFill>
                <a:latin typeface="Oxygen"/>
                <a:ea typeface="Oxygen"/>
                <a:cs typeface="Oxygen"/>
                <a:sym typeface="Oxygen"/>
              </a:rPr>
              <a:t>you think they will possess</a:t>
            </a:r>
            <a:r>
              <a:rPr lang="en-US" sz="1300" b="1" dirty="0">
                <a:solidFill>
                  <a:schemeClr val="accent3"/>
                </a:solidFill>
                <a:latin typeface="Oxygen"/>
                <a:ea typeface="Oxygen"/>
                <a:cs typeface="Oxygen"/>
                <a:sym typeface="Oxygen"/>
              </a:rPr>
              <a:t>? What level of learning are they bringing?</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issue of new teachers will undoubtedly arise. Two suggestions here:  1. Review TEKS from EOY previous grade – </a:t>
            </a:r>
            <a:r>
              <a:rPr lang="en-US" b="1" dirty="0"/>
              <a:t>these </a:t>
            </a:r>
            <a:r>
              <a:rPr lang="en-US" sz="1300" b="1" dirty="0">
                <a:solidFill>
                  <a:schemeClr val="accent3"/>
                </a:solidFill>
                <a:latin typeface="Oxygen"/>
                <a:ea typeface="Oxygen"/>
                <a:cs typeface="Oxygen"/>
                <a:sym typeface="Oxygen"/>
              </a:rPr>
              <a:t>should indicate what should students know and be able to do in the area of focus, and 2) Ask other teachers.</a:t>
            </a:r>
            <a:r>
              <a:rPr lang="en-US" b="1" dirty="0">
                <a:solidFill>
                  <a:schemeClr val="accent3"/>
                </a:solidFill>
                <a:latin typeface="Oxygen"/>
                <a:ea typeface="Oxygen"/>
                <a:cs typeface="Oxygen"/>
                <a:sym typeface="Oxygen"/>
              </a:rPr>
              <a:t>”</a:t>
            </a:r>
          </a:p>
          <a:p>
            <a:pPr>
              <a:buSzPct val="25000"/>
            </a:pPr>
            <a:endParaRPr dirty="0">
              <a:latin typeface="Oxygen"/>
              <a:ea typeface="Oxygen"/>
              <a:cs typeface="Oxygen"/>
              <a:sym typeface="Oxygen"/>
            </a:endParaRPr>
          </a:p>
          <a:p>
            <a:pPr>
              <a:buSzPct val="25000"/>
            </a:pPr>
            <a:r>
              <a:rPr lang="en-US" dirty="0">
                <a:latin typeface="Oxygen"/>
                <a:ea typeface="Oxygen"/>
                <a:cs typeface="Oxygen"/>
                <a:sym typeface="Oxygen"/>
              </a:rPr>
              <a:t>Just a note for presenters: Sometimes those folks who are rubric driven get caught up in </a:t>
            </a:r>
            <a:r>
              <a:rPr lang="en-US" dirty="0"/>
              <a:t>thinking t</a:t>
            </a:r>
            <a:r>
              <a:rPr lang="en-US" dirty="0">
                <a:latin typeface="Oxygen"/>
                <a:ea typeface="Oxygen"/>
                <a:cs typeface="Oxygen"/>
                <a:sym typeface="Oxygen"/>
              </a:rPr>
              <a:t>hat it should be the same at the beginning of the year and the end of the year. If that should happen just remind them of the purpose of the ISP. The purpose is to describe the skills they think </a:t>
            </a:r>
            <a:r>
              <a:rPr lang="en-US" dirty="0"/>
              <a:t>students </a:t>
            </a:r>
            <a:r>
              <a:rPr lang="en-US" dirty="0">
                <a:latin typeface="Oxygen"/>
                <a:ea typeface="Oxygen"/>
                <a:cs typeface="Oxygen"/>
                <a:sym typeface="Oxygen"/>
              </a:rPr>
              <a:t>will have prior to ever being taught by the teacher.</a:t>
            </a:r>
          </a:p>
          <a:p>
            <a:pPr>
              <a:buSzPct val="25000"/>
            </a:pPr>
            <a:endParaRPr sz="1300" dirty="0"/>
          </a:p>
        </p:txBody>
      </p:sp>
      <p:sp>
        <p:nvSpPr>
          <p:cNvPr id="331" name="Shape 331"/>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17</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7470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&amp; Reflections: Page</a:t>
            </a:r>
            <a:r>
              <a:rPr lang="en-US" b="1" baseline="0" dirty="0" smtClean="0"/>
              <a:t> 4 MIDDLE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Manual: Pages 5-6</a:t>
            </a:r>
          </a:p>
          <a:p>
            <a:endParaRPr lang="en-US" b="1" dirty="0" smtClean="0"/>
          </a:p>
          <a:p>
            <a:endParaRPr lang="en-US" b="1" dirty="0" smtClean="0"/>
          </a:p>
          <a:p>
            <a:endParaRPr lang="en-US" b="1" dirty="0" smtClean="0"/>
          </a:p>
          <a:p>
            <a:r>
              <a:rPr lang="en-US" b="1" dirty="0" smtClean="0"/>
              <a:t>“Let’s look at some Initial</a:t>
            </a:r>
            <a:r>
              <a:rPr lang="en-US" b="1" baseline="0" dirty="0" smtClean="0"/>
              <a:t> Skill Profiles</a:t>
            </a:r>
            <a:r>
              <a:rPr lang="en-US" b="1" dirty="0" smtClean="0"/>
              <a:t>.  </a:t>
            </a:r>
          </a:p>
          <a:p>
            <a:endParaRPr lang="en-US" b="1" dirty="0" smtClean="0"/>
          </a:p>
          <a:p>
            <a:pPr defTabSz="889620">
              <a:buSzPct val="116666"/>
              <a:defRPr/>
            </a:pPr>
            <a:r>
              <a:rPr lang="en-US" b="1" dirty="0" smtClean="0"/>
              <a:t>On your own,</a:t>
            </a:r>
            <a:r>
              <a:rPr lang="en-US" b="1" baseline="0" dirty="0" smtClean="0"/>
              <a:t> read through the following ISPs and determine w</a:t>
            </a:r>
            <a:r>
              <a:rPr lang="en-US" b="1" dirty="0" smtClean="0"/>
              <a:t>hat characteristics they have in common that make them effective.</a:t>
            </a:r>
            <a:r>
              <a:rPr lang="en-US" b="1" baseline="0" dirty="0" smtClean="0"/>
              <a:t>  Then discuss with your table what characteristics each of you noticed.” </a:t>
            </a:r>
            <a:endParaRPr lang="en-US" b="1" dirty="0" smtClean="0"/>
          </a:p>
          <a:p>
            <a:endParaRPr lang="en-US" dirty="0" smtClean="0"/>
          </a:p>
          <a:p>
            <a:r>
              <a:rPr lang="en-US" dirty="0" smtClean="0"/>
              <a:t>Debrief.</a:t>
            </a:r>
            <a:r>
              <a:rPr lang="en-US" baseline="0" dirty="0" smtClean="0"/>
              <a:t>  The Success Criteria are on the next slide.</a:t>
            </a:r>
            <a:endParaRPr lang="en-US" dirty="0" smtClean="0"/>
          </a:p>
          <a:p>
            <a:endParaRPr lang="en-US" dirty="0" smtClean="0"/>
          </a:p>
          <a:p>
            <a:r>
              <a:rPr lang="en-US" dirty="0" smtClean="0"/>
              <a:t>Note for trainers</a:t>
            </a:r>
            <a:r>
              <a:rPr lang="en-US" baseline="0" dirty="0" smtClean="0"/>
              <a:t> – with some ISPs, the Well Above Typical could sound similar to the SLO statement itself in classes that are vertically aligned with recursive skills (i.e., and ELA class). The differentiating factor is the depth, complexity, and possibly the sophistication of the text the students are using.  Students draw conclusions in elementary </a:t>
            </a:r>
            <a:r>
              <a:rPr lang="mr-IN" baseline="0" dirty="0" smtClean="0"/>
              <a:t>–</a:t>
            </a:r>
            <a:r>
              <a:rPr lang="en-US" baseline="0" dirty="0" smtClean="0"/>
              <a:t> the difference  between drawing conclusions in 5</a:t>
            </a:r>
            <a:r>
              <a:rPr lang="en-US" baseline="30000" dirty="0" smtClean="0"/>
              <a:t>th</a:t>
            </a:r>
            <a:r>
              <a:rPr lang="en-US" baseline="0" dirty="0" smtClean="0"/>
              <a:t> versus 10</a:t>
            </a:r>
            <a:r>
              <a:rPr lang="en-US" baseline="30000" dirty="0" smtClean="0"/>
              <a:t>th</a:t>
            </a:r>
            <a:r>
              <a:rPr lang="en-US" baseline="0" dirty="0" smtClean="0"/>
              <a:t> grade is the difficulty of the text their engaging, and the sophistication of the content their grappling with.  Just because students walk into a class able to draw conclusions doesn’t mean that the SLO statement  about drawing conclusions is too low of a statement.</a:t>
            </a:r>
            <a:endParaRPr dirty="0"/>
          </a:p>
        </p:txBody>
      </p:sp>
      <p:sp>
        <p:nvSpPr>
          <p:cNvPr id="340" name="Shape 340"/>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18</a:t>
            </a:fld>
            <a:endParaRPr lang="en-US"/>
          </a:p>
        </p:txBody>
      </p:sp>
    </p:spTree>
    <p:extLst>
      <p:ext uri="{BB962C8B-B14F-4D97-AF65-F5344CB8AC3E}">
        <p14:creationId xmlns:p14="http://schemas.microsoft.com/office/powerpoint/2010/main" val="357011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defTabSz="889620">
              <a:buSzPct val="116666"/>
              <a:defRPr/>
            </a:pPr>
            <a:r>
              <a:rPr lang="en-US" dirty="0" smtClean="0"/>
              <a:t>Make sure to</a:t>
            </a:r>
            <a:r>
              <a:rPr lang="en-US" baseline="0" dirty="0" smtClean="0"/>
              <a:t> acknowledge which ones the participants hit themselves and then highlight any criteria that weren’t mentioned in the debrief.</a:t>
            </a:r>
          </a:p>
          <a:p>
            <a:endParaRPr lang="en-US" dirty="0" smtClean="0"/>
          </a:p>
          <a:p>
            <a:r>
              <a:rPr lang="en-US" b="1" dirty="0" smtClean="0"/>
              <a:t>“For #5, remember that the ISP is about what</a:t>
            </a:r>
            <a:r>
              <a:rPr lang="en-US" b="1" baseline="0" dirty="0" smtClean="0"/>
              <a:t> the teacher expects to see in his or her classroom.  This means that, like with the teacher dependent success criteria in the skill statement, an appraiser will need to determine if the teacher’s ISP is about right based on that teacher’s experience and expectations.”</a:t>
            </a:r>
            <a:endParaRPr b="1" dirty="0"/>
          </a:p>
        </p:txBody>
      </p:sp>
      <p:sp>
        <p:nvSpPr>
          <p:cNvPr id="347" name="Shape 347"/>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19</a:t>
            </a:fld>
            <a:endParaRPr lang="en-US"/>
          </a:p>
        </p:txBody>
      </p:sp>
    </p:spTree>
    <p:extLst>
      <p:ext uri="{BB962C8B-B14F-4D97-AF65-F5344CB8AC3E}">
        <p14:creationId xmlns:p14="http://schemas.microsoft.com/office/powerpoint/2010/main" val="263135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baseline="0" dirty="0" smtClean="0"/>
              <a:t>Notes &amp; Reflections: Page 4 BOTTOM</a:t>
            </a:r>
          </a:p>
          <a:p>
            <a:r>
              <a:rPr lang="en-US" b="1" baseline="0" dirty="0" smtClean="0"/>
              <a:t>Manual: Pages 5-10</a:t>
            </a:r>
          </a:p>
          <a:p>
            <a:endParaRPr lang="en-US" baseline="0" dirty="0" smtClean="0"/>
          </a:p>
          <a:p>
            <a:endParaRPr lang="en-US" baseline="0" dirty="0" smtClean="0"/>
          </a:p>
          <a:p>
            <a:r>
              <a:rPr lang="en-US" baseline="0" dirty="0" smtClean="0"/>
              <a:t>See below for sample responses to potential gaps for ISPs 1-2.  </a:t>
            </a:r>
          </a:p>
          <a:p>
            <a:endParaRPr lang="en-US" dirty="0" smtClean="0"/>
          </a:p>
          <a:p>
            <a:r>
              <a:rPr lang="en-US" dirty="0" smtClean="0"/>
              <a:t>Directions: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a:t>
            </a:r>
            <a:r>
              <a:rPr lang="en-US" baseline="0" dirty="0" smtClean="0"/>
              <a:t> the Non-Exemplar ISP Examples (Page 5- 10 of the </a:t>
            </a:r>
            <a:r>
              <a:rPr lang="en-US" sz="1200" b="0" i="0" u="none" strike="noStrike" kern="1200" cap="none" dirty="0" smtClean="0">
                <a:solidFill>
                  <a:schemeClr val="dk1"/>
                </a:solidFill>
                <a:effectLst/>
                <a:latin typeface="Calibri"/>
                <a:ea typeface="Calibri"/>
                <a:cs typeface="Calibri"/>
                <a:sym typeface="Calibri"/>
              </a:rPr>
              <a:t>Teacher Orientation Manual</a:t>
            </a:r>
            <a:r>
              <a:rPr lang="en-US" baseline="0" dirty="0" smtClean="0"/>
              <a:t>), have participants r</a:t>
            </a:r>
            <a:r>
              <a:rPr lang="en-US" dirty="0" smtClean="0"/>
              <a:t>ead through the first 2 ISPs</a:t>
            </a:r>
            <a:r>
              <a:rPr lang="en-US" baseline="0" dirty="0" smtClean="0"/>
              <a:t>.  For this practice session, assign one ISP to each table group.  Read the directions from the slide.</a:t>
            </a:r>
            <a:endParaRPr lang="en-US" dirty="0" smtClean="0"/>
          </a:p>
          <a:p>
            <a:pPr defTabSz="889620">
              <a:buSzPct val="116666"/>
              <a:defRPr/>
            </a:pPr>
            <a:endParaRPr lang="en-US" baseline="0" dirty="0" smtClean="0"/>
          </a:p>
          <a:p>
            <a:pPr defTabSz="889620">
              <a:buSzPct val="116666"/>
              <a:defRPr/>
            </a:pPr>
            <a:r>
              <a:rPr lang="en-US" baseline="0" dirty="0" smtClean="0"/>
              <a:t>Give participants approximately </a:t>
            </a:r>
            <a:r>
              <a:rPr lang="en-US" u="sng" baseline="0" dirty="0" smtClean="0"/>
              <a:t>3 minutes </a:t>
            </a:r>
            <a:r>
              <a:rPr lang="en-US" baseline="0" dirty="0" smtClean="0"/>
              <a:t>total to identify gaps.</a:t>
            </a:r>
          </a:p>
          <a:p>
            <a:pPr defTabSz="889620">
              <a:buSzPct val="116666"/>
              <a:defRPr/>
            </a:pPr>
            <a:endParaRPr lang="en-US" baseline="0" dirty="0" smtClean="0"/>
          </a:p>
          <a:p>
            <a:pPr defTabSz="889620">
              <a:buSzPct val="116666"/>
              <a:defRPr/>
            </a:pPr>
            <a:r>
              <a:rPr lang="en-US" baseline="0" dirty="0" smtClean="0"/>
              <a:t>Have light whole-group share out (one share out for each ISP) lasting no more than </a:t>
            </a:r>
            <a:r>
              <a:rPr lang="en-US" u="sng" baseline="0" dirty="0" smtClean="0"/>
              <a:t>2 minutes</a:t>
            </a:r>
            <a:r>
              <a:rPr lang="en-US" baseline="0" dirty="0" smtClean="0"/>
              <a:t>.</a:t>
            </a:r>
            <a:endParaRPr lang="en-US" dirty="0" smtClean="0"/>
          </a:p>
          <a:p>
            <a:endParaRPr lang="en-US" dirty="0" smtClean="0"/>
          </a:p>
          <a:p>
            <a:r>
              <a:rPr lang="en-US" dirty="0" smtClean="0"/>
              <a:t>Sample Gaps:</a:t>
            </a:r>
          </a:p>
          <a:p>
            <a:endParaRPr lang="en-US" dirty="0" smtClean="0"/>
          </a:p>
          <a:p>
            <a:pPr marL="222405" indent="-222405">
              <a:buAutoNum type="arabicParenR"/>
            </a:pPr>
            <a:r>
              <a:rPr lang="en-US" dirty="0" smtClean="0"/>
              <a:t>7</a:t>
            </a:r>
            <a:r>
              <a:rPr lang="en-US" baseline="30000" dirty="0" smtClean="0"/>
              <a:t>th</a:t>
            </a:r>
            <a:r>
              <a:rPr lang="en-US" dirty="0" smtClean="0"/>
              <a:t> grade science</a:t>
            </a:r>
            <a:r>
              <a:rPr lang="en-US" baseline="0" dirty="0" smtClean="0"/>
              <a:t> </a:t>
            </a:r>
            <a:r>
              <a:rPr lang="mr-IN" baseline="0" dirty="0" smtClean="0"/>
              <a:t>–</a:t>
            </a:r>
            <a:r>
              <a:rPr lang="en-US" baseline="0" dirty="0" smtClean="0"/>
              <a:t> differentiation between levels (below typical and well below seems like a massive drop); alignment to skill statement (graphic displays not present </a:t>
            </a:r>
            <a:r>
              <a:rPr lang="mr-IN" baseline="0" dirty="0" smtClean="0"/>
              <a:t>–</a:t>
            </a:r>
            <a:r>
              <a:rPr lang="en-US" baseline="0" dirty="0" smtClean="0"/>
              <a:t> is that intentional?)</a:t>
            </a:r>
          </a:p>
          <a:p>
            <a:pPr marL="222405" indent="-222405">
              <a:buAutoNum type="arabicParenR"/>
            </a:pPr>
            <a:r>
              <a:rPr lang="en-US" dirty="0" smtClean="0"/>
              <a:t>Culinary</a:t>
            </a:r>
            <a:r>
              <a:rPr lang="en-US" baseline="0" dirty="0" smtClean="0"/>
              <a:t> arts </a:t>
            </a:r>
            <a:r>
              <a:rPr lang="mr-IN" baseline="0" dirty="0" smtClean="0"/>
              <a:t>–</a:t>
            </a:r>
            <a:r>
              <a:rPr lang="en-US" baseline="0" dirty="0" smtClean="0"/>
              <a:t> alignment to skill statement (why are STAAR results pertinent?); differentiation (well above and above seem like a large leap; typical seems like it could be higher level than above typical).</a:t>
            </a:r>
            <a:endParaRPr lang="en-US" dirty="0"/>
          </a:p>
        </p:txBody>
      </p:sp>
      <p:sp>
        <p:nvSpPr>
          <p:cNvPr id="354" name="Shape 354"/>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fld id="{00000000-1234-1234-1234-123412341234}" type="slidenum">
              <a:rPr lang="en-US"/>
              <a:pPr/>
              <a:t>20</a:t>
            </a:fld>
            <a:endParaRPr lang="en-US"/>
          </a:p>
        </p:txBody>
      </p:sp>
    </p:spTree>
    <p:extLst>
      <p:ext uri="{BB962C8B-B14F-4D97-AF65-F5344CB8AC3E}">
        <p14:creationId xmlns:p14="http://schemas.microsoft.com/office/powerpoint/2010/main" val="112571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b="1" dirty="0" smtClean="0"/>
              <a:t>Thank you for joining us for your Holiday Exchange</a:t>
            </a:r>
            <a:r>
              <a:rPr lang="en-US" b="1" baseline="0" dirty="0" smtClean="0"/>
              <a:t> professional learning day.</a:t>
            </a:r>
          </a:p>
          <a:p>
            <a:r>
              <a:rPr lang="en-US" b="1" baseline="0" dirty="0" smtClean="0"/>
              <a:t>Our training day will run from 8:30-3:30, with an hour lunch break from 11:30-12:30.</a:t>
            </a:r>
          </a:p>
          <a:p>
            <a:r>
              <a:rPr lang="en-US" b="1" baseline="0" dirty="0" smtClean="0"/>
              <a:t>As we have quite a bit of material to share from TEA, we appreciate your focus.</a:t>
            </a:r>
          </a:p>
          <a:p>
            <a:r>
              <a:rPr lang="en-US" b="1" dirty="0" smtClean="0"/>
              <a:t>Let’s begin with our terms of engagement for today’s training.</a:t>
            </a:r>
          </a:p>
          <a:p>
            <a:r>
              <a:rPr lang="en-US" b="1" dirty="0" smtClean="0"/>
              <a:t>Quite simply,</a:t>
            </a:r>
            <a:r>
              <a:rPr lang="en-US" b="1" baseline="0" dirty="0" smtClean="0"/>
              <a:t> let’s set the stage with our “TAO” –</a:t>
            </a:r>
          </a:p>
          <a:p>
            <a:r>
              <a:rPr lang="en-US" b="1" baseline="0" dirty="0" smtClean="0"/>
              <a:t>Please tame your technology: </a:t>
            </a:r>
          </a:p>
          <a:p>
            <a:r>
              <a:rPr lang="en-US" b="1" baseline="0" dirty="0" smtClean="0"/>
              <a:t>1. Devices on silent or vibrate so that they do not distract you, your colleagues, or your trainers. Please step out if you need to take a call or take care of your needs. We will take short breaks, and ask that you honor return times so that we may do the same for you. Restrooms are located outside these training rooms.</a:t>
            </a:r>
          </a:p>
          <a:p>
            <a:r>
              <a:rPr lang="en-US" b="1" baseline="0" dirty="0" smtClean="0"/>
              <a:t>2. Please do your part by engaging in conversations surrounding our topic today – Student Learning Objectives, which you’ll learn more about momentarily.</a:t>
            </a:r>
          </a:p>
          <a:p>
            <a:r>
              <a:rPr lang="en-US" b="1" baseline="0" dirty="0" smtClean="0"/>
              <a:t>3. As you know with your students, having an open mindset enhances opportunities for learning and growing. We invite you to consider the possibilities related to your work – both individually and with your colleagues – from the lens of the reflective practitioner focused on those discrete, foundational skills that you recognize as most meaningful, manageable and measurable in making a positive impact in your instructional impact. </a:t>
            </a:r>
          </a:p>
          <a:p>
            <a:endParaRPr lang="en-US" baseline="0" dirty="0" smtClean="0"/>
          </a:p>
          <a:p>
            <a:r>
              <a:rPr lang="en-US" baseline="0" dirty="0" smtClean="0"/>
              <a:t>Click to next slide</a:t>
            </a:r>
            <a:r>
              <a:rPr lang="mr-IN"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329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732282" y="4563287"/>
            <a:ext cx="5858419" cy="4323157"/>
          </a:xfrm>
          <a:prstGeom prst="rect">
            <a:avLst/>
          </a:prstGeom>
          <a:noFill/>
          <a:ln>
            <a:noFill/>
          </a:ln>
        </p:spPr>
        <p:txBody>
          <a:bodyPr wrap="square" lIns="96585" tIns="48280" rIns="96585" bIns="48280" anchor="t" anchorCtr="0">
            <a:noAutofit/>
          </a:bodyPr>
          <a:lstStyle/>
          <a:p>
            <a:pPr>
              <a:buSzPct val="25000"/>
            </a:pPr>
            <a:r>
              <a:rPr lang="en-US" sz="1300" b="1" dirty="0">
                <a:solidFill>
                  <a:schemeClr val="accent3"/>
                </a:solidFill>
                <a:latin typeface="Oxygen"/>
                <a:ea typeface="Oxygen"/>
                <a:cs typeface="Oxygen"/>
                <a:sym typeface="Oxygen"/>
              </a:rPr>
              <a:t>Now we are on the second part of this question. I have fleshed out what I think my students skills will be, it’s time that I see what my students can really do as it relates to my SLO.</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This part of the process is testing to see if your initial assumptions are correct about what students can do. Classes </a:t>
            </a:r>
            <a:r>
              <a:rPr lang="en-US" sz="1300" b="1" dirty="0" smtClean="0">
                <a:solidFill>
                  <a:schemeClr val="accent3"/>
                </a:solidFill>
                <a:latin typeface="Oxygen"/>
                <a:ea typeface="Oxygen"/>
                <a:cs typeface="Oxygen"/>
                <a:sym typeface="Oxygen"/>
              </a:rPr>
              <a:t>vary from </a:t>
            </a:r>
            <a:r>
              <a:rPr lang="en-US" sz="1300" b="1" dirty="0">
                <a:solidFill>
                  <a:schemeClr val="accent3"/>
                </a:solidFill>
                <a:latin typeface="Oxygen"/>
                <a:ea typeface="Oxygen"/>
                <a:cs typeface="Oxygen"/>
                <a:sym typeface="Oxygen"/>
              </a:rPr>
              <a:t>year to </a:t>
            </a:r>
            <a:r>
              <a:rPr lang="en-US" sz="1300" b="1" dirty="0" smtClean="0">
                <a:solidFill>
                  <a:schemeClr val="accent3"/>
                </a:solidFill>
                <a:latin typeface="Oxygen"/>
                <a:ea typeface="Oxygen"/>
                <a:cs typeface="Oxygen"/>
                <a:sym typeface="Oxygen"/>
              </a:rPr>
              <a:t>year. </a:t>
            </a:r>
            <a:r>
              <a:rPr lang="en-US" sz="1300" b="1" dirty="0">
                <a:solidFill>
                  <a:schemeClr val="accent3"/>
                </a:solidFill>
                <a:latin typeface="Oxygen"/>
                <a:ea typeface="Oxygen"/>
                <a:cs typeface="Oxygen"/>
                <a:sym typeface="Oxygen"/>
              </a:rPr>
              <a:t>Essentially, here, you are testing out </a:t>
            </a:r>
            <a:r>
              <a:rPr lang="en-US" sz="1300" b="1" dirty="0" smtClean="0">
                <a:solidFill>
                  <a:schemeClr val="accent3"/>
                </a:solidFill>
                <a:latin typeface="Oxygen"/>
                <a:ea typeface="Oxygen"/>
                <a:cs typeface="Oxygen"/>
                <a:sym typeface="Oxygen"/>
              </a:rPr>
              <a:t>your</a:t>
            </a:r>
            <a:r>
              <a:rPr lang="en-US" sz="1300" b="1" baseline="0" dirty="0" smtClean="0">
                <a:solidFill>
                  <a:schemeClr val="accent3"/>
                </a:solidFill>
                <a:latin typeface="Oxygen"/>
                <a:ea typeface="Oxygen"/>
                <a:cs typeface="Oxygen"/>
                <a:sym typeface="Oxygen"/>
              </a:rPr>
              <a:t> assumptions</a:t>
            </a:r>
            <a:r>
              <a:rPr lang="en-US" sz="1300" b="1" dirty="0" smtClean="0">
                <a:solidFill>
                  <a:schemeClr val="accent3"/>
                </a:solidFill>
                <a:latin typeface="Oxygen"/>
                <a:ea typeface="Oxygen"/>
                <a:cs typeface="Oxygen"/>
                <a:sym typeface="Oxygen"/>
              </a:rPr>
              <a:t>. </a:t>
            </a:r>
            <a:r>
              <a:rPr lang="en-US" sz="1300" b="1" dirty="0">
                <a:solidFill>
                  <a:schemeClr val="accent3"/>
                </a:solidFill>
                <a:latin typeface="Oxygen"/>
                <a:ea typeface="Oxygen"/>
                <a:cs typeface="Oxygen"/>
                <a:sym typeface="Oxygen"/>
              </a:rPr>
              <a:t>This ensures that when you are </a:t>
            </a:r>
            <a:r>
              <a:rPr lang="en-US" sz="1300" b="1" dirty="0" smtClean="0">
                <a:solidFill>
                  <a:schemeClr val="accent3"/>
                </a:solidFill>
                <a:latin typeface="Oxygen"/>
                <a:ea typeface="Oxygen"/>
                <a:cs typeface="Oxygen"/>
                <a:sym typeface="Oxygen"/>
              </a:rPr>
              <a:t>planning, </a:t>
            </a:r>
            <a:r>
              <a:rPr lang="en-US" sz="1300" b="1" dirty="0">
                <a:solidFill>
                  <a:schemeClr val="accent3"/>
                </a:solidFill>
                <a:latin typeface="Oxygen"/>
                <a:ea typeface="Oxygen"/>
                <a:cs typeface="Oxygen"/>
                <a:sym typeface="Oxygen"/>
              </a:rPr>
              <a:t>it is </a:t>
            </a:r>
            <a:r>
              <a:rPr lang="en-US" sz="1300" b="1" dirty="0" smtClean="0">
                <a:solidFill>
                  <a:schemeClr val="accent3"/>
                </a:solidFill>
                <a:latin typeface="Oxygen"/>
                <a:ea typeface="Oxygen"/>
                <a:cs typeface="Oxygen"/>
                <a:sym typeface="Oxygen"/>
              </a:rPr>
              <a:t>with</a:t>
            </a:r>
            <a:r>
              <a:rPr lang="en-US" sz="1300" b="1" baseline="0" dirty="0" smtClean="0">
                <a:solidFill>
                  <a:schemeClr val="accent3"/>
                </a:solidFill>
                <a:latin typeface="Oxygen"/>
                <a:ea typeface="Oxygen"/>
                <a:cs typeface="Oxygen"/>
                <a:sym typeface="Oxygen"/>
              </a:rPr>
              <a:t> clarity about</a:t>
            </a:r>
            <a:r>
              <a:rPr lang="en-US" sz="1300" b="1" dirty="0" smtClean="0">
                <a:solidFill>
                  <a:schemeClr val="accent3"/>
                </a:solidFill>
                <a:latin typeface="Oxygen"/>
                <a:ea typeface="Oxygen"/>
                <a:cs typeface="Oxygen"/>
                <a:sym typeface="Oxygen"/>
              </a:rPr>
              <a:t> </a:t>
            </a:r>
            <a:r>
              <a:rPr lang="en-US" sz="1300" b="1" dirty="0">
                <a:solidFill>
                  <a:schemeClr val="accent3"/>
                </a:solidFill>
                <a:latin typeface="Oxygen"/>
                <a:ea typeface="Oxygen"/>
                <a:cs typeface="Oxygen"/>
                <a:sym typeface="Oxygen"/>
              </a:rPr>
              <a:t>the kids in your class this </a:t>
            </a:r>
            <a:r>
              <a:rPr lang="en-US" sz="1300" b="1" dirty="0" smtClean="0">
                <a:solidFill>
                  <a:schemeClr val="accent3"/>
                </a:solidFill>
                <a:latin typeface="Oxygen"/>
                <a:ea typeface="Oxygen"/>
                <a:cs typeface="Oxygen"/>
                <a:sym typeface="Oxygen"/>
              </a:rPr>
              <a:t>year.  </a:t>
            </a:r>
            <a:r>
              <a:rPr lang="en-US" sz="1300" b="1" dirty="0">
                <a:solidFill>
                  <a:schemeClr val="accent3"/>
                </a:solidFill>
                <a:latin typeface="Oxygen"/>
                <a:ea typeface="Oxygen"/>
                <a:cs typeface="Oxygen"/>
                <a:sym typeface="Oxygen"/>
              </a:rPr>
              <a:t>Now that we have our ISP fleshed out, let’s see how we can effectively map our students to our ISP.</a:t>
            </a:r>
            <a:r>
              <a:rPr lang="en-US" b="1" dirty="0">
                <a:solidFill>
                  <a:schemeClr val="accent3"/>
                </a:solidFill>
                <a:latin typeface="Oxygen"/>
                <a:ea typeface="Oxygen"/>
                <a:cs typeface="Oxygen"/>
                <a:sym typeface="Oxygen"/>
              </a:rPr>
              <a:t>”</a:t>
            </a:r>
          </a:p>
          <a:p>
            <a:pPr>
              <a:buSzPct val="25000"/>
            </a:pPr>
            <a:endParaRPr sz="1300" b="1" i="1" dirty="0">
              <a:solidFill>
                <a:schemeClr val="accent3"/>
              </a:solidFill>
            </a:endParaRPr>
          </a:p>
        </p:txBody>
      </p:sp>
      <p:sp>
        <p:nvSpPr>
          <p:cNvPr id="368" name="Shape 368"/>
          <p:cNvSpPr txBox="1">
            <a:spLocks noGrp="1"/>
          </p:cNvSpPr>
          <p:nvPr>
            <p:ph type="sldNum" idx="12"/>
          </p:nvPr>
        </p:nvSpPr>
        <p:spPr>
          <a:xfrm>
            <a:off x="4147908" y="9124900"/>
            <a:ext cx="3173044" cy="48028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87707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80000"/>
              </a:lnSpc>
              <a:buSzPct val="25000"/>
            </a:pPr>
            <a:r>
              <a:rPr lang="en-US" b="1" dirty="0">
                <a:solidFill>
                  <a:schemeClr val="accent3"/>
                </a:solidFill>
                <a:latin typeface="Oxygen"/>
                <a:ea typeface="Oxygen"/>
                <a:cs typeface="Oxygen"/>
                <a:sym typeface="Oxygen"/>
              </a:rPr>
              <a:t>“This begins the second part of Step 2. Now the teacher has created their ISP on the students who they think will be in their class.  So now it is time to collect data so that they can actually map the students to their ISP based on where the students really are. </a:t>
            </a:r>
            <a:endParaRPr lang="en-US" b="1" dirty="0" smtClean="0">
              <a:solidFill>
                <a:schemeClr val="accent3"/>
              </a:solidFill>
              <a:latin typeface="Oxygen"/>
              <a:ea typeface="Oxygen"/>
              <a:cs typeface="Oxygen"/>
              <a:sym typeface="Oxygen"/>
            </a:endParaRPr>
          </a:p>
          <a:p>
            <a:pPr>
              <a:lnSpc>
                <a:spcPct val="80000"/>
              </a:lnSpc>
              <a:buSzPct val="25000"/>
            </a:pPr>
            <a:endParaRPr lang="en-US" b="1" dirty="0" smtClean="0">
              <a:solidFill>
                <a:schemeClr val="accent3"/>
              </a:solidFill>
              <a:latin typeface="Oxygen"/>
              <a:ea typeface="Oxygen"/>
              <a:cs typeface="Oxygen"/>
              <a:sym typeface="Oxygen"/>
            </a:endParaRPr>
          </a:p>
          <a:p>
            <a:pPr>
              <a:lnSpc>
                <a:spcPct val="80000"/>
              </a:lnSpc>
              <a:buSzPct val="25000"/>
            </a:pPr>
            <a:r>
              <a:rPr lang="en-US" b="1" dirty="0" smtClean="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ISP itself can be written prior to students arrival. Once that is fleshed out and the students arrive, it can take up to </a:t>
            </a:r>
            <a:r>
              <a:rPr lang="en-US" b="1" dirty="0" smtClean="0">
                <a:solidFill>
                  <a:schemeClr val="accent3"/>
                </a:solidFill>
                <a:latin typeface="Oxygen"/>
                <a:ea typeface="Oxygen"/>
                <a:cs typeface="Oxygen"/>
                <a:sym typeface="Oxygen"/>
              </a:rPr>
              <a:t>3-4 </a:t>
            </a:r>
            <a:r>
              <a:rPr lang="en-US" b="1" dirty="0">
                <a:solidFill>
                  <a:schemeClr val="accent3"/>
                </a:solidFill>
                <a:latin typeface="Oxygen"/>
                <a:ea typeface="Oxygen"/>
                <a:cs typeface="Oxygen"/>
                <a:sym typeface="Oxygen"/>
              </a:rPr>
              <a:t>weeks to really get to know students. This is where the teacher can use various types of data to determine the individual student skill level is again as it relates to the SLO skill statement.</a:t>
            </a:r>
          </a:p>
          <a:p>
            <a:pPr>
              <a:lnSpc>
                <a:spcPct val="80000"/>
              </a:lnSpc>
              <a:buSzPct val="25000"/>
            </a:pPr>
            <a:endParaRPr b="1" dirty="0">
              <a:solidFill>
                <a:schemeClr val="accent3"/>
              </a:solidFill>
              <a:latin typeface="Oxygen"/>
              <a:ea typeface="Oxygen"/>
              <a:cs typeface="Oxygen"/>
              <a:sym typeface="Oxygen"/>
            </a:endParaRPr>
          </a:p>
          <a:p>
            <a:pPr>
              <a:lnSpc>
                <a:spcPct val="80000"/>
              </a:lnSpc>
              <a:buSzPct val="25000"/>
            </a:pPr>
            <a:r>
              <a:rPr lang="en-US" b="1" dirty="0">
                <a:solidFill>
                  <a:schemeClr val="accent3"/>
                </a:solidFill>
                <a:latin typeface="Oxygen"/>
                <a:ea typeface="Oxygen"/>
                <a:cs typeface="Oxygen"/>
                <a:sym typeface="Oxygen"/>
              </a:rPr>
              <a:t>This will likely be a mix of formal and informal data. The goal here is that teachers are already getting to know their students through many methods. SLOs are designed to complement that process not create extra assessments. </a:t>
            </a:r>
            <a:endParaRPr lang="en-US" b="1" dirty="0" smtClean="0">
              <a:solidFill>
                <a:schemeClr val="accent3"/>
              </a:solidFill>
              <a:latin typeface="Oxygen"/>
              <a:ea typeface="Oxygen"/>
              <a:cs typeface="Oxygen"/>
              <a:sym typeface="Oxygen"/>
            </a:endParaRPr>
          </a:p>
          <a:p>
            <a:pPr>
              <a:lnSpc>
                <a:spcPct val="80000"/>
              </a:lnSpc>
              <a:buSzPct val="25000"/>
            </a:pPr>
            <a:endParaRPr b="1" dirty="0">
              <a:solidFill>
                <a:schemeClr val="accent3"/>
              </a:solidFill>
              <a:latin typeface="Oxygen"/>
              <a:ea typeface="Oxygen"/>
              <a:cs typeface="Oxygen"/>
              <a:sym typeface="Oxygen"/>
            </a:endParaRPr>
          </a:p>
          <a:p>
            <a:pPr>
              <a:lnSpc>
                <a:spcPct val="80000"/>
              </a:lnSpc>
              <a:buSzPct val="25000"/>
            </a:pPr>
            <a:r>
              <a:rPr lang="en-US" b="1" dirty="0" smtClean="0">
                <a:solidFill>
                  <a:schemeClr val="accent3"/>
                </a:solidFill>
                <a:latin typeface="Oxygen"/>
                <a:ea typeface="Oxygen"/>
                <a:cs typeface="Oxygen"/>
                <a:sym typeface="Oxygen"/>
              </a:rPr>
              <a:t>Caution</a:t>
            </a:r>
            <a:r>
              <a:rPr lang="en-US" b="1" baseline="0" dirty="0" smtClean="0">
                <a:solidFill>
                  <a:schemeClr val="accent3"/>
                </a:solidFill>
                <a:latin typeface="Oxygen"/>
                <a:ea typeface="Oxygen"/>
                <a:cs typeface="Oxygen"/>
                <a:sym typeface="Oxygen"/>
              </a:rPr>
              <a:t> - </a:t>
            </a:r>
            <a:r>
              <a:rPr lang="en-US" b="1" dirty="0" smtClean="0">
                <a:solidFill>
                  <a:schemeClr val="accent3"/>
                </a:solidFill>
                <a:latin typeface="Oxygen"/>
                <a:ea typeface="Oxygen"/>
                <a:cs typeface="Oxygen"/>
                <a:sym typeface="Oxygen"/>
              </a:rPr>
              <a:t>if </a:t>
            </a:r>
            <a:r>
              <a:rPr lang="en-US" b="1" dirty="0">
                <a:solidFill>
                  <a:schemeClr val="accent3"/>
                </a:solidFill>
                <a:latin typeface="Oxygen"/>
                <a:ea typeface="Oxygen"/>
                <a:cs typeface="Oxygen"/>
                <a:sym typeface="Oxygen"/>
              </a:rPr>
              <a:t>teachers are using </a:t>
            </a:r>
            <a:r>
              <a:rPr lang="en-US" b="1" dirty="0" smtClean="0">
                <a:solidFill>
                  <a:schemeClr val="accent3"/>
                </a:solidFill>
                <a:latin typeface="Oxygen"/>
                <a:ea typeface="Oxygen"/>
                <a:cs typeface="Oxygen"/>
                <a:sym typeface="Oxygen"/>
              </a:rPr>
              <a:t>an</a:t>
            </a:r>
            <a:r>
              <a:rPr lang="en-US" b="1" baseline="0" dirty="0" smtClean="0">
                <a:solidFill>
                  <a:schemeClr val="accent3"/>
                </a:solidFill>
                <a:latin typeface="Oxygen"/>
                <a:ea typeface="Oxygen"/>
                <a:cs typeface="Oxygen"/>
                <a:sym typeface="Oxygen"/>
              </a:rPr>
              <a:t> </a:t>
            </a:r>
            <a:r>
              <a:rPr lang="en-US" b="1" dirty="0" smtClean="0">
                <a:solidFill>
                  <a:schemeClr val="accent3"/>
                </a:solidFill>
                <a:latin typeface="Oxygen"/>
                <a:ea typeface="Oxygen"/>
                <a:cs typeface="Oxygen"/>
                <a:sym typeface="Oxygen"/>
              </a:rPr>
              <a:t>assessment already</a:t>
            </a:r>
            <a:r>
              <a:rPr lang="en-US" b="1" baseline="0" dirty="0" smtClean="0">
                <a:solidFill>
                  <a:schemeClr val="accent3"/>
                </a:solidFill>
                <a:latin typeface="Oxygen"/>
                <a:ea typeface="Oxygen"/>
                <a:cs typeface="Oxygen"/>
                <a:sym typeface="Oxygen"/>
              </a:rPr>
              <a:t> created,</a:t>
            </a:r>
            <a:r>
              <a:rPr lang="en-US" b="1" dirty="0" smtClean="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remember </a:t>
            </a:r>
            <a:r>
              <a:rPr lang="en-US" b="1" dirty="0" smtClean="0">
                <a:solidFill>
                  <a:schemeClr val="accent3"/>
                </a:solidFill>
                <a:latin typeface="Oxygen"/>
                <a:ea typeface="Oxygen"/>
                <a:cs typeface="Oxygen"/>
                <a:sym typeface="Oxygen"/>
              </a:rPr>
              <a:t>that, although </a:t>
            </a:r>
            <a:r>
              <a:rPr lang="en-US" b="1" dirty="0">
                <a:solidFill>
                  <a:schemeClr val="accent3"/>
                </a:solidFill>
                <a:latin typeface="Oxygen"/>
                <a:ea typeface="Oxygen"/>
                <a:cs typeface="Oxygen"/>
                <a:sym typeface="Oxygen"/>
              </a:rPr>
              <a:t>it may contain 30 </a:t>
            </a:r>
            <a:r>
              <a:rPr lang="en-US" b="1" dirty="0" smtClean="0">
                <a:solidFill>
                  <a:schemeClr val="accent3"/>
                </a:solidFill>
                <a:latin typeface="Oxygen"/>
                <a:ea typeface="Oxygen"/>
                <a:cs typeface="Oxygen"/>
                <a:sym typeface="Oxygen"/>
              </a:rPr>
              <a:t>question,</a:t>
            </a:r>
            <a:r>
              <a:rPr lang="en-US" b="1" baseline="0" dirty="0" smtClean="0">
                <a:solidFill>
                  <a:schemeClr val="accent3"/>
                </a:solidFill>
                <a:latin typeface="Oxygen"/>
                <a:ea typeface="Oxygen"/>
                <a:cs typeface="Oxygen"/>
                <a:sym typeface="Oxygen"/>
              </a:rPr>
              <a:t> only the questions related to the SLO would be viable to use</a:t>
            </a:r>
            <a:r>
              <a:rPr lang="en-US" b="1" dirty="0" smtClean="0">
                <a:solidFill>
                  <a:schemeClr val="accent3"/>
                </a:solidFill>
                <a:latin typeface="Oxygen"/>
                <a:ea typeface="Oxygen"/>
                <a:cs typeface="Oxygen"/>
                <a:sym typeface="Oxygen"/>
              </a:rPr>
              <a:t>.”</a:t>
            </a:r>
            <a:endParaRPr lang="en-US" b="1" dirty="0">
              <a:solidFill>
                <a:schemeClr val="accent3"/>
              </a:solidFill>
              <a:latin typeface="Oxygen"/>
              <a:ea typeface="Oxygen"/>
              <a:cs typeface="Oxygen"/>
              <a:sym typeface="Oxygen"/>
            </a:endParaRPr>
          </a:p>
          <a:p>
            <a:pPr>
              <a:lnSpc>
                <a:spcPct val="80000"/>
              </a:lnSpc>
              <a:buSzPct val="25000"/>
            </a:pPr>
            <a:endParaRPr sz="1100" i="1" dirty="0"/>
          </a:p>
          <a:p>
            <a:pPr>
              <a:lnSpc>
                <a:spcPct val="80000"/>
              </a:lnSpc>
              <a:buSzPct val="25000"/>
            </a:pPr>
            <a:r>
              <a:rPr lang="en-US" b="1" dirty="0">
                <a:solidFill>
                  <a:schemeClr val="accent3"/>
                </a:solidFill>
                <a:latin typeface="Oxygen"/>
                <a:ea typeface="Oxygen"/>
                <a:cs typeface="Oxygen"/>
                <a:sym typeface="Oxygen"/>
              </a:rPr>
              <a:t>“Think about 2 different types of data you might use for the ISPs we just reviewed or for the last class you taught.”</a:t>
            </a:r>
          </a:p>
          <a:p>
            <a:pPr>
              <a:lnSpc>
                <a:spcPct val="80000"/>
              </a:lnSpc>
              <a:buSzPct val="25000"/>
            </a:pPr>
            <a:endParaRPr i="1" dirty="0">
              <a:latin typeface="Oxygen"/>
              <a:ea typeface="Oxygen"/>
              <a:cs typeface="Oxygen"/>
              <a:sym typeface="Oxygen"/>
            </a:endParaRPr>
          </a:p>
          <a:p>
            <a:pPr>
              <a:lnSpc>
                <a:spcPct val="80000"/>
              </a:lnSpc>
              <a:buSzPct val="25000"/>
            </a:pPr>
            <a:r>
              <a:rPr lang="en-US" b="1" dirty="0">
                <a:latin typeface="Oxygen"/>
                <a:ea typeface="Oxygen"/>
                <a:cs typeface="Oxygen"/>
                <a:sym typeface="Oxygen"/>
              </a:rPr>
              <a:t>THE KEY IS TO USE MULTIPLE DATA SOURCES</a:t>
            </a:r>
          </a:p>
          <a:p>
            <a:pPr>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Suggestions might include:</a:t>
            </a:r>
          </a:p>
          <a:p>
            <a:pPr>
              <a:lnSpc>
                <a:spcPct val="80000"/>
              </a:lnSpc>
              <a:buSzPct val="25000"/>
            </a:pPr>
            <a:r>
              <a:rPr lang="en-US" dirty="0">
                <a:latin typeface="Oxygen"/>
                <a:ea typeface="Oxygen"/>
                <a:cs typeface="Oxygen"/>
                <a:sym typeface="Oxygen"/>
              </a:rPr>
              <a:t>Grade 7 math:</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quizzes (only using the questions focused on the SLO or sub skills)</a:t>
            </a:r>
          </a:p>
          <a:p>
            <a:pPr marL="646932" lvl="1" indent="-189766">
              <a:lnSpc>
                <a:spcPct val="80000"/>
              </a:lnSpc>
              <a:buClr>
                <a:schemeClr val="dk1"/>
              </a:buClr>
              <a:buSzPct val="100000"/>
              <a:buFont typeface="Oxygen"/>
              <a:buChar char="•"/>
            </a:pPr>
            <a:r>
              <a:rPr lang="en-US" dirty="0">
                <a:latin typeface="Oxygen"/>
                <a:ea typeface="Oxygen"/>
                <a:cs typeface="Oxygen"/>
                <a:sym typeface="Oxygen"/>
              </a:rPr>
              <a:t>Having students explain the process or concept tied to the SLO</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Exit tickets </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Any diagnostic tests given by the school/district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Grade 6 STAAR results for CURRENT students </a:t>
            </a:r>
            <a:r>
              <a:rPr lang="en-US" u="sng" dirty="0">
                <a:latin typeface="Oxygen"/>
                <a:ea typeface="Oxygen"/>
                <a:cs typeface="Oxygen"/>
                <a:sym typeface="Oxygen"/>
              </a:rPr>
              <a:t>ONLY IF </a:t>
            </a:r>
            <a:r>
              <a:rPr lang="en-US" dirty="0">
                <a:latin typeface="Oxygen"/>
                <a:ea typeface="Oxygen"/>
                <a:cs typeface="Oxygen"/>
                <a:sym typeface="Oxygen"/>
              </a:rPr>
              <a:t>results can be mapped specifically to the skill in question.</a:t>
            </a:r>
          </a:p>
          <a:p>
            <a:pPr>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Grade 5 Art: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student work – perhaps giving a task that is directly tied to the issue of interest – here it is perspective</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A vocabulary quiz using the words that the teacher has focused on in the SLO</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Knowledge from previous experience with these students</a:t>
            </a:r>
          </a:p>
          <a:p>
            <a:pPr marL="646933" lvl="1" indent="-177411">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HS Culinary Arts:</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Survey of students’ experiences and interests </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student work on a simple cooking task – perhaps assessed using a rubric similar to what would be used to judge the end product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STAAR results were on the ISP – but should they be?  Do STAAR results tell you a student’s skill in culinary arts?</a:t>
            </a:r>
          </a:p>
        </p:txBody>
      </p:sp>
      <p:sp>
        <p:nvSpPr>
          <p:cNvPr id="376" name="Shape 376"/>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114854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t>“We </a:t>
            </a:r>
            <a:r>
              <a:rPr lang="en-US"/>
              <a:t> </a:t>
            </a:r>
            <a:r>
              <a:rPr lang="en-US" b="1"/>
              <a:t>are ready for Step 3. So far we have determined our focus for the year through our Skill Statement</a:t>
            </a:r>
            <a:r>
              <a:rPr lang="en-US"/>
              <a:t> </a:t>
            </a:r>
            <a:r>
              <a:rPr lang="en-US" b="1"/>
              <a:t>, looked at what skills we thought students would have in relation to our Skill Statement by writing our ISP, and then mapped where our students actually were in relation to the ISP. Now it’s time to decide where we think our students can go with this SLO.”</a:t>
            </a:r>
          </a:p>
        </p:txBody>
      </p:sp>
      <p:sp>
        <p:nvSpPr>
          <p:cNvPr id="433" name="Shape 43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46549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“There are big</a:t>
            </a:r>
            <a:r>
              <a:rPr lang="en-US" sz="1300" b="1" dirty="0">
                <a:solidFill>
                  <a:schemeClr val="accent3"/>
                </a:solidFill>
                <a:latin typeface="Oxygen"/>
                <a:ea typeface="Oxygen"/>
                <a:cs typeface="Oxygen"/>
                <a:sym typeface="Oxygen"/>
              </a:rPr>
              <a:t> differences between the Initial Skill Profile and the Targeted Skill Profile. Teachers should not create a single profile and use i</a:t>
            </a:r>
            <a:r>
              <a:rPr lang="en-US" b="1" dirty="0">
                <a:solidFill>
                  <a:schemeClr val="accent3"/>
                </a:solidFill>
                <a:latin typeface="Oxygen"/>
                <a:ea typeface="Oxygen"/>
                <a:cs typeface="Oxygen"/>
                <a:sym typeface="Oxygen"/>
              </a:rPr>
              <a:t>t </a:t>
            </a:r>
            <a:r>
              <a:rPr lang="en-US" sz="1300" b="1" dirty="0">
                <a:solidFill>
                  <a:schemeClr val="accent3"/>
                </a:solidFill>
                <a:latin typeface="Oxygen"/>
                <a:ea typeface="Oxygen"/>
                <a:cs typeface="Oxygen"/>
                <a:sym typeface="Oxygen"/>
              </a:rPr>
              <a:t>for both. This is a temptation many folks have – write it and just have students move up one level for growth. </a:t>
            </a:r>
            <a:endParaRPr lang="en-US" sz="1300" b="1" dirty="0" smtClean="0">
              <a:solidFill>
                <a:schemeClr val="accent3"/>
              </a:solidFill>
              <a:latin typeface="Oxygen"/>
              <a:ea typeface="Oxygen"/>
              <a:cs typeface="Oxygen"/>
              <a:sym typeface="Oxygen"/>
            </a:endParaRPr>
          </a:p>
          <a:p>
            <a:pPr>
              <a:buSzPct val="25000"/>
            </a:pPr>
            <a:endParaRPr lang="en-US" sz="1300" b="1" dirty="0" smtClean="0">
              <a:solidFill>
                <a:schemeClr val="accent3"/>
              </a:solidFill>
              <a:latin typeface="Oxygen"/>
              <a:ea typeface="Oxygen"/>
              <a:cs typeface="Oxygen"/>
              <a:sym typeface="Oxygen"/>
            </a:endParaRPr>
          </a:p>
          <a:p>
            <a:pPr>
              <a:buSzPct val="25000"/>
            </a:pPr>
            <a:r>
              <a:rPr lang="en-US" sz="1300" b="1" dirty="0" smtClean="0">
                <a:solidFill>
                  <a:schemeClr val="accent3"/>
                </a:solidFill>
                <a:latin typeface="Oxygen"/>
                <a:ea typeface="Oxygen"/>
                <a:cs typeface="Oxygen"/>
                <a:sym typeface="Oxygen"/>
              </a:rPr>
              <a:t>The </a:t>
            </a:r>
            <a:r>
              <a:rPr lang="en-US" sz="1300" b="1" dirty="0">
                <a:solidFill>
                  <a:schemeClr val="accent3"/>
                </a:solidFill>
                <a:latin typeface="Oxygen"/>
                <a:ea typeface="Oxygen"/>
                <a:cs typeface="Oxygen"/>
                <a:sym typeface="Oxygen"/>
              </a:rPr>
              <a:t>IS</a:t>
            </a:r>
            <a:r>
              <a:rPr lang="en-US" b="1" dirty="0">
                <a:solidFill>
                  <a:schemeClr val="accent3"/>
                </a:solidFill>
                <a:latin typeface="Oxygen"/>
                <a:ea typeface="Oxygen"/>
                <a:cs typeface="Oxygen"/>
                <a:sym typeface="Oxygen"/>
              </a:rPr>
              <a:t>P is really about what students can do before ever really having any instruction from the teacher. That is the purpose it serves and essentially after you have used it and are ready to build your TSP, the ISP is no longer is important as it has fulfilled its purpose. </a:t>
            </a:r>
            <a:endParaRPr lang="en-US" b="1" dirty="0" smtClean="0">
              <a:solidFill>
                <a:schemeClr val="accent3"/>
              </a:solidFill>
              <a:latin typeface="Oxygen"/>
              <a:ea typeface="Oxygen"/>
              <a:cs typeface="Oxygen"/>
              <a:sym typeface="Oxygen"/>
            </a:endParaRPr>
          </a:p>
          <a:p>
            <a:pPr>
              <a:buSzPct val="25000"/>
            </a:pPr>
            <a:endParaRPr lang="en-US" b="1" dirty="0" smtClean="0">
              <a:solidFill>
                <a:schemeClr val="accent3"/>
              </a:solidFill>
              <a:latin typeface="Oxygen"/>
              <a:ea typeface="Oxygen"/>
              <a:cs typeface="Oxygen"/>
              <a:sym typeface="Oxygen"/>
            </a:endParaRPr>
          </a:p>
          <a:p>
            <a:pPr>
              <a:buSzPct val="25000"/>
            </a:pPr>
            <a:r>
              <a:rPr lang="en-US" b="1" dirty="0" smtClean="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TSP is </a:t>
            </a:r>
            <a:r>
              <a:rPr lang="en-US" b="1" dirty="0" smtClean="0">
                <a:solidFill>
                  <a:schemeClr val="accent3"/>
                </a:solidFill>
                <a:latin typeface="Oxygen"/>
                <a:ea typeface="Oxygen"/>
                <a:cs typeface="Oxygen"/>
                <a:sym typeface="Oxygen"/>
              </a:rPr>
              <a:t>designed</a:t>
            </a:r>
            <a:r>
              <a:rPr lang="en-US" b="1" baseline="0" dirty="0" smtClean="0">
                <a:solidFill>
                  <a:schemeClr val="accent3"/>
                </a:solidFill>
                <a:latin typeface="Oxygen"/>
                <a:ea typeface="Oxygen"/>
                <a:cs typeface="Oxygen"/>
                <a:sym typeface="Oxygen"/>
              </a:rPr>
              <a:t> to capture,</a:t>
            </a:r>
            <a:r>
              <a:rPr lang="en-US" b="1" dirty="0" smtClean="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now that </a:t>
            </a:r>
            <a:r>
              <a:rPr lang="en-US" b="1" dirty="0" smtClean="0">
                <a:solidFill>
                  <a:schemeClr val="accent3"/>
                </a:solidFill>
                <a:latin typeface="Oxygen"/>
                <a:ea typeface="Oxygen"/>
                <a:cs typeface="Oxygen"/>
                <a:sym typeface="Oxygen"/>
              </a:rPr>
              <a:t>you </a:t>
            </a:r>
            <a:r>
              <a:rPr lang="en-US" b="1" dirty="0">
                <a:solidFill>
                  <a:schemeClr val="accent3"/>
                </a:solidFill>
                <a:latin typeface="Oxygen"/>
                <a:ea typeface="Oxygen"/>
                <a:cs typeface="Oxygen"/>
                <a:sym typeface="Oxygen"/>
              </a:rPr>
              <a:t>know these students, </a:t>
            </a:r>
            <a:r>
              <a:rPr lang="en-US" b="1" dirty="0" smtClean="0">
                <a:solidFill>
                  <a:schemeClr val="accent3"/>
                </a:solidFill>
                <a:latin typeface="Oxygen"/>
                <a:ea typeface="Oxygen"/>
                <a:cs typeface="Oxygen"/>
                <a:sym typeface="Oxygen"/>
              </a:rPr>
              <a:t>how far can they</a:t>
            </a:r>
            <a:r>
              <a:rPr lang="en-US" b="1" baseline="0" dirty="0" smtClean="0">
                <a:solidFill>
                  <a:schemeClr val="accent3"/>
                </a:solidFill>
                <a:latin typeface="Oxygen"/>
                <a:ea typeface="Oxygen"/>
                <a:cs typeface="Oxygen"/>
                <a:sym typeface="Oxygen"/>
              </a:rPr>
              <a:t> grow </a:t>
            </a:r>
            <a:r>
              <a:rPr lang="en-US" b="1" dirty="0" smtClean="0">
                <a:solidFill>
                  <a:schemeClr val="accent3"/>
                </a:solidFill>
                <a:latin typeface="Oxygen"/>
                <a:ea typeface="Oxygen"/>
                <a:cs typeface="Oxygen"/>
                <a:sym typeface="Oxygen"/>
              </a:rPr>
              <a:t>after </a:t>
            </a:r>
            <a:r>
              <a:rPr lang="en-US" b="1" dirty="0">
                <a:solidFill>
                  <a:schemeClr val="accent3"/>
                </a:solidFill>
                <a:latin typeface="Oxygen"/>
                <a:ea typeface="Oxygen"/>
                <a:cs typeface="Oxygen"/>
                <a:sym typeface="Oxygen"/>
              </a:rPr>
              <a:t>a year of </a:t>
            </a:r>
            <a:r>
              <a:rPr lang="en-US" b="1" dirty="0" smtClean="0">
                <a:solidFill>
                  <a:schemeClr val="accent3"/>
                </a:solidFill>
                <a:latin typeface="Oxygen"/>
                <a:ea typeface="Oxygen"/>
                <a:cs typeface="Oxygen"/>
                <a:sym typeface="Oxygen"/>
              </a:rPr>
              <a:t>your instruction. </a:t>
            </a:r>
            <a:endParaRPr lang="en-US" b="1" dirty="0">
              <a:solidFill>
                <a:schemeClr val="accent3"/>
              </a:solidFill>
              <a:latin typeface="Oxygen"/>
              <a:ea typeface="Oxygen"/>
              <a:cs typeface="Oxygen"/>
              <a:sym typeface="Oxygen"/>
            </a:endParaRP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a:t>
            </a:r>
            <a:r>
              <a:rPr lang="en-US" sz="1300" b="1" dirty="0">
                <a:solidFill>
                  <a:schemeClr val="accent3"/>
                </a:solidFill>
                <a:latin typeface="Oxygen"/>
                <a:ea typeface="Oxygen"/>
                <a:cs typeface="Oxygen"/>
                <a:sym typeface="Oxygen"/>
              </a:rPr>
              <a:t>he skills students exhibit on day one should be different </a:t>
            </a:r>
            <a:r>
              <a:rPr lang="en-US" sz="1300" b="1" dirty="0" smtClean="0">
                <a:solidFill>
                  <a:schemeClr val="accent3"/>
                </a:solidFill>
                <a:latin typeface="Oxygen"/>
                <a:ea typeface="Oxygen"/>
                <a:cs typeface="Oxygen"/>
                <a:sym typeface="Oxygen"/>
              </a:rPr>
              <a:t>(a</a:t>
            </a:r>
            <a:r>
              <a:rPr lang="en-US" b="1" dirty="0" smtClean="0">
                <a:solidFill>
                  <a:schemeClr val="accent3"/>
                </a:solidFill>
                <a:latin typeface="Oxygen"/>
                <a:ea typeface="Oxygen"/>
                <a:cs typeface="Oxygen"/>
                <a:sym typeface="Oxygen"/>
              </a:rPr>
              <a:t>s </a:t>
            </a:r>
            <a:r>
              <a:rPr lang="en-US" b="1" dirty="0">
                <a:solidFill>
                  <a:schemeClr val="accent3"/>
                </a:solidFill>
                <a:latin typeface="Oxygen"/>
                <a:ea typeface="Oxygen"/>
                <a:cs typeface="Oxygen"/>
                <a:sym typeface="Oxygen"/>
              </a:rPr>
              <a:t>this would be prior to your instruction and given that the teaching will either build on a recursive skill or be brand new content</a:t>
            </a:r>
            <a:r>
              <a:rPr lang="en-US" sz="1300" b="1" dirty="0">
                <a:solidFill>
                  <a:schemeClr val="accent3"/>
                </a:solidFill>
                <a:latin typeface="Oxygen"/>
                <a:ea typeface="Oxygen"/>
                <a:cs typeface="Oxygen"/>
                <a:sym typeface="Oxygen"/>
              </a:rPr>
              <a:t>) than they will be at the end</a:t>
            </a:r>
            <a:r>
              <a:rPr lang="en-US" sz="1300" b="1" dirty="0" smtClean="0">
                <a:solidFill>
                  <a:schemeClr val="accent3"/>
                </a:solidFill>
                <a:latin typeface="Oxygen"/>
                <a:ea typeface="Oxygen"/>
                <a:cs typeface="Oxygen"/>
                <a:sym typeface="Oxygen"/>
              </a:rPr>
              <a:t>.”</a:t>
            </a:r>
            <a:endParaRPr lang="en-US" sz="1300" b="1" dirty="0">
              <a:solidFill>
                <a:schemeClr val="accent3"/>
              </a:solidFill>
              <a:latin typeface="Oxygen"/>
              <a:ea typeface="Oxygen"/>
              <a:cs typeface="Oxygen"/>
              <a:sym typeface="Oxygen"/>
            </a:endParaRPr>
          </a:p>
          <a:p>
            <a:pPr>
              <a:buSzPct val="25000"/>
            </a:pPr>
            <a:endParaRPr sz="1300" b="1" dirty="0">
              <a:solidFill>
                <a:schemeClr val="accent3"/>
              </a:solidFill>
              <a:latin typeface="Oxygen"/>
              <a:ea typeface="Oxygen"/>
              <a:cs typeface="Oxygen"/>
              <a:sym typeface="Oxygen"/>
            </a:endParaRPr>
          </a:p>
          <a:p>
            <a:pPr>
              <a:buSzPct val="25000"/>
            </a:pPr>
            <a:endParaRPr sz="1300" b="1" dirty="0">
              <a:solidFill>
                <a:schemeClr val="accent3"/>
              </a:solidFill>
            </a:endParaRPr>
          </a:p>
        </p:txBody>
      </p:sp>
      <p:sp>
        <p:nvSpPr>
          <p:cNvPr id="463" name="Shape 46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8127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“This is the step where the teacher is going to build a Targeted Skill Profile (TSP). The teacher has spent  </a:t>
            </a:r>
            <a:r>
              <a:rPr lang="en-US" b="1" dirty="0" smtClean="0">
                <a:solidFill>
                  <a:schemeClr val="accent3"/>
                </a:solidFill>
                <a:latin typeface="Oxygen"/>
                <a:ea typeface="Oxygen"/>
                <a:cs typeface="Oxygen"/>
                <a:sym typeface="Oxygen"/>
              </a:rPr>
              <a:t>3-4 </a:t>
            </a:r>
            <a:r>
              <a:rPr lang="en-US" b="1" dirty="0">
                <a:solidFill>
                  <a:schemeClr val="accent3"/>
                </a:solidFill>
                <a:latin typeface="Oxygen"/>
                <a:ea typeface="Oxygen"/>
                <a:cs typeface="Oxygen"/>
                <a:sym typeface="Oxygen"/>
              </a:rPr>
              <a:t>weeks getting to know their students. The teacher knows the students’ skills as it relates to the SLO statement and the teacher is really getting know the whole child…..how they have performed, their attendance record, how they learn and respond, etc. At this point, the teacher is able to say that: I can see how far I can push them after a year of my instruction. </a:t>
            </a:r>
            <a:endParaRPr lang="en-US" b="1" dirty="0" smtClean="0">
              <a:solidFill>
                <a:schemeClr val="accent3"/>
              </a:solidFill>
              <a:latin typeface="Oxygen"/>
              <a:ea typeface="Oxygen"/>
              <a:cs typeface="Oxygen"/>
              <a:sym typeface="Oxygen"/>
            </a:endParaRPr>
          </a:p>
          <a:p>
            <a:pPr>
              <a:lnSpc>
                <a:spcPct val="90000"/>
              </a:lnSpc>
              <a:buSzPct val="25000"/>
            </a:pPr>
            <a:endParaRPr lang="en-US" b="1" dirty="0" smtClean="0">
              <a:solidFill>
                <a:schemeClr val="accent3"/>
              </a:solidFill>
              <a:latin typeface="Oxygen"/>
              <a:ea typeface="Oxygen"/>
              <a:cs typeface="Oxygen"/>
              <a:sym typeface="Oxygen"/>
            </a:endParaRPr>
          </a:p>
          <a:p>
            <a:pPr>
              <a:lnSpc>
                <a:spcPct val="90000"/>
              </a:lnSpc>
              <a:buSzPct val="25000"/>
            </a:pPr>
            <a:r>
              <a:rPr lang="en-US" b="1" dirty="0" smtClean="0">
                <a:solidFill>
                  <a:schemeClr val="accent3"/>
                </a:solidFill>
                <a:latin typeface="Oxygen"/>
                <a:ea typeface="Oxygen"/>
                <a:cs typeface="Oxygen"/>
                <a:sym typeface="Oxygen"/>
              </a:rPr>
              <a:t>While </a:t>
            </a:r>
            <a:r>
              <a:rPr lang="en-US" b="1" dirty="0">
                <a:solidFill>
                  <a:schemeClr val="accent3"/>
                </a:solidFill>
                <a:latin typeface="Oxygen"/>
                <a:ea typeface="Oxygen"/>
                <a:cs typeface="Oxygen"/>
                <a:sym typeface="Oxygen"/>
              </a:rPr>
              <a:t>a TSP is similar in structure to your ISP, note that the purpose is completely different. The teacher uses an ISP to really find out who is in your classroom, a TSP is really the road map to growing all of your students.</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And now -- as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begins to think of </a:t>
            </a:r>
            <a:r>
              <a:rPr lang="en-US" b="1" dirty="0">
                <a:solidFill>
                  <a:schemeClr val="accent3"/>
                </a:solidFill>
                <a:latin typeface="Oxygen"/>
                <a:ea typeface="Oxygen"/>
                <a:cs typeface="Oxygen"/>
                <a:sym typeface="Oxygen"/>
              </a:rPr>
              <a:t>how far they can take their class, </a:t>
            </a:r>
            <a:r>
              <a:rPr lang="en-US" sz="1300" b="1"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would want to put at ‘typical’ – a description that would fit your goals for the largest group </a:t>
            </a:r>
            <a:r>
              <a:rPr lang="en-US" b="1" dirty="0">
                <a:solidFill>
                  <a:schemeClr val="accent3"/>
                </a:solidFill>
                <a:latin typeface="Oxygen"/>
                <a:ea typeface="Oxygen"/>
                <a:cs typeface="Oxygen"/>
                <a:sym typeface="Oxygen"/>
              </a:rPr>
              <a:t>of students at the end of the year</a:t>
            </a:r>
            <a:r>
              <a:rPr lang="en-US" sz="1300" b="1" dirty="0">
                <a:solidFill>
                  <a:schemeClr val="accent3"/>
                </a:solidFill>
                <a:latin typeface="Oxygen"/>
                <a:ea typeface="Oxygen"/>
                <a:cs typeface="Oxygen"/>
                <a:sym typeface="Oxygen"/>
              </a:rPr>
              <a:t>. </a:t>
            </a:r>
            <a:endParaRPr lang="en-US" sz="1300" b="1" dirty="0" smtClean="0">
              <a:solidFill>
                <a:schemeClr val="accent3"/>
              </a:solidFill>
              <a:latin typeface="Oxygen"/>
              <a:ea typeface="Oxygen"/>
              <a:cs typeface="Oxygen"/>
              <a:sym typeface="Oxygen"/>
            </a:endParaRPr>
          </a:p>
          <a:p>
            <a:pPr>
              <a:lnSpc>
                <a:spcPct val="90000"/>
              </a:lnSpc>
              <a:buSzPct val="25000"/>
            </a:pPr>
            <a:endParaRPr lang="en-US" sz="1300" b="1" dirty="0" smtClean="0">
              <a:solidFill>
                <a:schemeClr val="accent3"/>
              </a:solidFill>
              <a:latin typeface="Oxygen"/>
              <a:ea typeface="Oxygen"/>
              <a:cs typeface="Oxygen"/>
              <a:sym typeface="Oxygen"/>
            </a:endParaRPr>
          </a:p>
          <a:p>
            <a:pPr>
              <a:lnSpc>
                <a:spcPct val="90000"/>
              </a:lnSpc>
              <a:buSzPct val="25000"/>
            </a:pPr>
            <a:r>
              <a:rPr lang="en-US" b="1" dirty="0" smtClean="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teacher wants to build a TSP with the goal of a bell curve. </a:t>
            </a:r>
            <a:r>
              <a:rPr lang="en-US" sz="1300" b="1" dirty="0">
                <a:solidFill>
                  <a:schemeClr val="accent3"/>
                </a:solidFill>
                <a:latin typeface="Oxygen"/>
                <a:ea typeface="Oxygen"/>
                <a:cs typeface="Oxygen"/>
                <a:sym typeface="Oxygen"/>
              </a:rPr>
              <a:t>This may seem counterintuitive to some – but </a:t>
            </a:r>
            <a:r>
              <a:rPr lang="en-US" b="1" dirty="0">
                <a:solidFill>
                  <a:schemeClr val="accent3"/>
                </a:solidFill>
                <a:latin typeface="Oxygen"/>
                <a:ea typeface="Oxygen"/>
                <a:cs typeface="Oxygen"/>
                <a:sym typeface="Oxygen"/>
              </a:rPr>
              <a:t>the teacher should always have your highest and lowest students in addition where “most” students will land. </a:t>
            </a:r>
            <a:endParaRPr lang="en-US" b="1" dirty="0" smtClean="0">
              <a:solidFill>
                <a:schemeClr val="accent3"/>
              </a:solidFill>
              <a:latin typeface="Oxygen"/>
              <a:ea typeface="Oxygen"/>
              <a:cs typeface="Oxygen"/>
              <a:sym typeface="Oxygen"/>
            </a:endParaRPr>
          </a:p>
          <a:p>
            <a:pPr>
              <a:lnSpc>
                <a:spcPct val="90000"/>
              </a:lnSpc>
              <a:buSzPct val="25000"/>
            </a:pPr>
            <a:endParaRPr lang="en-US" b="1" dirty="0" smtClean="0">
              <a:solidFill>
                <a:schemeClr val="accent3"/>
              </a:solidFill>
              <a:latin typeface="Oxygen"/>
              <a:ea typeface="Oxygen"/>
              <a:cs typeface="Oxygen"/>
              <a:sym typeface="Oxygen"/>
            </a:endParaRPr>
          </a:p>
          <a:p>
            <a:pPr>
              <a:lnSpc>
                <a:spcPct val="90000"/>
              </a:lnSpc>
              <a:buSzPct val="25000"/>
            </a:pPr>
            <a:r>
              <a:rPr lang="en-US" b="1" dirty="0" smtClean="0">
                <a:solidFill>
                  <a:schemeClr val="accent3"/>
                </a:solidFill>
                <a:latin typeface="Oxygen"/>
                <a:ea typeface="Oxygen"/>
                <a:cs typeface="Oxygen"/>
                <a:sym typeface="Oxygen"/>
              </a:rPr>
              <a:t>This </a:t>
            </a:r>
            <a:r>
              <a:rPr lang="en-US" b="1" dirty="0">
                <a:solidFill>
                  <a:schemeClr val="accent3"/>
                </a:solidFill>
                <a:latin typeface="Oxygen"/>
                <a:ea typeface="Oxygen"/>
                <a:cs typeface="Oxygen"/>
                <a:sym typeface="Oxygen"/>
              </a:rPr>
              <a:t>allows for the teacher to push and grow students in a way that allows them to focus on the skills that they gain in an honest, realistic way while still pursuing those high expectations of all students without expecting all students to reach the same outcome level. </a:t>
            </a:r>
            <a:r>
              <a:rPr lang="en-US" sz="1300" b="1" dirty="0">
                <a:solidFill>
                  <a:schemeClr val="accent3"/>
                </a:solidFill>
                <a:latin typeface="Oxygen"/>
                <a:ea typeface="Oxygen"/>
                <a:cs typeface="Oxygen"/>
                <a:sym typeface="Oxygen"/>
              </a:rPr>
              <a:t>If you have students who are two grade levels behind in performance – the profile should reflect that.</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Similarly, if </a:t>
            </a:r>
            <a:r>
              <a:rPr lang="en-US" b="1" dirty="0">
                <a:solidFill>
                  <a:schemeClr val="accent3"/>
                </a:solidFill>
                <a:latin typeface="Oxygen"/>
                <a:ea typeface="Oxygen"/>
                <a:cs typeface="Oxygen"/>
                <a:sym typeface="Oxygen"/>
              </a:rPr>
              <a:t>the teacher has</a:t>
            </a:r>
            <a:r>
              <a:rPr lang="en-US" sz="1300" b="1" dirty="0">
                <a:solidFill>
                  <a:schemeClr val="accent3"/>
                </a:solidFill>
                <a:latin typeface="Oxygen"/>
                <a:ea typeface="Oxygen"/>
                <a:cs typeface="Oxygen"/>
                <a:sym typeface="Oxygen"/>
              </a:rPr>
              <a:t> students who are well above grade level – the skills selected and the skill profile should reflect a higher expectation of performance.</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So the targeted student skill profile is based squarely on the students in the class. Based on where these students started, what are reasonable goals by the end of the year</a:t>
            </a:r>
            <a:r>
              <a:rPr lang="en-US" b="1" dirty="0">
                <a:solidFill>
                  <a:schemeClr val="accent3"/>
                </a:solidFill>
                <a:latin typeface="Oxygen"/>
                <a:ea typeface="Oxygen"/>
                <a:cs typeface="Oxygen"/>
                <a:sym typeface="Oxygen"/>
              </a:rPr>
              <a:t>.</a:t>
            </a:r>
          </a:p>
          <a:p>
            <a:pPr>
              <a:lnSpc>
                <a:spcPct val="90000"/>
              </a:lnSpc>
              <a:buSzPct val="25000"/>
            </a:pPr>
            <a:endParaRPr sz="1300" b="1" dirty="0">
              <a:solidFill>
                <a:schemeClr val="accent3"/>
              </a:solidFill>
              <a:latin typeface="Oxygen"/>
              <a:ea typeface="Oxygen"/>
              <a:cs typeface="Oxygen"/>
              <a:sym typeface="Oxygen"/>
            </a:endParaRPr>
          </a:p>
          <a:p>
            <a:pPr>
              <a:buSzPct val="25000"/>
            </a:pPr>
            <a:r>
              <a:rPr lang="en-US" b="1" dirty="0"/>
              <a:t>It is perfectly fine for someone to be rated Typical on the ISP and Typical on the TSP. It is still growth because the profiles are different—and the description would be of a higher, more sophisticated level of performance on the TSP.”</a:t>
            </a:r>
          </a:p>
          <a:p>
            <a:pPr>
              <a:lnSpc>
                <a:spcPct val="90000"/>
              </a:lnSpc>
              <a:buSzPct val="25000"/>
            </a:pPr>
            <a:endParaRPr sz="1300" b="1" dirty="0">
              <a:solidFill>
                <a:schemeClr val="accent3"/>
              </a:solidFill>
              <a:latin typeface="Oxygen"/>
              <a:ea typeface="Oxygen"/>
              <a:cs typeface="Oxygen"/>
              <a:sym typeface="Oxygen"/>
            </a:endParaRPr>
          </a:p>
        </p:txBody>
      </p:sp>
      <p:sp>
        <p:nvSpPr>
          <p:cNvPr id="455" name="Shape 4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6947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smtClean="0"/>
              <a:t>Notes &amp; Reflections: Page 5 BOTTOM</a:t>
            </a:r>
          </a:p>
          <a:p>
            <a:r>
              <a:rPr lang="en-US" b="1" dirty="0" smtClean="0"/>
              <a:t>Manual:</a:t>
            </a:r>
          </a:p>
          <a:p>
            <a:pPr marL="171450" indent="-171450">
              <a:buFont typeface="Arial" panose="020B0604020202020204" pitchFamily="34" charset="0"/>
              <a:buChar char="•"/>
            </a:pPr>
            <a:r>
              <a:rPr lang="en-US" b="1" dirty="0" smtClean="0"/>
              <a:t>TSPs: Pages 11-12</a:t>
            </a:r>
          </a:p>
          <a:p>
            <a:pPr marL="171450" indent="-171450">
              <a:buFont typeface="Arial" panose="020B0604020202020204" pitchFamily="34" charset="0"/>
              <a:buChar char="•"/>
            </a:pPr>
            <a:r>
              <a:rPr lang="en-US" b="1" dirty="0" smtClean="0"/>
              <a:t>ISPs (corresponding): Pages</a:t>
            </a:r>
            <a:r>
              <a:rPr lang="en-US" b="1" baseline="0" dirty="0" smtClean="0"/>
              <a:t> 5-6</a:t>
            </a:r>
            <a:endParaRPr lang="en-US" b="1" dirty="0" smtClean="0"/>
          </a:p>
          <a:p>
            <a:endParaRPr lang="en-US" b="1" dirty="0" smtClean="0"/>
          </a:p>
          <a:p>
            <a:endParaRPr lang="en-US" b="1" dirty="0" smtClean="0"/>
          </a:p>
          <a:p>
            <a:r>
              <a:rPr lang="en-US" b="1" dirty="0" smtClean="0"/>
              <a:t>“Let’s look at some Targeted</a:t>
            </a:r>
            <a:r>
              <a:rPr lang="en-US" b="1" baseline="0" dirty="0" smtClean="0"/>
              <a:t> Skill Profiles</a:t>
            </a:r>
            <a:r>
              <a:rPr lang="en-US" b="1" dirty="0" smtClean="0"/>
              <a:t>.  </a:t>
            </a:r>
          </a:p>
          <a:p>
            <a:endParaRPr lang="en-US" b="1" dirty="0" smtClean="0"/>
          </a:p>
          <a:p>
            <a:pPr defTabSz="889620">
              <a:buSzPct val="116666"/>
              <a:defRPr/>
            </a:pPr>
            <a:r>
              <a:rPr lang="en-US" b="1" dirty="0" smtClean="0"/>
              <a:t>On your own,</a:t>
            </a:r>
            <a:r>
              <a:rPr lang="en-US" b="1" baseline="0" dirty="0" smtClean="0"/>
              <a:t> read through the following TSPs and determine w</a:t>
            </a:r>
            <a:r>
              <a:rPr lang="en-US" b="1" dirty="0" smtClean="0"/>
              <a:t>hat characteristics they have in common that make them effective.</a:t>
            </a:r>
            <a:r>
              <a:rPr lang="en-US" b="1" baseline="0" dirty="0" smtClean="0"/>
              <a:t>  Then discuss with your table what characteristics each of you noticed.  For this exercise, you’ll want to have the ISP that goes with the TSP next to you so you can reference back to it.” </a:t>
            </a:r>
            <a:endParaRPr lang="en-US" b="1" dirty="0" smtClean="0"/>
          </a:p>
          <a:p>
            <a:endParaRPr lang="en-US" dirty="0" smtClean="0"/>
          </a:p>
          <a:p>
            <a:r>
              <a:rPr lang="en-US" dirty="0" smtClean="0"/>
              <a:t>Debrief.</a:t>
            </a:r>
            <a:r>
              <a:rPr lang="en-US" baseline="0" dirty="0" smtClean="0"/>
              <a:t>  The Success Criteria are on the next slide.</a:t>
            </a:r>
            <a:endParaRPr lang="en-US" dirty="0" smtClean="0"/>
          </a:p>
          <a:p>
            <a:endParaRPr lang="en-US" dirty="0" smtClean="0"/>
          </a:p>
          <a:p>
            <a:endParaRPr lang="en-US" dirty="0" smtClean="0"/>
          </a:p>
        </p:txBody>
      </p:sp>
      <p:sp>
        <p:nvSpPr>
          <p:cNvPr id="471" name="Shape 471"/>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26</a:t>
            </a:fld>
            <a:endParaRPr lang="en-US"/>
          </a:p>
        </p:txBody>
      </p:sp>
    </p:spTree>
    <p:extLst>
      <p:ext uri="{BB962C8B-B14F-4D97-AF65-F5344CB8AC3E}">
        <p14:creationId xmlns:p14="http://schemas.microsoft.com/office/powerpoint/2010/main" val="202311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smtClean="0"/>
              <a:t>“Here</a:t>
            </a:r>
            <a:r>
              <a:rPr lang="en-US" b="1" baseline="0" dirty="0" smtClean="0"/>
              <a:t> are the success criteria for a TSP.” Discuss how there is growth when being rated within the same descriptor (level)</a:t>
            </a:r>
          </a:p>
          <a:p>
            <a:endParaRPr lang="en-US" b="1" baseline="0" dirty="0" smtClean="0"/>
          </a:p>
          <a:p>
            <a:r>
              <a:rPr lang="en-US" baseline="0" dirty="0" smtClean="0"/>
              <a:t>Read the slide</a:t>
            </a:r>
          </a:p>
          <a:p>
            <a:endParaRPr lang="en-US" baseline="0" dirty="0" smtClean="0"/>
          </a:p>
          <a:p>
            <a:r>
              <a:rPr lang="en-US" b="1" baseline="0" dirty="0" smtClean="0"/>
              <a:t>“For #6, just like we’ve seen with other ‘teacher dependent’ success criteria throughout the day, high expectations for growth will be dependent on the teacher’s classroom.  High expectations for a classroom that entered already with a high level of skill will not be the same as high expectations for a classroom that entered multiple years below grade level.  High expectations must be present, but the end of year skills that reflect those high expectations will vary from classroom to classroom.”</a:t>
            </a:r>
            <a:endParaRPr b="1" dirty="0"/>
          </a:p>
        </p:txBody>
      </p:sp>
      <p:sp>
        <p:nvSpPr>
          <p:cNvPr id="478" name="Shape 478"/>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27</a:t>
            </a:fld>
            <a:endParaRPr lang="en-US"/>
          </a:p>
        </p:txBody>
      </p:sp>
    </p:spTree>
    <p:extLst>
      <p:ext uri="{BB962C8B-B14F-4D97-AF65-F5344CB8AC3E}">
        <p14:creationId xmlns:p14="http://schemas.microsoft.com/office/powerpoint/2010/main" val="289562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smtClean="0"/>
              <a:t>Notes &amp; Reflections: Page 6 TOP</a:t>
            </a:r>
          </a:p>
          <a:p>
            <a:r>
              <a:rPr lang="en-US" b="1" dirty="0" smtClean="0"/>
              <a:t>Manual:</a:t>
            </a:r>
          </a:p>
          <a:p>
            <a:pPr marL="171450" indent="-171450">
              <a:buFont typeface="Arial" panose="020B0604020202020204" pitchFamily="34" charset="0"/>
              <a:buChar char="•"/>
            </a:pPr>
            <a:r>
              <a:rPr lang="en-US" b="1" dirty="0" smtClean="0"/>
              <a:t>TSPs: Pages 13-14</a:t>
            </a:r>
          </a:p>
          <a:p>
            <a:pPr marL="171450" indent="-171450">
              <a:buFont typeface="Arial" panose="020B0604020202020204" pitchFamily="34" charset="0"/>
              <a:buChar char="•"/>
            </a:pPr>
            <a:r>
              <a:rPr lang="en-US" b="1" dirty="0" smtClean="0"/>
              <a:t>ISPs (corresponding): Pages</a:t>
            </a:r>
            <a:r>
              <a:rPr lang="en-US" b="1" baseline="0" dirty="0" smtClean="0"/>
              <a:t> 7-10</a:t>
            </a:r>
            <a:endParaRPr lang="en-US" baseline="0" dirty="0" smtClean="0"/>
          </a:p>
          <a:p>
            <a:endParaRPr lang="en-US" baseline="0" dirty="0" smtClean="0"/>
          </a:p>
          <a:p>
            <a:endParaRPr lang="en-US" baseline="0" dirty="0" smtClean="0"/>
          </a:p>
          <a:p>
            <a:endParaRPr lang="en-US" baseline="0" dirty="0" smtClean="0"/>
          </a:p>
          <a:p>
            <a:r>
              <a:rPr lang="en-US" baseline="0" dirty="0" smtClean="0"/>
              <a:t>See below for sample responses to potential gaps for TSPs 1-2.  </a:t>
            </a:r>
          </a:p>
          <a:p>
            <a:endParaRPr lang="en-US" dirty="0" smtClean="0"/>
          </a:p>
          <a:p>
            <a:r>
              <a:rPr lang="en-US" dirty="0" smtClean="0"/>
              <a:t>Directions:</a:t>
            </a:r>
          </a:p>
          <a:p>
            <a:endParaRPr lang="en-US" dirty="0" smtClean="0"/>
          </a:p>
          <a:p>
            <a:r>
              <a:rPr lang="en-US" dirty="0" smtClean="0"/>
              <a:t>Using</a:t>
            </a:r>
            <a:r>
              <a:rPr lang="en-US" baseline="0" dirty="0" smtClean="0"/>
              <a:t> the Non-Exemplar TSP Examples (Page 11- 16 of the </a:t>
            </a:r>
            <a:r>
              <a:rPr lang="en-US" sz="1200" b="0" i="0" u="none" strike="noStrike" kern="1200" cap="none" dirty="0" smtClean="0">
                <a:solidFill>
                  <a:schemeClr val="dk1"/>
                </a:solidFill>
                <a:effectLst/>
                <a:latin typeface="Calibri"/>
                <a:ea typeface="Calibri"/>
                <a:cs typeface="Calibri"/>
                <a:sym typeface="Calibri"/>
              </a:rPr>
              <a:t>Teacher Orientation </a:t>
            </a:r>
            <a:r>
              <a:rPr lang="en-US" baseline="0" dirty="0" smtClean="0"/>
              <a:t>Manual), have participants r</a:t>
            </a:r>
            <a:r>
              <a:rPr lang="en-US" dirty="0" smtClean="0"/>
              <a:t>ead through the first 2 </a:t>
            </a:r>
            <a:r>
              <a:rPr lang="en-US" dirty="0" err="1" smtClean="0"/>
              <a:t>TSPs</a:t>
            </a:r>
            <a:r>
              <a:rPr lang="en-US" baseline="0" dirty="0" err="1" smtClean="0"/>
              <a:t>.</a:t>
            </a:r>
            <a:r>
              <a:rPr lang="en-US" baseline="0" dirty="0" smtClean="0"/>
              <a:t>  For this practice session, assign one TSP to each table group.  Note to participants that they will need to use the </a:t>
            </a:r>
            <a:r>
              <a:rPr lang="en-US" u="sng" baseline="0" dirty="0" smtClean="0"/>
              <a:t>Improved ISPs </a:t>
            </a:r>
            <a:r>
              <a:rPr lang="en-US" baseline="0" dirty="0" smtClean="0"/>
              <a:t>in their materials for this exercise so that the issues with TSPs aren’t really about issues with flawed ISPs.</a:t>
            </a:r>
          </a:p>
          <a:p>
            <a:endParaRPr lang="en-US" baseline="0" dirty="0" smtClean="0"/>
          </a:p>
          <a:p>
            <a:r>
              <a:rPr lang="en-US" baseline="0" dirty="0" smtClean="0"/>
              <a:t>Read the directions from the slide.</a:t>
            </a:r>
            <a:endParaRPr lang="en-US" dirty="0" smtClean="0"/>
          </a:p>
          <a:p>
            <a:pPr defTabSz="889620">
              <a:buSzPct val="116666"/>
              <a:defRPr/>
            </a:pPr>
            <a:endParaRPr lang="en-US" baseline="0" dirty="0" smtClean="0"/>
          </a:p>
          <a:p>
            <a:pPr defTabSz="889620">
              <a:buSzPct val="116666"/>
              <a:defRPr/>
            </a:pPr>
            <a:r>
              <a:rPr lang="en-US" baseline="0" dirty="0" smtClean="0"/>
              <a:t>Give participants approximately </a:t>
            </a:r>
            <a:r>
              <a:rPr lang="en-US" u="sng" baseline="0" dirty="0" smtClean="0"/>
              <a:t>3 minutes </a:t>
            </a:r>
            <a:r>
              <a:rPr lang="en-US" baseline="0" dirty="0" smtClean="0"/>
              <a:t>total to identify gaps.</a:t>
            </a:r>
          </a:p>
          <a:p>
            <a:pPr defTabSz="889620">
              <a:buSzPct val="116666"/>
              <a:defRPr/>
            </a:pPr>
            <a:endParaRPr lang="en-US" baseline="0" dirty="0" smtClean="0"/>
          </a:p>
          <a:p>
            <a:pPr defTabSz="889620">
              <a:buSzPct val="116666"/>
              <a:defRPr/>
            </a:pPr>
            <a:r>
              <a:rPr lang="en-US" baseline="0" dirty="0" smtClean="0"/>
              <a:t>Have light whole-group share out (one share out for each TSP) lasting no more than </a:t>
            </a:r>
            <a:r>
              <a:rPr lang="en-US" u="sng" baseline="0" dirty="0" smtClean="0"/>
              <a:t>2 minutes</a:t>
            </a:r>
            <a:r>
              <a:rPr lang="en-US" baseline="0" dirty="0" smtClean="0"/>
              <a:t>.</a:t>
            </a:r>
            <a:endParaRPr lang="en-US" dirty="0" smtClean="0"/>
          </a:p>
          <a:p>
            <a:endParaRPr lang="en-US" dirty="0" smtClean="0"/>
          </a:p>
          <a:p>
            <a:r>
              <a:rPr lang="en-US" dirty="0" smtClean="0"/>
              <a:t>Sample Gaps:</a:t>
            </a:r>
          </a:p>
          <a:p>
            <a:pPr marL="222405" indent="-222405">
              <a:buAutoNum type="arabicParenR"/>
            </a:pPr>
            <a:r>
              <a:rPr lang="en-US" dirty="0" smtClean="0"/>
              <a:t>7</a:t>
            </a:r>
            <a:r>
              <a:rPr lang="en-US" baseline="30000" dirty="0" smtClean="0"/>
              <a:t>th</a:t>
            </a:r>
            <a:r>
              <a:rPr lang="en-US" dirty="0" smtClean="0"/>
              <a:t> grade science</a:t>
            </a:r>
            <a:r>
              <a:rPr lang="en-US" baseline="0" dirty="0" smtClean="0"/>
              <a:t> </a:t>
            </a:r>
            <a:r>
              <a:rPr lang="mr-IN" baseline="0" dirty="0" smtClean="0"/>
              <a:t>–</a:t>
            </a:r>
            <a:r>
              <a:rPr lang="en-US" baseline="0" dirty="0" smtClean="0"/>
              <a:t> reflects high expectation (does well below typical from ISP to TSP reflect reasonable growth?); differentiation (gap between below typical and well below typical seems large); assessable (how will the teacher reconcile all those subcomponents in the levels </a:t>
            </a:r>
            <a:r>
              <a:rPr lang="mr-IN" baseline="0" dirty="0" smtClean="0"/>
              <a:t>–</a:t>
            </a:r>
            <a:r>
              <a:rPr lang="en-US" baseline="0" dirty="0" smtClean="0"/>
              <a:t> how do you bring all of those together in measurement)</a:t>
            </a:r>
          </a:p>
          <a:p>
            <a:pPr marL="222405" indent="-222405">
              <a:buAutoNum type="arabicParenR"/>
            </a:pPr>
            <a:r>
              <a:rPr lang="en-US" baseline="0" dirty="0" smtClean="0"/>
              <a:t>Culinary Arts </a:t>
            </a:r>
            <a:r>
              <a:rPr lang="mr-IN" baseline="0" dirty="0" smtClean="0"/>
              <a:t>–</a:t>
            </a:r>
            <a:r>
              <a:rPr lang="en-US" baseline="0" dirty="0" smtClean="0"/>
              <a:t> high expectations (well below seems like a very low bar at the end of the course); descriptors align to skill statement (table presentation pops in and out of the descriptors)</a:t>
            </a:r>
            <a:endParaRPr dirty="0"/>
          </a:p>
        </p:txBody>
      </p:sp>
      <p:sp>
        <p:nvSpPr>
          <p:cNvPr id="485" name="Shape 485"/>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fld id="{00000000-1234-1234-1234-123412341234}" type="slidenum">
              <a:rPr lang="en-US"/>
              <a:pPr/>
              <a:t>29</a:t>
            </a:fld>
            <a:endParaRPr lang="en-US"/>
          </a:p>
        </p:txBody>
      </p:sp>
    </p:spTree>
    <p:extLst>
      <p:ext uri="{BB962C8B-B14F-4D97-AF65-F5344CB8AC3E}">
        <p14:creationId xmlns:p14="http://schemas.microsoft.com/office/powerpoint/2010/main" val="1560723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“After you have written the targets on the TSP, it is time to set individual targets for your students as to how far your think you can push them in relation to this skill. </a:t>
            </a:r>
            <a:endParaRPr lang="en-US" b="1" dirty="0" smtClean="0">
              <a:solidFill>
                <a:schemeClr val="accent3"/>
              </a:solidFill>
              <a:latin typeface="Oxygen"/>
              <a:ea typeface="Oxygen"/>
              <a:cs typeface="Oxygen"/>
              <a:sym typeface="Oxygen"/>
            </a:endParaRPr>
          </a:p>
          <a:p>
            <a:pPr>
              <a:buSzPct val="25000"/>
            </a:pPr>
            <a:endParaRPr lang="en-US" sz="1300" b="1" dirty="0" smtClean="0">
              <a:solidFill>
                <a:schemeClr val="accent3"/>
              </a:solidFill>
              <a:latin typeface="Oxygen"/>
              <a:ea typeface="Oxygen"/>
              <a:cs typeface="Oxygen"/>
              <a:sym typeface="Oxygen"/>
            </a:endParaRPr>
          </a:p>
          <a:p>
            <a:pPr>
              <a:buSzPct val="25000"/>
            </a:pPr>
            <a:r>
              <a:rPr lang="en-US" sz="1300" b="1" dirty="0" smtClean="0">
                <a:solidFill>
                  <a:schemeClr val="accent3"/>
                </a:solidFill>
                <a:latin typeface="Oxygen"/>
                <a:ea typeface="Oxygen"/>
                <a:cs typeface="Oxygen"/>
                <a:sym typeface="Oxygen"/>
              </a:rPr>
              <a:t>Again</a:t>
            </a:r>
            <a:r>
              <a:rPr lang="en-US" sz="1300" b="1" dirty="0">
                <a:solidFill>
                  <a:schemeClr val="accent3"/>
                </a:solidFill>
                <a:latin typeface="Oxygen"/>
                <a:ea typeface="Oxygen"/>
                <a:cs typeface="Oxygen"/>
                <a:sym typeface="Oxygen"/>
              </a:rPr>
              <a:t>, this is not a precise process – rather it is based on the </a:t>
            </a:r>
            <a:r>
              <a:rPr lang="en-US" b="1" dirty="0">
                <a:solidFill>
                  <a:schemeClr val="accent3"/>
                </a:solidFill>
                <a:latin typeface="Oxygen"/>
                <a:ea typeface="Oxygen"/>
                <a:cs typeface="Oxygen"/>
                <a:sym typeface="Oxygen"/>
              </a:rPr>
              <a:t>your</a:t>
            </a:r>
            <a:r>
              <a:rPr lang="en-US" sz="1300" b="1" dirty="0">
                <a:solidFill>
                  <a:schemeClr val="accent3"/>
                </a:solidFill>
                <a:latin typeface="Oxygen"/>
                <a:ea typeface="Oxygen"/>
                <a:cs typeface="Oxygen"/>
                <a:sym typeface="Oxygen"/>
              </a:rPr>
              <a:t> best judgment based on the</a:t>
            </a:r>
            <a:r>
              <a:rPr lang="en-US" b="1" dirty="0">
                <a:solidFill>
                  <a:schemeClr val="accent3"/>
                </a:solidFill>
                <a:latin typeface="Oxygen"/>
                <a:ea typeface="Oxygen"/>
                <a:cs typeface="Oxygen"/>
                <a:sym typeface="Oxygen"/>
              </a:rPr>
              <a:t> knowledge gained on each student</a:t>
            </a:r>
            <a:r>
              <a:rPr lang="en-US" sz="1300" b="1"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Remember, it is </a:t>
            </a:r>
            <a:r>
              <a:rPr lang="en-US" sz="1300" b="1" dirty="0">
                <a:solidFill>
                  <a:schemeClr val="accent3"/>
                </a:solidFill>
                <a:latin typeface="Oxygen"/>
                <a:ea typeface="Oxygen"/>
                <a:cs typeface="Oxygen"/>
                <a:sym typeface="Oxygen"/>
              </a:rPr>
              <a:t> NOT a subtraction problem. It is perfectly fine for a student to be typical on the initial with a goal of typical on the targeted.</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Targets can and should be differentiated based on </a:t>
            </a:r>
            <a:r>
              <a:rPr lang="en-US" b="1" dirty="0">
                <a:solidFill>
                  <a:schemeClr val="accent3"/>
                </a:solidFill>
                <a:latin typeface="Oxygen"/>
                <a:ea typeface="Oxygen"/>
                <a:cs typeface="Oxygen"/>
                <a:sym typeface="Oxygen"/>
              </a:rPr>
              <a:t>the student's present level of skill</a:t>
            </a:r>
            <a:r>
              <a:rPr lang="en-US" sz="1300" b="1" dirty="0">
                <a:solidFill>
                  <a:schemeClr val="accent3"/>
                </a:solidFill>
                <a:latin typeface="Oxygen"/>
                <a:ea typeface="Oxygen"/>
                <a:cs typeface="Oxygen"/>
                <a:sym typeface="Oxygen"/>
              </a:rPr>
              <a:t> and other information that the teacher may have about student</a:t>
            </a:r>
            <a:r>
              <a:rPr lang="en-US" b="1" dirty="0">
                <a:solidFill>
                  <a:schemeClr val="accent3"/>
                </a:solidFill>
                <a:latin typeface="Oxygen"/>
                <a:ea typeface="Oxygen"/>
                <a:cs typeface="Oxygen"/>
                <a:sym typeface="Oxygen"/>
              </a:rPr>
              <a:t>. This could include previous performance levels, information that would impact performance such as an IEP, attendance, motivation, etc.”</a:t>
            </a:r>
          </a:p>
          <a:p>
            <a:pPr>
              <a:buSzPct val="25000"/>
            </a:pPr>
            <a:endParaRPr sz="1300" dirty="0">
              <a:latin typeface="Oxygen"/>
              <a:ea typeface="Oxygen"/>
              <a:cs typeface="Oxygen"/>
              <a:sym typeface="Oxygen"/>
            </a:endParaRPr>
          </a:p>
          <a:p>
            <a:pPr>
              <a:buSzPct val="25000"/>
            </a:pPr>
            <a:endParaRPr sz="1300" dirty="0">
              <a:latin typeface="Oxygen"/>
              <a:ea typeface="Oxygen"/>
              <a:cs typeface="Oxygen"/>
              <a:sym typeface="Oxygen"/>
            </a:endParaRPr>
          </a:p>
          <a:p>
            <a:pPr>
              <a:buSzPct val="25000"/>
            </a:pPr>
            <a:endParaRPr sz="1800" b="1" dirty="0">
              <a:latin typeface="Oxygen"/>
              <a:ea typeface="Oxygen"/>
              <a:cs typeface="Oxygen"/>
              <a:sym typeface="Oxygen"/>
            </a:endParaRPr>
          </a:p>
        </p:txBody>
      </p:sp>
      <p:sp>
        <p:nvSpPr>
          <p:cNvPr id="507" name="Shape 507"/>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30</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1317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solidFill>
                  <a:schemeClr val="accent3"/>
                </a:solidFill>
                <a:latin typeface="Oxygen"/>
                <a:ea typeface="Oxygen"/>
                <a:cs typeface="Oxygen"/>
                <a:sym typeface="Oxygen"/>
              </a:rPr>
              <a:t>Materials:  Student Growth </a:t>
            </a:r>
            <a:r>
              <a:rPr lang="en-US" b="1" dirty="0" smtClean="0">
                <a:solidFill>
                  <a:schemeClr val="accent3"/>
                </a:solidFill>
                <a:latin typeface="Oxygen"/>
                <a:ea typeface="Oxygen"/>
                <a:cs typeface="Oxygen"/>
                <a:sym typeface="Oxygen"/>
              </a:rPr>
              <a:t>Tracker </a:t>
            </a:r>
            <a:r>
              <a:rPr lang="en-US" baseline="0" dirty="0" smtClean="0"/>
              <a:t>(Page 22 of the </a:t>
            </a:r>
            <a:r>
              <a:rPr lang="en-US" sz="1200" b="0" i="0" u="none" strike="noStrike" kern="1200" cap="none" dirty="0" smtClean="0">
                <a:solidFill>
                  <a:schemeClr val="dk1"/>
                </a:solidFill>
                <a:effectLst/>
                <a:latin typeface="Calibri"/>
                <a:ea typeface="Calibri"/>
                <a:cs typeface="Calibri"/>
                <a:sym typeface="Calibri"/>
              </a:rPr>
              <a:t>Teacher Orientation</a:t>
            </a:r>
            <a:r>
              <a:rPr lang="en-US" baseline="0" dirty="0" smtClean="0"/>
              <a:t> Manual) </a:t>
            </a:r>
            <a:endParaRPr lang="en-US" b="1" dirty="0" smtClean="0">
              <a:solidFill>
                <a:schemeClr val="accent3"/>
              </a:solidFill>
              <a:latin typeface="Oxygen"/>
              <a:ea typeface="Oxygen"/>
              <a:cs typeface="Oxygen"/>
              <a:sym typeface="Oxygen"/>
            </a:endParaRPr>
          </a:p>
          <a:p>
            <a:pPr>
              <a:buSzPct val="25000"/>
            </a:pPr>
            <a:endParaRPr lang="en-US" b="1" dirty="0">
              <a:solidFill>
                <a:schemeClr val="accent3"/>
              </a:solidFill>
              <a:latin typeface="Oxygen"/>
              <a:ea typeface="Oxygen"/>
              <a:cs typeface="Oxygen"/>
              <a:sym typeface="Oxygen"/>
            </a:endParaRP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“The Student Growth Tracker will be a place where the teacher and administrator can watch the data form over time. This can aide in discussions with teams and appraisers. It simply catches snapshots of progress for students at multiple points so trends can be seen and discussions about changes or </a:t>
            </a:r>
            <a:r>
              <a:rPr lang="en-US" b="1" dirty="0" err="1">
                <a:solidFill>
                  <a:schemeClr val="accent3"/>
                </a:solidFill>
                <a:latin typeface="Oxygen"/>
                <a:ea typeface="Oxygen"/>
                <a:cs typeface="Oxygen"/>
                <a:sym typeface="Oxygen"/>
              </a:rPr>
              <a:t>flatlines</a:t>
            </a:r>
            <a:r>
              <a:rPr lang="en-US" b="1" dirty="0">
                <a:solidFill>
                  <a:schemeClr val="accent3"/>
                </a:solidFill>
                <a:latin typeface="Oxygen"/>
                <a:ea typeface="Oxygen"/>
                <a:cs typeface="Oxygen"/>
                <a:sym typeface="Oxygen"/>
              </a:rPr>
              <a:t> can be had to determine the best course of action.”</a:t>
            </a:r>
          </a:p>
          <a:p>
            <a:pPr>
              <a:buSzPct val="25000"/>
            </a:pPr>
            <a:endParaRPr lang="en-US" b="1" dirty="0">
              <a:solidFill>
                <a:schemeClr val="accent3"/>
              </a:solidFill>
              <a:latin typeface="Oxygen"/>
              <a:ea typeface="Oxygen"/>
              <a:cs typeface="Oxygen"/>
              <a:sym typeface="Oxygen"/>
            </a:endParaRPr>
          </a:p>
          <a:p>
            <a:pPr>
              <a:buSzPct val="25000"/>
            </a:pPr>
            <a:endParaRPr lang="en-US" b="1" dirty="0">
              <a:solidFill>
                <a:schemeClr val="accent3"/>
              </a:solidFill>
              <a:latin typeface="Oxygen"/>
              <a:ea typeface="Oxygen"/>
              <a:cs typeface="Oxygen"/>
              <a:sym typeface="Oxygen"/>
            </a:endParaRPr>
          </a:p>
          <a:p>
            <a:pPr marL="266886" indent="-130972" defTabSz="889620">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Excel format worksheet</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Enter student’s starting point on an individual basis</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Record progress check-ins</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Can add columns to this sheet if desired</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Will return to record end-of-year level of learning</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Key record to track progress</a:t>
            </a:r>
          </a:p>
          <a:p>
            <a:pPr>
              <a:buSzPct val="25000"/>
            </a:pPr>
            <a:endParaRPr lang="en-US" b="1" dirty="0">
              <a:solidFill>
                <a:schemeClr val="accent3"/>
              </a:solidFill>
              <a:latin typeface="Oxygen"/>
              <a:ea typeface="Oxygen"/>
              <a:cs typeface="Oxygen"/>
              <a:sym typeface="Oxygen"/>
            </a:endParaRPr>
          </a:p>
        </p:txBody>
      </p:sp>
      <p:sp>
        <p:nvSpPr>
          <p:cNvPr id="515" name="Shape 51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4988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This is how </a:t>
            </a:r>
            <a:r>
              <a:rPr lang="en-US" b="1" dirty="0">
                <a:solidFill>
                  <a:schemeClr val="accent3"/>
                </a:solidFill>
                <a:latin typeface="Oxygen"/>
                <a:ea typeface="Oxygen"/>
                <a:cs typeface="Oxygen"/>
                <a:sym typeface="Oxygen"/>
              </a:rPr>
              <a:t>the </a:t>
            </a:r>
            <a:r>
              <a:rPr lang="en-US" sz="1300" b="1" dirty="0">
                <a:solidFill>
                  <a:schemeClr val="accent3"/>
                </a:solidFill>
                <a:latin typeface="Oxygen"/>
                <a:ea typeface="Oxygen"/>
                <a:cs typeface="Oxygen"/>
                <a:sym typeface="Oxygen"/>
              </a:rPr>
              <a:t>thinking about the SLO process is organized. </a:t>
            </a:r>
            <a:r>
              <a:rPr lang="en-US" b="1" dirty="0">
                <a:solidFill>
                  <a:schemeClr val="accent3"/>
                </a:solidFill>
                <a:latin typeface="Oxygen"/>
                <a:ea typeface="Oxygen"/>
                <a:cs typeface="Oxygen"/>
                <a:sym typeface="Oxygen"/>
              </a:rPr>
              <a:t>The </a:t>
            </a:r>
            <a:r>
              <a:rPr lang="en-US" sz="1300" b="1" dirty="0">
                <a:solidFill>
                  <a:schemeClr val="accent3"/>
                </a:solidFill>
                <a:latin typeface="Oxygen"/>
                <a:ea typeface="Oxygen"/>
                <a:cs typeface="Oxygen"/>
                <a:sym typeface="Oxygen"/>
              </a:rPr>
              <a:t>beginning is crafting an SLO and where most of the creation and work </a:t>
            </a:r>
            <a:r>
              <a:rPr lang="en-US" b="1" dirty="0">
                <a:solidFill>
                  <a:schemeClr val="accent3"/>
                </a:solidFill>
                <a:latin typeface="Oxygen"/>
                <a:ea typeface="Oxygen"/>
                <a:cs typeface="Oxygen"/>
                <a:sym typeface="Oxygen"/>
              </a:rPr>
              <a:t>on the actual SLO is captured. T</a:t>
            </a:r>
            <a:r>
              <a:rPr lang="en-US" sz="1300" b="1" dirty="0">
                <a:solidFill>
                  <a:schemeClr val="accent3"/>
                </a:solidFill>
                <a:latin typeface="Oxygen"/>
                <a:ea typeface="Oxygen"/>
                <a:cs typeface="Oxygen"/>
                <a:sym typeface="Oxygen"/>
              </a:rPr>
              <a:t>hen you move into monitoring and adjusting instruction, and finally, reflecting on outcomes. </a:t>
            </a:r>
            <a:r>
              <a:rPr lang="en-US" b="1" dirty="0">
                <a:solidFill>
                  <a:schemeClr val="accent3"/>
                </a:solidFill>
                <a:latin typeface="Oxygen"/>
                <a:ea typeface="Oxygen"/>
                <a:cs typeface="Oxygen"/>
                <a:sym typeface="Oxygen"/>
              </a:rPr>
              <a:t>W</a:t>
            </a:r>
            <a:r>
              <a:rPr lang="en-US" sz="1300" b="1" dirty="0">
                <a:solidFill>
                  <a:schemeClr val="accent3"/>
                </a:solidFill>
                <a:latin typeface="Oxygen"/>
                <a:ea typeface="Oxygen"/>
                <a:cs typeface="Oxygen"/>
                <a:sym typeface="Oxygen"/>
              </a:rPr>
              <a:t>hat </a:t>
            </a:r>
            <a:r>
              <a:rPr lang="en-US" b="1" dirty="0">
                <a:solidFill>
                  <a:schemeClr val="accent3"/>
                </a:solidFill>
                <a:latin typeface="Oxygen"/>
                <a:ea typeface="Oxygen"/>
                <a:cs typeface="Oxygen"/>
                <a:sym typeface="Oxygen"/>
              </a:rPr>
              <a:t>is </a:t>
            </a:r>
            <a:r>
              <a:rPr lang="en-US" sz="1300" b="1" dirty="0">
                <a:solidFill>
                  <a:schemeClr val="accent3"/>
                </a:solidFill>
                <a:latin typeface="Oxygen"/>
                <a:ea typeface="Oxygen"/>
                <a:cs typeface="Oxygen"/>
                <a:sym typeface="Oxygen"/>
              </a:rPr>
              <a:t>learned in this cycle plays into how </a:t>
            </a:r>
            <a:r>
              <a:rPr lang="en-US" b="1" dirty="0">
                <a:solidFill>
                  <a:schemeClr val="accent3"/>
                </a:solidFill>
                <a:latin typeface="Oxygen"/>
                <a:ea typeface="Oxygen"/>
                <a:cs typeface="Oxygen"/>
                <a:sym typeface="Oxygen"/>
              </a:rPr>
              <a:t>one </a:t>
            </a:r>
            <a:r>
              <a:rPr lang="en-US" sz="1300" b="1" dirty="0">
                <a:solidFill>
                  <a:schemeClr val="accent3"/>
                </a:solidFill>
                <a:latin typeface="Oxygen"/>
                <a:ea typeface="Oxygen"/>
                <a:cs typeface="Oxygen"/>
                <a:sym typeface="Oxygen"/>
              </a:rPr>
              <a:t>might adjust instruction and SLOs in the future.</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proportions in the diagram are intentional – most of the time should be spent on monitoring progress and drive improvement in instruction.</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Of the Big 6 questions – 4 will occur in the first phase. So – there is some front loading of work here – but it is a continuous process – it does not end once the SLO is written</a:t>
            </a:r>
            <a:r>
              <a:rPr lang="en-US" sz="1300" b="1" dirty="0" smtClean="0">
                <a:solidFill>
                  <a:schemeClr val="accent3"/>
                </a:solidFill>
                <a:latin typeface="Oxygen"/>
                <a:ea typeface="Oxygen"/>
                <a:cs typeface="Oxygen"/>
                <a:sym typeface="Oxygen"/>
              </a:rPr>
              <a:t>.</a:t>
            </a:r>
            <a:r>
              <a:rPr lang="en-US" b="1" dirty="0" smtClean="0">
                <a:solidFill>
                  <a:schemeClr val="accent3"/>
                </a:solidFill>
                <a:latin typeface="Oxygen"/>
                <a:ea typeface="Oxygen"/>
                <a:cs typeface="Oxygen"/>
                <a:sym typeface="Oxygen"/>
              </a:rPr>
              <a:t>”</a:t>
            </a:r>
          </a:p>
          <a:p>
            <a:pPr>
              <a:buSzPct val="25000"/>
            </a:pPr>
            <a:endParaRPr lang="en-US" b="1" dirty="0" smtClean="0">
              <a:solidFill>
                <a:schemeClr val="accent3"/>
              </a:solidFill>
              <a:latin typeface="Oxygen"/>
              <a:ea typeface="Oxygen"/>
              <a:cs typeface="Oxygen"/>
              <a:sym typeface="Oxygen"/>
            </a:endParaRP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Click to next slide</a:t>
            </a:r>
            <a:r>
              <a:rPr lang="mr-IN" baseline="0" dirty="0" smtClean="0"/>
              <a:t>…</a:t>
            </a:r>
            <a:endParaRPr lang="en-US" dirty="0" smtClean="0"/>
          </a:p>
          <a:p>
            <a:pPr>
              <a:buSzPct val="25000"/>
            </a:pPr>
            <a:endParaRPr lang="en-US" b="1" dirty="0">
              <a:solidFill>
                <a:schemeClr val="accent3"/>
              </a:solidFill>
              <a:latin typeface="Oxygen"/>
              <a:ea typeface="Oxygen"/>
              <a:cs typeface="Oxygen"/>
              <a:sym typeface="Oxygen"/>
            </a:endParaRPr>
          </a:p>
        </p:txBody>
      </p:sp>
      <p:sp>
        <p:nvSpPr>
          <p:cNvPr id="176" name="Shape 176"/>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7706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“We have now set individual targets for each student and now we have to figure out who will we know if they have gained these skills at the end of the year? </a:t>
            </a:r>
            <a:endParaRPr lang="en-US" b="1" dirty="0" smtClean="0">
              <a:solidFill>
                <a:schemeClr val="accent3"/>
              </a:solidFill>
              <a:latin typeface="Oxygen"/>
              <a:ea typeface="Oxygen"/>
              <a:cs typeface="Oxygen"/>
              <a:sym typeface="Oxygen"/>
            </a:endParaRPr>
          </a:p>
          <a:p>
            <a:pPr>
              <a:buSzPct val="25000"/>
            </a:pPr>
            <a:endParaRPr lang="en-US" sz="1300" b="1" dirty="0" smtClean="0">
              <a:solidFill>
                <a:schemeClr val="accent3"/>
              </a:solidFill>
              <a:latin typeface="Oxygen"/>
              <a:ea typeface="Oxygen"/>
              <a:cs typeface="Oxygen"/>
              <a:sym typeface="Oxygen"/>
            </a:endParaRPr>
          </a:p>
          <a:p>
            <a:pPr>
              <a:buSzPct val="25000"/>
            </a:pPr>
            <a:r>
              <a:rPr lang="en-US" sz="1300" b="1" dirty="0" smtClean="0">
                <a:solidFill>
                  <a:schemeClr val="accent3"/>
                </a:solidFill>
                <a:latin typeface="Oxygen"/>
                <a:ea typeface="Oxygen"/>
                <a:cs typeface="Oxygen"/>
                <a:sym typeface="Oxygen"/>
              </a:rPr>
              <a:t>Alignment </a:t>
            </a:r>
            <a:r>
              <a:rPr lang="en-US" sz="1300" b="1" dirty="0">
                <a:solidFill>
                  <a:schemeClr val="accent3"/>
                </a:solidFill>
                <a:latin typeface="Oxygen"/>
                <a:ea typeface="Oxygen"/>
                <a:cs typeface="Oxygen"/>
                <a:sym typeface="Oxygen"/>
              </a:rPr>
              <a:t>is the key. </a:t>
            </a:r>
            <a:r>
              <a:rPr lang="en-US" b="1" dirty="0">
                <a:solidFill>
                  <a:schemeClr val="accent3"/>
                </a:solidFill>
                <a:latin typeface="Oxygen"/>
                <a:ea typeface="Oxygen"/>
                <a:cs typeface="Oxygen"/>
                <a:sym typeface="Oxygen"/>
              </a:rPr>
              <a:t>The goal is for teachers to talk and plan for how they </a:t>
            </a:r>
            <a:r>
              <a:rPr lang="en-US" b="1" dirty="0" smtClean="0">
                <a:solidFill>
                  <a:schemeClr val="accent3"/>
                </a:solidFill>
                <a:latin typeface="Oxygen"/>
                <a:ea typeface="Oxygen"/>
                <a:cs typeface="Oxygen"/>
                <a:sym typeface="Oxygen"/>
              </a:rPr>
              <a:t>determine what </a:t>
            </a:r>
            <a:r>
              <a:rPr lang="en-US" b="1" dirty="0">
                <a:solidFill>
                  <a:schemeClr val="accent3"/>
                </a:solidFill>
                <a:latin typeface="Oxygen"/>
                <a:ea typeface="Oxygen"/>
                <a:cs typeface="Oxygen"/>
                <a:sym typeface="Oxygen"/>
              </a:rPr>
              <a:t>assessments may help them best see the application side of the SLO statement. Having the end in mind when planning and preparing for multiple data to capture progress will help teachers be intentional and thoughtful about checking for progress and the types of assessment that will be the most beneficial.”</a:t>
            </a:r>
          </a:p>
          <a:p>
            <a:pPr>
              <a:buSzPct val="25000"/>
            </a:pPr>
            <a:endParaRPr dirty="0">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“I want you to think of ways that these courses might best capture the focus of the valuable assessment throughout the year”</a:t>
            </a:r>
          </a:p>
          <a:p>
            <a:pPr>
              <a:buSzPct val="25000"/>
            </a:pPr>
            <a:endParaRPr dirty="0">
              <a:latin typeface="Oxygen"/>
              <a:ea typeface="Oxygen"/>
              <a:cs typeface="Oxygen"/>
              <a:sym typeface="Oxygen"/>
            </a:endParaRPr>
          </a:p>
          <a:p>
            <a:pPr>
              <a:buSzPct val="25000"/>
            </a:pPr>
            <a:r>
              <a:rPr lang="en-US" dirty="0">
                <a:latin typeface="Oxygen"/>
                <a:ea typeface="Oxygen"/>
                <a:cs typeface="Oxygen"/>
                <a:sym typeface="Oxygen"/>
              </a:rPr>
              <a:t>Examples could be:</a:t>
            </a:r>
          </a:p>
          <a:p>
            <a:pPr>
              <a:buSzPct val="25000"/>
            </a:pPr>
            <a:endParaRPr dirty="0">
              <a:latin typeface="Oxygen"/>
              <a:ea typeface="Oxygen"/>
              <a:cs typeface="Oxygen"/>
              <a:sym typeface="Oxygen"/>
            </a:endParaRPr>
          </a:p>
          <a:p>
            <a:pPr>
              <a:buSzPct val="25000"/>
            </a:pPr>
            <a:r>
              <a:rPr lang="en-US" sz="1300" u="sng" dirty="0">
                <a:latin typeface="Oxygen"/>
                <a:ea typeface="Oxygen"/>
                <a:cs typeface="Oxygen"/>
                <a:sym typeface="Oxygen"/>
              </a:rPr>
              <a:t>High school choir </a:t>
            </a:r>
            <a:r>
              <a:rPr lang="en-US" sz="1300" dirty="0">
                <a:latin typeface="Oxygen"/>
                <a:ea typeface="Oxygen"/>
                <a:cs typeface="Oxygen"/>
                <a:sym typeface="Oxygen"/>
              </a:rPr>
              <a:t>– </a:t>
            </a:r>
            <a:r>
              <a:rPr lang="en-US" dirty="0"/>
              <a:t>would need a rubric to assess performance at the concert. Might want to ask if the choir director can do that in real time as he or she is also directing the choir. It would be difficult. Could have multiple raters (possibly colleagues from other schools); they could trade off. Or there might be a need to record the performance.</a:t>
            </a:r>
          </a:p>
          <a:p>
            <a:pPr>
              <a:buSzPct val="25000"/>
            </a:pPr>
            <a:endParaRPr sz="1300" dirty="0">
              <a:latin typeface="Oxygen"/>
              <a:ea typeface="Oxygen"/>
              <a:cs typeface="Oxygen"/>
              <a:sym typeface="Oxygen"/>
            </a:endParaRPr>
          </a:p>
          <a:p>
            <a:pPr>
              <a:buSzPct val="25000"/>
            </a:pPr>
            <a:r>
              <a:rPr lang="en-US" sz="1300" u="sng" dirty="0">
                <a:latin typeface="Oxygen"/>
                <a:ea typeface="Oxygen"/>
                <a:cs typeface="Oxygen"/>
                <a:sym typeface="Oxygen"/>
              </a:rPr>
              <a:t>Kindergarten </a:t>
            </a:r>
            <a:r>
              <a:rPr lang="en-US" sz="1300" dirty="0">
                <a:latin typeface="Oxygen"/>
                <a:ea typeface="Oxygen"/>
                <a:cs typeface="Oxygen"/>
                <a:sym typeface="Oxygen"/>
              </a:rPr>
              <a:t>– </a:t>
            </a:r>
            <a:r>
              <a:rPr lang="en-US" dirty="0"/>
              <a:t>phonemic awareness; there are many vendor-based assessments such as DIBELS and PALS that measure this. They are usually used as screening devices, so district would have to determine if that  was possible.</a:t>
            </a:r>
            <a:r>
              <a:rPr lang="en-US" sz="1400" dirty="0"/>
              <a:t> </a:t>
            </a:r>
            <a:r>
              <a:rPr lang="en-US" dirty="0"/>
              <a:t> What is “that” here? If using them is possible? Please clarify.</a:t>
            </a:r>
          </a:p>
          <a:p>
            <a:pPr>
              <a:buSzPct val="25000"/>
            </a:pPr>
            <a:endParaRPr sz="1300" dirty="0">
              <a:latin typeface="Oxygen"/>
              <a:ea typeface="Oxygen"/>
              <a:cs typeface="Oxygen"/>
              <a:sym typeface="Oxygen"/>
            </a:endParaRPr>
          </a:p>
          <a:p>
            <a:pPr>
              <a:buSzPct val="25000"/>
            </a:pPr>
            <a:r>
              <a:rPr lang="en-US" sz="1300" u="sng" dirty="0">
                <a:latin typeface="Oxygen"/>
                <a:ea typeface="Oxygen"/>
                <a:cs typeface="Oxygen"/>
                <a:sym typeface="Oxygen"/>
              </a:rPr>
              <a:t>MS PE </a:t>
            </a:r>
            <a:r>
              <a:rPr lang="en-US" dirty="0"/>
              <a:t> - they might use a </a:t>
            </a:r>
            <a:r>
              <a:rPr lang="en-US" dirty="0" err="1"/>
              <a:t>fitnessgram</a:t>
            </a:r>
            <a:r>
              <a:rPr lang="en-US" dirty="0"/>
              <a:t>, which is a nationally developed assessment with age level norms. Or the teacher could develop a measure of their own based on specific skills of focus. For example, if they were teaching gymnastics and fitness via ability to perform various routines, there could be a rubric to assess performance levels.</a:t>
            </a:r>
          </a:p>
        </p:txBody>
      </p:sp>
      <p:sp>
        <p:nvSpPr>
          <p:cNvPr id="533" name="Shape 53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11176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“Now we are ready to move into our 4th step. How will I guide these students toward growth?”</a:t>
            </a:r>
          </a:p>
        </p:txBody>
      </p:sp>
      <p:sp>
        <p:nvSpPr>
          <p:cNvPr id="555" name="Shape 5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61734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&amp; Reflections:</a:t>
            </a:r>
            <a:r>
              <a:rPr lang="en-US" b="1" baseline="0" dirty="0" smtClean="0"/>
              <a:t> Page 6 BOTTOM</a:t>
            </a:r>
            <a:endParaRPr lang="en-US" b="1" dirty="0" smtClean="0"/>
          </a:p>
          <a:p>
            <a:endParaRPr lang="en-US" b="1" dirty="0" smtClean="0"/>
          </a:p>
          <a:p>
            <a:endParaRPr lang="en-US" b="1" dirty="0" smtClean="0"/>
          </a:p>
          <a:p>
            <a:endParaRPr lang="en-US" b="1" dirty="0" smtClean="0"/>
          </a:p>
          <a:p>
            <a:r>
              <a:rPr lang="en-US" b="1" dirty="0" smtClean="0"/>
              <a:t>“If we know where the students started</a:t>
            </a:r>
            <a:r>
              <a:rPr lang="en-US" b="1" baseline="0" dirty="0" smtClean="0"/>
              <a:t>, where they should end and how you will measure it. What do you still need to focus on in this process? “</a:t>
            </a:r>
          </a:p>
          <a:p>
            <a:endParaRPr lang="en-US" baseline="0" dirty="0" smtClean="0"/>
          </a:p>
          <a:p>
            <a:r>
              <a:rPr lang="en-US" baseline="0" dirty="0" smtClean="0"/>
              <a:t>Let the group talk for  1 minute and then share out.</a:t>
            </a:r>
          </a:p>
          <a:p>
            <a:endParaRPr lang="en-US" baseline="0" dirty="0" smtClean="0"/>
          </a:p>
          <a:p>
            <a:r>
              <a:rPr lang="en-US" b="1" baseline="0" dirty="0" smtClean="0"/>
              <a:t>“We want to think about how we can guide them to that end. Our teachers should have an idea of how they approach guiding students and some of the things they should think through when planning.”</a:t>
            </a:r>
          </a:p>
        </p:txBody>
      </p:sp>
      <p:sp>
        <p:nvSpPr>
          <p:cNvPr id="563" name="Shape 563"/>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34</a:t>
            </a:fld>
            <a:endParaRPr lang="en-US"/>
          </a:p>
        </p:txBody>
      </p:sp>
    </p:spTree>
    <p:extLst>
      <p:ext uri="{BB962C8B-B14F-4D97-AF65-F5344CB8AC3E}">
        <p14:creationId xmlns:p14="http://schemas.microsoft.com/office/powerpoint/2010/main" val="825281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defTabSz="889620">
              <a:buSzPct val="116666"/>
              <a:defRPr/>
            </a:pPr>
            <a:r>
              <a:rPr lang="en-US" b="1" dirty="0" smtClean="0"/>
              <a:t>“This may not be comprehensive list, but we want to make sure that teachers do these things and are actively</a:t>
            </a:r>
            <a:r>
              <a:rPr lang="en-US" b="1" baseline="0" dirty="0" smtClean="0"/>
              <a:t> thinking about the supports that need to be in place to help address the varying needs of their students and plan for monitoring the progress of students to help inform what instructional practices are or aren’t working.  </a:t>
            </a:r>
          </a:p>
          <a:p>
            <a:pPr defTabSz="889620">
              <a:buSzPct val="116666"/>
              <a:defRPr/>
            </a:pPr>
            <a:endParaRPr lang="en-US" b="1" baseline="0" dirty="0" smtClean="0"/>
          </a:p>
          <a:p>
            <a:pPr defTabSz="889620">
              <a:buSzPct val="116666"/>
              <a:defRPr/>
            </a:pPr>
            <a:r>
              <a:rPr lang="en-US" b="1" baseline="0" dirty="0" smtClean="0"/>
              <a:t>Talking with colleagues is something that needs to be planned and counted on for their own learning. These are important parts of the process that should be discussed. Teachers don’t need to write down a plan differentiating for the entire year, but rather have thoughtful reflections to share regarding their approach.”</a:t>
            </a:r>
            <a:endParaRPr lang="en-US" b="1" dirty="0" smtClean="0"/>
          </a:p>
          <a:p>
            <a:endParaRPr lang="en-US" dirty="0"/>
          </a:p>
        </p:txBody>
      </p:sp>
      <p:sp>
        <p:nvSpPr>
          <p:cNvPr id="570" name="Shape 570"/>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35</a:t>
            </a:fld>
            <a:endParaRPr lang="en-US"/>
          </a:p>
        </p:txBody>
      </p:sp>
    </p:spTree>
    <p:extLst>
      <p:ext uri="{BB962C8B-B14F-4D97-AF65-F5344CB8AC3E}">
        <p14:creationId xmlns:p14="http://schemas.microsoft.com/office/powerpoint/2010/main" val="3499153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latin typeface="Oxygen"/>
                <a:ea typeface="Oxygen"/>
                <a:cs typeface="Oxygen"/>
                <a:sym typeface="Oxygen"/>
              </a:rPr>
              <a:t>“This tool captures the Success Criteria we’ve already listed out throughout the day.  Teachers and appraisers can use this tool as they work through crafting and providing feedback to SLOs.”</a:t>
            </a:r>
          </a:p>
          <a:p>
            <a:pPr>
              <a:buSzPct val="25000"/>
            </a:pPr>
            <a:endParaRPr lang="en-US" dirty="0">
              <a:latin typeface="Oxygen"/>
              <a:ea typeface="Oxygen"/>
              <a:cs typeface="Oxygen"/>
              <a:sym typeface="Oxygen"/>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latin typeface="Oxygen"/>
                <a:ea typeface="Oxygen"/>
                <a:cs typeface="Oxygen"/>
                <a:sym typeface="Oxygen"/>
              </a:rPr>
              <a:t>Give participants a minute to look over the tool</a:t>
            </a:r>
            <a:r>
              <a:rPr lang="en-US" dirty="0" smtClean="0">
                <a:latin typeface="Oxygen"/>
                <a:ea typeface="Oxygen"/>
                <a:cs typeface="Oxygen"/>
                <a:sym typeface="Oxygen"/>
              </a:rPr>
              <a:t>. </a:t>
            </a:r>
            <a:r>
              <a:rPr lang="en-US" baseline="0" dirty="0" smtClean="0"/>
              <a:t>(Page 29 of the </a:t>
            </a:r>
            <a:r>
              <a:rPr lang="en-US" sz="1200" b="0" i="0" u="none" strike="noStrike" kern="1200" cap="none" dirty="0" smtClean="0">
                <a:solidFill>
                  <a:schemeClr val="dk1"/>
                </a:solidFill>
                <a:effectLst/>
                <a:latin typeface="Calibri"/>
                <a:ea typeface="Calibri"/>
                <a:cs typeface="Calibri"/>
                <a:sym typeface="Calibri"/>
              </a:rPr>
              <a:t>Teacher Orientation</a:t>
            </a:r>
            <a:r>
              <a:rPr lang="en-US" baseline="0" dirty="0" smtClean="0"/>
              <a:t> Manual) </a:t>
            </a:r>
            <a:endParaRPr lang="en-US" dirty="0" smtClean="0">
              <a:latin typeface="Oxygen"/>
              <a:ea typeface="Oxygen"/>
              <a:cs typeface="Oxygen"/>
              <a:sym typeface="Oxygen"/>
            </a:endParaRPr>
          </a:p>
          <a:p>
            <a:pPr>
              <a:buSzPct val="25000"/>
            </a:pPr>
            <a:endParaRPr lang="en-US" dirty="0">
              <a:latin typeface="Oxygen"/>
              <a:ea typeface="Oxygen"/>
              <a:cs typeface="Oxygen"/>
              <a:sym typeface="Oxygen"/>
            </a:endParaRPr>
          </a:p>
        </p:txBody>
      </p:sp>
      <p:sp>
        <p:nvSpPr>
          <p:cNvPr id="630" name="Shape 63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36</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86084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latin typeface="Oxygen"/>
                <a:ea typeface="Oxygen"/>
                <a:cs typeface="Oxygen"/>
                <a:sym typeface="Oxygen"/>
              </a:rPr>
              <a:t>Walk participants through the SLO rubric</a:t>
            </a:r>
            <a:r>
              <a:rPr lang="en-US" dirty="0" smtClean="0">
                <a:latin typeface="Oxygen"/>
                <a:ea typeface="Oxygen"/>
                <a:cs typeface="Oxygen"/>
                <a:sym typeface="Oxygen"/>
              </a:rPr>
              <a:t>. </a:t>
            </a:r>
            <a:r>
              <a:rPr lang="en-US" baseline="0" dirty="0" smtClean="0"/>
              <a:t>(Page 30 of the </a:t>
            </a:r>
            <a:r>
              <a:rPr lang="en-US" sz="1200" b="0" i="0" u="none" strike="noStrike" kern="1200" cap="none" dirty="0" smtClean="0">
                <a:solidFill>
                  <a:schemeClr val="dk1"/>
                </a:solidFill>
                <a:effectLst/>
                <a:latin typeface="Calibri"/>
                <a:ea typeface="Calibri"/>
                <a:cs typeface="Calibri"/>
                <a:sym typeface="Calibri"/>
              </a:rPr>
              <a:t>Teacher Orientation </a:t>
            </a:r>
            <a:r>
              <a:rPr lang="en-US" baseline="0" dirty="0" smtClean="0"/>
              <a:t>Manual) </a:t>
            </a:r>
            <a:endParaRPr lang="en-US" dirty="0" smtClean="0">
              <a:latin typeface="Oxygen"/>
              <a:ea typeface="Oxygen"/>
              <a:cs typeface="Oxygen"/>
              <a:sym typeface="Oxygen"/>
            </a:endParaRPr>
          </a:p>
          <a:p>
            <a:pPr>
              <a:buSzPct val="25000"/>
            </a:pPr>
            <a:endParaRPr lang="en-US" dirty="0" smtClean="0">
              <a:latin typeface="Oxygen"/>
              <a:ea typeface="Oxygen"/>
              <a:cs typeface="Oxygen"/>
              <a:sym typeface="Oxygen"/>
            </a:endParaRPr>
          </a:p>
          <a:p>
            <a:pPr>
              <a:buSzPct val="25000"/>
            </a:pPr>
            <a:endParaRPr dirty="0">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“In your book behind the forms you will see the SLO Rating Rubric. This rubric is designed to apply holistic scoring that uses a “preponderance of evidence” standard similar to what is used in T-TESS.</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A majority of the criteria are based on teacher behavior because:</a:t>
            </a:r>
          </a:p>
          <a:p>
            <a:pPr marL="470208" indent="-235448">
              <a:buClr>
                <a:schemeClr val="accent3"/>
              </a:buClr>
              <a:buSzPct val="100000"/>
              <a:buFont typeface="Oxygen"/>
              <a:buChar char="●"/>
            </a:pPr>
            <a:r>
              <a:rPr lang="en-US" b="1" dirty="0">
                <a:solidFill>
                  <a:schemeClr val="accent3"/>
                </a:solidFill>
                <a:latin typeface="Oxygen"/>
                <a:ea typeface="Oxygen"/>
                <a:cs typeface="Oxygen"/>
                <a:sym typeface="Oxygen"/>
              </a:rPr>
              <a:t>Administrators want to incentivize teacher engagement in the process…remember the process is the value and the rating is the least important part. </a:t>
            </a:r>
          </a:p>
          <a:p>
            <a:pPr marL="470208" indent="-235448">
              <a:buClr>
                <a:schemeClr val="accent3"/>
              </a:buClr>
              <a:buSzPct val="100000"/>
              <a:buFont typeface="Oxygen"/>
              <a:buChar char="●"/>
            </a:pPr>
            <a:r>
              <a:rPr lang="en-US" b="1" dirty="0">
                <a:solidFill>
                  <a:schemeClr val="accent3"/>
                </a:solidFill>
                <a:latin typeface="Oxygen"/>
                <a:ea typeface="Oxygen"/>
                <a:cs typeface="Oxygen"/>
                <a:sym typeface="Oxygen"/>
              </a:rPr>
              <a:t>Teacher behaviors captured are those behaviors that should lead to growth - focus on the fundamentals (practice), the results (growth) take care of themselves.</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Preponderance of evidence allows the appraiser to apply context to rating.  For example, half of the students don’t hit growth targets, but that’s because the teacher set targets that were too lofty.  That’s okay - we’d rather have high goals that aren’t reached than low goals that are (it’s about pushing students).  In that instance, the appraiser wouldn’t need to overly penalize the teacher for students not reaching growth targets.”</a:t>
            </a:r>
          </a:p>
        </p:txBody>
      </p:sp>
      <p:sp>
        <p:nvSpPr>
          <p:cNvPr id="630" name="Shape 63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37</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18976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marL="483306" lvl="0" indent="-318206" rtl="0">
              <a:spcBef>
                <a:spcPts val="0"/>
              </a:spcBef>
              <a:buClr>
                <a:schemeClr val="dk1"/>
              </a:buClr>
              <a:buSzPct val="100000"/>
              <a:buFont typeface="Oxygen"/>
            </a:pPr>
            <a:r>
              <a:rPr lang="en-US" sz="1200" dirty="0" smtClean="0">
                <a:latin typeface="Source Sans Pro" panose="020B0604020202020204" charset="0"/>
                <a:ea typeface="Oxygen"/>
                <a:cs typeface="Oxygen"/>
                <a:sym typeface="Oxygen"/>
              </a:rPr>
              <a:t>TSP shouldn’t be abstract, should be tied to the context of the actual students (not a magical wand) </a:t>
            </a:r>
          </a:p>
          <a:p>
            <a:pPr marL="0" lvl="0" indent="0" rtl="0">
              <a:spcBef>
                <a:spcPts val="0"/>
              </a:spcBef>
              <a:buNone/>
            </a:pPr>
            <a:endParaRPr lang="en-US" sz="1200" dirty="0" smtClean="0">
              <a:latin typeface="Source Sans Pro" panose="020B0604020202020204" charset="0"/>
              <a:ea typeface="Oxygen"/>
              <a:cs typeface="Oxygen"/>
              <a:sym typeface="Oxygen"/>
            </a:endParaRPr>
          </a:p>
          <a:p>
            <a:pPr marL="483306" lvl="0" indent="-318206" rtl="0">
              <a:spcBef>
                <a:spcPts val="0"/>
              </a:spcBef>
              <a:buClr>
                <a:schemeClr val="dk1"/>
              </a:buClr>
              <a:buSzPct val="100000"/>
              <a:buFont typeface="Oxygen"/>
            </a:pPr>
            <a:r>
              <a:rPr lang="en-US" sz="1200" dirty="0" smtClean="0">
                <a:latin typeface="Source Sans Pro" panose="020B0604020202020204" charset="0"/>
                <a:ea typeface="Oxygen"/>
                <a:cs typeface="Oxygen"/>
                <a:sym typeface="Oxygen"/>
              </a:rPr>
              <a:t>Appraiser could have asked about particular students herself rather than letting the teacher choose - ensures that teacher can articulate the thinking for any given student</a:t>
            </a:r>
            <a:endParaRPr lang="en-US" sz="1200" dirty="0">
              <a:latin typeface="Source Sans Pro" panose="020B0604020202020204" charset="0"/>
              <a:ea typeface="Oxygen"/>
              <a:cs typeface="Oxygen"/>
              <a:sym typeface="Oxygen"/>
            </a:endParaRPr>
          </a:p>
        </p:txBody>
      </p:sp>
      <p:sp>
        <p:nvSpPr>
          <p:cNvPr id="655" name="Shape 655"/>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38</a:t>
            </a:fld>
            <a:endParaRPr lang="en-US"/>
          </a:p>
        </p:txBody>
      </p:sp>
    </p:spTree>
    <p:extLst>
      <p:ext uri="{BB962C8B-B14F-4D97-AF65-F5344CB8AC3E}">
        <p14:creationId xmlns:p14="http://schemas.microsoft.com/office/powerpoint/2010/main" val="1746112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9" name="Shape 69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Now, we will focus on Phase 2- which is about monitoring progress to drive instruction. Note that this covers most of the SLO interval. It is the longest part of </a:t>
            </a:r>
            <a:r>
              <a:rPr lang="en-US" b="1" dirty="0">
                <a:solidFill>
                  <a:schemeClr val="accent3"/>
                </a:solidFill>
                <a:latin typeface="Oxygen"/>
                <a:ea typeface="Oxygen"/>
                <a:cs typeface="Oxygen"/>
                <a:sym typeface="Oxygen"/>
              </a:rPr>
              <a:t>the process where you are implementing what you created in Phase 1.”</a:t>
            </a:r>
          </a:p>
        </p:txBody>
      </p:sp>
      <p:sp>
        <p:nvSpPr>
          <p:cNvPr id="700" name="Shape 70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39</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023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7" name="Shape 707"/>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“Here we are at our 5th question. Are students progressing toward their targets?”</a:t>
            </a:r>
          </a:p>
        </p:txBody>
      </p:sp>
      <p:sp>
        <p:nvSpPr>
          <p:cNvPr id="708" name="Shape 708"/>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latin typeface="Calibri"/>
                <a:ea typeface="Calibri"/>
                <a:cs typeface="Calibri"/>
                <a:sym typeface="Calibri"/>
              </a:rPr>
              <a:pPr>
                <a:buSzPct val="25000"/>
              </a:pPr>
              <a:t>40</a:t>
            </a:fld>
            <a:endParaRPr lang="en-US" sz="1300">
              <a:latin typeface="Calibri"/>
              <a:ea typeface="Calibri"/>
              <a:cs typeface="Calibri"/>
              <a:sym typeface="Calibri"/>
            </a:endParaRPr>
          </a:p>
        </p:txBody>
      </p:sp>
    </p:spTree>
    <p:extLst>
      <p:ext uri="{BB962C8B-B14F-4D97-AF65-F5344CB8AC3E}">
        <p14:creationId xmlns:p14="http://schemas.microsoft.com/office/powerpoint/2010/main" val="3037628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a:buClr>
                <a:schemeClr val="dk1"/>
              </a:buClr>
              <a:buSzPct val="91666"/>
            </a:pPr>
            <a:r>
              <a:rPr lang="en-US" b="1" dirty="0" smtClean="0"/>
              <a:t>“Here</a:t>
            </a:r>
            <a:r>
              <a:rPr lang="en-US" b="1" baseline="0" dirty="0" smtClean="0"/>
              <a:t> is our teaching loop. After teachers have planned their SLO from the focus to the ending points, this loop is what we focus on for most of the year. </a:t>
            </a:r>
          </a:p>
          <a:p>
            <a:pPr>
              <a:buClr>
                <a:schemeClr val="dk1"/>
              </a:buClr>
              <a:buSzPct val="91666"/>
            </a:pPr>
            <a:endParaRPr lang="en-US" b="1" baseline="0" dirty="0" smtClean="0"/>
          </a:p>
          <a:p>
            <a:pPr>
              <a:buClr>
                <a:schemeClr val="dk1"/>
              </a:buClr>
              <a:buSzPct val="91666"/>
            </a:pPr>
            <a:r>
              <a:rPr lang="en-US" b="1" baseline="0" dirty="0" smtClean="0"/>
              <a:t>Teachers simply teach and use this as a guide. </a:t>
            </a:r>
            <a:r>
              <a:rPr lang="en-US" b="1" dirty="0" smtClean="0"/>
              <a:t>Adjust </a:t>
            </a:r>
            <a:r>
              <a:rPr lang="en-US" b="1" dirty="0"/>
              <a:t>is generally the most difficult part - what do we do when students aren’t learning?  How do we reteach, how do we alter pedagogy</a:t>
            </a:r>
            <a:r>
              <a:rPr lang="en-US" b="1" dirty="0" smtClean="0"/>
              <a:t>? </a:t>
            </a:r>
          </a:p>
          <a:p>
            <a:pPr>
              <a:buClr>
                <a:schemeClr val="dk1"/>
              </a:buClr>
              <a:buSzPct val="91666"/>
            </a:pPr>
            <a:endParaRPr lang="en-US" b="1" dirty="0" smtClean="0"/>
          </a:p>
          <a:p>
            <a:pPr>
              <a:buClr>
                <a:schemeClr val="dk1"/>
              </a:buClr>
              <a:buSzPct val="91666"/>
            </a:pPr>
            <a:r>
              <a:rPr lang="en-US" b="1" dirty="0" smtClean="0"/>
              <a:t>This</a:t>
            </a:r>
            <a:r>
              <a:rPr lang="en-US" b="1" baseline="0" dirty="0" smtClean="0"/>
              <a:t> loop shouldn’t be once every six weeks, you want this to be much tighter and continuous. It should happen all the time. We want to be sure we are responsively adjusting our teaching to match how students are learning. This loop is designed to ensure we are intentional about our practice.”</a:t>
            </a:r>
            <a:endParaRPr lang="en-US" b="1" dirty="0"/>
          </a:p>
        </p:txBody>
      </p:sp>
      <p:sp>
        <p:nvSpPr>
          <p:cNvPr id="716" name="Shape 716"/>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41</a:t>
            </a:fld>
            <a:endParaRPr lang="en-US"/>
          </a:p>
        </p:txBody>
      </p:sp>
    </p:spTree>
    <p:extLst>
      <p:ext uri="{BB962C8B-B14F-4D97-AF65-F5344CB8AC3E}">
        <p14:creationId xmlns:p14="http://schemas.microsoft.com/office/powerpoint/2010/main" val="147223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90000"/>
              </a:lnSpc>
              <a:buSzPct val="25000"/>
            </a:pPr>
            <a:r>
              <a:rPr lang="en-US" b="1" dirty="0" smtClean="0">
                <a:solidFill>
                  <a:schemeClr val="accent3"/>
                </a:solidFill>
                <a:latin typeface="Oxygen"/>
                <a:ea typeface="Oxygen"/>
                <a:cs typeface="Oxygen"/>
                <a:sym typeface="Oxygen"/>
              </a:rPr>
              <a:t>“</a:t>
            </a:r>
            <a:r>
              <a:rPr lang="en-US" b="1" dirty="0">
                <a:solidFill>
                  <a:schemeClr val="accent3"/>
                </a:solidFill>
                <a:latin typeface="Oxygen"/>
                <a:ea typeface="Oxygen"/>
                <a:cs typeface="Oxygen"/>
                <a:sym typeface="Oxygen"/>
              </a:rPr>
              <a:t>SLOs </a:t>
            </a:r>
            <a:r>
              <a:rPr lang="en-US" b="1" u="sng" dirty="0">
                <a:solidFill>
                  <a:schemeClr val="accent3"/>
                </a:solidFill>
                <a:latin typeface="Oxygen"/>
                <a:ea typeface="Oxygen"/>
                <a:cs typeface="Oxygen"/>
                <a:sym typeface="Oxygen"/>
              </a:rPr>
              <a:t>are</a:t>
            </a:r>
            <a:r>
              <a:rPr lang="en-US" b="1" dirty="0">
                <a:solidFill>
                  <a:schemeClr val="accent3"/>
                </a:solidFill>
                <a:latin typeface="Oxygen"/>
                <a:ea typeface="Oxygen"/>
                <a:cs typeface="Oxygen"/>
                <a:sym typeface="Oxygen"/>
              </a:rPr>
              <a:t> about a teacher’s instructional growth – focusing on supporting teachers in their development of deliberate, evidence-based thinking as they plan and deliver instruction, monitor and assess learning, and adjust and refine practice to meet the learning needs of the actual students in their classrooms.” </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“In order to promote that teacher growth, the SLO process allows for teachers to take a concentrated look at their instructional impact </a:t>
            </a:r>
            <a:r>
              <a:rPr lang="en-US" b="1" dirty="0" smtClean="0">
                <a:solidFill>
                  <a:schemeClr val="accent3"/>
                </a:solidFill>
                <a:latin typeface="Oxygen"/>
                <a:ea typeface="Oxygen"/>
                <a:cs typeface="Oxygen"/>
                <a:sym typeface="Oxygen"/>
              </a:rPr>
              <a:t>through</a:t>
            </a:r>
            <a:r>
              <a:rPr lang="en-US" b="1" baseline="0" dirty="0" smtClean="0">
                <a:solidFill>
                  <a:schemeClr val="accent3"/>
                </a:solidFill>
                <a:latin typeface="Oxygen"/>
                <a:ea typeface="Oxygen"/>
                <a:cs typeface="Oxygen"/>
                <a:sym typeface="Oxygen"/>
              </a:rPr>
              <a:t> </a:t>
            </a:r>
            <a:r>
              <a:rPr lang="en-US" b="1" dirty="0" smtClean="0">
                <a:solidFill>
                  <a:schemeClr val="accent3"/>
                </a:solidFill>
                <a:latin typeface="Oxygen"/>
                <a:ea typeface="Oxygen"/>
                <a:cs typeface="Oxygen"/>
                <a:sym typeface="Oxygen"/>
              </a:rPr>
              <a:t>a </a:t>
            </a:r>
            <a:r>
              <a:rPr lang="en-US" b="1" dirty="0">
                <a:solidFill>
                  <a:schemeClr val="accent3"/>
                </a:solidFill>
                <a:latin typeface="Oxygen"/>
                <a:ea typeface="Oxygen"/>
                <a:cs typeface="Oxygen"/>
                <a:sym typeface="Oxygen"/>
              </a:rPr>
              <a:t>foundational skill and allows the teacher to reflect on their decisions and their effectiveness while still allowing for adjustments for an improved student outcome.”</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“The value of the SLO process is the distilled focus it allows so that teachers and appraisers can filter through the otherwise noisy school year to really hone </a:t>
            </a:r>
            <a:r>
              <a:rPr lang="en-US" b="1" dirty="0" smtClean="0">
                <a:solidFill>
                  <a:schemeClr val="accent3"/>
                </a:solidFill>
                <a:latin typeface="Oxygen"/>
                <a:ea typeface="Oxygen"/>
                <a:cs typeface="Oxygen"/>
                <a:sym typeface="Oxygen"/>
              </a:rPr>
              <a:t>in on </a:t>
            </a:r>
            <a:r>
              <a:rPr lang="en-US" b="1" dirty="0">
                <a:solidFill>
                  <a:schemeClr val="accent3"/>
                </a:solidFill>
                <a:latin typeface="Oxygen"/>
                <a:ea typeface="Oxygen"/>
                <a:cs typeface="Oxygen"/>
                <a:sym typeface="Oxygen"/>
              </a:rPr>
              <a:t>the teacher’s choices and practice.  Trying to draw conclusions about practice when wrestling with an entire course worth of learning can be very difficult. Using the foundational skill as the lens really helps both the teacher and </a:t>
            </a:r>
            <a:r>
              <a:rPr lang="en-US" b="1" dirty="0" smtClean="0">
                <a:solidFill>
                  <a:schemeClr val="accent3"/>
                </a:solidFill>
                <a:latin typeface="Oxygen"/>
                <a:ea typeface="Oxygen"/>
                <a:cs typeface="Oxygen"/>
                <a:sym typeface="Oxygen"/>
              </a:rPr>
              <a:t>appraiser </a:t>
            </a:r>
            <a:r>
              <a:rPr lang="en-US" b="1" dirty="0">
                <a:solidFill>
                  <a:schemeClr val="accent3"/>
                </a:solidFill>
                <a:latin typeface="Oxygen"/>
                <a:ea typeface="Oxygen"/>
                <a:cs typeface="Oxygen"/>
                <a:sym typeface="Oxygen"/>
              </a:rPr>
              <a:t>discuss and reflect on what worked and didn’t </a:t>
            </a:r>
            <a:r>
              <a:rPr lang="en-US" b="1" dirty="0" smtClean="0">
                <a:solidFill>
                  <a:schemeClr val="accent3"/>
                </a:solidFill>
                <a:latin typeface="Oxygen"/>
                <a:ea typeface="Oxygen"/>
                <a:cs typeface="Oxygen"/>
                <a:sym typeface="Oxygen"/>
              </a:rPr>
              <a:t>work, with </a:t>
            </a:r>
            <a:r>
              <a:rPr lang="en-US" b="1" dirty="0">
                <a:solidFill>
                  <a:schemeClr val="accent3"/>
                </a:solidFill>
                <a:latin typeface="Oxygen"/>
                <a:ea typeface="Oxygen"/>
                <a:cs typeface="Oxygen"/>
                <a:sym typeface="Oxygen"/>
              </a:rPr>
              <a:t>results </a:t>
            </a:r>
            <a:r>
              <a:rPr lang="en-US" b="1" dirty="0" smtClean="0">
                <a:solidFill>
                  <a:schemeClr val="accent3"/>
                </a:solidFill>
                <a:latin typeface="Oxygen"/>
                <a:ea typeface="Oxygen"/>
                <a:cs typeface="Oxygen"/>
                <a:sym typeface="Oxygen"/>
              </a:rPr>
              <a:t>that</a:t>
            </a:r>
            <a:r>
              <a:rPr lang="en-US" b="1" baseline="0" dirty="0" smtClean="0">
                <a:solidFill>
                  <a:schemeClr val="accent3"/>
                </a:solidFill>
                <a:latin typeface="Oxygen"/>
                <a:ea typeface="Oxygen"/>
                <a:cs typeface="Oxygen"/>
                <a:sym typeface="Oxygen"/>
              </a:rPr>
              <a:t> feed</a:t>
            </a:r>
            <a:r>
              <a:rPr lang="en-US" b="1" dirty="0" smtClean="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into the teacher’s growth and development.”</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“SLOs are evidence based and this is intended to be a counterpoint to the previous slide that says SLOs are not mathematical or mathematically precise.  While that’s true, the impression that determinations in SLOs (where students are, where they should be, where they actually land, etc.) are willy-nilly </a:t>
            </a:r>
            <a:r>
              <a:rPr lang="en-US" b="1" dirty="0" smtClean="0">
                <a:solidFill>
                  <a:schemeClr val="accent3"/>
                </a:solidFill>
                <a:latin typeface="Oxygen"/>
                <a:ea typeface="Oxygen"/>
                <a:cs typeface="Oxygen"/>
                <a:sym typeface="Oxygen"/>
              </a:rPr>
              <a:t>is </a:t>
            </a:r>
            <a:r>
              <a:rPr lang="en-US" b="1" dirty="0">
                <a:solidFill>
                  <a:schemeClr val="accent3"/>
                </a:solidFill>
                <a:latin typeface="Oxygen"/>
                <a:ea typeface="Oxygen"/>
                <a:cs typeface="Oxygen"/>
                <a:sym typeface="Oxygen"/>
              </a:rPr>
              <a:t>also not a true statement.  The entire point of all of this is to develop more thoughtful, deliberate, and evidenced-based </a:t>
            </a:r>
            <a:r>
              <a:rPr lang="en-US" b="1" dirty="0" smtClean="0">
                <a:solidFill>
                  <a:schemeClr val="accent3"/>
                </a:solidFill>
                <a:latin typeface="Oxygen"/>
                <a:ea typeface="Oxygen"/>
                <a:cs typeface="Oxygen"/>
                <a:sym typeface="Oxygen"/>
              </a:rPr>
              <a:t>approach</a:t>
            </a:r>
            <a:r>
              <a:rPr lang="en-US" b="1" baseline="0" dirty="0" smtClean="0">
                <a:solidFill>
                  <a:schemeClr val="accent3"/>
                </a:solidFill>
                <a:latin typeface="Oxygen"/>
                <a:ea typeface="Oxygen"/>
                <a:cs typeface="Oxygen"/>
                <a:sym typeface="Oxygen"/>
              </a:rPr>
              <a:t> to teaching</a:t>
            </a:r>
            <a:r>
              <a:rPr lang="en-US" b="1" dirty="0" smtClean="0">
                <a:solidFill>
                  <a:schemeClr val="accent3"/>
                </a:solidFill>
                <a:latin typeface="Oxygen"/>
                <a:ea typeface="Oxygen"/>
                <a:cs typeface="Oxygen"/>
                <a:sym typeface="Oxygen"/>
              </a:rPr>
              <a:t>.  </a:t>
            </a:r>
          </a:p>
          <a:p>
            <a:pPr>
              <a:lnSpc>
                <a:spcPct val="90000"/>
              </a:lnSpc>
              <a:buSzPct val="25000"/>
            </a:pPr>
            <a:endParaRPr lang="en-US" b="1" dirty="0" smtClean="0">
              <a:solidFill>
                <a:schemeClr val="accent3"/>
              </a:solidFill>
              <a:latin typeface="Oxygen"/>
              <a:ea typeface="Oxygen"/>
              <a:cs typeface="Oxygen"/>
              <a:sym typeface="Oxygen"/>
            </a:endParaRPr>
          </a:p>
          <a:p>
            <a:pPr>
              <a:lnSpc>
                <a:spcPct val="90000"/>
              </a:lnSpc>
              <a:buSzPct val="25000"/>
            </a:pPr>
            <a:r>
              <a:rPr lang="en-US" b="1" dirty="0" smtClean="0">
                <a:solidFill>
                  <a:schemeClr val="accent3"/>
                </a:solidFill>
                <a:latin typeface="Oxygen"/>
                <a:ea typeface="Oxygen"/>
                <a:cs typeface="Oxygen"/>
                <a:sym typeface="Oxygen"/>
              </a:rPr>
              <a:t>Although </a:t>
            </a:r>
            <a:r>
              <a:rPr lang="en-US" b="1" dirty="0">
                <a:solidFill>
                  <a:schemeClr val="accent3"/>
                </a:solidFill>
                <a:latin typeface="Oxygen"/>
                <a:ea typeface="Oxygen"/>
                <a:cs typeface="Oxygen"/>
                <a:sym typeface="Oxygen"/>
              </a:rPr>
              <a:t>SLOs deal with estimation and aren’t designed to come up with a magical growth number or teacher effectiveness number, they are certainly evidence-based in that teachers are constantly pointing to evidence to justify their rational decisions</a:t>
            </a:r>
            <a:r>
              <a:rPr lang="en-US" b="1" dirty="0" smtClean="0">
                <a:solidFill>
                  <a:schemeClr val="accent3"/>
                </a:solidFill>
                <a:latin typeface="Oxygen"/>
                <a:ea typeface="Oxygen"/>
                <a:cs typeface="Oxygen"/>
                <a:sym typeface="Oxygen"/>
              </a:rPr>
              <a:t>.”</a:t>
            </a:r>
          </a:p>
          <a:p>
            <a:pPr>
              <a:lnSpc>
                <a:spcPct val="90000"/>
              </a:lnSpc>
              <a:buSzPct val="25000"/>
            </a:pPr>
            <a:endParaRPr lang="en-US" b="1" dirty="0" smtClean="0">
              <a:solidFill>
                <a:schemeClr val="accent3"/>
              </a:solidFill>
              <a:latin typeface="Oxygen"/>
              <a:ea typeface="Oxygen"/>
              <a:cs typeface="Oxygen"/>
              <a:sym typeface="Oxygen"/>
            </a:endParaRPr>
          </a:p>
          <a:p>
            <a:pPr marL="0" marR="0" indent="0" algn="l" defTabSz="914400" rtl="0" eaLnBrk="1" fontAlgn="auto" latinLnBrk="0" hangingPunct="1">
              <a:lnSpc>
                <a:spcPct val="90000"/>
              </a:lnSpc>
              <a:spcBef>
                <a:spcPts val="0"/>
              </a:spcBef>
              <a:spcAft>
                <a:spcPts val="0"/>
              </a:spcAft>
              <a:buClrTx/>
              <a:buSzPct val="25000"/>
              <a:buFontTx/>
              <a:buNone/>
              <a:tabLst/>
              <a:defRPr/>
            </a:pPr>
            <a:r>
              <a:rPr lang="en-US" baseline="0" dirty="0" smtClean="0"/>
              <a:t>Click to next slide</a:t>
            </a:r>
            <a:r>
              <a:rPr lang="mr-IN" baseline="0" dirty="0" smtClean="0"/>
              <a:t>…</a:t>
            </a:r>
            <a:endParaRPr lang="en-US" dirty="0" smtClean="0"/>
          </a:p>
          <a:p>
            <a:pPr>
              <a:lnSpc>
                <a:spcPct val="90000"/>
              </a:lnSpc>
              <a:buSzPct val="25000"/>
            </a:pPr>
            <a:endParaRPr lang="en-US"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p:txBody>
      </p:sp>
      <p:sp>
        <p:nvSpPr>
          <p:cNvPr id="128" name="Shape 128"/>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821928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8" name="Shape 738"/>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Keep in mind that the goal of the whole evaluation system is providing feedback and support to help teachers become more effective. T</a:t>
            </a:r>
            <a:r>
              <a:rPr lang="en-US" b="1" dirty="0">
                <a:solidFill>
                  <a:schemeClr val="accent3"/>
                </a:solidFill>
                <a:latin typeface="Oxygen"/>
                <a:ea typeface="Oxygen"/>
                <a:cs typeface="Oxygen"/>
                <a:sym typeface="Oxygen"/>
              </a:rPr>
              <a:t>his could fold nicely into a post-conference </a:t>
            </a:r>
            <a:r>
              <a:rPr lang="en-US" b="1" dirty="0"/>
              <a:t>situation </a:t>
            </a:r>
            <a:r>
              <a:rPr lang="en-US" b="1" dirty="0">
                <a:solidFill>
                  <a:schemeClr val="accent3"/>
                </a:solidFill>
                <a:latin typeface="Oxygen"/>
                <a:ea typeface="Oxygen"/>
                <a:cs typeface="Oxygen"/>
                <a:sym typeface="Oxygen"/>
              </a:rPr>
              <a:t>or other meetings already scheduled. </a:t>
            </a:r>
            <a:r>
              <a:rPr lang="en-US" sz="1300" b="1" dirty="0">
                <a:solidFill>
                  <a:schemeClr val="accent3"/>
                </a:solidFill>
                <a:latin typeface="Oxygen"/>
                <a:ea typeface="Oxygen"/>
                <a:cs typeface="Oxygen"/>
                <a:sym typeface="Oxygen"/>
              </a:rPr>
              <a:t> </a:t>
            </a:r>
            <a:endParaRPr lang="en-US" sz="1300" b="1" dirty="0" smtClean="0">
              <a:solidFill>
                <a:schemeClr val="accent3"/>
              </a:solidFill>
              <a:latin typeface="Oxygen"/>
              <a:ea typeface="Oxygen"/>
              <a:cs typeface="Oxygen"/>
              <a:sym typeface="Oxygen"/>
            </a:endParaRPr>
          </a:p>
          <a:p>
            <a:pPr>
              <a:buSzPct val="25000"/>
            </a:pPr>
            <a:endParaRPr lang="en-US" sz="1300" b="1" dirty="0" smtClean="0">
              <a:solidFill>
                <a:schemeClr val="accent3"/>
              </a:solidFill>
              <a:latin typeface="Oxygen"/>
              <a:ea typeface="Oxygen"/>
              <a:cs typeface="Oxygen"/>
              <a:sym typeface="Oxygen"/>
            </a:endParaRPr>
          </a:p>
          <a:p>
            <a:pPr>
              <a:buSzPct val="25000"/>
            </a:pPr>
            <a:r>
              <a:rPr lang="en-US" sz="1300" b="1" dirty="0" smtClean="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For those who are in an off-year for evaluation – this meeting could be between the teacher and the department chair). </a:t>
            </a:r>
            <a:r>
              <a:rPr lang="en-US" sz="1300" b="1" i="1" dirty="0">
                <a:solidFill>
                  <a:schemeClr val="accent3"/>
                </a:solidFill>
                <a:latin typeface="Oxygen"/>
                <a:ea typeface="Oxygen"/>
                <a:cs typeface="Oxygen"/>
                <a:sym typeface="Oxygen"/>
              </a:rPr>
              <a:t>Note that the evaluation plan still requires goal setting, PD planning, and addressing student growth even in non-evaluation years. Therefore, SLOs will still be done in those years.</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This is a key opportunity to meet that objective. Appraisers can help teachers reflect on their own progress and talk through potential improvements to practice. This will also be a chance to identify any additional professional development that might support progress.</a:t>
            </a:r>
          </a:p>
          <a:p>
            <a:pPr>
              <a:buSzPct val="25000"/>
            </a:pPr>
            <a:endParaRPr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midpoint</a:t>
            </a:r>
            <a:r>
              <a:rPr lang="en-US" sz="1300" b="1" dirty="0">
                <a:solidFill>
                  <a:schemeClr val="accent3"/>
                </a:solidFill>
                <a:latin typeface="Oxygen"/>
                <a:ea typeface="Oxygen"/>
                <a:cs typeface="Oxygen"/>
                <a:sym typeface="Oxygen"/>
              </a:rPr>
              <a:t> conference should be seen as conversation with equal exchange of ideas and mutual support</a:t>
            </a:r>
            <a:r>
              <a:rPr lang="en-US" b="1" dirty="0">
                <a:solidFill>
                  <a:schemeClr val="accent3"/>
                </a:solidFill>
                <a:latin typeface="Oxygen"/>
                <a:ea typeface="Oxygen"/>
                <a:cs typeface="Oxygen"/>
                <a:sym typeface="Oxygen"/>
              </a:rPr>
              <a:t>.“</a:t>
            </a:r>
          </a:p>
          <a:p>
            <a:pPr>
              <a:buSzPct val="25000"/>
            </a:pPr>
            <a:endParaRPr sz="1300" dirty="0"/>
          </a:p>
          <a:p>
            <a:pPr>
              <a:buSzPct val="25000"/>
            </a:pPr>
            <a:endParaRPr sz="1300" i="1" dirty="0"/>
          </a:p>
        </p:txBody>
      </p:sp>
      <p:sp>
        <p:nvSpPr>
          <p:cNvPr id="739" name="Shape 739"/>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8482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6" name="Shape 746"/>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“Now we are ready to move to the last part of the process. Phase 3 -</a:t>
            </a:r>
            <a:r>
              <a:rPr lang="en-US" sz="1300" b="1">
                <a:solidFill>
                  <a:schemeClr val="accent3"/>
                </a:solidFill>
                <a:latin typeface="Oxygen"/>
                <a:ea typeface="Oxygen"/>
                <a:cs typeface="Oxygen"/>
                <a:sym typeface="Oxygen"/>
              </a:rPr>
              <a:t>Evaluating Success and Reflecting on outcomes is the final phase in the cycle.</a:t>
            </a:r>
            <a:r>
              <a:rPr lang="en-US" b="1">
                <a:solidFill>
                  <a:schemeClr val="accent3"/>
                </a:solidFill>
                <a:latin typeface="Oxygen"/>
                <a:ea typeface="Oxygen"/>
                <a:cs typeface="Oxygen"/>
                <a:sym typeface="Oxygen"/>
              </a:rPr>
              <a:t>”</a:t>
            </a:r>
          </a:p>
        </p:txBody>
      </p:sp>
      <p:sp>
        <p:nvSpPr>
          <p:cNvPr id="747" name="Shape 747"/>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45823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4" name="Shape 7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“Here we are at Question 6. This is at the end of the process for the year.  Did the students grow and what did I learn from the process?”</a:t>
            </a:r>
          </a:p>
        </p:txBody>
      </p:sp>
      <p:sp>
        <p:nvSpPr>
          <p:cNvPr id="755" name="Shape 7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21787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2" name="Shape 76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Teachers will administer the measures they identified as evidence of SLO outcomes near the end of the SLO interval. They record those scores on the growth tracker – keeping in mind that scores are reported in the targeted skill profile levels.  Multiple measures are not just okay, they will lead to more accurate estimates of student learning. </a:t>
            </a:r>
            <a:endParaRPr lang="en-US" sz="1300" b="1" dirty="0" smtClean="0">
              <a:solidFill>
                <a:schemeClr val="accent3"/>
              </a:solidFill>
              <a:latin typeface="Oxygen"/>
              <a:ea typeface="Oxygen"/>
              <a:cs typeface="Oxygen"/>
              <a:sym typeface="Oxygen"/>
            </a:endParaRPr>
          </a:p>
          <a:p>
            <a:pPr>
              <a:buSzPct val="25000"/>
            </a:pPr>
            <a:endParaRPr lang="en-US" sz="1300" b="1" dirty="0" smtClean="0">
              <a:solidFill>
                <a:schemeClr val="accent3"/>
              </a:solidFill>
              <a:latin typeface="Oxygen"/>
              <a:ea typeface="Oxygen"/>
              <a:cs typeface="Oxygen"/>
              <a:sym typeface="Oxygen"/>
            </a:endParaRPr>
          </a:p>
          <a:p>
            <a:pPr>
              <a:buSzPct val="25000"/>
            </a:pPr>
            <a:r>
              <a:rPr lang="en-US" sz="1300" b="1" dirty="0" smtClean="0">
                <a:solidFill>
                  <a:schemeClr val="accent3"/>
                </a:solidFill>
                <a:latin typeface="Oxygen"/>
                <a:ea typeface="Oxygen"/>
                <a:cs typeface="Oxygen"/>
                <a:sym typeface="Oxygen"/>
              </a:rPr>
              <a:t>Once </a:t>
            </a:r>
            <a:r>
              <a:rPr lang="en-US" sz="1300" b="1" dirty="0">
                <a:solidFill>
                  <a:schemeClr val="accent3"/>
                </a:solidFill>
                <a:latin typeface="Oxygen"/>
                <a:ea typeface="Oxygen"/>
                <a:cs typeface="Oxygen"/>
                <a:sym typeface="Oxygen"/>
              </a:rPr>
              <a:t>t</a:t>
            </a:r>
            <a:r>
              <a:rPr lang="en-US" b="1" dirty="0">
                <a:solidFill>
                  <a:schemeClr val="accent3"/>
                </a:solidFill>
                <a:latin typeface="Oxygen"/>
                <a:ea typeface="Oxygen"/>
                <a:cs typeface="Oxygen"/>
                <a:sym typeface="Oxygen"/>
              </a:rPr>
              <a:t>he teachers have recorded and reflected on their year, they should schedule a conference with their appraiser.”</a:t>
            </a:r>
          </a:p>
        </p:txBody>
      </p:sp>
      <p:sp>
        <p:nvSpPr>
          <p:cNvPr id="763" name="Shape 76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63049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smtClean="0"/>
              <a:t>Have participants</a:t>
            </a:r>
            <a:r>
              <a:rPr lang="en-US" baseline="0" dirty="0" smtClean="0"/>
              <a:t> write post-it notes for each of these categories (as they see fit) and have them place their sticky notes on either chart paper or a white board where you have “Good” for what they feel good about, “Concerns” for what concerns they have, and “Support” for what additional support they’d like from their campus, district, or ESC.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022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smtClean="0"/>
              <a:t>The sentence frame</a:t>
            </a:r>
            <a:r>
              <a:rPr lang="en-US" baseline="0" dirty="0" smtClean="0"/>
              <a:t> offers a “starting place” at the end of the year, too, for educators to reflect and connect (magnifying glass and full-length mirror).</a:t>
            </a:r>
          </a:p>
          <a:p>
            <a:r>
              <a:rPr lang="en-US" baseline="0" dirty="0" smtClean="0"/>
              <a:t>This reinforces the idea of deliberate, thoughtful, evidence-based thinking.</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47</a:t>
            </a:fld>
            <a:endParaRPr lang="en-US"/>
          </a:p>
        </p:txBody>
      </p:sp>
    </p:spTree>
    <p:extLst>
      <p:ext uri="{BB962C8B-B14F-4D97-AF65-F5344CB8AC3E}">
        <p14:creationId xmlns:p14="http://schemas.microsoft.com/office/powerpoint/2010/main" val="2408246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475A9-C97D-45F9-9C79-67C9E8F3C939}" type="slidenum">
              <a:rPr lang="en-US" smtClean="0"/>
              <a:t>48</a:t>
            </a:fld>
            <a:endParaRPr lang="en-US"/>
          </a:p>
        </p:txBody>
      </p:sp>
    </p:spTree>
    <p:extLst>
      <p:ext uri="{BB962C8B-B14F-4D97-AF65-F5344CB8AC3E}">
        <p14:creationId xmlns:p14="http://schemas.microsoft.com/office/powerpoint/2010/main" val="399804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1319213" y="738188"/>
            <a:ext cx="4919662" cy="36893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755904" y="4674587"/>
            <a:ext cx="6047232" cy="4428552"/>
          </a:xfrm>
          <a:prstGeom prst="rect">
            <a:avLst/>
          </a:prstGeom>
          <a:noFill/>
          <a:ln>
            <a:noFill/>
          </a:ln>
        </p:spPr>
        <p:txBody>
          <a:bodyPr wrap="square" lIns="99275" tIns="49625" rIns="99275" bIns="49625"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
        <p:nvSpPr>
          <p:cNvPr id="881" name="Shape 881"/>
          <p:cNvSpPr txBox="1">
            <a:spLocks noGrp="1"/>
          </p:cNvSpPr>
          <p:nvPr>
            <p:ph type="sldNum" idx="12"/>
          </p:nvPr>
        </p:nvSpPr>
        <p:spPr>
          <a:xfrm>
            <a:off x="4281713" y="9347460"/>
            <a:ext cx="3275585" cy="492062"/>
          </a:xfrm>
          <a:prstGeom prst="rect">
            <a:avLst/>
          </a:prstGeom>
          <a:noFill/>
          <a:ln>
            <a:noFill/>
          </a:ln>
        </p:spPr>
        <p:txBody>
          <a:bodyPr wrap="square" lIns="99275" tIns="49625" rIns="99275" bIns="496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49</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2897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45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8660" y="4510564"/>
            <a:ext cx="5669280" cy="3690462"/>
          </a:xfrm>
          <a:prstGeom prst="rect">
            <a:avLst/>
          </a:prstGeom>
          <a:noFill/>
          <a:ln>
            <a:noFill/>
          </a:ln>
        </p:spPr>
        <p:txBody>
          <a:bodyPr wrap="square" lIns="94031" tIns="47015" rIns="94031" bIns="47015" anchor="t" anchorCtr="0">
            <a:noAutofit/>
          </a:bodyPr>
          <a:lstStyle/>
          <a:p>
            <a:pPr>
              <a:buSzPct val="25000"/>
            </a:pPr>
            <a:r>
              <a:rPr lang="en-US" b="1" dirty="0"/>
              <a:t>“Let’s start with step 1. What is the focus for my SLO</a:t>
            </a:r>
            <a:r>
              <a:rPr lang="en-US" b="1" dirty="0" smtClean="0"/>
              <a:t>?”</a:t>
            </a:r>
          </a:p>
          <a:p>
            <a:pPr>
              <a:buSzPct val="25000"/>
            </a:pPr>
            <a:endParaRPr lang="en-US" b="1" dirty="0" smtClean="0"/>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Click to next slide</a:t>
            </a:r>
            <a:r>
              <a:rPr lang="mr-IN" baseline="0" dirty="0" smtClean="0"/>
              <a:t>…</a:t>
            </a:r>
            <a:endParaRPr lang="en-US" dirty="0" smtClean="0"/>
          </a:p>
          <a:p>
            <a:pPr>
              <a:buSzPct val="25000"/>
            </a:pPr>
            <a:endParaRPr b="1" dirty="0"/>
          </a:p>
        </p:txBody>
      </p:sp>
      <p:sp>
        <p:nvSpPr>
          <p:cNvPr id="205" name="Shape 205"/>
          <p:cNvSpPr txBox="1">
            <a:spLocks noGrp="1"/>
          </p:cNvSpPr>
          <p:nvPr>
            <p:ph type="sldNum" idx="12"/>
          </p:nvPr>
        </p:nvSpPr>
        <p:spPr>
          <a:xfrm>
            <a:off x="4014100" y="8902344"/>
            <a:ext cx="3070860" cy="470256"/>
          </a:xfrm>
          <a:prstGeom prst="rect">
            <a:avLst/>
          </a:prstGeom>
          <a:noFill/>
          <a:ln>
            <a:noFill/>
          </a:ln>
        </p:spPr>
        <p:txBody>
          <a:bodyPr wrap="square" lIns="94031" tIns="47015" rIns="94031" bIns="47015"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0534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pPr>
              <a:buNone/>
            </a:pPr>
            <a:r>
              <a:rPr lang="en-US" b="1" dirty="0" smtClean="0"/>
              <a:t>“The first thing we do in the SLO</a:t>
            </a:r>
            <a:r>
              <a:rPr lang="en-US" b="1" baseline="0" dirty="0" smtClean="0"/>
              <a:t> process is to determine our focus for the SLO.  The Skill Statement </a:t>
            </a:r>
            <a:r>
              <a:rPr lang="en-US" b="1" dirty="0" smtClean="0">
                <a:latin typeface="Source Sans Pro" panose="020B0604020202020204" charset="0"/>
              </a:rPr>
              <a:t>is a description of what students should be able to do with the foundational skill by the end of the course/year.”</a:t>
            </a:r>
          </a:p>
          <a:p>
            <a:pPr>
              <a:buNone/>
            </a:pPr>
            <a:endParaRPr lang="en-US" b="1" dirty="0" smtClean="0">
              <a:latin typeface="Source Sans Pro" panose="020B060402020202020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to next slide</a:t>
            </a:r>
            <a:r>
              <a:rPr lang="mr-IN" baseline="0" dirty="0" smtClean="0"/>
              <a:t>…</a:t>
            </a:r>
            <a:endParaRPr lang="en-US" dirty="0" smtClean="0"/>
          </a:p>
          <a:p>
            <a:pPr>
              <a:buNone/>
            </a:pPr>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2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a:buSzPct val="25000"/>
            </a:pPr>
            <a:r>
              <a:rPr lang="en-US" b="1" dirty="0" smtClean="0">
                <a:solidFill>
                  <a:schemeClr val="tx1"/>
                </a:solidFill>
              </a:rPr>
              <a:t>Notes</a:t>
            </a:r>
            <a:r>
              <a:rPr lang="en-US" b="1" baseline="0" dirty="0" smtClean="0">
                <a:solidFill>
                  <a:schemeClr val="tx1"/>
                </a:solidFill>
              </a:rPr>
              <a:t> &amp; Reflections: Page 2 BOTTOM</a:t>
            </a:r>
            <a:endParaRPr lang="en-US" b="1" dirty="0" smtClean="0">
              <a:solidFill>
                <a:schemeClr val="tx1"/>
              </a:solidFill>
            </a:endParaRPr>
          </a:p>
          <a:p>
            <a:pPr>
              <a:buSzPct val="25000"/>
            </a:pPr>
            <a:endParaRPr lang="en-US" b="1" dirty="0" smtClean="0">
              <a:solidFill>
                <a:schemeClr val="tx1"/>
              </a:solidFill>
            </a:endParaRPr>
          </a:p>
          <a:p>
            <a:pPr>
              <a:buSzPct val="25000"/>
            </a:pPr>
            <a:r>
              <a:rPr lang="en-US" b="1" dirty="0" smtClean="0">
                <a:solidFill>
                  <a:schemeClr val="tx1"/>
                </a:solidFill>
              </a:rPr>
              <a:t>“</a:t>
            </a:r>
            <a:r>
              <a:rPr lang="en-US" b="1" dirty="0">
                <a:solidFill>
                  <a:schemeClr val="tx1"/>
                </a:solidFill>
              </a:rPr>
              <a:t>Take 1 minute to reflect on this questions silent and solo. Then we will prompt you to talk with your table.”</a:t>
            </a:r>
          </a:p>
          <a:p>
            <a:pPr>
              <a:buSzPct val="25000"/>
            </a:pPr>
            <a:endParaRPr lang="en-US" b="1" dirty="0">
              <a:solidFill>
                <a:schemeClr val="tx1"/>
              </a:solidFill>
            </a:endParaRPr>
          </a:p>
          <a:p>
            <a:pPr>
              <a:buSzPct val="25000"/>
            </a:pPr>
            <a:r>
              <a:rPr lang="en-US" dirty="0"/>
              <a:t>After silent solo time:</a:t>
            </a:r>
          </a:p>
          <a:p>
            <a:pPr>
              <a:buSzPct val="25000"/>
            </a:pPr>
            <a:r>
              <a:rPr lang="en-US" b="1" dirty="0"/>
              <a:t>“Now take 1 ½ to share your thoughts with your group.”</a:t>
            </a:r>
          </a:p>
          <a:p>
            <a:pPr>
              <a:buSzPct val="25000"/>
            </a:pPr>
            <a:endParaRPr lang="en-US" dirty="0"/>
          </a:p>
          <a:p>
            <a:pPr>
              <a:buSzPct val="25000"/>
            </a:pPr>
            <a:r>
              <a:rPr lang="en-US" dirty="0"/>
              <a:t>Debrief the conversation with the group. </a:t>
            </a:r>
            <a:br>
              <a:rPr lang="en-US" dirty="0"/>
            </a:br>
            <a:endParaRPr lang="en-US" dirty="0"/>
          </a:p>
          <a:p>
            <a:pPr>
              <a:buSzPct val="25000"/>
            </a:pPr>
            <a:r>
              <a:rPr lang="en-US" dirty="0"/>
              <a:t>See next slide the next slide to lock in the answers for the characteristics of foundational skills</a:t>
            </a:r>
            <a:r>
              <a:rPr lang="en-US" dirty="0" smtClean="0"/>
              <a:t>.</a:t>
            </a:r>
          </a:p>
          <a:p>
            <a:pPr>
              <a:buSzPct val="25000"/>
            </a:pPr>
            <a:endParaRPr lang="en-US" dirty="0" smtClean="0"/>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Click to next slide</a:t>
            </a:r>
            <a:r>
              <a:rPr lang="mr-IN" baseline="0" dirty="0" smtClean="0"/>
              <a:t>…</a:t>
            </a:r>
            <a:endParaRPr lang="en-US" dirty="0" smtClean="0"/>
          </a:p>
          <a:p>
            <a:pPr>
              <a:buSzPct val="25000"/>
            </a:pPr>
            <a:endParaRPr lang="en-US" dirty="0"/>
          </a:p>
          <a:p>
            <a:endParaRPr dirty="0"/>
          </a:p>
        </p:txBody>
      </p:sp>
      <p:sp>
        <p:nvSpPr>
          <p:cNvPr id="213" name="Shape 213"/>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7</a:t>
            </a:fld>
            <a:endParaRPr lang="en-US"/>
          </a:p>
        </p:txBody>
      </p:sp>
    </p:spTree>
    <p:extLst>
      <p:ext uri="{BB962C8B-B14F-4D97-AF65-F5344CB8AC3E}">
        <p14:creationId xmlns:p14="http://schemas.microsoft.com/office/powerpoint/2010/main" val="348504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smtClean="0"/>
              <a:t>“Here is what we came up with as the characteristics of foundational skills for the SLO process. ”</a:t>
            </a:r>
          </a:p>
          <a:p>
            <a:endParaRPr lang="en-US" dirty="0" smtClean="0"/>
          </a:p>
          <a:p>
            <a:r>
              <a:rPr lang="en-US" dirty="0" smtClean="0"/>
              <a:t>Make sure to</a:t>
            </a:r>
            <a:r>
              <a:rPr lang="en-US" baseline="0" dirty="0" smtClean="0"/>
              <a:t> acknowledge which ones the participants hit themselves and then highlight any characteristics that weren’t mentioned in the debrief.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to next slide</a:t>
            </a:r>
            <a:r>
              <a:rPr lang="mr-IN" baseline="0" dirty="0" smtClean="0"/>
              <a:t>…</a:t>
            </a:r>
            <a:endParaRPr lang="en-US" dirty="0" smtClean="0"/>
          </a:p>
          <a:p>
            <a:endParaRPr dirty="0"/>
          </a:p>
        </p:txBody>
      </p:sp>
      <p:sp>
        <p:nvSpPr>
          <p:cNvPr id="227" name="Shape 227"/>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8</a:t>
            </a:fld>
            <a:endParaRPr lang="en-US"/>
          </a:p>
        </p:txBody>
      </p:sp>
    </p:spTree>
    <p:extLst>
      <p:ext uri="{BB962C8B-B14F-4D97-AF65-F5344CB8AC3E}">
        <p14:creationId xmlns:p14="http://schemas.microsoft.com/office/powerpoint/2010/main" val="158291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smtClean="0"/>
              <a:t>The action verb</a:t>
            </a:r>
            <a:r>
              <a:rPr lang="en-US" baseline="0" dirty="0" smtClean="0"/>
              <a:t> anchors the “what” to the “how” as teachers consider the SLO Skill Focus Statement.</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9</a:t>
            </a:fld>
            <a:endParaRPr lang="en-US"/>
          </a:p>
        </p:txBody>
      </p:sp>
    </p:spTree>
    <p:extLst>
      <p:ext uri="{BB962C8B-B14F-4D97-AF65-F5344CB8AC3E}">
        <p14:creationId xmlns:p14="http://schemas.microsoft.com/office/powerpoint/2010/main" val="299532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14400" y="274637"/>
            <a:ext cx="7772400" cy="803709"/>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ct val="100000"/>
              <a:buFont typeface="Source Sans Pro"/>
              <a:buNone/>
              <a:defRPr sz="4800" b="0" i="0" u="none" strike="noStrike" cap="none">
                <a:solidFill>
                  <a:schemeClr val="dk2"/>
                </a:solidFill>
                <a:latin typeface="Calibri"/>
                <a:ea typeface="Source Sans Pro"/>
                <a:cs typeface="Calibri"/>
                <a:sym typeface="Source Sans Pro"/>
              </a:defRPr>
            </a:lvl1pPr>
            <a:lvl2pPr marL="0" marR="0" lvl="1"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9pPr>
          </a:lstStyle>
          <a:p>
            <a:endParaRPr dirty="0"/>
          </a:p>
        </p:txBody>
      </p:sp>
      <p:sp>
        <p:nvSpPr>
          <p:cNvPr id="28" name="Shape 28"/>
          <p:cNvSpPr txBox="1">
            <a:spLocks noGrp="1"/>
          </p:cNvSpPr>
          <p:nvPr>
            <p:ph type="body" idx="1"/>
          </p:nvPr>
        </p:nvSpPr>
        <p:spPr>
          <a:xfrm>
            <a:off x="914400" y="1422400"/>
            <a:ext cx="7772400" cy="4597400"/>
          </a:xfrm>
          <a:prstGeom prst="rect">
            <a:avLst/>
          </a:prstGeom>
          <a:noFill/>
          <a:ln>
            <a:noFill/>
          </a:ln>
        </p:spPr>
        <p:txBody>
          <a:bodyPr wrap="square" lIns="91425" tIns="91425" rIns="91425" bIns="91425" anchor="t" anchorCtr="0"/>
          <a:lstStyle>
            <a:lvl1pPr marL="274320" marR="0" lvl="0" indent="5714" algn="l" rtl="0">
              <a:spcBef>
                <a:spcPts val="580"/>
              </a:spcBef>
              <a:spcAft>
                <a:spcPts val="0"/>
              </a:spcAft>
              <a:buClr>
                <a:srgbClr val="4E80C2"/>
              </a:buClr>
              <a:buSzPct val="100000"/>
              <a:buFont typeface="Noto Sans Symbols"/>
              <a:buChar char="●"/>
              <a:defRPr sz="2600" b="0" i="0" u="none" strike="noStrike" cap="none">
                <a:solidFill>
                  <a:schemeClr val="dk1"/>
                </a:solidFill>
                <a:latin typeface="Arial"/>
                <a:ea typeface="Source Sans Pro"/>
                <a:cs typeface="Arial"/>
                <a:sym typeface="Source Sans Pro"/>
              </a:defRPr>
            </a:lvl1pPr>
            <a:lvl2pPr marL="548640" marR="0" lvl="1" indent="25400" algn="l" rtl="0">
              <a:spcBef>
                <a:spcPts val="370"/>
              </a:spcBef>
              <a:spcAft>
                <a:spcPts val="0"/>
              </a:spcAft>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29210" algn="l" rtl="0">
              <a:spcBef>
                <a:spcPts val="370"/>
              </a:spcBef>
              <a:spcAft>
                <a:spcPts val="0"/>
              </a:spcAft>
              <a:buClr>
                <a:srgbClr val="AEBBD4"/>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30480" algn="l" rtl="0">
              <a:spcBef>
                <a:spcPts val="370"/>
              </a:spcBef>
              <a:spcAft>
                <a:spcPts val="0"/>
              </a:spcAft>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25400" algn="l" rtl="0">
              <a:spcBef>
                <a:spcPts val="370"/>
              </a:spcBef>
              <a:spcAft>
                <a:spcPts val="0"/>
              </a:spcAft>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76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25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0160" algn="l" rtl="0">
              <a:spcBef>
                <a:spcPts val="370"/>
              </a:spcBef>
              <a:buClr>
                <a:srgbClr val="AEBBD4"/>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5079" algn="l" rtl="0">
              <a:spcBef>
                <a:spcPts val="370"/>
              </a:spcBef>
              <a:buClr>
                <a:srgbClr val="F3BA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dirty="0"/>
          </a:p>
        </p:txBody>
      </p:sp>
    </p:spTree>
    <p:extLst>
      <p:ext uri="{BB962C8B-B14F-4D97-AF65-F5344CB8AC3E}">
        <p14:creationId xmlns:p14="http://schemas.microsoft.com/office/powerpoint/2010/main" val="37947024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TESS- Media">
    <p:spTree>
      <p:nvGrpSpPr>
        <p:cNvPr id="1" name="Shape 38"/>
        <p:cNvGrpSpPr/>
        <p:nvPr/>
      </p:nvGrpSpPr>
      <p:grpSpPr>
        <a:xfrm>
          <a:off x="0" y="0"/>
          <a:ext cx="0" cy="0"/>
          <a:chOff x="0" y="0"/>
          <a:chExt cx="0" cy="0"/>
        </a:xfrm>
      </p:grpSpPr>
      <p:sp>
        <p:nvSpPr>
          <p:cNvPr id="39" name="Shape 39"/>
          <p:cNvSpPr>
            <a:spLocks noGrp="1"/>
          </p:cNvSpPr>
          <p:nvPr>
            <p:ph type="media" idx="2"/>
          </p:nvPr>
        </p:nvSpPr>
        <p:spPr>
          <a:xfrm>
            <a:off x="381000" y="1219200"/>
            <a:ext cx="8305800" cy="4419600"/>
          </a:xfrm>
          <a:prstGeom prst="rect">
            <a:avLst/>
          </a:prstGeom>
          <a:noFill/>
          <a:ln>
            <a:noFill/>
          </a:ln>
        </p:spPr>
        <p:txBody>
          <a:bodyPr wrap="square" lIns="91425" tIns="91425" rIns="91425" bIns="91425" anchor="t" anchorCtr="0"/>
          <a:lstStyle>
            <a:lvl1pPr marL="255985" marR="0" lvl="0" indent="-255985" algn="l" rtl="0">
              <a:spcBef>
                <a:spcPts val="135"/>
              </a:spcBef>
              <a:spcAft>
                <a:spcPts val="0"/>
              </a:spcAft>
              <a:buSzPct val="207407"/>
              <a:buNone/>
              <a:defRPr sz="675" b="0" i="0" u="none" strike="noStrike" cap="none">
                <a:solidFill>
                  <a:schemeClr val="dk1"/>
                </a:solidFill>
                <a:latin typeface="Calibri"/>
                <a:ea typeface="Calibri"/>
                <a:cs typeface="Calibri"/>
                <a:sym typeface="Calibri"/>
              </a:defRPr>
            </a:lvl1pPr>
            <a:lvl2pPr marL="556022" marR="0" lvl="1" indent="-170259"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2pPr>
            <a:lvl3pPr marL="856059" marR="0" lvl="2"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3pPr>
            <a:lvl4pPr marL="1198960" marR="0" lvl="3"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4pPr>
            <a:lvl5pPr marL="1541860" marR="0" lvl="4"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0" name="Shape 40"/>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41" name="Shape 41"/>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141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TESS- Chart">
    <p:spTree>
      <p:nvGrpSpPr>
        <p:cNvPr id="1" name="Shape 42"/>
        <p:cNvGrpSpPr/>
        <p:nvPr/>
      </p:nvGrpSpPr>
      <p:grpSpPr>
        <a:xfrm>
          <a:off x="0" y="0"/>
          <a:ext cx="0" cy="0"/>
          <a:chOff x="0" y="0"/>
          <a:chExt cx="0" cy="0"/>
        </a:xfrm>
      </p:grpSpPr>
      <p:sp>
        <p:nvSpPr>
          <p:cNvPr id="43" name="Shape 43"/>
          <p:cNvSpPr>
            <a:spLocks noGrp="1"/>
          </p:cNvSpPr>
          <p:nvPr>
            <p:ph type="chart" idx="2"/>
          </p:nvPr>
        </p:nvSpPr>
        <p:spPr>
          <a:xfrm>
            <a:off x="381000" y="1219200"/>
            <a:ext cx="8391594" cy="4419600"/>
          </a:xfrm>
          <a:prstGeom prst="rect">
            <a:avLst/>
          </a:prstGeom>
          <a:noFill/>
          <a:ln>
            <a:noFill/>
          </a:ln>
        </p:spPr>
        <p:txBody>
          <a:bodyPr wrap="square" lIns="91425" tIns="91425" rIns="91425" bIns="91425" anchor="t" anchorCtr="0"/>
          <a:lstStyle>
            <a:lvl1pPr marL="255985" marR="0" lvl="0" indent="-255985" algn="l" rtl="0">
              <a:spcBef>
                <a:spcPts val="135"/>
              </a:spcBef>
              <a:spcAft>
                <a:spcPts val="0"/>
              </a:spcAft>
              <a:buSzPct val="207407"/>
              <a:buNone/>
              <a:defRPr sz="675" b="0" i="0" u="none" strike="noStrike" cap="none">
                <a:solidFill>
                  <a:schemeClr val="dk1"/>
                </a:solidFill>
                <a:latin typeface="Calibri"/>
                <a:ea typeface="Calibri"/>
                <a:cs typeface="Calibri"/>
                <a:sym typeface="Calibri"/>
              </a:defRPr>
            </a:lvl1pPr>
            <a:lvl2pPr marL="556022" marR="0" lvl="1" indent="-170259"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2pPr>
            <a:lvl3pPr marL="856059" marR="0" lvl="2"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3pPr>
            <a:lvl4pPr marL="1198960" marR="0" lvl="3"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4pPr>
            <a:lvl5pPr marL="1541860" marR="0" lvl="4"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 name="Shape 44"/>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45" name="Shape 4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488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521854" y="223981"/>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1688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9/17/2018</a:t>
            </a:fld>
            <a:endParaRPr lang="en-US" dirty="0"/>
          </a:p>
        </p:txBody>
      </p:sp>
      <p:sp>
        <p:nvSpPr>
          <p:cNvPr id="3" name="Footer Placeholder 2"/>
          <p:cNvSpPr>
            <a:spLocks noGrp="1"/>
          </p:cNvSpPr>
          <p:nvPr>
            <p:ph type="ftr" sz="quarter" idx="11"/>
          </p:nvPr>
        </p:nvSpPr>
        <p:spPr>
          <a:xfrm>
            <a:off x="971552" y="5969000"/>
            <a:ext cx="5479425" cy="279400"/>
          </a:xfrm>
          <a:prstGeom prst="rect">
            <a:avLst/>
          </a:prstGeom>
        </p:spPr>
        <p:txBody>
          <a:bodyPr/>
          <a:lstStyle/>
          <a:p>
            <a:endParaRPr lang="en-US" dirty="0"/>
          </a:p>
        </p:txBody>
      </p:sp>
    </p:spTree>
    <p:extLst>
      <p:ext uri="{BB962C8B-B14F-4D97-AF65-F5344CB8AC3E}">
        <p14:creationId xmlns:p14="http://schemas.microsoft.com/office/powerpoint/2010/main" val="2576123471"/>
      </p:ext>
    </p:extLst>
  </p:cSld>
  <p:clrMapOvr>
    <a:masterClrMapping/>
  </p:clrMapOvr>
  <p:hf sldNum="0" hdr="0" ft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1828801"/>
            <a:ext cx="8224699" cy="3852007"/>
          </a:xfrm>
          <a:prstGeom prst="rect">
            <a:avLst/>
          </a:prstGeo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643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9/17/2018</a:t>
            </a:fld>
            <a:endParaRPr lang="en-US" dirty="0"/>
          </a:p>
        </p:txBody>
      </p:sp>
      <p:sp>
        <p:nvSpPr>
          <p:cNvPr id="4" name="Footer Placeholder 3"/>
          <p:cNvSpPr>
            <a:spLocks noGrp="1"/>
          </p:cNvSpPr>
          <p:nvPr>
            <p:ph type="ftr" sz="quarter" idx="11"/>
          </p:nvPr>
        </p:nvSpPr>
        <p:spPr>
          <a:xfrm>
            <a:off x="971552" y="5969000"/>
            <a:ext cx="5479425" cy="279400"/>
          </a:xfrm>
          <a:prstGeom prst="rect">
            <a:avLst/>
          </a:prstGeom>
        </p:spPr>
        <p:txBody>
          <a:bodyPr/>
          <a:lstStyle/>
          <a:p>
            <a:endParaRPr lang="en-US" dirty="0"/>
          </a:p>
        </p:txBody>
      </p:sp>
      <p:cxnSp>
        <p:nvCxnSpPr>
          <p:cNvPr id="14" name="Straight Connector 13"/>
          <p:cNvCxnSpPr/>
          <p:nvPr/>
        </p:nvCxnSpPr>
        <p:spPr>
          <a:xfrm>
            <a:off x="1047127" y="2421467"/>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8782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7"/>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9/17/2018</a:t>
            </a:fld>
            <a:endParaRPr lang="en-US" dirty="0"/>
          </a:p>
        </p:txBody>
      </p:sp>
      <p:sp>
        <p:nvSpPr>
          <p:cNvPr id="6" name="Footer Placeholder 5"/>
          <p:cNvSpPr>
            <a:spLocks noGrp="1"/>
          </p:cNvSpPr>
          <p:nvPr>
            <p:ph type="ftr" sz="quarter" idx="11"/>
          </p:nvPr>
        </p:nvSpPr>
        <p:spPr>
          <a:xfrm>
            <a:off x="971552" y="5969000"/>
            <a:ext cx="5479425" cy="279400"/>
          </a:xfrm>
          <a:prstGeom prst="rect">
            <a:avLst/>
          </a:prstGeom>
        </p:spPr>
        <p:txBody>
          <a:bodyPr/>
          <a:lstStyle/>
          <a:p>
            <a:endParaRPr lang="en-US" dirty="0"/>
          </a:p>
        </p:txBody>
      </p:sp>
    </p:spTree>
    <p:extLst>
      <p:ext uri="{BB962C8B-B14F-4D97-AF65-F5344CB8AC3E}">
        <p14:creationId xmlns:p14="http://schemas.microsoft.com/office/powerpoint/2010/main" val="2090976355"/>
      </p:ext>
    </p:extLst>
  </p:cSld>
  <p:clrMapOvr>
    <a:masterClrMapping/>
  </p:clrMapOvr>
  <p:hf sldNum="0" hdr="0" ftr="0" dt="0"/>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TESS - Cover with Logo">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374073" y="856672"/>
            <a:ext cx="8229600" cy="1422400"/>
          </a:xfrm>
          <a:prstGeom prst="rect">
            <a:avLst/>
          </a:prstGeom>
          <a:noFill/>
          <a:ln>
            <a:noFill/>
          </a:ln>
        </p:spPr>
        <p:txBody>
          <a:bodyPr wrap="square" lIns="91425" tIns="91425" rIns="91425" bIns="91425" anchor="t" anchorCtr="0"/>
          <a:lstStyle>
            <a:lvl1pPr marL="257175" marR="0" lvl="0" indent="-257175" algn="ctr" rtl="0">
              <a:spcBef>
                <a:spcPts val="0"/>
              </a:spcBef>
              <a:spcAft>
                <a:spcPts val="0"/>
              </a:spcAft>
              <a:buSzPct val="42424"/>
              <a:buNone/>
              <a:defRPr sz="5400" b="1" i="0" u="none" strike="noStrike" cap="none">
                <a:solidFill>
                  <a:schemeClr val="lt1"/>
                </a:solidFill>
                <a:latin typeface="Calibri"/>
                <a:ea typeface="Arial"/>
                <a:cs typeface="Calibri"/>
                <a:sym typeface="Arial"/>
              </a:defRPr>
            </a:lvl1pPr>
            <a:lvl2pPr marL="557213" marR="0" lvl="1" indent="-23812" algn="l" rtl="0">
              <a:spcBef>
                <a:spcPts val="600"/>
              </a:spcBef>
              <a:spcAft>
                <a:spcPts val="0"/>
              </a:spcAft>
              <a:buClr>
                <a:schemeClr val="lt1"/>
              </a:buClr>
              <a:buSzPct val="100000"/>
              <a:buFont typeface="Arial"/>
              <a:buChar char="–"/>
              <a:defRPr sz="3000" b="0" i="0" u="none" strike="noStrike" cap="none">
                <a:solidFill>
                  <a:schemeClr val="lt1"/>
                </a:solidFill>
                <a:latin typeface="Calibri"/>
                <a:ea typeface="Calibri"/>
                <a:cs typeface="Calibri"/>
                <a:sym typeface="Calibri"/>
              </a:defRPr>
            </a:lvl2pPr>
            <a:lvl3pPr marL="857250" marR="0" lvl="2" indent="-5715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body" idx="2"/>
          </p:nvPr>
        </p:nvSpPr>
        <p:spPr>
          <a:xfrm>
            <a:off x="457200" y="4953000"/>
            <a:ext cx="8229600" cy="914400"/>
          </a:xfrm>
          <a:prstGeom prst="rect">
            <a:avLst/>
          </a:prstGeom>
          <a:noFill/>
          <a:ln>
            <a:noFill/>
          </a:ln>
        </p:spPr>
        <p:txBody>
          <a:bodyPr wrap="square" lIns="91425" tIns="91425" rIns="91425" bIns="91425" anchor="ctr" anchorCtr="0"/>
          <a:lstStyle>
            <a:lvl1pPr marL="257175" marR="0" lvl="0" indent="-257175" algn="ctr" rtl="0">
              <a:spcBef>
                <a:spcPts val="0"/>
              </a:spcBef>
              <a:spcAft>
                <a:spcPts val="0"/>
              </a:spcAft>
              <a:buSzPct val="51851"/>
              <a:buNone/>
              <a:defRPr sz="4400" b="1" i="1" u="none" strike="noStrike" cap="none">
                <a:solidFill>
                  <a:schemeClr val="dk1"/>
                </a:solidFill>
                <a:latin typeface="Calibri"/>
                <a:ea typeface="Arial"/>
                <a:cs typeface="Calibri"/>
                <a:sym typeface="Arial"/>
              </a:defRPr>
            </a:lvl1pPr>
            <a:lvl2pPr marL="557213" marR="0" lvl="1" indent="-23812" algn="l" rtl="0">
              <a:spcBef>
                <a:spcPts val="600"/>
              </a:spcBef>
              <a:spcAft>
                <a:spcPts val="0"/>
              </a:spcAft>
              <a:buClr>
                <a:schemeClr val="dk1"/>
              </a:buClr>
              <a:buSzPct val="100000"/>
              <a:buFont typeface="Arial"/>
              <a:buChar char="–"/>
              <a:defRPr sz="3000" b="0" i="0" u="none" strike="noStrike" cap="none">
                <a:solidFill>
                  <a:schemeClr val="dk1"/>
                </a:solidFill>
                <a:latin typeface="Calibri"/>
                <a:ea typeface="Calibri"/>
                <a:cs typeface="Calibri"/>
                <a:sym typeface="Calibri"/>
              </a:defRPr>
            </a:lvl2pPr>
            <a:lvl3pPr marL="857250" marR="0" lvl="2" indent="-5715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pic>
        <p:nvPicPr>
          <p:cNvPr id="21" name="Shape 21"/>
          <p:cNvPicPr preferRelativeResize="0"/>
          <p:nvPr/>
        </p:nvPicPr>
        <p:blipFill rotWithShape="1">
          <a:blip r:embed="rId2">
            <a:alphaModFix/>
          </a:blip>
          <a:srcRect/>
          <a:stretch/>
        </p:blipFill>
        <p:spPr>
          <a:xfrm>
            <a:off x="1378589" y="2548707"/>
            <a:ext cx="6399930" cy="2067999"/>
          </a:xfrm>
          <a:prstGeom prst="rect">
            <a:avLst/>
          </a:prstGeom>
          <a:noFill/>
          <a:ln>
            <a:noFill/>
          </a:ln>
        </p:spPr>
      </p:pic>
    </p:spTree>
    <p:extLst>
      <p:ext uri="{BB962C8B-B14F-4D97-AF65-F5344CB8AC3E}">
        <p14:creationId xmlns:p14="http://schemas.microsoft.com/office/powerpoint/2010/main" val="69107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14400" y="274637"/>
            <a:ext cx="7772400" cy="803709"/>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ct val="100000"/>
              <a:buFont typeface="Source Sans Pro"/>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914400" y="1422400"/>
            <a:ext cx="7772400" cy="4597400"/>
          </a:xfrm>
          <a:prstGeom prst="rect">
            <a:avLst/>
          </a:prstGeom>
          <a:noFill/>
          <a:ln>
            <a:noFill/>
          </a:ln>
        </p:spPr>
        <p:txBody>
          <a:bodyPr wrap="square" lIns="91425" tIns="91425" rIns="91425" bIns="91425" anchor="t" anchorCtr="0"/>
          <a:lstStyle>
            <a:lvl1pPr marL="274320" marR="0" lvl="0" indent="5714" algn="l" rtl="0">
              <a:spcBef>
                <a:spcPts val="580"/>
              </a:spcBef>
              <a:spcAft>
                <a:spcPts val="0"/>
              </a:spcAft>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25400" algn="l" rtl="0">
              <a:spcBef>
                <a:spcPts val="370"/>
              </a:spcBef>
              <a:spcAft>
                <a:spcPts val="0"/>
              </a:spcAft>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29210" algn="l" rtl="0">
              <a:spcBef>
                <a:spcPts val="370"/>
              </a:spcBef>
              <a:spcAft>
                <a:spcPts val="0"/>
              </a:spcAft>
              <a:buClr>
                <a:srgbClr val="AEBBD4"/>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30480" algn="l" rtl="0">
              <a:spcBef>
                <a:spcPts val="370"/>
              </a:spcBef>
              <a:spcAft>
                <a:spcPts val="0"/>
              </a:spcAft>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25400" algn="l" rtl="0">
              <a:spcBef>
                <a:spcPts val="370"/>
              </a:spcBef>
              <a:spcAft>
                <a:spcPts val="0"/>
              </a:spcAft>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76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25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0160" algn="l" rtl="0">
              <a:spcBef>
                <a:spcPts val="370"/>
              </a:spcBef>
              <a:buClr>
                <a:srgbClr val="AEBBD4"/>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5079" algn="l" rtl="0">
              <a:spcBef>
                <a:spcPts val="370"/>
              </a:spcBef>
              <a:buClr>
                <a:srgbClr val="F3BA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9" name="Shape 29"/>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837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TESS- No Header">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1371600"/>
            <a:ext cx="8229600" cy="4724400"/>
          </a:xfrm>
          <a:prstGeom prst="rect">
            <a:avLst/>
          </a:prstGeom>
          <a:noFill/>
          <a:ln>
            <a:noFill/>
          </a:ln>
        </p:spPr>
        <p:txBody>
          <a:bodyPr wrap="square" lIns="91425" tIns="91425" rIns="91425" bIns="91425" anchor="t" anchorCtr="0"/>
          <a:lstStyle>
            <a:lvl1pPr marL="255985" marR="0" lvl="0" indent="-255985" algn="l" rtl="0">
              <a:spcBef>
                <a:spcPts val="540"/>
              </a:spcBef>
              <a:spcAft>
                <a:spcPts val="0"/>
              </a:spcAft>
              <a:buSzPct val="51851"/>
              <a:buChar char="●"/>
              <a:defRPr sz="2700" b="0" i="0" u="none" strike="noStrike" cap="none">
                <a:solidFill>
                  <a:schemeClr val="dk1"/>
                </a:solidFill>
                <a:latin typeface="Arial"/>
                <a:ea typeface="Arial"/>
                <a:cs typeface="Arial"/>
                <a:sym typeface="Arial"/>
              </a:defRPr>
            </a:lvl1pPr>
            <a:lvl2pPr marL="556022" marR="0" lvl="1" indent="-6072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856059" marR="0" lvl="2" indent="-36909"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3pPr>
            <a:lvl4pPr marL="1198960" marR="0" lvl="3" indent="-55959"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1541860" marR="0" lvl="4" indent="-55959"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 name="Shape 36"/>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37" name="Shape 37"/>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790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8">
            <a:alphaModFix/>
          </a:blip>
          <a:srcRect/>
          <a:stretch/>
        </p:blipFill>
        <p:spPr>
          <a:xfrm>
            <a:off x="413095" y="6112042"/>
            <a:ext cx="1904356" cy="615351"/>
          </a:xfrm>
          <a:prstGeom prst="rect">
            <a:avLst/>
          </a:prstGeom>
          <a:noFill/>
          <a:ln>
            <a:noFill/>
          </a:ln>
        </p:spPr>
      </p:pic>
      <p:sp>
        <p:nvSpPr>
          <p:cNvPr id="25" name="Shape 2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7547583"/>
      </p:ext>
    </p:extLst>
  </p:cSld>
  <p:clrMap bg1="lt1" tx1="dk1" bg2="dk2" tx2="lt2" accent1="accent1" accent2="accent2" accent3="accent3" accent4="accent4" accent5="accent5" accent6="accent6" hlink="hlink" folHlink="folHlink"/>
  <p:sldLayoutIdLst>
    <p:sldLayoutId id="2147483678" r:id="rId1"/>
    <p:sldLayoutId id="2147483683" r:id="rId2"/>
    <p:sldLayoutId id="2147483784" r:id="rId3"/>
    <p:sldLayoutId id="2147483786" r:id="rId4"/>
    <p:sldLayoutId id="2147483787" r:id="rId5"/>
    <p:sldLayoutId id="21474837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990600"/>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49122"/>
              <a:buNone/>
              <a:defRPr sz="285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3632200"/>
            <a:ext cx="8229600" cy="1422400"/>
          </a:xfrm>
          <a:prstGeom prst="rect">
            <a:avLst/>
          </a:prstGeom>
          <a:noFill/>
          <a:ln>
            <a:noFill/>
          </a:ln>
        </p:spPr>
        <p:txBody>
          <a:bodyPr wrap="square" lIns="91425" tIns="91425" rIns="91425" bIns="91425" anchor="t" anchorCtr="0"/>
          <a:lstStyle>
            <a:lvl1pPr marL="257175" marR="0" lvl="0" indent="-257175" algn="l" rtl="0">
              <a:spcBef>
                <a:spcPts val="0"/>
              </a:spcBef>
              <a:spcAft>
                <a:spcPts val="0"/>
              </a:spcAft>
              <a:buSzPct val="93333"/>
              <a:buChar char="●"/>
              <a:defRPr sz="1500" b="1" i="0" u="none" strike="noStrike" cap="none">
                <a:solidFill>
                  <a:schemeClr val="lt1"/>
                </a:solidFill>
                <a:latin typeface="Calibri"/>
                <a:ea typeface="Calibri"/>
                <a:cs typeface="Calibri"/>
                <a:sym typeface="Calibri"/>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Shape 12"/>
          <p:cNvSpPr/>
          <p:nvPr/>
        </p:nvSpPr>
        <p:spPr>
          <a:xfrm>
            <a:off x="0" y="5867400"/>
            <a:ext cx="9144000" cy="990600"/>
          </a:xfrm>
          <a:prstGeom prst="rect">
            <a:avLst/>
          </a:prstGeom>
          <a:solidFill>
            <a:srgbClr val="70659A"/>
          </a:solidFill>
          <a:ln>
            <a:noFill/>
          </a:ln>
        </p:spPr>
        <p:txBody>
          <a:bodyPr wrap="square" lIns="91425" tIns="45700" rIns="91425" bIns="45700" anchor="ctr" anchorCtr="0">
            <a:noAutofit/>
          </a:bodyPr>
          <a:lstStyle/>
          <a:p>
            <a:pPr algn="ctr">
              <a:buSzPct val="25000"/>
            </a:pPr>
            <a:endParaRPr sz="1350">
              <a:solidFill>
                <a:srgbClr val="FFFFFF"/>
              </a:solidFill>
              <a:latin typeface="Calibri"/>
              <a:ea typeface="Calibri"/>
              <a:cs typeface="Calibri"/>
              <a:sym typeface="Calibri"/>
            </a:endParaRPr>
          </a:p>
        </p:txBody>
      </p:sp>
      <p:sp>
        <p:nvSpPr>
          <p:cNvPr id="13" name="Shape 13"/>
          <p:cNvSpPr/>
          <p:nvPr/>
        </p:nvSpPr>
        <p:spPr>
          <a:xfrm>
            <a:off x="0" y="641033"/>
            <a:ext cx="9144000" cy="1758950"/>
          </a:xfrm>
          <a:prstGeom prst="rect">
            <a:avLst/>
          </a:prstGeom>
          <a:solidFill>
            <a:srgbClr val="70659A"/>
          </a:solidFill>
          <a:ln>
            <a:noFill/>
          </a:ln>
        </p:spPr>
        <p:txBody>
          <a:bodyPr wrap="square" lIns="91425" tIns="45700" rIns="91425" bIns="45700" anchor="ctr" anchorCtr="0">
            <a:noAutofit/>
          </a:bodyPr>
          <a:lstStyle/>
          <a:p>
            <a:pPr algn="ctr">
              <a:buSzPct val="25000"/>
            </a:pPr>
            <a:endParaRPr sz="1350">
              <a:solidFill>
                <a:srgbClr val="FFFFFF"/>
              </a:solidFill>
              <a:latin typeface="Calibri"/>
              <a:ea typeface="Calibri"/>
              <a:cs typeface="Calibri"/>
              <a:sym typeface="Calibri"/>
            </a:endParaRPr>
          </a:p>
        </p:txBody>
      </p:sp>
      <p:sp>
        <p:nvSpPr>
          <p:cNvPr id="14" name="Shape 14"/>
          <p:cNvSpPr txBox="1"/>
          <p:nvPr/>
        </p:nvSpPr>
        <p:spPr>
          <a:xfrm>
            <a:off x="3543300" y="6515102"/>
            <a:ext cx="1333500" cy="365125"/>
          </a:xfrm>
          <a:prstGeom prst="rect">
            <a:avLst/>
          </a:prstGeom>
          <a:noFill/>
          <a:ln>
            <a:noFill/>
          </a:ln>
        </p:spPr>
        <p:txBody>
          <a:bodyPr wrap="square" lIns="91425" tIns="45700" rIns="91425" bIns="45700" anchor="ctr" anchorCtr="0">
            <a:noAutofit/>
          </a:bodyPr>
          <a:lstStyle/>
          <a:p>
            <a:pPr algn="ctr">
              <a:buSzPct val="25000"/>
            </a:pPr>
            <a:r>
              <a:rPr lang="en-US" sz="1050">
                <a:solidFill>
                  <a:srgbClr val="FFFFFF"/>
                </a:solidFill>
                <a:latin typeface="Calibri"/>
                <a:ea typeface="Calibri"/>
                <a:cs typeface="Calibri"/>
                <a:sym typeface="Calibri"/>
              </a:rPr>
              <a:t>Last Updated:</a:t>
            </a:r>
          </a:p>
        </p:txBody>
      </p:sp>
      <p:pic>
        <p:nvPicPr>
          <p:cNvPr id="15" name="Shape 15"/>
          <p:cNvPicPr preferRelativeResize="0"/>
          <p:nvPr/>
        </p:nvPicPr>
        <p:blipFill rotWithShape="1">
          <a:blip r:embed="rId3">
            <a:alphaModFix/>
          </a:blip>
          <a:srcRect/>
          <a:stretch/>
        </p:blipFill>
        <p:spPr>
          <a:xfrm>
            <a:off x="7395883" y="5981957"/>
            <a:ext cx="1454432" cy="727215"/>
          </a:xfrm>
          <a:prstGeom prst="rect">
            <a:avLst/>
          </a:prstGeom>
          <a:noFill/>
          <a:ln>
            <a:noFill/>
          </a:ln>
        </p:spPr>
      </p:pic>
      <p:sp>
        <p:nvSpPr>
          <p:cNvPr id="16" name="Shape 16"/>
          <p:cNvSpPr txBox="1"/>
          <p:nvPr/>
        </p:nvSpPr>
        <p:spPr>
          <a:xfrm>
            <a:off x="4527868" y="6572885"/>
            <a:ext cx="1179512" cy="242374"/>
          </a:xfrm>
          <a:prstGeom prst="rect">
            <a:avLst/>
          </a:prstGeom>
          <a:noFill/>
          <a:ln>
            <a:noFill/>
          </a:ln>
        </p:spPr>
        <p:txBody>
          <a:bodyPr wrap="square" lIns="91425" tIns="45700" rIns="91425" bIns="45700" anchor="t" anchorCtr="0">
            <a:noAutofit/>
          </a:bodyPr>
          <a:lstStyle/>
          <a:p>
            <a:pPr>
              <a:buSzPct val="25000"/>
            </a:pPr>
            <a:r>
              <a:rPr lang="en-US" sz="975" dirty="0" smtClean="0">
                <a:solidFill>
                  <a:srgbClr val="FFFFFF"/>
                </a:solidFill>
              </a:rPr>
              <a:t>4/23/2018</a:t>
            </a:r>
            <a:endParaRPr lang="en-US" sz="975" dirty="0">
              <a:solidFill>
                <a:srgbClr val="FFFFFF"/>
              </a:solidFill>
            </a:endParaRPr>
          </a:p>
        </p:txBody>
      </p:sp>
      <p:pic>
        <p:nvPicPr>
          <p:cNvPr id="17" name="Shape 17"/>
          <p:cNvPicPr preferRelativeResize="0"/>
          <p:nvPr/>
        </p:nvPicPr>
        <p:blipFill rotWithShape="1">
          <a:blip r:embed="rId4">
            <a:alphaModFix/>
          </a:blip>
          <a:srcRect/>
          <a:stretch/>
        </p:blipFill>
        <p:spPr>
          <a:xfrm>
            <a:off x="457201" y="6040438"/>
            <a:ext cx="2064319" cy="667040"/>
          </a:xfrm>
          <a:prstGeom prst="rect">
            <a:avLst/>
          </a:prstGeom>
          <a:noFill/>
          <a:ln>
            <a:noFill/>
          </a:ln>
        </p:spPr>
      </p:pic>
    </p:spTree>
    <p:extLst>
      <p:ext uri="{BB962C8B-B14F-4D97-AF65-F5344CB8AC3E}">
        <p14:creationId xmlns:p14="http://schemas.microsoft.com/office/powerpoint/2010/main" val="355021579"/>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6">
            <a:alphaModFix/>
          </a:blip>
          <a:srcRect/>
          <a:stretch/>
        </p:blipFill>
        <p:spPr>
          <a:xfrm>
            <a:off x="413095" y="6112042"/>
            <a:ext cx="1904356" cy="615351"/>
          </a:xfrm>
          <a:prstGeom prst="rect">
            <a:avLst/>
          </a:prstGeom>
          <a:noFill/>
          <a:ln>
            <a:noFill/>
          </a:ln>
        </p:spPr>
      </p:pic>
      <p:sp>
        <p:nvSpPr>
          <p:cNvPr id="24" name="Shape 24"/>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25" name="Shape 2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31390313"/>
      </p:ext>
    </p:extLst>
  </p:cSld>
  <p:clrMap bg1="lt1" tx1="dk1" bg2="dk2" tx2="lt2" accent1="accent1" accent2="accent2" accent3="accent3" accent4="accent4" accent5="accent5" accent6="accent6" hlink="hlink" folHlink="folHlink"/>
  <p:sldLayoutIdLst>
    <p:sldLayoutId id="2147483755" r:id="rId1"/>
    <p:sldLayoutId id="2147483757" r:id="rId2"/>
    <p:sldLayoutId id="2147483758" r:id="rId3"/>
    <p:sldLayoutId id="21474837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texasslo.or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422400" y="1045358"/>
            <a:ext cx="6324600" cy="1175328"/>
          </a:xfrm>
          <a:prstGeom prst="rect">
            <a:avLst/>
          </a:prstGeom>
          <a:noFill/>
          <a:ln>
            <a:noFill/>
          </a:ln>
        </p:spPr>
        <p:txBody>
          <a:bodyPr wrap="square" lIns="91425" tIns="45700" rIns="91425" bIns="45700" anchor="t" anchorCtr="0">
            <a:noAutofit/>
          </a:bodyPr>
          <a:lstStyle/>
          <a:p>
            <a:pPr marL="257175" marR="0" lvl="0" indent="-257175" algn="ctr" rtl="0">
              <a:spcBef>
                <a:spcPts val="0"/>
              </a:spcBef>
              <a:spcAft>
                <a:spcPts val="0"/>
              </a:spcAft>
              <a:buSzPct val="25000"/>
              <a:buNone/>
            </a:pPr>
            <a:r>
              <a:rPr lang="en-US" sz="7200" b="1" i="0" u="none" strike="noStrike" cap="none" dirty="0">
                <a:solidFill>
                  <a:schemeClr val="lt1"/>
                </a:solidFill>
                <a:latin typeface="Arial"/>
                <a:ea typeface="Arial"/>
                <a:cs typeface="Arial"/>
                <a:sym typeface="Arial"/>
              </a:rPr>
              <a:t>Texas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787" y="4921136"/>
            <a:ext cx="2201453" cy="814358"/>
          </a:xfrm>
          <a:prstGeom prst="rect">
            <a:avLst/>
          </a:prstGeom>
        </p:spPr>
      </p:pic>
    </p:spTree>
    <p:extLst>
      <p:ext uri="{BB962C8B-B14F-4D97-AF65-F5344CB8AC3E}">
        <p14:creationId xmlns:p14="http://schemas.microsoft.com/office/powerpoint/2010/main" val="198946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67" y="760049"/>
            <a:ext cx="7688001" cy="420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623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 down…</a:t>
            </a:r>
          </a:p>
        </p:txBody>
      </p:sp>
      <p:sp>
        <p:nvSpPr>
          <p:cNvPr id="3" name="Content Placeholder 2"/>
          <p:cNvSpPr>
            <a:spLocks noGrp="1"/>
          </p:cNvSpPr>
          <p:nvPr>
            <p:ph type="body" idx="1"/>
          </p:nvPr>
        </p:nvSpPr>
        <p:spPr>
          <a:xfrm>
            <a:off x="743857" y="1161143"/>
            <a:ext cx="7942943" cy="5061857"/>
          </a:xfrm>
        </p:spPr>
        <p:txBody>
          <a:bodyPr>
            <a:noAutofit/>
          </a:bodyPr>
          <a:lstStyle/>
          <a:p>
            <a:r>
              <a:rPr lang="en-US" sz="2400" dirty="0"/>
              <a:t>Students will </a:t>
            </a:r>
            <a:r>
              <a:rPr lang="en-US" sz="2400" i="1" dirty="0">
                <a:solidFill>
                  <a:srgbClr val="FF6600"/>
                </a:solidFill>
              </a:rPr>
              <a:t>analyze text using academic language                                        to communicate verbally </a:t>
            </a:r>
            <a:r>
              <a:rPr lang="en-US" sz="2400" i="1" dirty="0" smtClean="0">
                <a:solidFill>
                  <a:srgbClr val="FF6600"/>
                </a:solidFill>
              </a:rPr>
              <a:t>or </a:t>
            </a:r>
            <a:r>
              <a:rPr lang="en-US" sz="2400" i="1" dirty="0">
                <a:solidFill>
                  <a:srgbClr val="FF6600"/>
                </a:solidFill>
              </a:rPr>
              <a:t>in writing </a:t>
            </a:r>
            <a:r>
              <a:rPr lang="en-US" sz="2400" dirty="0"/>
              <a:t>to communicate their strategies in problem solving.</a:t>
            </a:r>
          </a:p>
          <a:p>
            <a:r>
              <a:rPr lang="en-US" sz="2400" dirty="0"/>
              <a:t>Students will </a:t>
            </a:r>
            <a:r>
              <a:rPr lang="en-US" sz="2400" i="1" dirty="0">
                <a:solidFill>
                  <a:srgbClr val="FF6600"/>
                </a:solidFill>
              </a:rPr>
              <a:t>practice using scientific terminology </a:t>
            </a:r>
            <a:r>
              <a:rPr lang="en-US" sz="2400" dirty="0"/>
              <a:t>to improve problem solving and context clues skills.</a:t>
            </a:r>
          </a:p>
          <a:p>
            <a:r>
              <a:rPr lang="en-US" sz="2400" dirty="0"/>
              <a:t>Students will </a:t>
            </a:r>
            <a:r>
              <a:rPr lang="en-US" sz="2400" i="1" dirty="0">
                <a:solidFill>
                  <a:srgbClr val="FF6600"/>
                </a:solidFill>
              </a:rPr>
              <a:t>analyze text to provide evidence </a:t>
            </a:r>
            <a:r>
              <a:rPr lang="en-US" sz="2400" dirty="0"/>
              <a:t>regarding the purpose &amp; impact of historical events.</a:t>
            </a:r>
          </a:p>
          <a:p>
            <a:pPr marL="0" indent="0">
              <a:buNone/>
            </a:pPr>
            <a:endParaRPr lang="en-US" sz="2400" dirty="0" smtClean="0"/>
          </a:p>
          <a:p>
            <a:pPr marL="0" indent="0">
              <a:buNone/>
            </a:pPr>
            <a:r>
              <a:rPr lang="en-US" sz="2400" dirty="0" smtClean="0"/>
              <a:t>I</a:t>
            </a:r>
            <a:r>
              <a:rPr lang="en-US" sz="2400" b="1" dirty="0" smtClean="0"/>
              <a:t>s </a:t>
            </a:r>
            <a:r>
              <a:rPr lang="en-US" sz="2400" b="1" dirty="0"/>
              <a:t>your SLO…</a:t>
            </a:r>
          </a:p>
          <a:p>
            <a:pPr marL="0" indent="0">
              <a:buNone/>
            </a:pPr>
            <a:r>
              <a:rPr lang="en-US" sz="2400" dirty="0"/>
              <a:t>	</a:t>
            </a:r>
            <a:r>
              <a:rPr lang="en-US" sz="2400" dirty="0">
                <a:solidFill>
                  <a:srgbClr val="FF6600"/>
                </a:solidFill>
              </a:rPr>
              <a:t>meaningful? </a:t>
            </a:r>
          </a:p>
          <a:p>
            <a:pPr marL="0" indent="0">
              <a:buNone/>
            </a:pPr>
            <a:r>
              <a:rPr lang="en-US" sz="2400" dirty="0"/>
              <a:t>		</a:t>
            </a:r>
            <a:r>
              <a:rPr lang="en-US" sz="2400" dirty="0">
                <a:solidFill>
                  <a:srgbClr val="FF6600"/>
                </a:solidFill>
              </a:rPr>
              <a:t>manageable? </a:t>
            </a:r>
          </a:p>
          <a:p>
            <a:pPr marL="0" indent="0">
              <a:buNone/>
            </a:pPr>
            <a:r>
              <a:rPr lang="en-US" sz="2400" dirty="0"/>
              <a:t>			</a:t>
            </a:r>
            <a:r>
              <a:rPr lang="en-US" sz="2400" dirty="0">
                <a:solidFill>
                  <a:srgbClr val="FF6600"/>
                </a:solidFill>
              </a:rPr>
              <a:t>measurable?</a:t>
            </a:r>
          </a:p>
        </p:txBody>
      </p:sp>
      <p:pic>
        <p:nvPicPr>
          <p:cNvPr id="1029" name="Picture 5" descr="C:\Users\calthoff\AppData\Local\Microsoft\Windows\Temporary Internet Files\Content.IE5\XHEX0GXJ\drive-44375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399" y="4083400"/>
            <a:ext cx="1519238" cy="224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1452" y="5940623"/>
            <a:ext cx="955133" cy="307777"/>
          </a:xfrm>
          <a:prstGeom prst="rect">
            <a:avLst/>
          </a:prstGeom>
          <a:noFill/>
        </p:spPr>
        <p:txBody>
          <a:bodyPr wrap="none" rtlCol="0">
            <a:spAutoFit/>
          </a:bodyPr>
          <a:lstStyle/>
          <a:p>
            <a:r>
              <a:rPr lang="en-US" sz="1400" b="1" dirty="0" smtClean="0"/>
              <a:t>LEARNING</a:t>
            </a:r>
            <a:endParaRPr lang="en-US" sz="1400" b="1" dirty="0"/>
          </a:p>
        </p:txBody>
      </p:sp>
    </p:spTree>
    <p:extLst>
      <p:ext uri="{BB962C8B-B14F-4D97-AF65-F5344CB8AC3E}">
        <p14:creationId xmlns:p14="http://schemas.microsoft.com/office/powerpoint/2010/main" val="359000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647700" y="0"/>
            <a:ext cx="8039100" cy="1147800"/>
          </a:xfrm>
          <a:prstGeom prst="rect">
            <a:avLst/>
          </a:prstGeom>
        </p:spPr>
        <p:txBody>
          <a:bodyPr wrap="square" lIns="91425" tIns="91425" rIns="91425" bIns="91425" anchor="b" anchorCtr="0">
            <a:noAutofit/>
          </a:bodyPr>
          <a:lstStyle/>
          <a:p>
            <a:pPr lvl="0">
              <a:spcBef>
                <a:spcPts val="0"/>
              </a:spcBef>
              <a:buNone/>
            </a:pPr>
            <a:r>
              <a:rPr lang="en-US" sz="3600" dirty="0"/>
              <a:t>SLO Skill Statement Success Criteria</a:t>
            </a:r>
          </a:p>
        </p:txBody>
      </p:sp>
      <p:sp>
        <p:nvSpPr>
          <p:cNvPr id="252" name="Shape 252"/>
          <p:cNvSpPr txBox="1">
            <a:spLocks noGrp="1"/>
          </p:cNvSpPr>
          <p:nvPr>
            <p:ph type="body" idx="1"/>
          </p:nvPr>
        </p:nvSpPr>
        <p:spPr>
          <a:xfrm>
            <a:off x="914400" y="1422400"/>
            <a:ext cx="7772400" cy="45975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dirty="0" smtClean="0"/>
              <a:t>1) Represents a foundational skill that is specific to the content area</a:t>
            </a:r>
          </a:p>
          <a:p>
            <a:pPr marL="0" lvl="0" indent="0" rtl="0">
              <a:lnSpc>
                <a:spcPct val="115000"/>
              </a:lnSpc>
              <a:spcBef>
                <a:spcPts val="0"/>
              </a:spcBef>
              <a:buNone/>
            </a:pPr>
            <a:r>
              <a:rPr lang="en-US" sz="2800" dirty="0" smtClean="0"/>
              <a:t>2) Persists throughout the course</a:t>
            </a:r>
          </a:p>
          <a:p>
            <a:pPr marL="0" lvl="0" indent="0" rtl="0">
              <a:lnSpc>
                <a:spcPct val="115000"/>
              </a:lnSpc>
              <a:spcBef>
                <a:spcPts val="0"/>
              </a:spcBef>
              <a:buNone/>
            </a:pPr>
            <a:r>
              <a:rPr lang="en-US" sz="2800" dirty="0" smtClean="0"/>
              <a:t>3) Measurable through a demonstration of student skill</a:t>
            </a:r>
          </a:p>
          <a:p>
            <a:pPr marL="0" lvl="0" indent="0" rtl="0">
              <a:lnSpc>
                <a:spcPct val="115000"/>
              </a:lnSpc>
              <a:spcBef>
                <a:spcPts val="0"/>
              </a:spcBef>
              <a:buNone/>
            </a:pPr>
            <a:r>
              <a:rPr lang="en-US" sz="2800" dirty="0" smtClean="0"/>
              <a:t>4) Focus on it will improve the teacher’s practice (teacher dependent)</a:t>
            </a:r>
          </a:p>
          <a:p>
            <a:pPr marL="0" lvl="0" indent="-69850" rtl="0">
              <a:lnSpc>
                <a:spcPct val="115000"/>
              </a:lnSpc>
              <a:spcBef>
                <a:spcPts val="0"/>
              </a:spcBef>
              <a:buClr>
                <a:schemeClr val="dk1"/>
              </a:buClr>
              <a:buSzPct val="45833"/>
              <a:buFont typeface="Arial"/>
              <a:buNone/>
            </a:pPr>
            <a:r>
              <a:rPr lang="en-US" sz="2800" dirty="0" smtClean="0"/>
              <a:t>5) The skills captured are clearly defined and appropriately </a:t>
            </a:r>
            <a:r>
              <a:rPr lang="en-US" sz="2800" b="1" i="1" u="sng" dirty="0" smtClean="0"/>
              <a:t>focused</a:t>
            </a:r>
            <a:r>
              <a:rPr lang="en-US" sz="2800" dirty="0" smtClean="0"/>
              <a:t> (teacher dependent)</a:t>
            </a:r>
            <a:endParaRPr lang="en-US" sz="2800" dirty="0"/>
          </a:p>
        </p:txBody>
      </p:sp>
      <p:pic>
        <p:nvPicPr>
          <p:cNvPr id="4"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grpSp>
        <p:nvGrpSpPr>
          <p:cNvPr id="3" name="Group 2"/>
          <p:cNvGrpSpPr/>
          <p:nvPr/>
        </p:nvGrpSpPr>
        <p:grpSpPr>
          <a:xfrm>
            <a:off x="7708110" y="14962"/>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8" name="TextBox 7"/>
            <p:cNvSpPr txBox="1"/>
            <p:nvPr/>
          </p:nvSpPr>
          <p:spPr>
            <a:xfrm rot="19357532">
              <a:off x="8115189" y="762014"/>
              <a:ext cx="749046" cy="553998"/>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sz="1100" dirty="0" smtClean="0">
                  <a:solidFill>
                    <a:srgbClr val="304E74"/>
                  </a:solidFill>
                </a:rPr>
                <a:t>Pg.</a:t>
              </a:r>
              <a:r>
                <a:rPr lang="en-US" dirty="0" smtClean="0">
                  <a:solidFill>
                    <a:srgbClr val="304E74"/>
                  </a:solidFill>
                </a:rPr>
                <a:t> </a:t>
              </a:r>
              <a:r>
                <a:rPr lang="en-US" sz="1800" dirty="0" smtClean="0">
                  <a:solidFill>
                    <a:srgbClr val="FF6600"/>
                  </a:solidFill>
                </a:rPr>
                <a:t>29</a:t>
              </a:r>
              <a:endParaRPr lang="en-US" dirty="0">
                <a:solidFill>
                  <a:srgbClr val="FF6600"/>
                </a:solidFill>
              </a:endParaRPr>
            </a:p>
          </p:txBody>
        </p:sp>
      </p:grpSp>
    </p:spTree>
    <p:extLst>
      <p:ext uri="{BB962C8B-B14F-4D97-AF65-F5344CB8AC3E}">
        <p14:creationId xmlns:p14="http://schemas.microsoft.com/office/powerpoint/2010/main" val="371649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SLO Skill Focus Statement</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rgbClr val="0000FF"/>
                </a:solidFill>
              </a:rPr>
              <a:t>Students will show steady growth in oral reading fluency in appropriately leveled text.</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7223445"/>
              </p:ext>
            </p:extLst>
          </p:nvPr>
        </p:nvGraphicFramePr>
        <p:xfrm>
          <a:off x="381000" y="2819400"/>
          <a:ext cx="8229600" cy="2915920"/>
        </p:xfrm>
        <a:graphic>
          <a:graphicData uri="http://schemas.openxmlformats.org/drawingml/2006/table">
            <a:tbl>
              <a:tblPr firstRow="1" bandRow="1">
                <a:tableStyleId>{5C22544A-7EE6-4342-B048-85BDC9FD1C3A}</a:tableStyleId>
              </a:tblPr>
              <a:tblGrid>
                <a:gridCol w="2057400"/>
                <a:gridCol w="2057400"/>
                <a:gridCol w="2057400"/>
                <a:gridCol w="2057400"/>
              </a:tblGrid>
              <a:tr h="546100">
                <a:tc>
                  <a:txBody>
                    <a:bodyPr/>
                    <a:lstStyle/>
                    <a:p>
                      <a:pPr algn="ctr"/>
                      <a:r>
                        <a:rPr lang="en-US" dirty="0" smtClean="0"/>
                        <a:t>Estela</a:t>
                      </a:r>
                      <a:endParaRPr lang="en-US" dirty="0"/>
                    </a:p>
                  </a:txBody>
                  <a:tcPr/>
                </a:tc>
                <a:tc>
                  <a:txBody>
                    <a:bodyPr/>
                    <a:lstStyle/>
                    <a:p>
                      <a:pPr algn="ctr"/>
                      <a:r>
                        <a:rPr lang="en-US" dirty="0" err="1" smtClean="0"/>
                        <a:t>Rheala</a:t>
                      </a:r>
                      <a:endParaRPr lang="en-US" dirty="0"/>
                    </a:p>
                  </a:txBody>
                  <a:tcPr/>
                </a:tc>
                <a:tc>
                  <a:txBody>
                    <a:bodyPr/>
                    <a:lstStyle/>
                    <a:p>
                      <a:pPr algn="ctr"/>
                      <a:r>
                        <a:rPr lang="en-US" dirty="0" smtClean="0"/>
                        <a:t>Fatima</a:t>
                      </a:r>
                      <a:endParaRPr lang="en-US" dirty="0"/>
                    </a:p>
                  </a:txBody>
                  <a:tcPr/>
                </a:tc>
                <a:tc>
                  <a:txBody>
                    <a:bodyPr/>
                    <a:lstStyle/>
                    <a:p>
                      <a:pPr algn="ctr"/>
                      <a:r>
                        <a:rPr lang="en-US" dirty="0" smtClean="0"/>
                        <a:t>Martha</a:t>
                      </a:r>
                      <a:endParaRPr lang="en-US" dirty="0"/>
                    </a:p>
                  </a:txBody>
                  <a:tcPr/>
                </a:tc>
              </a:tr>
              <a:tr h="546100">
                <a:tc>
                  <a:txBody>
                    <a:bodyPr/>
                    <a:lstStyle/>
                    <a:p>
                      <a:pPr algn="ctr"/>
                      <a:r>
                        <a:rPr lang="en-US" b="1" dirty="0" smtClean="0">
                          <a:solidFill>
                            <a:srgbClr val="FF0000"/>
                          </a:solidFill>
                        </a:rPr>
                        <a:t>fluency experiences</a:t>
                      </a:r>
                    </a:p>
                  </a:txBody>
                  <a:tcPr/>
                </a:tc>
                <a:tc>
                  <a:txBody>
                    <a:bodyPr/>
                    <a:lstStyle/>
                    <a:p>
                      <a:pPr algn="ctr"/>
                      <a:r>
                        <a:rPr lang="en-US" b="1" dirty="0" smtClean="0">
                          <a:solidFill>
                            <a:srgbClr val="FF0000"/>
                          </a:solidFill>
                        </a:rPr>
                        <a:t>phonics</a:t>
                      </a:r>
                      <a:endParaRPr lang="en-US" b="1" dirty="0">
                        <a:solidFill>
                          <a:srgbClr val="FF0000"/>
                        </a:solidFill>
                      </a:endParaRPr>
                    </a:p>
                  </a:txBody>
                  <a:tcPr/>
                </a:tc>
                <a:tc>
                  <a:txBody>
                    <a:bodyPr/>
                    <a:lstStyle/>
                    <a:p>
                      <a:pPr algn="ctr"/>
                      <a:r>
                        <a:rPr lang="en-US" dirty="0" smtClean="0"/>
                        <a:t>phonics</a:t>
                      </a:r>
                      <a:endParaRPr lang="en-US" dirty="0"/>
                    </a:p>
                  </a:txBody>
                  <a:tcPr/>
                </a:tc>
                <a:tc>
                  <a:txBody>
                    <a:bodyPr/>
                    <a:lstStyle/>
                    <a:p>
                      <a:pPr algn="ctr"/>
                      <a:r>
                        <a:rPr lang="en-US" b="1" dirty="0" smtClean="0">
                          <a:solidFill>
                            <a:srgbClr val="FF0000"/>
                          </a:solidFill>
                        </a:rPr>
                        <a:t>vowel</a:t>
                      </a:r>
                      <a:r>
                        <a:rPr lang="en-US" b="1" baseline="0" dirty="0" smtClean="0">
                          <a:solidFill>
                            <a:srgbClr val="FF0000"/>
                          </a:solidFill>
                        </a:rPr>
                        <a:t> digraphs</a:t>
                      </a:r>
                      <a:endParaRPr lang="en-US" b="1" dirty="0">
                        <a:solidFill>
                          <a:srgbClr val="FF0000"/>
                        </a:solidFill>
                      </a:endParaRPr>
                    </a:p>
                  </a:txBody>
                  <a:tcPr/>
                </a:tc>
              </a:tr>
              <a:tr h="546100">
                <a:tc>
                  <a:txBody>
                    <a:bodyPr/>
                    <a:lstStyle/>
                    <a:p>
                      <a:pPr algn="ctr"/>
                      <a:r>
                        <a:rPr lang="en-US" dirty="0" smtClean="0">
                          <a:solidFill>
                            <a:srgbClr val="FF0000"/>
                          </a:solidFill>
                        </a:rPr>
                        <a:t>timed</a:t>
                      </a:r>
                      <a:r>
                        <a:rPr lang="en-US" baseline="0" dirty="0" smtClean="0">
                          <a:solidFill>
                            <a:srgbClr val="FF0000"/>
                          </a:solidFill>
                        </a:rPr>
                        <a:t> passages</a:t>
                      </a:r>
                    </a:p>
                    <a:p>
                      <a:pPr algn="ctr"/>
                      <a:r>
                        <a:rPr lang="en-US" baseline="0" dirty="0" smtClean="0">
                          <a:solidFill>
                            <a:srgbClr val="FF0000"/>
                          </a:solidFill>
                        </a:rPr>
                        <a:t>buddy reading</a:t>
                      </a:r>
                      <a:endParaRPr lang="en-US" dirty="0">
                        <a:solidFill>
                          <a:srgbClr val="FF0000"/>
                        </a:solidFill>
                      </a:endParaRPr>
                    </a:p>
                  </a:txBody>
                  <a:tcPr/>
                </a:tc>
                <a:tc>
                  <a:txBody>
                    <a:bodyPr/>
                    <a:lstStyle/>
                    <a:p>
                      <a:pPr algn="ctr"/>
                      <a:r>
                        <a:rPr lang="en-US" dirty="0" smtClean="0">
                          <a:solidFill>
                            <a:srgbClr val="FF0000"/>
                          </a:solidFill>
                        </a:rPr>
                        <a:t>direct instruction</a:t>
                      </a:r>
                    </a:p>
                    <a:p>
                      <a:pPr algn="ctr"/>
                      <a:r>
                        <a:rPr lang="en-US" dirty="0" smtClean="0">
                          <a:solidFill>
                            <a:srgbClr val="FF0000"/>
                          </a:solidFill>
                        </a:rPr>
                        <a:t>centers</a:t>
                      </a:r>
                    </a:p>
                    <a:p>
                      <a:pPr algn="ctr"/>
                      <a:r>
                        <a:rPr lang="en-US" dirty="0" smtClean="0">
                          <a:solidFill>
                            <a:srgbClr val="FF0000"/>
                          </a:solidFill>
                        </a:rPr>
                        <a:t>intervention </a:t>
                      </a:r>
                      <a:endParaRPr lang="en-US" dirty="0">
                        <a:solidFill>
                          <a:srgbClr val="FF0000"/>
                        </a:solidFill>
                      </a:endParaRPr>
                    </a:p>
                  </a:txBody>
                  <a:tcPr/>
                </a:tc>
                <a:tc>
                  <a:txBody>
                    <a:bodyPr/>
                    <a:lstStyle/>
                    <a:p>
                      <a:pPr algn="ctr"/>
                      <a:r>
                        <a:rPr lang="en-US" b="1" dirty="0" smtClean="0">
                          <a:solidFill>
                            <a:srgbClr val="FF0000"/>
                          </a:solidFill>
                        </a:rPr>
                        <a:t>reading with</a:t>
                      </a:r>
                      <a:r>
                        <a:rPr lang="en-US" b="1" baseline="0" dirty="0" smtClean="0">
                          <a:solidFill>
                            <a:srgbClr val="FF0000"/>
                          </a:solidFill>
                        </a:rPr>
                        <a:t> expression</a:t>
                      </a:r>
                      <a:endParaRPr lang="en-US" b="1" dirty="0">
                        <a:solidFill>
                          <a:srgbClr val="FF0000"/>
                        </a:solidFill>
                      </a:endParaRPr>
                    </a:p>
                  </a:txBody>
                  <a:tcPr/>
                </a:tc>
                <a:tc>
                  <a:txBody>
                    <a:bodyPr/>
                    <a:lstStyle/>
                    <a:p>
                      <a:pPr algn="ctr"/>
                      <a:r>
                        <a:rPr lang="en-US" dirty="0" smtClean="0">
                          <a:solidFill>
                            <a:srgbClr val="FF0000"/>
                          </a:solidFill>
                        </a:rPr>
                        <a:t>games</a:t>
                      </a:r>
                    </a:p>
                    <a:p>
                      <a:pPr algn="ctr"/>
                      <a:r>
                        <a:rPr lang="en-US" dirty="0" smtClean="0">
                          <a:solidFill>
                            <a:srgbClr val="FF0000"/>
                          </a:solidFill>
                        </a:rPr>
                        <a:t>poems</a:t>
                      </a:r>
                    </a:p>
                    <a:p>
                      <a:pPr algn="ctr"/>
                      <a:r>
                        <a:rPr lang="en-US" dirty="0" smtClean="0">
                          <a:solidFill>
                            <a:srgbClr val="FF0000"/>
                          </a:solidFill>
                        </a:rPr>
                        <a:t>Johnny Can Spell</a:t>
                      </a:r>
                      <a:endParaRPr lang="en-US" dirty="0">
                        <a:solidFill>
                          <a:srgbClr val="FF0000"/>
                        </a:solidFill>
                      </a:endParaRPr>
                    </a:p>
                  </a:txBody>
                  <a:tcPr/>
                </a:tc>
              </a:tr>
              <a:tr h="546100">
                <a:tc>
                  <a:txBody>
                    <a:bodyPr/>
                    <a:lstStyle/>
                    <a:p>
                      <a:pPr algn="ctr"/>
                      <a:r>
                        <a:rPr lang="en-US" dirty="0" smtClean="0"/>
                        <a:t>phonics </a:t>
                      </a:r>
                      <a:endParaRPr lang="en-US" dirty="0"/>
                    </a:p>
                  </a:txBody>
                  <a:tcPr/>
                </a:tc>
                <a:tc>
                  <a:txBody>
                    <a:bodyPr/>
                    <a:lstStyle/>
                    <a:p>
                      <a:pPr algn="ctr"/>
                      <a:r>
                        <a:rPr lang="en-US" dirty="0" smtClean="0"/>
                        <a:t>spelling </a:t>
                      </a:r>
                      <a:endParaRPr lang="en-US" dirty="0"/>
                    </a:p>
                  </a:txBody>
                  <a:tcPr/>
                </a:tc>
                <a:tc>
                  <a:txBody>
                    <a:bodyPr/>
                    <a:lstStyle/>
                    <a:p>
                      <a:pPr algn="ctr"/>
                      <a:r>
                        <a:rPr lang="en-US" dirty="0" smtClean="0">
                          <a:solidFill>
                            <a:srgbClr val="FF0000"/>
                          </a:solidFill>
                        </a:rPr>
                        <a:t>modeling</a:t>
                      </a:r>
                    </a:p>
                    <a:p>
                      <a:pPr algn="ctr"/>
                      <a:r>
                        <a:rPr lang="en-US" dirty="0" smtClean="0">
                          <a:solidFill>
                            <a:srgbClr val="FF0000"/>
                          </a:solidFill>
                        </a:rPr>
                        <a:t>read-</a:t>
                      </a:r>
                      <a:r>
                        <a:rPr lang="en-US" dirty="0" err="1" smtClean="0">
                          <a:solidFill>
                            <a:srgbClr val="FF0000"/>
                          </a:solidFill>
                        </a:rPr>
                        <a:t>alouds</a:t>
                      </a:r>
                      <a:endParaRPr lang="en-US" dirty="0">
                        <a:solidFill>
                          <a:srgbClr val="FF0000"/>
                        </a:solidFill>
                      </a:endParaRPr>
                    </a:p>
                  </a:txBody>
                  <a:tcPr/>
                </a:tc>
                <a:tc>
                  <a:txBody>
                    <a:bodyPr/>
                    <a:lstStyle/>
                    <a:p>
                      <a:pPr algn="ctr"/>
                      <a:r>
                        <a:rPr lang="en-US" dirty="0" smtClean="0"/>
                        <a:t>building background</a:t>
                      </a:r>
                      <a:endParaRPr lang="en-US" dirty="0"/>
                    </a:p>
                  </a:txBody>
                  <a:tcPr/>
                </a:tc>
              </a:tr>
              <a:tr h="546100">
                <a:tc>
                  <a:txBody>
                    <a:bodyPr/>
                    <a:lstStyle/>
                    <a:p>
                      <a:pPr algn="ctr"/>
                      <a:r>
                        <a:rPr lang="en-US" dirty="0" smtClean="0"/>
                        <a:t>writing </a:t>
                      </a:r>
                      <a:endParaRPr lang="en-US" dirty="0"/>
                    </a:p>
                  </a:txBody>
                  <a:tcPr/>
                </a:tc>
                <a:tc>
                  <a:txBody>
                    <a:bodyPr/>
                    <a:lstStyle/>
                    <a:p>
                      <a:pPr algn="ctr"/>
                      <a:r>
                        <a:rPr lang="en-US" dirty="0" smtClean="0"/>
                        <a:t>speaking </a:t>
                      </a:r>
                      <a:endParaRPr lang="en-US" dirty="0"/>
                    </a:p>
                  </a:txBody>
                  <a:tcPr/>
                </a:tc>
                <a:tc>
                  <a:txBody>
                    <a:bodyPr/>
                    <a:lstStyle/>
                    <a:p>
                      <a:pPr algn="ctr"/>
                      <a:r>
                        <a:rPr lang="en-US" dirty="0" smtClean="0"/>
                        <a:t>comprehension </a:t>
                      </a:r>
                      <a:endParaRPr lang="en-US" dirty="0"/>
                    </a:p>
                  </a:txBody>
                  <a:tcPr/>
                </a:tc>
                <a:tc>
                  <a:txBody>
                    <a:bodyPr/>
                    <a:lstStyle/>
                    <a:p>
                      <a:pPr algn="ctr"/>
                      <a:r>
                        <a:rPr lang="en-US" dirty="0" smtClean="0"/>
                        <a:t>vocabulary </a:t>
                      </a:r>
                      <a:endParaRPr lang="en-US" dirty="0"/>
                    </a:p>
                  </a:txBody>
                  <a:tcPr/>
                </a:tc>
              </a:tr>
            </a:tbl>
          </a:graphicData>
        </a:graphic>
      </p:graphicFrame>
    </p:spTree>
    <p:extLst>
      <p:ext uri="{BB962C8B-B14F-4D97-AF65-F5344CB8AC3E}">
        <p14:creationId xmlns:p14="http://schemas.microsoft.com/office/powerpoint/2010/main" val="24529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97542" y="238351"/>
            <a:ext cx="8628744" cy="803709"/>
          </a:xfrm>
          <a:prstGeom prst="rect">
            <a:avLst/>
          </a:prstGeom>
        </p:spPr>
        <p:txBody>
          <a:bodyPr lIns="91425" tIns="91425" rIns="91425" bIns="91425" anchor="t" anchorCtr="0">
            <a:noAutofit/>
          </a:bodyPr>
          <a:lstStyle/>
          <a:p>
            <a:pPr lvl="0">
              <a:spcBef>
                <a:spcPts val="0"/>
              </a:spcBef>
              <a:buNone/>
            </a:pPr>
            <a:r>
              <a:rPr lang="en-US" sz="3600" dirty="0" smtClean="0"/>
              <a:t>Your Turn!</a:t>
            </a:r>
            <a:endParaRPr lang="en" sz="3600" dirty="0"/>
          </a:p>
        </p:txBody>
      </p:sp>
      <p:sp>
        <p:nvSpPr>
          <p:cNvPr id="103" name="Shape 103"/>
          <p:cNvSpPr txBox="1">
            <a:spLocks noGrp="1"/>
          </p:cNvSpPr>
          <p:nvPr>
            <p:ph type="body" idx="1"/>
          </p:nvPr>
        </p:nvSpPr>
        <p:spPr>
          <a:xfrm>
            <a:off x="344714" y="1197429"/>
            <a:ext cx="8527143" cy="4822371"/>
          </a:xfrm>
          <a:prstGeom prst="rect">
            <a:avLst/>
          </a:prstGeom>
        </p:spPr>
        <p:txBody>
          <a:bodyPr lIns="91425" tIns="91425" rIns="91425" bIns="91425" anchor="t" anchorCtr="0">
            <a:noAutofit/>
          </a:bodyPr>
          <a:lstStyle/>
          <a:p>
            <a:pPr marL="457200" lvl="0" indent="-228600" rtl="0">
              <a:spcBef>
                <a:spcPts val="0"/>
              </a:spcBef>
              <a:buChar char="●"/>
            </a:pPr>
            <a:r>
              <a:rPr lang="en" dirty="0"/>
              <a:t>Think about the content area you </a:t>
            </a:r>
            <a:r>
              <a:rPr lang="en-US" dirty="0"/>
              <a:t>teach</a:t>
            </a:r>
            <a:endParaRPr lang="en" dirty="0"/>
          </a:p>
          <a:p>
            <a:pPr marL="457200" lvl="0" indent="-228600" rtl="0">
              <a:spcBef>
                <a:spcPts val="0"/>
              </a:spcBef>
              <a:buChar char="●"/>
            </a:pPr>
            <a:r>
              <a:rPr lang="en" dirty="0"/>
              <a:t>Pick a specific </a:t>
            </a:r>
            <a:r>
              <a:rPr lang="en" b="1" dirty="0"/>
              <a:t>co</a:t>
            </a:r>
            <a:r>
              <a:rPr lang="en-US" b="1" dirty="0"/>
              <a:t>ntent </a:t>
            </a:r>
            <a:r>
              <a:rPr lang="en-US" dirty="0"/>
              <a:t>(elementary) or </a:t>
            </a:r>
            <a:r>
              <a:rPr lang="en-US" b="1" dirty="0"/>
              <a:t>course</a:t>
            </a:r>
            <a:r>
              <a:rPr lang="en-US" dirty="0"/>
              <a:t> (secondary)</a:t>
            </a:r>
            <a:endParaRPr lang="en" dirty="0"/>
          </a:p>
          <a:p>
            <a:pPr marL="457200" lvl="0" indent="-228600">
              <a:spcBef>
                <a:spcPts val="0"/>
              </a:spcBef>
              <a:buChar char="●"/>
            </a:pPr>
            <a:r>
              <a:rPr lang="en" dirty="0"/>
              <a:t>Choose </a:t>
            </a:r>
            <a:r>
              <a:rPr lang="en-US" dirty="0"/>
              <a:t>a </a:t>
            </a:r>
            <a:r>
              <a:rPr lang="en" b="1" dirty="0">
                <a:solidFill>
                  <a:srgbClr val="4E80C2"/>
                </a:solidFill>
              </a:rPr>
              <a:t>foundational skill </a:t>
            </a:r>
            <a:r>
              <a:rPr lang="en" dirty="0"/>
              <a:t>that r</a:t>
            </a:r>
            <a:r>
              <a:rPr lang="en-US" dirty="0"/>
              <a:t>u</a:t>
            </a:r>
            <a:r>
              <a:rPr lang="en" dirty="0"/>
              <a:t>n</a:t>
            </a:r>
            <a:r>
              <a:rPr lang="en-US" dirty="0"/>
              <a:t>s</a:t>
            </a:r>
            <a:r>
              <a:rPr lang="en" dirty="0"/>
              <a:t> through </a:t>
            </a:r>
            <a:r>
              <a:rPr lang="en" dirty="0" smtClean="0"/>
              <a:t>the</a:t>
            </a:r>
            <a:r>
              <a:rPr lang="en-US" dirty="0" smtClean="0"/>
              <a:t> course</a:t>
            </a:r>
            <a:endParaRPr lang="en-US" dirty="0"/>
          </a:p>
          <a:p>
            <a:pPr marL="228600" lvl="0" indent="0">
              <a:spcBef>
                <a:spcPts val="0"/>
              </a:spcBef>
              <a:buNone/>
            </a:pPr>
            <a:endParaRPr lang="en-US" dirty="0" smtClean="0"/>
          </a:p>
          <a:p>
            <a:pPr marL="228600" lvl="0" indent="0">
              <a:spcBef>
                <a:spcPts val="0"/>
              </a:spcBef>
              <a:buNone/>
            </a:pPr>
            <a:r>
              <a:rPr lang="en-US" dirty="0" smtClean="0"/>
              <a:t>We are here to help you edit your Skill Statement.</a:t>
            </a:r>
            <a:endParaRPr lang="en-US" dirty="0"/>
          </a:p>
          <a:p>
            <a:pPr marL="228600" lvl="0" indent="0">
              <a:spcBef>
                <a:spcPts val="0"/>
              </a:spcBef>
              <a:buNone/>
            </a:pPr>
            <a:endParaRPr lang="en-US" dirty="0"/>
          </a:p>
          <a:p>
            <a:pPr marL="228600" lvl="0">
              <a:spcBef>
                <a:spcPts val="0"/>
              </a:spcBef>
            </a:pPr>
            <a:r>
              <a:rPr lang="en-US" dirty="0"/>
              <a:t>Then </a:t>
            </a:r>
            <a:r>
              <a:rPr lang="en-US" dirty="0">
                <a:solidFill>
                  <a:srgbClr val="FF6600"/>
                </a:solidFill>
              </a:rPr>
              <a:t>share your </a:t>
            </a:r>
            <a:r>
              <a:rPr lang="en-US" dirty="0" smtClean="0">
                <a:solidFill>
                  <a:srgbClr val="FF6600"/>
                </a:solidFill>
              </a:rPr>
              <a:t>idea </a:t>
            </a:r>
            <a:r>
              <a:rPr lang="en-US" dirty="0"/>
              <a:t>with a shoulder partner.  </a:t>
            </a:r>
          </a:p>
        </p:txBody>
      </p:sp>
    </p:spTree>
    <p:extLst>
      <p:ext uri="{BB962C8B-B14F-4D97-AF65-F5344CB8AC3E}">
        <p14:creationId xmlns:p14="http://schemas.microsoft.com/office/powerpoint/2010/main" val="320254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5" name="Shape 305"/>
          <p:cNvPicPr preferRelativeResize="0"/>
          <p:nvPr/>
        </p:nvPicPr>
        <p:blipFill rotWithShape="1">
          <a:blip r:embed="rId3">
            <a:alphaModFix/>
          </a:blip>
          <a:srcRect/>
          <a:stretch/>
        </p:blipFill>
        <p:spPr>
          <a:xfrm>
            <a:off x="1652575" y="1323625"/>
            <a:ext cx="5816274" cy="4408993"/>
          </a:xfrm>
          <a:prstGeom prst="rect">
            <a:avLst/>
          </a:prstGeom>
          <a:noFill/>
          <a:ln>
            <a:noFill/>
          </a:ln>
        </p:spPr>
      </p:pic>
    </p:spTree>
    <p:extLst>
      <p:ext uri="{BB962C8B-B14F-4D97-AF65-F5344CB8AC3E}">
        <p14:creationId xmlns:p14="http://schemas.microsoft.com/office/powerpoint/2010/main" val="195575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smtClean="0"/>
              <a:t>Initial Skill Profile</a:t>
            </a:r>
            <a:endParaRPr lang="en-US" sz="4000" b="0" i="0" u="none" strike="noStrike" cap="none" dirty="0">
              <a:solidFill>
                <a:schemeClr val="dk2"/>
              </a:solidFill>
              <a:latin typeface="Source Sans Pro"/>
              <a:ea typeface="Source Sans Pro"/>
              <a:cs typeface="Source Sans Pro"/>
              <a:sym typeface="Source Sans Pro"/>
            </a:endParaRPr>
          </a:p>
        </p:txBody>
      </p:sp>
      <p:sp>
        <p:nvSpPr>
          <p:cNvPr id="327" name="Shape 327"/>
          <p:cNvSpPr txBox="1">
            <a:spLocks noGrp="1"/>
          </p:cNvSpPr>
          <p:nvPr>
            <p:ph type="body" idx="1"/>
          </p:nvPr>
        </p:nvSpPr>
        <p:spPr>
          <a:prstGeom prst="rect">
            <a:avLst/>
          </a:prstGeom>
          <a:noFill/>
          <a:ln>
            <a:noFill/>
          </a:ln>
        </p:spPr>
        <p:txBody>
          <a:bodyPr wrap="square" lIns="91425" tIns="91425" rIns="91425" bIns="91425" anchor="t" anchorCtr="0">
            <a:noAutofit/>
          </a:bodyPr>
          <a:lstStyle/>
          <a:p>
            <a:pPr marL="274320" marR="0" lvl="0" indent="-134620" algn="l" rtl="0">
              <a:spcBef>
                <a:spcPts val="580"/>
              </a:spcBef>
              <a:spcAft>
                <a:spcPts val="0"/>
              </a:spcAft>
              <a:buClr>
                <a:schemeClr val="accent1"/>
              </a:buClr>
              <a:buSzPct val="85000"/>
              <a:buFont typeface="Noto Sans Symbols"/>
              <a:buNone/>
            </a:pPr>
            <a:r>
              <a:rPr lang="en-US" sz="3200" b="0" i="0" u="none" strike="noStrike" cap="none" dirty="0" smtClean="0">
                <a:solidFill>
                  <a:schemeClr val="dk1"/>
                </a:solidFill>
                <a:sym typeface="Source Sans Pro"/>
              </a:rPr>
              <a:t>An Initial </a:t>
            </a:r>
            <a:r>
              <a:rPr lang="en-US" sz="3200" dirty="0"/>
              <a:t>S</a:t>
            </a:r>
            <a:r>
              <a:rPr lang="en-US" sz="3200" b="0" i="0" u="none" strike="noStrike" cap="none" dirty="0" smtClean="0">
                <a:solidFill>
                  <a:schemeClr val="dk1"/>
                </a:solidFill>
                <a:sym typeface="Source Sans Pro"/>
              </a:rPr>
              <a:t>kill </a:t>
            </a:r>
            <a:r>
              <a:rPr lang="en-US" sz="3200" dirty="0"/>
              <a:t>P</a:t>
            </a:r>
            <a:r>
              <a:rPr lang="en-US" sz="3200" b="0" i="0" u="none" strike="noStrike" cap="none" dirty="0" smtClean="0">
                <a:solidFill>
                  <a:schemeClr val="dk1"/>
                </a:solidFill>
                <a:sym typeface="Source Sans Pro"/>
              </a:rPr>
              <a:t>rofile (ISP) captures:</a:t>
            </a:r>
          </a:p>
          <a:p>
            <a:pPr marL="654050" indent="-514350"/>
            <a:r>
              <a:rPr lang="en-US" sz="3200" b="0" i="0" u="none" strike="noStrike" cap="none" dirty="0" smtClean="0">
                <a:solidFill>
                  <a:schemeClr val="dk1"/>
                </a:solidFill>
                <a:sym typeface="Source Sans Pro"/>
              </a:rPr>
              <a:t>Where students are in relation to the skill statement at the beginning of the course</a:t>
            </a:r>
          </a:p>
          <a:p>
            <a:pPr marL="654050" indent="-514350"/>
            <a:r>
              <a:rPr lang="en-US" sz="3200" dirty="0" smtClean="0"/>
              <a:t>The different levels of student skill</a:t>
            </a:r>
          </a:p>
          <a:p>
            <a:pPr marL="654050" indent="-514350"/>
            <a:r>
              <a:rPr lang="en-US" sz="3200" dirty="0" smtClean="0"/>
              <a:t>What is “typical” for the teacher’s classroom</a:t>
            </a: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126885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521854" y="223981"/>
            <a:ext cx="8229600" cy="919019"/>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smtClean="0">
                <a:solidFill>
                  <a:schemeClr val="dk2"/>
                </a:solidFill>
                <a:ea typeface="Source Sans Pro"/>
                <a:sym typeface="Source Sans Pro"/>
              </a:rPr>
              <a:t>ISP Structure</a:t>
            </a:r>
            <a:endParaRPr lang="en-US" sz="4800" b="0" i="0" u="none" strike="noStrike" cap="none" dirty="0">
              <a:solidFill>
                <a:schemeClr val="dk2"/>
              </a:solidFill>
              <a:ea typeface="Source Sans Pro"/>
              <a:sym typeface="Source Sans Pro"/>
            </a:endParaRPr>
          </a:p>
        </p:txBody>
      </p:sp>
      <p:sp>
        <p:nvSpPr>
          <p:cNvPr id="335" name="Shape 335"/>
          <p:cNvSpPr txBox="1">
            <a:spLocks noGrp="1"/>
          </p:cNvSpPr>
          <p:nvPr>
            <p:ph type="body" idx="4294967295"/>
          </p:nvPr>
        </p:nvSpPr>
        <p:spPr>
          <a:xfrm>
            <a:off x="0" y="1208088"/>
            <a:ext cx="7772400" cy="4597400"/>
          </a:xfrm>
          <a:prstGeom prst="rect">
            <a:avLst/>
          </a:prstGeom>
          <a:noFill/>
          <a:ln>
            <a:noFill/>
          </a:ln>
        </p:spPr>
        <p:txBody>
          <a:bodyPr wrap="square" lIns="91425" tIns="91425" rIns="91425" bIns="91425" anchor="t" anchorCtr="0">
            <a:noAutofit/>
          </a:bodyPr>
          <a:lstStyle/>
          <a:p>
            <a:pPr marL="140335" marR="0" lvl="0" indent="-140970" algn="l" rtl="0">
              <a:spcBef>
                <a:spcPts val="0"/>
              </a:spcBef>
              <a:spcAft>
                <a:spcPts val="0"/>
              </a:spcAft>
              <a:buClr>
                <a:schemeClr val="accent1"/>
              </a:buClr>
              <a:buSzPct val="85000"/>
              <a:buFont typeface="Noto Sans Symbols"/>
              <a:buNone/>
            </a:pPr>
            <a:endParaRPr/>
          </a:p>
          <a:p>
            <a:pPr marL="274320" marR="0" lvl="0" indent="-134620" algn="l" rtl="0">
              <a:spcBef>
                <a:spcPts val="580"/>
              </a:spcBef>
              <a:spcAft>
                <a:spcPts val="0"/>
              </a:spcAft>
              <a:buClr>
                <a:schemeClr val="accent1"/>
              </a:buClr>
              <a:buSzPct val="8500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pic>
        <p:nvPicPr>
          <p:cNvPr id="2" name="Picture 1"/>
          <p:cNvPicPr>
            <a:picLocks noChangeAspect="1"/>
          </p:cNvPicPr>
          <p:nvPr/>
        </p:nvPicPr>
        <p:blipFill>
          <a:blip r:embed="rId3"/>
          <a:stretch>
            <a:fillRect/>
          </a:stretch>
        </p:blipFill>
        <p:spPr>
          <a:xfrm>
            <a:off x="903150" y="1208392"/>
            <a:ext cx="7501548" cy="4577757"/>
          </a:xfrm>
          <a:prstGeom prst="rect">
            <a:avLst/>
          </a:prstGeom>
        </p:spPr>
      </p:pic>
      <p:pic>
        <p:nvPicPr>
          <p:cNvPr id="5" name="Shape 305"/>
          <p:cNvPicPr preferRelativeResize="0"/>
          <p:nvPr/>
        </p:nvPicPr>
        <p:blipFill rotWithShape="1">
          <a:blip r:embed="rId4">
            <a:alphaModFix/>
          </a:blip>
          <a:srcRect/>
          <a:stretch/>
        </p:blipFill>
        <p:spPr>
          <a:xfrm>
            <a:off x="8083685" y="6064731"/>
            <a:ext cx="922133" cy="699019"/>
          </a:xfrm>
          <a:prstGeom prst="rect">
            <a:avLst/>
          </a:prstGeom>
          <a:noFill/>
          <a:ln>
            <a:noFill/>
          </a:ln>
        </p:spPr>
      </p:pic>
      <p:sp>
        <p:nvSpPr>
          <p:cNvPr id="3" name="TextBox 2"/>
          <p:cNvSpPr txBox="1"/>
          <p:nvPr/>
        </p:nvSpPr>
        <p:spPr>
          <a:xfrm>
            <a:off x="636308" y="2677606"/>
            <a:ext cx="233847" cy="3108543"/>
          </a:xfrm>
          <a:prstGeom prst="rect">
            <a:avLst/>
          </a:prstGeom>
          <a:solidFill>
            <a:schemeClr val="accent6">
              <a:lumMod val="60000"/>
              <a:lumOff val="40000"/>
            </a:schemeClr>
          </a:solidFill>
        </p:spPr>
        <p:txBody>
          <a:bodyPr wrap="square" rtlCol="0">
            <a:spAutoFit/>
          </a:bodyPr>
          <a:lstStyle/>
          <a:p>
            <a:r>
              <a:rPr lang="en-US" b="1" dirty="0" smtClean="0">
                <a:solidFill>
                  <a:schemeClr val="accent4">
                    <a:lumMod val="50000"/>
                  </a:schemeClr>
                </a:solidFill>
              </a:rPr>
              <a:t>2</a:t>
            </a:r>
          </a:p>
          <a:p>
            <a:endParaRPr lang="en-US" b="1" dirty="0" smtClean="0">
              <a:solidFill>
                <a:schemeClr val="accent4">
                  <a:lumMod val="50000"/>
                </a:schemeClr>
              </a:solidFill>
            </a:endParaRPr>
          </a:p>
          <a:p>
            <a:endParaRPr lang="en-US" b="1" dirty="0">
              <a:solidFill>
                <a:schemeClr val="accent4">
                  <a:lumMod val="50000"/>
                </a:schemeClr>
              </a:solidFill>
            </a:endParaRPr>
          </a:p>
          <a:p>
            <a:r>
              <a:rPr lang="en-US" b="1" dirty="0" smtClean="0">
                <a:solidFill>
                  <a:schemeClr val="accent4">
                    <a:lumMod val="50000"/>
                  </a:schemeClr>
                </a:solidFill>
              </a:rPr>
              <a:t>4</a:t>
            </a:r>
          </a:p>
          <a:p>
            <a:endParaRPr lang="en-US" b="1" dirty="0" smtClean="0">
              <a:solidFill>
                <a:schemeClr val="accent4">
                  <a:lumMod val="50000"/>
                </a:schemeClr>
              </a:solidFill>
            </a:endParaRPr>
          </a:p>
          <a:p>
            <a:endParaRPr lang="en-US" b="1" dirty="0" smtClean="0">
              <a:solidFill>
                <a:schemeClr val="accent4">
                  <a:lumMod val="50000"/>
                </a:schemeClr>
              </a:solidFill>
            </a:endParaRPr>
          </a:p>
          <a:p>
            <a:r>
              <a:rPr lang="en-US" b="1" dirty="0" smtClean="0">
                <a:solidFill>
                  <a:schemeClr val="accent4">
                    <a:lumMod val="50000"/>
                  </a:schemeClr>
                </a:solidFill>
              </a:rPr>
              <a:t>1</a:t>
            </a:r>
          </a:p>
          <a:p>
            <a:endParaRPr lang="en-US" b="1" dirty="0" smtClean="0">
              <a:solidFill>
                <a:schemeClr val="accent4">
                  <a:lumMod val="50000"/>
                </a:schemeClr>
              </a:solidFill>
            </a:endParaRPr>
          </a:p>
          <a:p>
            <a:endParaRPr lang="en-US" b="1" dirty="0" smtClean="0">
              <a:solidFill>
                <a:schemeClr val="accent4">
                  <a:lumMod val="50000"/>
                </a:schemeClr>
              </a:solidFill>
            </a:endParaRPr>
          </a:p>
          <a:p>
            <a:r>
              <a:rPr lang="en-US" b="1" dirty="0" smtClean="0">
                <a:solidFill>
                  <a:schemeClr val="accent4">
                    <a:lumMod val="50000"/>
                  </a:schemeClr>
                </a:solidFill>
              </a:rPr>
              <a:t>5</a:t>
            </a:r>
          </a:p>
          <a:p>
            <a:endParaRPr lang="en-US" b="1" dirty="0" smtClean="0">
              <a:solidFill>
                <a:schemeClr val="accent4">
                  <a:lumMod val="50000"/>
                </a:schemeClr>
              </a:solidFill>
            </a:endParaRPr>
          </a:p>
          <a:p>
            <a:endParaRPr lang="en-US" b="1" dirty="0" smtClean="0">
              <a:solidFill>
                <a:schemeClr val="accent4">
                  <a:lumMod val="50000"/>
                </a:schemeClr>
              </a:solidFill>
            </a:endParaRPr>
          </a:p>
          <a:p>
            <a:r>
              <a:rPr lang="en-US" b="1" dirty="0" smtClean="0">
                <a:solidFill>
                  <a:schemeClr val="accent4">
                    <a:lumMod val="50000"/>
                  </a:schemeClr>
                </a:solidFill>
              </a:rPr>
              <a:t>3</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96497" flipH="1">
            <a:off x="7861016" y="-35967"/>
            <a:ext cx="1087364" cy="1470107"/>
          </a:xfrm>
          <a:prstGeom prst="rect">
            <a:avLst/>
          </a:prstGeom>
        </p:spPr>
      </p:pic>
      <p:sp>
        <p:nvSpPr>
          <p:cNvPr id="8" name="TextBox 7"/>
          <p:cNvSpPr txBox="1"/>
          <p:nvPr/>
        </p:nvSpPr>
        <p:spPr>
          <a:xfrm rot="19357532">
            <a:off x="8229025" y="680300"/>
            <a:ext cx="700073" cy="553998"/>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dirty="0" smtClean="0">
                <a:solidFill>
                  <a:srgbClr val="304E74"/>
                </a:solidFill>
              </a:rPr>
              <a:t>Pp. </a:t>
            </a:r>
            <a:r>
              <a:rPr lang="en-US" sz="1800" dirty="0" smtClean="0">
                <a:solidFill>
                  <a:srgbClr val="FF6600"/>
                </a:solidFill>
              </a:rPr>
              <a:t>5</a:t>
            </a:r>
            <a:endParaRPr lang="en-US" dirty="0">
              <a:solidFill>
                <a:srgbClr val="FF6600"/>
              </a:solidFill>
            </a:endParaRPr>
          </a:p>
        </p:txBody>
      </p:sp>
    </p:spTree>
    <p:extLst>
      <p:ext uri="{BB962C8B-B14F-4D97-AF65-F5344CB8AC3E}">
        <p14:creationId xmlns:p14="http://schemas.microsoft.com/office/powerpoint/2010/main" val="26655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a:t>Who Do I Think I’ll Have?</a:t>
            </a:r>
          </a:p>
        </p:txBody>
      </p:sp>
      <p:sp>
        <p:nvSpPr>
          <p:cNvPr id="343" name="Shape 343"/>
          <p:cNvSpPr txBox="1">
            <a:spLocks noGrp="1"/>
          </p:cNvSpPr>
          <p:nvPr>
            <p:ph type="body" idx="1"/>
          </p:nvPr>
        </p:nvSpPr>
        <p:spPr>
          <a:prstGeom prst="rect">
            <a:avLst/>
          </a:prstGeom>
        </p:spPr>
        <p:txBody>
          <a:bodyPr wrap="square" lIns="91425" tIns="91425" rIns="91425" bIns="91425" anchor="t" anchorCtr="0">
            <a:noAutofit/>
          </a:bodyPr>
          <a:lstStyle/>
          <a:p>
            <a:pPr marL="0" lvl="0" indent="-69850" rtl="0">
              <a:spcBef>
                <a:spcPts val="0"/>
              </a:spcBef>
              <a:buClr>
                <a:schemeClr val="dk1"/>
              </a:buClr>
              <a:buSzPct val="42307"/>
              <a:buFont typeface="Arial"/>
              <a:buNone/>
            </a:pPr>
            <a:r>
              <a:rPr lang="en-US" sz="3200" dirty="0"/>
              <a:t>Review the following Initial Skill Profiles (ISPs</a:t>
            </a:r>
            <a:r>
              <a:rPr lang="en-US" sz="3200" dirty="0" smtClean="0"/>
              <a:t>) for 8</a:t>
            </a:r>
            <a:r>
              <a:rPr lang="en-US" sz="3200" baseline="30000" dirty="0" smtClean="0"/>
              <a:t>th</a:t>
            </a:r>
            <a:r>
              <a:rPr lang="en-US" sz="3200" dirty="0" smtClean="0"/>
              <a:t> grade ELA and 5</a:t>
            </a:r>
            <a:r>
              <a:rPr lang="en-US" sz="3200" baseline="30000" dirty="0" smtClean="0"/>
              <a:t>th</a:t>
            </a:r>
            <a:r>
              <a:rPr lang="en-US" sz="3200" dirty="0" smtClean="0"/>
              <a:t> grade Science.  </a:t>
            </a:r>
          </a:p>
          <a:p>
            <a:pPr marL="0" lvl="0" indent="-69850" rtl="0">
              <a:spcBef>
                <a:spcPts val="0"/>
              </a:spcBef>
              <a:buClr>
                <a:schemeClr val="dk1"/>
              </a:buClr>
              <a:buSzPct val="42307"/>
              <a:buFont typeface="Arial"/>
              <a:buNone/>
            </a:pPr>
            <a:endParaRPr lang="en-US" sz="3200" dirty="0"/>
          </a:p>
          <a:p>
            <a:pPr marL="0" lvl="0" indent="-69850" rtl="0">
              <a:spcBef>
                <a:spcPts val="0"/>
              </a:spcBef>
              <a:buClr>
                <a:schemeClr val="dk1"/>
              </a:buClr>
              <a:buSzPct val="42307"/>
              <a:buFont typeface="Arial"/>
              <a:buNone/>
            </a:pPr>
            <a:r>
              <a:rPr lang="en-US" sz="3200" dirty="0" smtClean="0"/>
              <a:t>What </a:t>
            </a:r>
            <a:r>
              <a:rPr lang="en-US" sz="3200" dirty="0"/>
              <a:t>makes them effective descriptions of students’ skill levels at the beginning of year?</a:t>
            </a:r>
          </a:p>
          <a:p>
            <a:pPr lvl="0">
              <a:spcBef>
                <a:spcPts val="0"/>
              </a:spcBef>
              <a:buNone/>
            </a:pPr>
            <a:endParaRPr sz="3200" dirty="0"/>
          </a:p>
        </p:txBody>
      </p:sp>
      <p:pic>
        <p:nvPicPr>
          <p:cNvPr id="5"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grpSp>
        <p:nvGrpSpPr>
          <p:cNvPr id="7" name="Group 6"/>
          <p:cNvGrpSpPr/>
          <p:nvPr/>
        </p:nvGrpSpPr>
        <p:grpSpPr>
          <a:xfrm>
            <a:off x="7708110" y="92784"/>
            <a:ext cx="1175497" cy="1589262"/>
            <a:chOff x="7708110" y="14962"/>
            <a:chExt cx="1175497" cy="158926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9" name="TextBox 8"/>
            <p:cNvSpPr txBox="1"/>
            <p:nvPr/>
          </p:nvSpPr>
          <p:spPr>
            <a:xfrm rot="19357532">
              <a:off x="7721576" y="220574"/>
              <a:ext cx="700073" cy="584775"/>
            </a:xfrm>
            <a:prstGeom prst="rect">
              <a:avLst/>
            </a:prstGeom>
            <a:noFill/>
          </p:spPr>
          <p:txBody>
            <a:bodyPr wrap="square" rtlCol="0">
              <a:spAutoFit/>
            </a:bodyPr>
            <a:lstStyle/>
            <a:p>
              <a:r>
                <a:rPr lang="en-US" dirty="0" smtClean="0">
                  <a:solidFill>
                    <a:srgbClr val="4E80C2"/>
                  </a:solidFill>
                </a:rPr>
                <a:t>Notes</a:t>
              </a:r>
            </a:p>
            <a:p>
              <a:r>
                <a:rPr lang="en-US" dirty="0" smtClean="0">
                  <a:solidFill>
                    <a:srgbClr val="4E80C2"/>
                  </a:solidFill>
                </a:rPr>
                <a:t>Pg. </a:t>
              </a:r>
              <a:r>
                <a:rPr lang="en-US" sz="1800" dirty="0" smtClean="0">
                  <a:solidFill>
                    <a:srgbClr val="FF6600"/>
                  </a:solidFill>
                </a:rPr>
                <a:t>4</a:t>
              </a:r>
              <a:endParaRPr lang="en-US" dirty="0">
                <a:solidFill>
                  <a:srgbClr val="FF6600"/>
                </a:solidFill>
              </a:endParaRPr>
            </a:p>
          </p:txBody>
        </p:sp>
        <p:sp>
          <p:nvSpPr>
            <p:cNvPr id="10" name="TextBox 9"/>
            <p:cNvSpPr txBox="1"/>
            <p:nvPr/>
          </p:nvSpPr>
          <p:spPr>
            <a:xfrm rot="19357532">
              <a:off x="8120216" y="669153"/>
              <a:ext cx="700073" cy="769441"/>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dirty="0" smtClean="0">
                  <a:solidFill>
                    <a:srgbClr val="304E74"/>
                  </a:solidFill>
                </a:rPr>
                <a:t>Pp. </a:t>
              </a:r>
              <a:r>
                <a:rPr lang="en-US" sz="1800" dirty="0" smtClean="0">
                  <a:solidFill>
                    <a:srgbClr val="FF6600"/>
                  </a:solidFill>
                </a:rPr>
                <a:t>5-6</a:t>
              </a:r>
              <a:endParaRPr lang="en-US" dirty="0">
                <a:solidFill>
                  <a:srgbClr val="FF6600"/>
                </a:solidFill>
              </a:endParaRPr>
            </a:p>
          </p:txBody>
        </p:sp>
      </p:grpSp>
    </p:spTree>
    <p:extLst>
      <p:ext uri="{BB962C8B-B14F-4D97-AF65-F5344CB8AC3E}">
        <p14:creationId xmlns:p14="http://schemas.microsoft.com/office/powerpoint/2010/main" val="325036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a:t>Success Criteria</a:t>
            </a:r>
          </a:p>
        </p:txBody>
      </p:sp>
      <p:sp>
        <p:nvSpPr>
          <p:cNvPr id="350" name="Shape 350"/>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dirty="0"/>
              <a:t>1</a:t>
            </a:r>
            <a:r>
              <a:rPr lang="en-US" sz="2800" dirty="0" smtClean="0"/>
              <a:t>) Articulates skills for the beginning of the year </a:t>
            </a:r>
            <a:endParaRPr lang="en-US" sz="2800" dirty="0"/>
          </a:p>
          <a:p>
            <a:pPr marL="0" lvl="0" indent="0" rtl="0">
              <a:lnSpc>
                <a:spcPct val="115000"/>
              </a:lnSpc>
              <a:spcBef>
                <a:spcPts val="0"/>
              </a:spcBef>
              <a:buNone/>
            </a:pPr>
            <a:r>
              <a:rPr lang="en-US" sz="2800" dirty="0"/>
              <a:t>2) Differentiates between levels</a:t>
            </a:r>
          </a:p>
          <a:p>
            <a:pPr marL="0" lvl="0" indent="0" rtl="0">
              <a:lnSpc>
                <a:spcPct val="115000"/>
              </a:lnSpc>
              <a:spcBef>
                <a:spcPts val="0"/>
              </a:spcBef>
              <a:buNone/>
            </a:pPr>
            <a:r>
              <a:rPr lang="en-US" sz="2800" dirty="0"/>
              <a:t>3) Descriptors align to skill statement (potentially through </a:t>
            </a:r>
            <a:r>
              <a:rPr lang="en-US" sz="2800" dirty="0" err="1"/>
              <a:t>subskills</a:t>
            </a:r>
            <a:r>
              <a:rPr lang="en-US" sz="2800" dirty="0"/>
              <a:t>)</a:t>
            </a:r>
          </a:p>
          <a:p>
            <a:pPr marL="0" lvl="0" indent="0" rtl="0">
              <a:lnSpc>
                <a:spcPct val="115000"/>
              </a:lnSpc>
              <a:spcBef>
                <a:spcPts val="0"/>
              </a:spcBef>
              <a:buNone/>
            </a:pPr>
            <a:r>
              <a:rPr lang="en-US" sz="2800" dirty="0"/>
              <a:t>4) Can be assessed </a:t>
            </a:r>
            <a:r>
              <a:rPr lang="en-US" sz="2800" dirty="0" smtClean="0"/>
              <a:t>through in </a:t>
            </a:r>
            <a:r>
              <a:rPr lang="en-US" sz="2800" dirty="0"/>
              <a:t>multiple ways</a:t>
            </a:r>
          </a:p>
          <a:p>
            <a:pPr marL="0" lvl="0" indent="-69850" rtl="0">
              <a:lnSpc>
                <a:spcPct val="115000"/>
              </a:lnSpc>
              <a:spcBef>
                <a:spcPts val="0"/>
              </a:spcBef>
              <a:buClr>
                <a:schemeClr val="dk1"/>
              </a:buClr>
              <a:buSzPct val="45833"/>
              <a:buFont typeface="Arial"/>
              <a:buNone/>
            </a:pPr>
            <a:r>
              <a:rPr lang="en-US" sz="2800" dirty="0"/>
              <a:t>5) Specific to the teacher’s experience and expectations (teacher dependent)</a:t>
            </a: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grpSp>
        <p:nvGrpSpPr>
          <p:cNvPr id="5" name="Group 4"/>
          <p:cNvGrpSpPr/>
          <p:nvPr/>
        </p:nvGrpSpPr>
        <p:grpSpPr>
          <a:xfrm>
            <a:off x="7698382" y="-88956"/>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7" name="TextBox 6"/>
            <p:cNvSpPr txBox="1"/>
            <p:nvPr/>
          </p:nvSpPr>
          <p:spPr>
            <a:xfrm rot="19357532">
              <a:off x="8115189" y="762012"/>
              <a:ext cx="749046" cy="553998"/>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sz="1100" dirty="0" smtClean="0">
                  <a:solidFill>
                    <a:srgbClr val="304E74"/>
                  </a:solidFill>
                </a:rPr>
                <a:t>Pg.</a:t>
              </a:r>
              <a:r>
                <a:rPr lang="en-US" dirty="0" smtClean="0">
                  <a:solidFill>
                    <a:srgbClr val="304E74"/>
                  </a:solidFill>
                </a:rPr>
                <a:t> </a:t>
              </a:r>
              <a:r>
                <a:rPr lang="en-US" sz="1800" dirty="0" smtClean="0">
                  <a:solidFill>
                    <a:srgbClr val="FF6600"/>
                  </a:solidFill>
                </a:rPr>
                <a:t>29</a:t>
              </a:r>
              <a:endParaRPr lang="en-US" dirty="0">
                <a:solidFill>
                  <a:srgbClr val="FF6600"/>
                </a:solidFill>
              </a:endParaRPr>
            </a:p>
          </p:txBody>
        </p:sp>
      </p:grpSp>
    </p:spTree>
    <p:extLst>
      <p:ext uri="{BB962C8B-B14F-4D97-AF65-F5344CB8AC3E}">
        <p14:creationId xmlns:p14="http://schemas.microsoft.com/office/powerpoint/2010/main" val="273427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pPr algn="ctr"/>
            <a:r>
              <a:rPr lang="en-US" dirty="0" smtClean="0">
                <a:solidFill>
                  <a:srgbClr val="1F497D"/>
                </a:solidFill>
              </a:rPr>
              <a:t>Welcome!</a:t>
            </a:r>
            <a:endParaRPr lang="en-US" dirty="0"/>
          </a:p>
        </p:txBody>
      </p:sp>
      <p:sp>
        <p:nvSpPr>
          <p:cNvPr id="3" name="Content Placeholder 2"/>
          <p:cNvSpPr>
            <a:spLocks noGrp="1"/>
          </p:cNvSpPr>
          <p:nvPr>
            <p:ph type="body" idx="1"/>
          </p:nvPr>
        </p:nvSpPr>
        <p:spPr>
          <a:xfrm>
            <a:off x="331304" y="1422400"/>
            <a:ext cx="8355496" cy="4597400"/>
          </a:xfrm>
        </p:spPr>
        <p:txBody>
          <a:bodyPr/>
          <a:lstStyle/>
          <a:p>
            <a:pPr indent="0" algn="ctr">
              <a:buNone/>
            </a:pPr>
            <a:r>
              <a:rPr lang="en-US" sz="4000" dirty="0" smtClean="0">
                <a:latin typeface="Calibri" panose="020F0502020204030204" pitchFamily="34" charset="0"/>
              </a:rPr>
              <a:t>Today’s Norms</a:t>
            </a:r>
          </a:p>
          <a:p>
            <a:pPr indent="0">
              <a:buNone/>
            </a:pPr>
            <a:r>
              <a:rPr lang="en-US" sz="5400" b="1" i="1" dirty="0" smtClean="0">
                <a:latin typeface="Calibri" panose="020F0502020204030204" pitchFamily="34" charset="0"/>
              </a:rPr>
              <a:t>T</a:t>
            </a:r>
            <a:r>
              <a:rPr lang="en-US" sz="5400" dirty="0" smtClean="0">
                <a:latin typeface="Calibri" panose="020F0502020204030204" pitchFamily="34" charset="0"/>
              </a:rPr>
              <a:t>amed technology</a:t>
            </a:r>
          </a:p>
          <a:p>
            <a:pPr indent="0">
              <a:buNone/>
            </a:pPr>
            <a:r>
              <a:rPr lang="en-US" sz="5400" b="1" i="1" dirty="0" smtClean="0">
                <a:latin typeface="Calibri" panose="020F0502020204030204" pitchFamily="34" charset="0"/>
              </a:rPr>
              <a:t>A</a:t>
            </a:r>
            <a:r>
              <a:rPr lang="en-US" sz="5400" dirty="0" smtClean="0">
                <a:latin typeface="Calibri" panose="020F0502020204030204" pitchFamily="34" charset="0"/>
              </a:rPr>
              <a:t>ctive &amp; respectful dialogue</a:t>
            </a:r>
          </a:p>
          <a:p>
            <a:pPr indent="0">
              <a:buNone/>
            </a:pPr>
            <a:r>
              <a:rPr lang="en-US" sz="5400" b="1" i="1" dirty="0" smtClean="0">
                <a:latin typeface="Calibri" panose="020F0502020204030204" pitchFamily="34" charset="0"/>
              </a:rPr>
              <a:t>O</a:t>
            </a:r>
            <a:r>
              <a:rPr lang="en-US" sz="5400" dirty="0" smtClean="0">
                <a:latin typeface="Calibri" panose="020F0502020204030204" pitchFamily="34" charset="0"/>
              </a:rPr>
              <a:t>pen mindsets</a:t>
            </a:r>
          </a:p>
          <a:p>
            <a:pPr indent="0" algn="r">
              <a:buNone/>
            </a:pPr>
            <a:r>
              <a:rPr lang="en-US" sz="2000" i="1" dirty="0" smtClean="0">
                <a:latin typeface="+mn-lt"/>
              </a:rPr>
              <a:t>Thank You for your Cooperation!</a:t>
            </a:r>
            <a:endParaRPr lang="en-US" sz="2000" i="1" dirty="0">
              <a:latin typeface="+mn-lt"/>
            </a:endParaRPr>
          </a:p>
        </p:txBody>
      </p:sp>
    </p:spTree>
    <p:extLst>
      <p:ext uri="{BB962C8B-B14F-4D97-AF65-F5344CB8AC3E}">
        <p14:creationId xmlns:p14="http://schemas.microsoft.com/office/powerpoint/2010/main" val="141999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a:t>ISP Practice</a:t>
            </a:r>
          </a:p>
        </p:txBody>
      </p:sp>
      <p:sp>
        <p:nvSpPr>
          <p:cNvPr id="357" name="Shape 357"/>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b="1" dirty="0" smtClean="0">
                <a:ea typeface="Arial"/>
                <a:sym typeface="Arial"/>
              </a:rPr>
              <a:t>Work with a partner:</a:t>
            </a:r>
            <a:endParaRPr lang="en-US" sz="2800" b="1" dirty="0">
              <a:ea typeface="Arial"/>
              <a:sym typeface="Arial"/>
            </a:endParaRPr>
          </a:p>
          <a:p>
            <a:pPr marL="457200" lvl="0" indent="-457200" rtl="0">
              <a:lnSpc>
                <a:spcPct val="115000"/>
              </a:lnSpc>
              <a:spcBef>
                <a:spcPts val="0"/>
              </a:spcBef>
              <a:buAutoNum type="arabicParenR"/>
            </a:pPr>
            <a:r>
              <a:rPr lang="en-US" sz="2800" dirty="0" smtClean="0">
                <a:ea typeface="Arial"/>
                <a:sym typeface="Arial"/>
              </a:rPr>
              <a:t>Write descriptions for your 5 levels.</a:t>
            </a:r>
            <a:endParaRPr lang="en-US" sz="2800" dirty="0">
              <a:ea typeface="Arial"/>
              <a:sym typeface="Arial"/>
            </a:endParaRPr>
          </a:p>
          <a:p>
            <a:pPr marL="0" lvl="0" indent="0" rtl="0">
              <a:lnSpc>
                <a:spcPct val="115000"/>
              </a:lnSpc>
              <a:spcBef>
                <a:spcPts val="0"/>
              </a:spcBef>
              <a:buNone/>
            </a:pPr>
            <a:endParaRPr lang="en-US" sz="2800" dirty="0" smtClean="0">
              <a:ea typeface="Arial"/>
              <a:sym typeface="Arial"/>
            </a:endParaRPr>
          </a:p>
          <a:p>
            <a:pPr marL="0">
              <a:spcBef>
                <a:spcPts val="0"/>
              </a:spcBef>
              <a:buNone/>
            </a:pPr>
            <a:r>
              <a:rPr lang="en-US" sz="2800" dirty="0">
                <a:ea typeface="Arial"/>
                <a:sym typeface="Arial"/>
              </a:rPr>
              <a:t>Use the success </a:t>
            </a:r>
            <a:r>
              <a:rPr lang="en-US" sz="2800" dirty="0" smtClean="0">
                <a:ea typeface="Arial"/>
                <a:sym typeface="Arial"/>
              </a:rPr>
              <a:t>criteria and </a:t>
            </a:r>
            <a:r>
              <a:rPr lang="en-US" sz="2800" dirty="0">
                <a:ea typeface="Arial"/>
                <a:sym typeface="Arial"/>
              </a:rPr>
              <a:t>the exemplar </a:t>
            </a:r>
            <a:r>
              <a:rPr lang="en-US" sz="2800" dirty="0" smtClean="0">
                <a:ea typeface="Arial"/>
                <a:sym typeface="Arial"/>
              </a:rPr>
              <a:t>ISPs </a:t>
            </a:r>
            <a:r>
              <a:rPr lang="en-US" sz="2800" dirty="0">
                <a:ea typeface="Arial"/>
                <a:sym typeface="Arial"/>
              </a:rPr>
              <a:t>to help you.</a:t>
            </a:r>
          </a:p>
          <a:p>
            <a:pPr lvl="0">
              <a:spcBef>
                <a:spcPts val="0"/>
              </a:spcBef>
              <a:buNone/>
            </a:pPr>
            <a:endParaRPr lang="en-US" sz="2800" dirty="0"/>
          </a:p>
          <a:p>
            <a:pPr marL="0" lvl="0" indent="0" rtl="0">
              <a:lnSpc>
                <a:spcPct val="115000"/>
              </a:lnSpc>
              <a:spcBef>
                <a:spcPts val="0"/>
              </a:spcBef>
              <a:buNone/>
            </a:pPr>
            <a:endParaRPr sz="2800" dirty="0">
              <a:ea typeface="Arial"/>
              <a:sym typeface="Arial"/>
            </a:endParaRPr>
          </a:p>
          <a:p>
            <a:pPr lvl="0" rtl="0">
              <a:spcBef>
                <a:spcPts val="0"/>
              </a:spcBef>
              <a:buNone/>
            </a:pPr>
            <a:endParaRPr sz="2800" dirty="0"/>
          </a:p>
        </p:txBody>
      </p:sp>
      <p:pic>
        <p:nvPicPr>
          <p:cNvPr id="5"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2329399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000" b="0" i="0" u="none" strike="noStrike" cap="none">
                <a:solidFill>
                  <a:schemeClr val="dk2"/>
                </a:solidFill>
                <a:latin typeface="Source Sans Pro"/>
                <a:ea typeface="Source Sans Pro"/>
                <a:cs typeface="Source Sans Pro"/>
                <a:sym typeface="Source Sans Pro"/>
              </a:rPr>
              <a:t>Who are my students?</a:t>
            </a:r>
          </a:p>
        </p:txBody>
      </p:sp>
      <p:sp>
        <p:nvSpPr>
          <p:cNvPr id="372" name="Shape 372"/>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sz="2800" b="0" i="0" u="none" strike="noStrike" cap="none" dirty="0">
                <a:solidFill>
                  <a:schemeClr val="dk1"/>
                </a:solidFill>
                <a:sym typeface="Source Sans Pro"/>
              </a:rPr>
              <a:t>There are two different </a:t>
            </a:r>
            <a:r>
              <a:rPr lang="en-US" sz="2800" b="0" i="0" u="none" strike="noStrike" cap="none" dirty="0" smtClean="0">
                <a:solidFill>
                  <a:schemeClr val="dk1"/>
                </a:solidFill>
                <a:sym typeface="Source Sans Pro"/>
              </a:rPr>
              <a:t>parts in </a:t>
            </a:r>
            <a:r>
              <a:rPr lang="en-US" sz="2800" b="0" i="0" u="none" strike="noStrike" cap="none" dirty="0">
                <a:solidFill>
                  <a:schemeClr val="dk1"/>
                </a:solidFill>
                <a:sym typeface="Source Sans Pro"/>
              </a:rPr>
              <a:t>this section in order to clarify:</a:t>
            </a:r>
          </a:p>
          <a:p>
            <a:pPr marL="901700" marR="0" lvl="1" indent="-457200" algn="l" rtl="0">
              <a:spcBef>
                <a:spcPts val="370"/>
              </a:spcBef>
              <a:spcAft>
                <a:spcPts val="0"/>
              </a:spcAft>
              <a:buClr>
                <a:schemeClr val="accent2"/>
              </a:buClr>
              <a:buSzPct val="85000"/>
              <a:buFont typeface="+mj-lt"/>
              <a:buAutoNum type="alphaLcPeriod"/>
            </a:pPr>
            <a:r>
              <a:rPr lang="en-US" sz="2800" b="0" i="0" u="none" strike="noStrike" cap="none" dirty="0">
                <a:solidFill>
                  <a:schemeClr val="dk1"/>
                </a:solidFill>
                <a:latin typeface="Arial"/>
                <a:cs typeface="Arial"/>
                <a:sym typeface="Source Sans Pro"/>
              </a:rPr>
              <a:t>What I </a:t>
            </a:r>
            <a:r>
              <a:rPr lang="en-US" sz="2800" b="0" i="0" u="sng" strike="noStrike" cap="none" dirty="0">
                <a:solidFill>
                  <a:schemeClr val="dk1"/>
                </a:solidFill>
                <a:latin typeface="Arial"/>
                <a:cs typeface="Arial"/>
                <a:sym typeface="Source Sans Pro"/>
              </a:rPr>
              <a:t>expect or assume </a:t>
            </a:r>
            <a:r>
              <a:rPr lang="en-US" sz="2800" b="0" i="0" u="none" strike="noStrike" cap="none" dirty="0">
                <a:solidFill>
                  <a:schemeClr val="dk1"/>
                </a:solidFill>
                <a:latin typeface="Arial"/>
                <a:cs typeface="Arial"/>
                <a:sym typeface="Source Sans Pro"/>
              </a:rPr>
              <a:t>my students </a:t>
            </a:r>
            <a:r>
              <a:rPr lang="en-US" sz="2800" u="sng" dirty="0">
                <a:latin typeface="Arial"/>
                <a:cs typeface="Arial"/>
              </a:rPr>
              <a:t>will be able to</a:t>
            </a:r>
            <a:r>
              <a:rPr lang="en-US" sz="2800" dirty="0">
                <a:latin typeface="Arial"/>
                <a:cs typeface="Arial"/>
              </a:rPr>
              <a:t> </a:t>
            </a:r>
            <a:r>
              <a:rPr lang="en-US" sz="2800" u="sng" dirty="0">
                <a:latin typeface="Arial"/>
                <a:cs typeface="Arial"/>
              </a:rPr>
              <a:t>do with this skill statement; </a:t>
            </a:r>
            <a:r>
              <a:rPr lang="en-US" sz="2800" b="0" i="0" u="none" strike="noStrike" cap="none" dirty="0">
                <a:solidFill>
                  <a:schemeClr val="dk1"/>
                </a:solidFill>
                <a:latin typeface="Arial"/>
                <a:cs typeface="Arial"/>
                <a:sym typeface="Source Sans Pro"/>
              </a:rPr>
              <a:t>and </a:t>
            </a:r>
          </a:p>
          <a:p>
            <a:pPr marL="901700" marR="0" lvl="1" indent="-457200" algn="l" rtl="0">
              <a:spcBef>
                <a:spcPts val="370"/>
              </a:spcBef>
              <a:spcAft>
                <a:spcPts val="0"/>
              </a:spcAft>
              <a:buClr>
                <a:schemeClr val="accent2"/>
              </a:buClr>
              <a:buSzPct val="85000"/>
              <a:buFont typeface="+mj-lt"/>
              <a:buAutoNum type="alphaLcPeriod"/>
            </a:pPr>
            <a:r>
              <a:rPr lang="en-US" sz="2800" b="0" i="0" u="none" strike="noStrike" cap="none" dirty="0">
                <a:solidFill>
                  <a:schemeClr val="dk1"/>
                </a:solidFill>
                <a:latin typeface="Arial"/>
                <a:cs typeface="Arial"/>
                <a:sym typeface="Source Sans Pro"/>
              </a:rPr>
              <a:t>What my students </a:t>
            </a:r>
            <a:r>
              <a:rPr lang="en-US" sz="2800" b="0" i="0" u="sng" strike="noStrike" cap="none" dirty="0">
                <a:solidFill>
                  <a:schemeClr val="dk1"/>
                </a:solidFill>
                <a:latin typeface="Arial"/>
                <a:cs typeface="Arial"/>
                <a:sym typeface="Source Sans Pro"/>
              </a:rPr>
              <a:t>are actually able to do</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sym typeface="Source Sans Pro"/>
            </a:endParaRPr>
          </a:p>
          <a:p>
            <a:pPr marL="0" marR="0" lvl="0" indent="0" algn="l" rtl="0">
              <a:spcBef>
                <a:spcPts val="580"/>
              </a:spcBef>
              <a:spcAft>
                <a:spcPts val="0"/>
              </a:spcAft>
              <a:buNone/>
            </a:pPr>
            <a:r>
              <a:rPr lang="en-US" sz="2800" dirty="0" smtClean="0"/>
              <a:t>This</a:t>
            </a:r>
            <a:r>
              <a:rPr lang="en-US" sz="2800" b="0" i="0" u="none" strike="noStrike" cap="none" dirty="0" smtClean="0">
                <a:solidFill>
                  <a:schemeClr val="dk1"/>
                </a:solidFill>
                <a:sym typeface="Source Sans Pro"/>
              </a:rPr>
              <a:t> </a:t>
            </a:r>
            <a:r>
              <a:rPr lang="en-US" sz="2800" b="0" i="0" u="none" strike="noStrike" cap="none" dirty="0">
                <a:solidFill>
                  <a:schemeClr val="dk1"/>
                </a:solidFill>
                <a:sym typeface="Source Sans Pro"/>
              </a:rPr>
              <a:t>ensures that we adjust our planning to fit the needs of the students we have, not the ones we thought we’d have.</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sym typeface="Source Sans Pro"/>
            </a:endParaRP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20379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7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400" b="0" i="0" u="none" strike="noStrike" cap="none" dirty="0">
                <a:solidFill>
                  <a:schemeClr val="dk2"/>
                </a:solidFill>
                <a:ea typeface="Source Sans Pro"/>
                <a:sym typeface="Source Sans Pro"/>
              </a:rPr>
              <a:t>Who are my students?</a:t>
            </a:r>
          </a:p>
        </p:txBody>
      </p:sp>
      <p:sp>
        <p:nvSpPr>
          <p:cNvPr id="380" name="Shape 380"/>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sz="3200" b="0" i="0" u="none" strike="noStrike" cap="none" dirty="0">
                <a:solidFill>
                  <a:schemeClr val="dk1"/>
                </a:solidFill>
                <a:sym typeface="Source Sans Pro"/>
              </a:rPr>
              <a:t>We collect data about our current students’ skill level</a:t>
            </a:r>
            <a:r>
              <a:rPr lang="en-US" sz="3200" dirty="0"/>
              <a:t> in order to a</a:t>
            </a:r>
            <a:r>
              <a:rPr lang="en-US" sz="3200" b="0" i="0" u="none" strike="noStrike" cap="none" dirty="0">
                <a:solidFill>
                  <a:schemeClr val="dk1"/>
                </a:solidFill>
                <a:sym typeface="Source Sans Pro"/>
              </a:rPr>
              <a:t>ssess current level of learning and map to the Initial Skill Profile.</a:t>
            </a:r>
          </a:p>
          <a:p>
            <a:pPr marL="274320" marR="0" lvl="0" indent="-134620" algn="l" rtl="0">
              <a:spcBef>
                <a:spcPts val="580"/>
              </a:spcBef>
              <a:spcAft>
                <a:spcPts val="0"/>
              </a:spcAft>
              <a:buClr>
                <a:schemeClr val="accent1"/>
              </a:buClr>
              <a:buSzPct val="85000"/>
              <a:buFont typeface="Noto Sans Symbols"/>
              <a:buNone/>
            </a:pPr>
            <a:endParaRPr sz="3200" b="0" i="0" u="none" strike="noStrike" cap="none" dirty="0">
              <a:solidFill>
                <a:schemeClr val="dk1"/>
              </a:solidFill>
              <a:sym typeface="Source Sans Pro"/>
            </a:endParaRPr>
          </a:p>
          <a:p>
            <a:pPr marL="140335" marR="0" lvl="0" indent="-140970" algn="l" rtl="0">
              <a:spcBef>
                <a:spcPts val="580"/>
              </a:spcBef>
              <a:spcAft>
                <a:spcPts val="0"/>
              </a:spcAft>
              <a:buClr>
                <a:schemeClr val="accent1"/>
              </a:buClr>
              <a:buSzPct val="85000"/>
              <a:buFont typeface="Noto Sans Symbols"/>
              <a:buNone/>
            </a:pPr>
            <a:endParaRPr sz="3200" dirty="0"/>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751031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7" name="Shape 437"/>
          <p:cNvPicPr preferRelativeResize="0"/>
          <p:nvPr/>
        </p:nvPicPr>
        <p:blipFill rotWithShape="1">
          <a:blip r:embed="rId3">
            <a:alphaModFix/>
          </a:blip>
          <a:srcRect/>
          <a:stretch/>
        </p:blipFill>
        <p:spPr>
          <a:xfrm>
            <a:off x="1701350" y="1417650"/>
            <a:ext cx="5992109" cy="4491604"/>
          </a:xfrm>
          <a:prstGeom prst="rect">
            <a:avLst/>
          </a:prstGeom>
          <a:noFill/>
          <a:ln>
            <a:noFill/>
          </a:ln>
        </p:spPr>
      </p:pic>
    </p:spTree>
    <p:extLst>
      <p:ext uri="{BB962C8B-B14F-4D97-AF65-F5344CB8AC3E}">
        <p14:creationId xmlns:p14="http://schemas.microsoft.com/office/powerpoint/2010/main" val="965721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7" name="Shape 467"/>
          <p:cNvSpPr txBox="1">
            <a:spLocks noGrp="1"/>
          </p:cNvSpPr>
          <p:nvPr>
            <p:ph type="title"/>
          </p:nvPr>
        </p:nvSpPr>
        <p:spPr>
          <a:prstGeom prst="rect">
            <a:avLst/>
          </a:prstGeom>
          <a:noFill/>
          <a:ln>
            <a:noFill/>
          </a:ln>
        </p:spPr>
        <p:txBody>
          <a:bodyPr wrap="square" lIns="91425" tIns="91425" rIns="91425" bIns="91425" anchor="b" anchorCtr="0">
            <a:noAutofit/>
          </a:bodyPr>
          <a:lstStyle/>
          <a:p>
            <a:pPr lvl="0" rtl="0">
              <a:spcBef>
                <a:spcPts val="0"/>
              </a:spcBef>
              <a:buClr>
                <a:schemeClr val="dk2"/>
              </a:buClr>
              <a:buSzPct val="100000"/>
              <a:buFont typeface="Source Sans Pro"/>
              <a:buNone/>
            </a:pPr>
            <a:r>
              <a:rPr lang="en-US" sz="4400" dirty="0"/>
              <a:t>Targeted Skill </a:t>
            </a:r>
            <a:r>
              <a:rPr lang="en-US" sz="4400" dirty="0" smtClean="0"/>
              <a:t>Profiles (TSP)</a:t>
            </a:r>
            <a:endParaRPr lang="en-US" sz="4400" dirty="0"/>
          </a:p>
        </p:txBody>
      </p:sp>
      <p:sp>
        <p:nvSpPr>
          <p:cNvPr id="466" name="Shape 466"/>
          <p:cNvSpPr txBox="1">
            <a:spLocks noGrp="1"/>
          </p:cNvSpPr>
          <p:nvPr>
            <p:ph type="body" idx="1"/>
          </p:nvPr>
        </p:nvSpPr>
        <p:spPr>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sz="3000" dirty="0"/>
              <a:t>The </a:t>
            </a:r>
            <a:r>
              <a:rPr lang="en-US" sz="3000" b="0" i="0" u="none" strike="noStrike" cap="none" dirty="0">
                <a:solidFill>
                  <a:schemeClr val="dk1"/>
                </a:solidFill>
                <a:sym typeface="Source Sans Pro"/>
              </a:rPr>
              <a:t>Initial Skill </a:t>
            </a:r>
            <a:r>
              <a:rPr lang="en-US" sz="3000" b="0" i="0" u="none" strike="noStrike" cap="none" dirty="0" smtClean="0">
                <a:solidFill>
                  <a:schemeClr val="dk1"/>
                </a:solidFill>
                <a:sym typeface="Source Sans Pro"/>
              </a:rPr>
              <a:t>Profile (ISP) </a:t>
            </a:r>
            <a:r>
              <a:rPr lang="en-US" sz="3000" b="0" i="0" u="none" strike="noStrike" cap="none" dirty="0">
                <a:solidFill>
                  <a:schemeClr val="dk1"/>
                </a:solidFill>
                <a:sym typeface="Source Sans Pro"/>
              </a:rPr>
              <a:t>captures students as they arrive in your class prior to your instruction.</a:t>
            </a:r>
          </a:p>
          <a:p>
            <a:pPr marL="274320" marR="0" lvl="0" indent="-134620" algn="l" rtl="0">
              <a:spcBef>
                <a:spcPts val="580"/>
              </a:spcBef>
              <a:spcAft>
                <a:spcPts val="0"/>
              </a:spcAft>
              <a:buClr>
                <a:schemeClr val="accent1"/>
              </a:buClr>
              <a:buSzPct val="85000"/>
              <a:buFont typeface="Noto Sans Symbols"/>
              <a:buNone/>
            </a:pPr>
            <a:endParaRPr sz="3000" b="0" i="0" u="none" strike="noStrike" cap="none" dirty="0">
              <a:solidFill>
                <a:schemeClr val="dk1"/>
              </a:solidFill>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3000" dirty="0"/>
              <a:t>The T</a:t>
            </a:r>
            <a:r>
              <a:rPr lang="en-US" sz="3000" b="0" i="0" u="none" strike="noStrike" cap="none" dirty="0">
                <a:solidFill>
                  <a:schemeClr val="dk1"/>
                </a:solidFill>
                <a:sym typeface="Source Sans Pro"/>
              </a:rPr>
              <a:t>argeted Skill </a:t>
            </a:r>
            <a:r>
              <a:rPr lang="en-US" sz="3000" b="0" i="0" u="none" strike="noStrike" cap="none" dirty="0" smtClean="0">
                <a:solidFill>
                  <a:schemeClr val="dk1"/>
                </a:solidFill>
                <a:sym typeface="Source Sans Pro"/>
              </a:rPr>
              <a:t>Profile (TSP) </a:t>
            </a:r>
            <a:r>
              <a:rPr lang="en-US" sz="3000" b="0" i="0" u="none" strike="noStrike" cap="none" dirty="0">
                <a:solidFill>
                  <a:schemeClr val="dk1"/>
                </a:solidFill>
                <a:sym typeface="Source Sans Pro"/>
              </a:rPr>
              <a:t>describes what you expect of students at the end of the SLO.</a:t>
            </a:r>
          </a:p>
          <a:p>
            <a:pPr marL="274320" marR="0" lvl="0" indent="-134620" algn="l" rtl="0">
              <a:spcBef>
                <a:spcPts val="580"/>
              </a:spcBef>
              <a:spcAft>
                <a:spcPts val="0"/>
              </a:spcAft>
              <a:buClr>
                <a:schemeClr val="accent1"/>
              </a:buClr>
              <a:buSzPct val="85000"/>
              <a:buFont typeface="Noto Sans Symbols"/>
              <a:buNone/>
            </a:pPr>
            <a:endParaRPr sz="3000" b="0" i="0" u="none" strike="noStrike" cap="none" dirty="0">
              <a:solidFill>
                <a:schemeClr val="dk1"/>
              </a:solidFill>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3000" b="0" i="0" u="none" strike="noStrike" cap="none" dirty="0">
                <a:solidFill>
                  <a:schemeClr val="dk1"/>
                </a:solidFill>
                <a:sym typeface="Source Sans Pro"/>
              </a:rPr>
              <a:t>They are </a:t>
            </a:r>
            <a:r>
              <a:rPr lang="en-US" sz="3000" b="1" i="0" u="none" strike="noStrike" cap="none" dirty="0">
                <a:solidFill>
                  <a:schemeClr val="dk1"/>
                </a:solidFill>
                <a:sym typeface="Source Sans Pro"/>
              </a:rPr>
              <a:t>NOT</a:t>
            </a:r>
            <a:r>
              <a:rPr lang="en-US" sz="3000" b="0" i="0" u="none" strike="noStrike" cap="none" dirty="0">
                <a:solidFill>
                  <a:schemeClr val="dk1"/>
                </a:solidFill>
                <a:sym typeface="Source Sans Pro"/>
              </a:rPr>
              <a:t> the same.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3872816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a:t>Targeted Skill Profiles</a:t>
            </a:r>
          </a:p>
        </p:txBody>
      </p:sp>
      <p:sp>
        <p:nvSpPr>
          <p:cNvPr id="459" name="Shape 459"/>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140335" algn="l" rtl="0">
              <a:spcBef>
                <a:spcPts val="0"/>
              </a:spcBef>
              <a:spcAft>
                <a:spcPts val="0"/>
              </a:spcAft>
              <a:buClr>
                <a:schemeClr val="accent1"/>
              </a:buClr>
              <a:buSzPct val="85000"/>
              <a:buFont typeface="Noto Sans Symbols"/>
              <a:buNone/>
            </a:pPr>
            <a:r>
              <a:rPr lang="en-US" dirty="0"/>
              <a:t>The Targeted Skill Profile captures where your students should be at the end of the SLO.</a:t>
            </a:r>
          </a:p>
          <a:p>
            <a:pPr marL="447040" marR="0" lvl="1" indent="-132080" algn="l" rtl="0">
              <a:spcBef>
                <a:spcPts val="370"/>
              </a:spcBef>
              <a:spcAft>
                <a:spcPts val="0"/>
              </a:spcAft>
              <a:buClr>
                <a:schemeClr val="accent2"/>
              </a:buClr>
              <a:buSzPct val="85000"/>
              <a:buFont typeface="Noto Sans Symbols"/>
              <a:buNone/>
            </a:pPr>
            <a:endParaRPr dirty="0">
              <a:latin typeface="Arial"/>
              <a:cs typeface="Arial"/>
            </a:endParaRPr>
          </a:p>
          <a:p>
            <a:pPr marL="0" marR="0" lvl="1" indent="-129540" rtl="0">
              <a:spcBef>
                <a:spcPts val="370"/>
              </a:spcBef>
              <a:spcAft>
                <a:spcPts val="0"/>
              </a:spcAft>
              <a:buClr>
                <a:schemeClr val="accent2"/>
              </a:buClr>
              <a:buSzPct val="85000"/>
              <a:buFont typeface="Noto Sans Symbols"/>
              <a:buNone/>
            </a:pPr>
            <a:r>
              <a:rPr lang="en-US" dirty="0">
                <a:latin typeface="Arial"/>
                <a:cs typeface="Arial"/>
              </a:rPr>
              <a:t>Targeted Skill Profiles (TSP):</a:t>
            </a:r>
          </a:p>
          <a:p>
            <a:pPr indent="-104140">
              <a:spcBef>
                <a:spcPts val="370"/>
              </a:spcBef>
              <a:buSzPct val="85000"/>
            </a:pPr>
            <a:r>
              <a:rPr lang="en-US" dirty="0">
                <a:latin typeface="Arial"/>
                <a:cs typeface="Arial"/>
              </a:rPr>
              <a:t>Are a means for considering long term goals for students</a:t>
            </a:r>
          </a:p>
          <a:p>
            <a:pPr indent="-104140">
              <a:spcBef>
                <a:spcPts val="370"/>
              </a:spcBef>
              <a:buSzPct val="85000"/>
            </a:pPr>
            <a:r>
              <a:rPr lang="en-US" dirty="0">
                <a:latin typeface="Arial"/>
                <a:cs typeface="Arial"/>
              </a:rPr>
              <a:t>Are based on the distribution of skills seen in the students that you have in the class </a:t>
            </a:r>
          </a:p>
          <a:p>
            <a:pPr indent="-104140">
              <a:spcBef>
                <a:spcPts val="370"/>
              </a:spcBef>
              <a:buSzPct val="85000"/>
            </a:pPr>
            <a:r>
              <a:rPr lang="en-US" dirty="0">
                <a:latin typeface="Arial"/>
                <a:cs typeface="Arial"/>
              </a:rPr>
              <a:t>Describe what skill level your students should display at the end of the course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2700818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Clr>
                <a:schemeClr val="dk2"/>
              </a:buClr>
              <a:buSzPct val="100000"/>
              <a:buFont typeface="Source Sans Pro"/>
              <a:buNone/>
            </a:pPr>
            <a:r>
              <a:rPr lang="en-US"/>
              <a:t>Targeted Skill Profiles</a:t>
            </a:r>
          </a:p>
        </p:txBody>
      </p:sp>
      <p:sp>
        <p:nvSpPr>
          <p:cNvPr id="474" name="Shape 474"/>
          <p:cNvSpPr txBox="1">
            <a:spLocks noGrp="1"/>
          </p:cNvSpPr>
          <p:nvPr>
            <p:ph type="body" idx="1"/>
          </p:nvPr>
        </p:nvSpPr>
        <p:spPr>
          <a:prstGeom prst="rect">
            <a:avLst/>
          </a:prstGeom>
        </p:spPr>
        <p:txBody>
          <a:bodyPr wrap="square" lIns="91425" tIns="91425" rIns="91425" bIns="91425" anchor="t" anchorCtr="0">
            <a:noAutofit/>
          </a:bodyPr>
          <a:lstStyle/>
          <a:p>
            <a:pPr marL="0" lvl="0" indent="-69850">
              <a:spcBef>
                <a:spcPts val="0"/>
              </a:spcBef>
              <a:buClr>
                <a:schemeClr val="dk1"/>
              </a:buClr>
              <a:buSzPct val="42307"/>
              <a:buNone/>
            </a:pPr>
            <a:r>
              <a:rPr lang="en-US" sz="3200" dirty="0"/>
              <a:t>Review the following Targeted Skill Profiles (</a:t>
            </a:r>
            <a:r>
              <a:rPr lang="en-US" sz="3200" dirty="0" smtClean="0"/>
              <a:t>TSP) in conjunction with the previously used ISPs </a:t>
            </a:r>
            <a:r>
              <a:rPr lang="en-US" sz="3200" dirty="0"/>
              <a:t>for 8</a:t>
            </a:r>
            <a:r>
              <a:rPr lang="en-US" sz="3200" baseline="30000" dirty="0"/>
              <a:t>th</a:t>
            </a:r>
            <a:r>
              <a:rPr lang="en-US" sz="3200" dirty="0"/>
              <a:t> grade ELA and 5</a:t>
            </a:r>
            <a:r>
              <a:rPr lang="en-US" sz="3200" baseline="30000" dirty="0"/>
              <a:t>th</a:t>
            </a:r>
            <a:r>
              <a:rPr lang="en-US" sz="3200" dirty="0"/>
              <a:t> grade Science.</a:t>
            </a:r>
            <a:endParaRPr lang="en-US" sz="3200" dirty="0" smtClean="0"/>
          </a:p>
          <a:p>
            <a:pPr marL="0" lvl="0" indent="-69850" rtl="0">
              <a:spcBef>
                <a:spcPts val="0"/>
              </a:spcBef>
              <a:buClr>
                <a:schemeClr val="dk1"/>
              </a:buClr>
              <a:buSzPct val="42307"/>
              <a:buFont typeface="Arial"/>
              <a:buNone/>
            </a:pPr>
            <a:endParaRPr lang="en-US" sz="3200" dirty="0"/>
          </a:p>
          <a:p>
            <a:pPr marL="0" lvl="0" indent="-69850" rtl="0">
              <a:spcBef>
                <a:spcPts val="0"/>
              </a:spcBef>
              <a:buClr>
                <a:schemeClr val="dk1"/>
              </a:buClr>
              <a:buSzPct val="42307"/>
              <a:buFont typeface="Arial"/>
              <a:buNone/>
            </a:pPr>
            <a:r>
              <a:rPr lang="en-US" sz="3200" dirty="0" smtClean="0"/>
              <a:t>What </a:t>
            </a:r>
            <a:r>
              <a:rPr lang="en-US" sz="3200" dirty="0"/>
              <a:t>makes them effective descriptions of students’ skill levels at the end of year?</a:t>
            </a:r>
          </a:p>
          <a:p>
            <a:pPr lvl="0" rtl="0">
              <a:spcBef>
                <a:spcPts val="0"/>
              </a:spcBef>
              <a:buNone/>
            </a:pPr>
            <a:endParaRPr sz="3200" dirty="0"/>
          </a:p>
        </p:txBody>
      </p:sp>
      <p:pic>
        <p:nvPicPr>
          <p:cNvPr id="5"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grpSp>
        <p:nvGrpSpPr>
          <p:cNvPr id="7" name="Group 6"/>
          <p:cNvGrpSpPr/>
          <p:nvPr/>
        </p:nvGrpSpPr>
        <p:grpSpPr>
          <a:xfrm>
            <a:off x="7708110" y="92784"/>
            <a:ext cx="1175497" cy="1589262"/>
            <a:chOff x="7708110" y="14962"/>
            <a:chExt cx="1175497" cy="158926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9" name="TextBox 8"/>
            <p:cNvSpPr txBox="1"/>
            <p:nvPr/>
          </p:nvSpPr>
          <p:spPr>
            <a:xfrm rot="19357532">
              <a:off x="7721576" y="220574"/>
              <a:ext cx="700073" cy="584775"/>
            </a:xfrm>
            <a:prstGeom prst="rect">
              <a:avLst/>
            </a:prstGeom>
            <a:noFill/>
          </p:spPr>
          <p:txBody>
            <a:bodyPr wrap="square" rtlCol="0">
              <a:spAutoFit/>
            </a:bodyPr>
            <a:lstStyle/>
            <a:p>
              <a:r>
                <a:rPr lang="en-US" dirty="0" smtClean="0">
                  <a:solidFill>
                    <a:srgbClr val="4E80C2"/>
                  </a:solidFill>
                </a:rPr>
                <a:t>Notes</a:t>
              </a:r>
            </a:p>
            <a:p>
              <a:r>
                <a:rPr lang="en-US" dirty="0" smtClean="0">
                  <a:solidFill>
                    <a:srgbClr val="4E80C2"/>
                  </a:solidFill>
                </a:rPr>
                <a:t>Pg. </a:t>
              </a:r>
              <a:r>
                <a:rPr lang="en-US" sz="1800" dirty="0" smtClean="0">
                  <a:solidFill>
                    <a:srgbClr val="FF6600"/>
                  </a:solidFill>
                </a:rPr>
                <a:t>5</a:t>
              </a:r>
              <a:endParaRPr lang="en-US" dirty="0">
                <a:solidFill>
                  <a:srgbClr val="FF6600"/>
                </a:solidFill>
              </a:endParaRPr>
            </a:p>
          </p:txBody>
        </p:sp>
        <p:sp>
          <p:nvSpPr>
            <p:cNvPr id="10" name="TextBox 9"/>
            <p:cNvSpPr txBox="1"/>
            <p:nvPr/>
          </p:nvSpPr>
          <p:spPr>
            <a:xfrm rot="19357532">
              <a:off x="8120216" y="699930"/>
              <a:ext cx="700073" cy="707886"/>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dirty="0" smtClean="0">
                  <a:solidFill>
                    <a:srgbClr val="304E74"/>
                  </a:solidFill>
                </a:rPr>
                <a:t>Pp. </a:t>
              </a:r>
              <a:r>
                <a:rPr lang="en-US" dirty="0" smtClean="0">
                  <a:solidFill>
                    <a:srgbClr val="FF6600"/>
                  </a:solidFill>
                </a:rPr>
                <a:t>11-12</a:t>
              </a:r>
              <a:endParaRPr lang="en-US" sz="1100" dirty="0">
                <a:solidFill>
                  <a:srgbClr val="FF6600"/>
                </a:solidFill>
              </a:endParaRPr>
            </a:p>
          </p:txBody>
        </p:sp>
      </p:grpSp>
    </p:spTree>
    <p:extLst>
      <p:ext uri="{BB962C8B-B14F-4D97-AF65-F5344CB8AC3E}">
        <p14:creationId xmlns:p14="http://schemas.microsoft.com/office/powerpoint/2010/main" val="238414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dirty="0"/>
              <a:t>Success Criteria</a:t>
            </a:r>
          </a:p>
        </p:txBody>
      </p:sp>
      <p:sp>
        <p:nvSpPr>
          <p:cNvPr id="481" name="Shape 481"/>
          <p:cNvSpPr txBox="1">
            <a:spLocks noGrp="1"/>
          </p:cNvSpPr>
          <p:nvPr>
            <p:ph type="body" idx="1"/>
          </p:nvPr>
        </p:nvSpPr>
        <p:spPr>
          <a:prstGeom prst="rect">
            <a:avLst/>
          </a:prstGeom>
        </p:spPr>
        <p:txBody>
          <a:bodyPr wrap="square" lIns="91425" tIns="91425" rIns="91425" bIns="91425" anchor="t" anchorCtr="0">
            <a:noAutofit/>
          </a:bodyPr>
          <a:lstStyle/>
          <a:p>
            <a:pPr marL="0" lvl="0" indent="0">
              <a:lnSpc>
                <a:spcPct val="115000"/>
              </a:lnSpc>
              <a:spcBef>
                <a:spcPts val="0"/>
              </a:spcBef>
              <a:buNone/>
            </a:pPr>
            <a:r>
              <a:rPr lang="en-US" sz="2800" dirty="0" smtClean="0"/>
              <a:t>1) Articulates skills for the end </a:t>
            </a:r>
            <a:r>
              <a:rPr lang="en-US" sz="2800" dirty="0"/>
              <a:t>of the </a:t>
            </a:r>
            <a:r>
              <a:rPr lang="en-US" sz="2800" dirty="0" smtClean="0"/>
              <a:t>year </a:t>
            </a:r>
          </a:p>
          <a:p>
            <a:pPr marL="0" lvl="0" indent="0">
              <a:lnSpc>
                <a:spcPct val="115000"/>
              </a:lnSpc>
              <a:spcBef>
                <a:spcPts val="0"/>
              </a:spcBef>
              <a:buNone/>
            </a:pPr>
            <a:r>
              <a:rPr lang="en-US" sz="2800" dirty="0" smtClean="0"/>
              <a:t>2</a:t>
            </a:r>
            <a:r>
              <a:rPr lang="en-US" sz="2800" dirty="0"/>
              <a:t>) Differentiates between levels</a:t>
            </a:r>
          </a:p>
          <a:p>
            <a:pPr marL="0" lvl="0" indent="0" rtl="0">
              <a:lnSpc>
                <a:spcPct val="115000"/>
              </a:lnSpc>
              <a:spcBef>
                <a:spcPts val="0"/>
              </a:spcBef>
              <a:buNone/>
            </a:pPr>
            <a:r>
              <a:rPr lang="en-US" sz="2800" dirty="0"/>
              <a:t>3) Descriptors align to skill statement</a:t>
            </a:r>
          </a:p>
          <a:p>
            <a:pPr marL="0" lvl="0" indent="0" rtl="0">
              <a:lnSpc>
                <a:spcPct val="115000"/>
              </a:lnSpc>
              <a:spcBef>
                <a:spcPts val="0"/>
              </a:spcBef>
              <a:buNone/>
            </a:pPr>
            <a:r>
              <a:rPr lang="en-US" sz="2800" dirty="0"/>
              <a:t>4) Can be assessed in multiple ways</a:t>
            </a:r>
          </a:p>
          <a:p>
            <a:pPr marL="0" lvl="0" indent="-69850" rtl="0">
              <a:lnSpc>
                <a:spcPct val="115000"/>
              </a:lnSpc>
              <a:spcBef>
                <a:spcPts val="0"/>
              </a:spcBef>
              <a:buClr>
                <a:schemeClr val="dk1"/>
              </a:buClr>
              <a:buSzPct val="45833"/>
              <a:buFont typeface="Arial"/>
              <a:buNone/>
            </a:pPr>
            <a:r>
              <a:rPr lang="en-US" sz="2800" dirty="0"/>
              <a:t>5) </a:t>
            </a:r>
            <a:r>
              <a:rPr lang="en-US" sz="2800" dirty="0" smtClean="0"/>
              <a:t>Targets are specific </a:t>
            </a:r>
            <a:r>
              <a:rPr lang="en-US" sz="2800" dirty="0"/>
              <a:t>to the students in the teacher’s class (teacher dependent)</a:t>
            </a:r>
          </a:p>
          <a:p>
            <a:pPr marL="0" lvl="0" indent="-69850" rtl="0">
              <a:lnSpc>
                <a:spcPct val="115000"/>
              </a:lnSpc>
              <a:spcBef>
                <a:spcPts val="0"/>
              </a:spcBef>
              <a:buClr>
                <a:schemeClr val="dk1"/>
              </a:buClr>
              <a:buSzPct val="45833"/>
              <a:buFont typeface="Arial"/>
              <a:buNone/>
            </a:pPr>
            <a:r>
              <a:rPr lang="en-US" sz="2800" dirty="0"/>
              <a:t>6) Reflects high, yet reasonable, expectations for student growth (teacher dependent)</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grpSp>
        <p:nvGrpSpPr>
          <p:cNvPr id="5" name="Group 4"/>
          <p:cNvGrpSpPr/>
          <p:nvPr/>
        </p:nvGrpSpPr>
        <p:grpSpPr>
          <a:xfrm>
            <a:off x="7659470" y="8324"/>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7" name="TextBox 6"/>
            <p:cNvSpPr txBox="1"/>
            <p:nvPr/>
          </p:nvSpPr>
          <p:spPr>
            <a:xfrm rot="19357532">
              <a:off x="8115189" y="762013"/>
              <a:ext cx="749046" cy="553998"/>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sz="1100" dirty="0" smtClean="0">
                  <a:solidFill>
                    <a:srgbClr val="304E74"/>
                  </a:solidFill>
                </a:rPr>
                <a:t>Pg.</a:t>
              </a:r>
              <a:r>
                <a:rPr lang="en-US" dirty="0" smtClean="0">
                  <a:solidFill>
                    <a:srgbClr val="304E74"/>
                  </a:solidFill>
                </a:rPr>
                <a:t> </a:t>
              </a:r>
              <a:r>
                <a:rPr lang="en-US" sz="1800" dirty="0" smtClean="0">
                  <a:solidFill>
                    <a:srgbClr val="FF6600"/>
                  </a:solidFill>
                </a:rPr>
                <a:t>30</a:t>
              </a:r>
              <a:endParaRPr lang="en-US" dirty="0">
                <a:solidFill>
                  <a:srgbClr val="FF6600"/>
                </a:solidFill>
              </a:endParaRPr>
            </a:p>
          </p:txBody>
        </p:sp>
      </p:grpSp>
    </p:spTree>
    <p:extLst>
      <p:ext uri="{BB962C8B-B14F-4D97-AF65-F5344CB8AC3E}">
        <p14:creationId xmlns:p14="http://schemas.microsoft.com/office/powerpoint/2010/main" val="2758234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4" y="279858"/>
            <a:ext cx="80391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078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a:t>TSP Practice</a:t>
            </a:r>
          </a:p>
        </p:txBody>
      </p:sp>
      <p:sp>
        <p:nvSpPr>
          <p:cNvPr id="488" name="Shape 488"/>
          <p:cNvSpPr txBox="1">
            <a:spLocks noGrp="1"/>
          </p:cNvSpPr>
          <p:nvPr>
            <p:ph type="body" idx="1"/>
          </p:nvPr>
        </p:nvSpPr>
        <p:spPr>
          <a:xfrm>
            <a:off x="914400" y="1422400"/>
            <a:ext cx="7772400" cy="35687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3200" b="1" dirty="0" smtClean="0">
                <a:ea typeface="Arial"/>
                <a:sym typeface="Arial"/>
              </a:rPr>
              <a:t>Writ</a:t>
            </a:r>
            <a:r>
              <a:rPr lang="en-US" sz="3200" b="1" dirty="0" smtClean="0">
                <a:latin typeface="Arial"/>
                <a:ea typeface="Arial"/>
                <a:cs typeface="Arial"/>
                <a:sym typeface="Arial"/>
              </a:rPr>
              <a:t>e your Target goals for students:</a:t>
            </a:r>
            <a:endParaRPr lang="en-US" sz="3200" b="1" dirty="0">
              <a:latin typeface="Arial"/>
              <a:ea typeface="Arial"/>
              <a:cs typeface="Arial"/>
              <a:sym typeface="Arial"/>
            </a:endParaRPr>
          </a:p>
          <a:p>
            <a:pPr marL="457200" lvl="0" indent="-457200" rtl="0">
              <a:lnSpc>
                <a:spcPct val="115000"/>
              </a:lnSpc>
              <a:spcBef>
                <a:spcPts val="0"/>
              </a:spcBef>
              <a:buAutoNum type="arabicParenR"/>
            </a:pPr>
            <a:r>
              <a:rPr lang="en-US" sz="2800" dirty="0" smtClean="0">
                <a:latin typeface="Arial"/>
                <a:ea typeface="Arial"/>
                <a:cs typeface="Arial"/>
                <a:sym typeface="Arial"/>
              </a:rPr>
              <a:t>Write high but reasonable goals for each of the 5 levels of students.</a:t>
            </a:r>
            <a:endParaRPr lang="en-US" sz="2800" i="1" dirty="0">
              <a:solidFill>
                <a:srgbClr val="FF0000"/>
              </a:solidFill>
            </a:endParaRPr>
          </a:p>
          <a:p>
            <a:pPr marL="457200" lvl="0" indent="-457200" rtl="0">
              <a:lnSpc>
                <a:spcPct val="115000"/>
              </a:lnSpc>
              <a:spcBef>
                <a:spcPts val="0"/>
              </a:spcBef>
              <a:buAutoNum type="arabicParenR"/>
            </a:pPr>
            <a:endParaRPr lang="en-US" sz="2800" dirty="0" smtClean="0">
              <a:latin typeface="Arial"/>
              <a:ea typeface="Arial"/>
              <a:cs typeface="Arial"/>
              <a:sym typeface="Arial"/>
            </a:endParaRPr>
          </a:p>
          <a:p>
            <a:pPr marL="0" indent="0">
              <a:lnSpc>
                <a:spcPct val="115000"/>
              </a:lnSpc>
              <a:spcBef>
                <a:spcPts val="0"/>
              </a:spcBef>
              <a:buNone/>
            </a:pPr>
            <a:r>
              <a:rPr lang="en-US" sz="2800" dirty="0" smtClean="0">
                <a:latin typeface="Arial"/>
                <a:ea typeface="Arial"/>
                <a:cs typeface="Arial"/>
                <a:sym typeface="Arial"/>
              </a:rPr>
              <a:t>Use </a:t>
            </a:r>
            <a:r>
              <a:rPr lang="en-US" sz="2800" dirty="0">
                <a:latin typeface="Arial"/>
                <a:ea typeface="Arial"/>
                <a:cs typeface="Arial"/>
                <a:sym typeface="Arial"/>
              </a:rPr>
              <a:t>the success </a:t>
            </a:r>
            <a:r>
              <a:rPr lang="en-US" sz="2800" dirty="0" smtClean="0">
                <a:latin typeface="Arial"/>
                <a:ea typeface="Arial"/>
                <a:cs typeface="Arial"/>
                <a:sym typeface="Arial"/>
              </a:rPr>
              <a:t>criteria to help you.</a:t>
            </a:r>
            <a:endParaRPr lang="en-US" sz="2800" dirty="0">
              <a:latin typeface="Arial"/>
              <a:ea typeface="Arial"/>
              <a:cs typeface="Arial"/>
              <a:sym typeface="Arial"/>
            </a:endParaRPr>
          </a:p>
          <a:p>
            <a:pPr marL="0" lvl="0" indent="0" rtl="0">
              <a:lnSpc>
                <a:spcPct val="115000"/>
              </a:lnSpc>
              <a:spcBef>
                <a:spcPts val="0"/>
              </a:spcBef>
              <a:buNone/>
            </a:pPr>
            <a:endParaRPr sz="2400" dirty="0">
              <a:latin typeface="Arial"/>
              <a:ea typeface="Arial"/>
              <a:cs typeface="Arial"/>
              <a:sym typeface="Arial"/>
            </a:endParaRPr>
          </a:p>
          <a:p>
            <a:pPr lvl="0" rtl="0">
              <a:spcBef>
                <a:spcPts val="0"/>
              </a:spcBef>
              <a:buNone/>
            </a:pPr>
            <a:endParaRPr dirty="0"/>
          </a:p>
        </p:txBody>
      </p:sp>
      <p:pic>
        <p:nvPicPr>
          <p:cNvPr id="5"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grpSp>
        <p:nvGrpSpPr>
          <p:cNvPr id="7" name="Group 6"/>
          <p:cNvGrpSpPr/>
          <p:nvPr/>
        </p:nvGrpSpPr>
        <p:grpSpPr>
          <a:xfrm>
            <a:off x="7708110" y="92784"/>
            <a:ext cx="1175497" cy="1589262"/>
            <a:chOff x="7708110" y="14962"/>
            <a:chExt cx="1175497" cy="158926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9" name="TextBox 8"/>
            <p:cNvSpPr txBox="1"/>
            <p:nvPr/>
          </p:nvSpPr>
          <p:spPr>
            <a:xfrm rot="19357532">
              <a:off x="7721576" y="220574"/>
              <a:ext cx="700073" cy="584775"/>
            </a:xfrm>
            <a:prstGeom prst="rect">
              <a:avLst/>
            </a:prstGeom>
            <a:noFill/>
          </p:spPr>
          <p:txBody>
            <a:bodyPr wrap="square" rtlCol="0">
              <a:spAutoFit/>
            </a:bodyPr>
            <a:lstStyle/>
            <a:p>
              <a:r>
                <a:rPr lang="en-US" dirty="0" smtClean="0">
                  <a:solidFill>
                    <a:srgbClr val="4E80C2"/>
                  </a:solidFill>
                </a:rPr>
                <a:t>Notes</a:t>
              </a:r>
            </a:p>
            <a:p>
              <a:r>
                <a:rPr lang="en-US" dirty="0" smtClean="0">
                  <a:solidFill>
                    <a:srgbClr val="4E80C2"/>
                  </a:solidFill>
                </a:rPr>
                <a:t>Pg. </a:t>
              </a:r>
              <a:r>
                <a:rPr lang="en-US" sz="1800" dirty="0" smtClean="0">
                  <a:solidFill>
                    <a:srgbClr val="FF6600"/>
                  </a:solidFill>
                </a:rPr>
                <a:t>6</a:t>
              </a:r>
              <a:endParaRPr lang="en-US" dirty="0">
                <a:solidFill>
                  <a:srgbClr val="FF6600"/>
                </a:solidFill>
              </a:endParaRPr>
            </a:p>
          </p:txBody>
        </p:sp>
        <p:sp>
          <p:nvSpPr>
            <p:cNvPr id="10" name="TextBox 9"/>
            <p:cNvSpPr txBox="1"/>
            <p:nvPr/>
          </p:nvSpPr>
          <p:spPr>
            <a:xfrm rot="19357532">
              <a:off x="8120216" y="699931"/>
              <a:ext cx="700073" cy="707886"/>
            </a:xfrm>
            <a:prstGeom prst="rect">
              <a:avLst/>
            </a:prstGeom>
            <a:noFill/>
          </p:spPr>
          <p:txBody>
            <a:bodyPr wrap="square" rtlCol="0">
              <a:spAutoFit/>
            </a:bodyPr>
            <a:lstStyle/>
            <a:p>
              <a:r>
                <a:rPr lang="en-US" sz="1200" dirty="0" smtClean="0">
                  <a:solidFill>
                    <a:srgbClr val="304E74"/>
                  </a:solidFill>
                </a:rPr>
                <a:t>Manual</a:t>
              </a:r>
              <a:endParaRPr lang="en-US" dirty="0" smtClean="0">
                <a:solidFill>
                  <a:srgbClr val="304E74"/>
                </a:solidFill>
              </a:endParaRPr>
            </a:p>
            <a:p>
              <a:r>
                <a:rPr lang="en-US" dirty="0" smtClean="0">
                  <a:solidFill>
                    <a:srgbClr val="304E74"/>
                  </a:solidFill>
                </a:rPr>
                <a:t>Pp. </a:t>
              </a:r>
              <a:r>
                <a:rPr lang="en-US" dirty="0" smtClean="0">
                  <a:solidFill>
                    <a:srgbClr val="FF6600"/>
                  </a:solidFill>
                </a:rPr>
                <a:t>13-14</a:t>
              </a:r>
              <a:endParaRPr lang="en-US" sz="1100" dirty="0">
                <a:solidFill>
                  <a:srgbClr val="FF6600"/>
                </a:solidFill>
              </a:endParaRPr>
            </a:p>
          </p:txBody>
        </p:sp>
      </p:grpSp>
    </p:spTree>
    <p:extLst>
      <p:ext uri="{BB962C8B-B14F-4D97-AF65-F5344CB8AC3E}">
        <p14:creationId xmlns:p14="http://schemas.microsoft.com/office/powerpoint/2010/main" val="2977339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2554265" y="1417637"/>
            <a:ext cx="4411352" cy="4787393"/>
          </a:xfrm>
          <a:prstGeom prst="rect">
            <a:avLst/>
          </a:prstGeom>
          <a:noFill/>
          <a:ln>
            <a:noFill/>
          </a:ln>
        </p:spPr>
      </p:pic>
      <p:sp>
        <p:nvSpPr>
          <p:cNvPr id="179" name="Shape 179"/>
          <p:cNvSpPr txBox="1">
            <a:spLocks noGrp="1"/>
          </p:cNvSpPr>
          <p:nvPr>
            <p:ph type="title"/>
          </p:nvPr>
        </p:nvSpPr>
        <p:spPr>
          <a:xfrm>
            <a:off x="521854" y="223981"/>
            <a:ext cx="8229600" cy="773876"/>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400" b="0" i="0" u="none" strike="noStrike" cap="none" dirty="0">
                <a:solidFill>
                  <a:schemeClr val="dk2"/>
                </a:solidFill>
                <a:ea typeface="Source Sans Pro"/>
                <a:sym typeface="Source Sans Pro"/>
              </a:rPr>
              <a:t>Three Phase Process</a:t>
            </a:r>
          </a:p>
        </p:txBody>
      </p:sp>
    </p:spTree>
    <p:extLst>
      <p:ext uri="{BB962C8B-B14F-4D97-AF65-F5344CB8AC3E}">
        <p14:creationId xmlns:p14="http://schemas.microsoft.com/office/powerpoint/2010/main" val="2998548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1" name="Shape 511"/>
          <p:cNvSpPr txBox="1">
            <a:spLocks noGrp="1"/>
          </p:cNvSpPr>
          <p:nvPr>
            <p:ph type="title"/>
          </p:nvPr>
        </p:nvSpPr>
        <p:spPr>
          <a:xfrm>
            <a:off x="914400" y="419780"/>
            <a:ext cx="7772400" cy="1086077"/>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dirty="0"/>
              <a:t>What are my expectations for these students?</a:t>
            </a:r>
          </a:p>
        </p:txBody>
      </p:sp>
      <p:sp>
        <p:nvSpPr>
          <p:cNvPr id="510" name="Shape 510"/>
          <p:cNvSpPr txBox="1">
            <a:spLocks noGrp="1"/>
          </p:cNvSpPr>
          <p:nvPr>
            <p:ph type="body" idx="1"/>
          </p:nvPr>
        </p:nvSpPr>
        <p:spPr>
          <a:xfrm>
            <a:off x="914400" y="1687286"/>
            <a:ext cx="7772400" cy="4332514"/>
          </a:xfrm>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dirty="0"/>
              <a:t>Teachers will set an individual target for each student </a:t>
            </a:r>
          </a:p>
          <a:p>
            <a:pPr marL="274320" marR="0" lvl="0" indent="-134620" algn="l" rtl="0">
              <a:spcBef>
                <a:spcPts val="580"/>
              </a:spcBef>
              <a:spcAft>
                <a:spcPts val="0"/>
              </a:spcAft>
              <a:buClr>
                <a:schemeClr val="accent1"/>
              </a:buClr>
              <a:buSzPct val="85000"/>
              <a:buFont typeface="Noto Sans Symbols"/>
              <a:buNone/>
            </a:pPr>
            <a:endParaRPr dirty="0"/>
          </a:p>
          <a:p>
            <a:pPr marL="274320" marR="0" lvl="0" indent="-134620" algn="l" rtl="0">
              <a:spcBef>
                <a:spcPts val="580"/>
              </a:spcBef>
              <a:spcAft>
                <a:spcPts val="0"/>
              </a:spcAft>
              <a:buClr>
                <a:schemeClr val="accent1"/>
              </a:buClr>
              <a:buSzPct val="85000"/>
              <a:buFont typeface="Noto Sans Symbols"/>
              <a:buChar char="●"/>
            </a:pPr>
            <a:r>
              <a:rPr lang="en-US" dirty="0"/>
              <a:t>Use status in the ISP plus other data (attendance, grades in related classes, learning designations, etc.) to determine expected level at the end of the course</a:t>
            </a:r>
          </a:p>
          <a:p>
            <a:pPr marL="274320" marR="0" lvl="0" indent="-134620" algn="l" rtl="0">
              <a:spcBef>
                <a:spcPts val="580"/>
              </a:spcBef>
              <a:spcAft>
                <a:spcPts val="0"/>
              </a:spcAft>
              <a:buClr>
                <a:schemeClr val="accent1"/>
              </a:buClr>
              <a:buSzPct val="85000"/>
              <a:buFont typeface="Noto Sans Symbols"/>
              <a:buNone/>
            </a:pPr>
            <a:endParaRPr dirty="0"/>
          </a:p>
          <a:p>
            <a:pPr marL="274320" marR="0" lvl="0" indent="-134620" algn="l" rtl="0">
              <a:spcBef>
                <a:spcPts val="580"/>
              </a:spcBef>
              <a:spcAft>
                <a:spcPts val="0"/>
              </a:spcAft>
              <a:buClr>
                <a:schemeClr val="accent1"/>
              </a:buClr>
              <a:buSzPct val="85000"/>
              <a:buFont typeface="Noto Sans Symbols"/>
              <a:buChar char="●"/>
            </a:pPr>
            <a:r>
              <a:rPr lang="en-US" dirty="0"/>
              <a:t>Expectations should be high yet reasonable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4132711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521854" y="223981"/>
            <a:ext cx="8229600" cy="755733"/>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000" b="0" i="0" u="none" strike="noStrike" cap="none" dirty="0">
                <a:solidFill>
                  <a:schemeClr val="dk2"/>
                </a:solidFill>
                <a:latin typeface="Source Sans Pro"/>
                <a:ea typeface="Source Sans Pro"/>
                <a:cs typeface="Source Sans Pro"/>
                <a:sym typeface="Source Sans Pro"/>
              </a:rPr>
              <a:t>Student Growth Tracker</a:t>
            </a:r>
          </a:p>
        </p:txBody>
      </p:sp>
      <p:pic>
        <p:nvPicPr>
          <p:cNvPr id="519" name="Shape 519"/>
          <p:cNvPicPr preferRelativeResize="0"/>
          <p:nvPr/>
        </p:nvPicPr>
        <p:blipFill rotWithShape="1">
          <a:blip r:embed="rId3">
            <a:alphaModFix/>
          </a:blip>
          <a:srcRect/>
          <a:stretch/>
        </p:blipFill>
        <p:spPr>
          <a:xfrm>
            <a:off x="1748255" y="1121122"/>
            <a:ext cx="5378345" cy="5025892"/>
          </a:xfrm>
          <a:prstGeom prst="rect">
            <a:avLst/>
          </a:prstGeom>
          <a:noFill/>
          <a:ln w="9525" cap="flat" cmpd="sng">
            <a:solidFill>
              <a:schemeClr val="accent1"/>
            </a:solidFill>
            <a:prstDash val="solid"/>
            <a:round/>
            <a:headEnd type="none" w="med" len="med"/>
            <a:tailEnd type="none" w="med" len="med"/>
          </a:ln>
          <a:effectLst>
            <a:outerShdw blurRad="50799" dist="38100" dir="2700000" algn="tl" rotWithShape="0">
              <a:srgbClr val="000000">
                <a:alpha val="40000"/>
              </a:srgbClr>
            </a:outerShdw>
          </a:effectLst>
        </p:spPr>
      </p:pic>
      <p:pic>
        <p:nvPicPr>
          <p:cNvPr id="4" name="Shape 437"/>
          <p:cNvPicPr preferRelativeResize="0"/>
          <p:nvPr/>
        </p:nvPicPr>
        <p:blipFill rotWithShape="1">
          <a:blip r:embed="rId4">
            <a:alphaModFix/>
          </a:blip>
          <a:srcRect/>
          <a:stretch/>
        </p:blipFill>
        <p:spPr>
          <a:xfrm>
            <a:off x="8254375" y="6177064"/>
            <a:ext cx="810684" cy="607678"/>
          </a:xfrm>
          <a:prstGeom prst="rect">
            <a:avLst/>
          </a:prstGeom>
          <a:noFill/>
          <a:ln>
            <a:noFill/>
          </a:ln>
        </p:spPr>
      </p:pic>
      <p:sp>
        <p:nvSpPr>
          <p:cNvPr id="2" name="Rectangle 1"/>
          <p:cNvSpPr/>
          <p:nvPr/>
        </p:nvSpPr>
        <p:spPr>
          <a:xfrm>
            <a:off x="2026763" y="2545237"/>
            <a:ext cx="2410664" cy="3506771"/>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679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7" name="Shape 537"/>
          <p:cNvSpPr txBox="1">
            <a:spLocks noGrp="1"/>
          </p:cNvSpPr>
          <p:nvPr>
            <p:ph type="title"/>
          </p:nvPr>
        </p:nvSpPr>
        <p:spPr>
          <a:xfrm>
            <a:off x="914400" y="274637"/>
            <a:ext cx="7772400" cy="1358220"/>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dirty="0"/>
              <a:t>What are my expectations for these students?</a:t>
            </a:r>
          </a:p>
        </p:txBody>
      </p:sp>
      <p:sp>
        <p:nvSpPr>
          <p:cNvPr id="536" name="Shape 536"/>
          <p:cNvSpPr txBox="1">
            <a:spLocks noGrp="1"/>
          </p:cNvSpPr>
          <p:nvPr>
            <p:ph type="body" idx="1"/>
          </p:nvPr>
        </p:nvSpPr>
        <p:spPr>
          <a:xfrm>
            <a:off x="914400" y="1796142"/>
            <a:ext cx="7772400" cy="4223657"/>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b="1" dirty="0"/>
              <a:t>Table discussion:</a:t>
            </a:r>
          </a:p>
          <a:p>
            <a:pPr marL="0" marR="0" lvl="0" indent="0" algn="l" rtl="0">
              <a:spcBef>
                <a:spcPts val="580"/>
              </a:spcBef>
              <a:spcAft>
                <a:spcPts val="0"/>
              </a:spcAft>
              <a:buNone/>
            </a:pPr>
            <a:endParaRPr dirty="0"/>
          </a:p>
          <a:p>
            <a:pPr marL="0" marR="0" lvl="0" indent="0" algn="l" rtl="0">
              <a:spcBef>
                <a:spcPts val="580"/>
              </a:spcBef>
              <a:spcAft>
                <a:spcPts val="0"/>
              </a:spcAft>
              <a:buNone/>
            </a:pPr>
            <a:r>
              <a:rPr lang="en-US" dirty="0"/>
              <a:t>What should a teacher think about when planning for end-of-year SLO assessments?</a:t>
            </a:r>
          </a:p>
          <a:p>
            <a:pPr marL="274320" marR="0" lvl="0" indent="-134620" algn="l" rtl="0">
              <a:spcBef>
                <a:spcPts val="580"/>
              </a:spcBef>
              <a:spcAft>
                <a:spcPts val="0"/>
              </a:spcAft>
              <a:buClr>
                <a:schemeClr val="accent1"/>
              </a:buClr>
              <a:buSzPct val="85000"/>
              <a:buFont typeface="Noto Sans Symbols"/>
              <a:buNone/>
            </a:pPr>
            <a:endParaRPr dirty="0"/>
          </a:p>
          <a:p>
            <a:pPr marL="88265" lvl="0" indent="0">
              <a:spcBef>
                <a:spcPts val="0"/>
              </a:spcBef>
              <a:spcAft>
                <a:spcPts val="1000"/>
              </a:spcAft>
              <a:buNone/>
            </a:pPr>
            <a:r>
              <a:rPr lang="en-US" dirty="0">
                <a:solidFill>
                  <a:srgbClr val="4F81BD"/>
                </a:solidFill>
              </a:rPr>
              <a:t>The assessments are aligned in content and rigor with the skill statement</a:t>
            </a:r>
          </a:p>
          <a:p>
            <a:pPr marL="88265" lvl="0" indent="0">
              <a:lnSpc>
                <a:spcPct val="150000"/>
              </a:lnSpc>
              <a:spcBef>
                <a:spcPts val="0"/>
              </a:spcBef>
              <a:buNone/>
            </a:pPr>
            <a:r>
              <a:rPr lang="en-US" dirty="0">
                <a:solidFill>
                  <a:srgbClr val="4F81BD"/>
                </a:solidFill>
              </a:rPr>
              <a:t>Multiple assessments are being used</a:t>
            </a:r>
          </a:p>
          <a:p>
            <a:pPr marL="0" marR="0" lvl="0" indent="0" algn="l" rtl="0">
              <a:spcBef>
                <a:spcPts val="370"/>
              </a:spcBef>
              <a:spcAft>
                <a:spcPts val="0"/>
              </a:spcAft>
              <a:buNone/>
            </a:pPr>
            <a:endParaRPr dirty="0"/>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26723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6">
                                            <p:txEl>
                                              <p:pRg st="4" end="4"/>
                                            </p:txEl>
                                          </p:spTgt>
                                        </p:tgtEl>
                                        <p:attrNameLst>
                                          <p:attrName>style.visibility</p:attrName>
                                        </p:attrNameLst>
                                      </p:cBhvr>
                                      <p:to>
                                        <p:strVal val="visible"/>
                                      </p:to>
                                    </p:set>
                                    <p:animEffect transition="in" filter="fade">
                                      <p:cBhvr>
                                        <p:cTn id="7" dur="1000"/>
                                        <p:tgtEl>
                                          <p:spTgt spid="536">
                                            <p:txEl>
                                              <p:pRg st="4" end="4"/>
                                            </p:txEl>
                                          </p:spTgt>
                                        </p:tgtEl>
                                      </p:cBhvr>
                                    </p:animEffect>
                                    <p:anim calcmode="lin" valueType="num">
                                      <p:cBhvr>
                                        <p:cTn id="8" dur="1000" fill="hold"/>
                                        <p:tgtEl>
                                          <p:spTgt spid="53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3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6">
                                            <p:txEl>
                                              <p:pRg st="5" end="5"/>
                                            </p:txEl>
                                          </p:spTgt>
                                        </p:tgtEl>
                                        <p:attrNameLst>
                                          <p:attrName>style.visibility</p:attrName>
                                        </p:attrNameLst>
                                      </p:cBhvr>
                                      <p:to>
                                        <p:strVal val="visible"/>
                                      </p:to>
                                    </p:set>
                                    <p:animEffect transition="in" filter="fade">
                                      <p:cBhvr>
                                        <p:cTn id="12" dur="1000"/>
                                        <p:tgtEl>
                                          <p:spTgt spid="536">
                                            <p:txEl>
                                              <p:pRg st="5" end="5"/>
                                            </p:txEl>
                                          </p:spTgt>
                                        </p:tgtEl>
                                      </p:cBhvr>
                                    </p:animEffect>
                                    <p:anim calcmode="lin" valueType="num">
                                      <p:cBhvr>
                                        <p:cTn id="13" dur="1000" fill="hold"/>
                                        <p:tgtEl>
                                          <p:spTgt spid="53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53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9" name="Shape 559"/>
          <p:cNvPicPr preferRelativeResize="0"/>
          <p:nvPr/>
        </p:nvPicPr>
        <p:blipFill rotWithShape="1">
          <a:blip r:embed="rId3">
            <a:alphaModFix/>
          </a:blip>
          <a:srcRect/>
          <a:stretch/>
        </p:blipFill>
        <p:spPr>
          <a:xfrm>
            <a:off x="1790700" y="1377025"/>
            <a:ext cx="5549620" cy="4179824"/>
          </a:xfrm>
          <a:prstGeom prst="rect">
            <a:avLst/>
          </a:prstGeom>
          <a:noFill/>
          <a:ln>
            <a:noFill/>
          </a:ln>
        </p:spPr>
      </p:pic>
    </p:spTree>
    <p:extLst>
      <p:ext uri="{BB962C8B-B14F-4D97-AF65-F5344CB8AC3E}">
        <p14:creationId xmlns:p14="http://schemas.microsoft.com/office/powerpoint/2010/main" val="4286242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a:t>Probing Question</a:t>
            </a:r>
          </a:p>
        </p:txBody>
      </p:sp>
      <p:sp>
        <p:nvSpPr>
          <p:cNvPr id="566" name="Shape 566"/>
          <p:cNvSpPr txBox="1">
            <a:spLocks noGrp="1"/>
          </p:cNvSpPr>
          <p:nvPr>
            <p:ph type="body" idx="1"/>
          </p:nvPr>
        </p:nvSpPr>
        <p:spPr>
          <a:prstGeom prst="rect">
            <a:avLst/>
          </a:prstGeom>
        </p:spPr>
        <p:txBody>
          <a:bodyPr wrap="square" lIns="91425" tIns="91425" rIns="91425" bIns="91425" anchor="t" anchorCtr="0">
            <a:noAutofit/>
          </a:bodyPr>
          <a:lstStyle/>
          <a:p>
            <a:pPr marL="0" lvl="0" indent="0">
              <a:lnSpc>
                <a:spcPct val="115000"/>
              </a:lnSpc>
              <a:spcBef>
                <a:spcPts val="0"/>
              </a:spcBef>
              <a:buNone/>
            </a:pPr>
            <a:r>
              <a:rPr lang="en-US" sz="3200" dirty="0" smtClean="0"/>
              <a:t>The teacher knows:</a:t>
            </a:r>
          </a:p>
          <a:p>
            <a:pPr marL="457200" indent="-457200">
              <a:lnSpc>
                <a:spcPct val="115000"/>
              </a:lnSpc>
              <a:spcBef>
                <a:spcPts val="0"/>
              </a:spcBef>
            </a:pPr>
            <a:r>
              <a:rPr lang="en-US" sz="3200" dirty="0" smtClean="0"/>
              <a:t>Where the students started</a:t>
            </a:r>
            <a:endParaRPr lang="en-US" sz="3200" dirty="0"/>
          </a:p>
          <a:p>
            <a:pPr marL="457200" indent="-457200">
              <a:spcBef>
                <a:spcPts val="0"/>
              </a:spcBef>
            </a:pPr>
            <a:r>
              <a:rPr lang="en-US" sz="3200" dirty="0" smtClean="0"/>
              <a:t>Where the students should finish</a:t>
            </a:r>
          </a:p>
          <a:p>
            <a:pPr marL="457200" indent="-457200">
              <a:spcBef>
                <a:spcPts val="0"/>
              </a:spcBef>
            </a:pPr>
            <a:r>
              <a:rPr lang="en-US" sz="3200" dirty="0" smtClean="0"/>
              <a:t>How to </a:t>
            </a:r>
            <a:r>
              <a:rPr lang="en-US" sz="3200" dirty="0"/>
              <a:t>determine if they got </a:t>
            </a:r>
            <a:r>
              <a:rPr lang="en-US" sz="3200" dirty="0" smtClean="0"/>
              <a:t>there</a:t>
            </a:r>
            <a:endParaRPr lang="en-US" sz="3200" dirty="0"/>
          </a:p>
          <a:p>
            <a:pPr marL="0" lvl="0" indent="0" rtl="0">
              <a:lnSpc>
                <a:spcPct val="115000"/>
              </a:lnSpc>
              <a:spcBef>
                <a:spcPts val="0"/>
              </a:spcBef>
              <a:buNone/>
            </a:pPr>
            <a:endParaRPr sz="3200" dirty="0"/>
          </a:p>
          <a:p>
            <a:pPr marL="0" lvl="0" indent="0">
              <a:lnSpc>
                <a:spcPct val="115000"/>
              </a:lnSpc>
              <a:spcBef>
                <a:spcPts val="0"/>
              </a:spcBef>
              <a:buNone/>
            </a:pPr>
            <a:r>
              <a:rPr lang="en-US" sz="3200" dirty="0" smtClean="0"/>
              <a:t>How will teachers guide these students toward growth?</a:t>
            </a:r>
            <a:endParaRPr lang="en-US" sz="3200" dirty="0"/>
          </a:p>
          <a:p>
            <a:pPr lvl="0">
              <a:spcBef>
                <a:spcPts val="0"/>
              </a:spcBef>
              <a:buNone/>
            </a:pPr>
            <a:endParaRPr sz="3200" dirty="0"/>
          </a:p>
          <a:p>
            <a:pPr marL="0" lvl="0" indent="0" rtl="0">
              <a:spcBef>
                <a:spcPts val="0"/>
              </a:spcBef>
              <a:buNone/>
            </a:pPr>
            <a:endParaRPr sz="3200" dirty="0"/>
          </a:p>
        </p:txBody>
      </p:sp>
      <p:grpSp>
        <p:nvGrpSpPr>
          <p:cNvPr id="5" name="Group 4"/>
          <p:cNvGrpSpPr/>
          <p:nvPr/>
        </p:nvGrpSpPr>
        <p:grpSpPr>
          <a:xfrm>
            <a:off x="7708110" y="92784"/>
            <a:ext cx="1175497" cy="1589262"/>
            <a:chOff x="7708110" y="14962"/>
            <a:chExt cx="1175497" cy="15892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8" name="TextBox 7"/>
            <p:cNvSpPr txBox="1"/>
            <p:nvPr/>
          </p:nvSpPr>
          <p:spPr>
            <a:xfrm rot="19357532">
              <a:off x="7721576" y="220574"/>
              <a:ext cx="700073" cy="584775"/>
            </a:xfrm>
            <a:prstGeom prst="rect">
              <a:avLst/>
            </a:prstGeom>
            <a:noFill/>
          </p:spPr>
          <p:txBody>
            <a:bodyPr wrap="square" rtlCol="0">
              <a:spAutoFit/>
            </a:bodyPr>
            <a:lstStyle/>
            <a:p>
              <a:r>
                <a:rPr lang="en-US" dirty="0" smtClean="0">
                  <a:solidFill>
                    <a:srgbClr val="4E80C2"/>
                  </a:solidFill>
                </a:rPr>
                <a:t>Notes</a:t>
              </a:r>
            </a:p>
            <a:p>
              <a:r>
                <a:rPr lang="en-US" dirty="0" smtClean="0">
                  <a:solidFill>
                    <a:srgbClr val="4E80C2"/>
                  </a:solidFill>
                </a:rPr>
                <a:t>Pg. </a:t>
              </a:r>
              <a:r>
                <a:rPr lang="en-US" sz="1800" dirty="0" smtClean="0">
                  <a:solidFill>
                    <a:srgbClr val="FF6600"/>
                  </a:solidFill>
                </a:rPr>
                <a:t>6</a:t>
              </a:r>
              <a:endParaRPr lang="en-US" dirty="0">
                <a:solidFill>
                  <a:srgbClr val="FF6600"/>
                </a:solidFill>
              </a:endParaRPr>
            </a:p>
          </p:txBody>
        </p:sp>
      </p:grpSp>
      <p:pic>
        <p:nvPicPr>
          <p:cNvPr id="9"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99295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Planning for Growth</a:t>
            </a:r>
          </a:p>
        </p:txBody>
      </p:sp>
      <p:sp>
        <p:nvSpPr>
          <p:cNvPr id="573" name="Shape 573"/>
          <p:cNvSpPr txBox="1">
            <a:spLocks noGrp="1"/>
          </p:cNvSpPr>
          <p:nvPr>
            <p:ph type="body" idx="1"/>
          </p:nvPr>
        </p:nvSpPr>
        <p:spPr>
          <a:prstGeom prst="rect">
            <a:avLst/>
          </a:prstGeom>
        </p:spPr>
        <p:txBody>
          <a:bodyPr wrap="square" lIns="91425" tIns="91425" rIns="91425" bIns="91425" anchor="t" anchorCtr="0">
            <a:noAutofit/>
          </a:bodyPr>
          <a:lstStyle/>
          <a:p>
            <a:pPr marL="88265" lvl="0" indent="0" rtl="0">
              <a:lnSpc>
                <a:spcPct val="115000"/>
              </a:lnSpc>
              <a:spcBef>
                <a:spcPts val="0"/>
              </a:spcBef>
              <a:spcAft>
                <a:spcPts val="0"/>
              </a:spcAft>
              <a:buSzPct val="85000"/>
              <a:buNone/>
            </a:pPr>
            <a:r>
              <a:rPr lang="en-US" sz="3200" dirty="0" smtClean="0"/>
              <a:t>Teachers should be ready to discuss:</a:t>
            </a:r>
          </a:p>
          <a:p>
            <a:pPr marL="88265" lvl="0" indent="0" rtl="0">
              <a:lnSpc>
                <a:spcPct val="115000"/>
              </a:lnSpc>
              <a:spcBef>
                <a:spcPts val="0"/>
              </a:spcBef>
              <a:spcAft>
                <a:spcPts val="0"/>
              </a:spcAft>
              <a:buSzPct val="85000"/>
              <a:buNone/>
            </a:pPr>
            <a:endParaRPr lang="en-US" sz="3200" dirty="0"/>
          </a:p>
          <a:p>
            <a:pPr marL="545465" indent="-457200">
              <a:lnSpc>
                <a:spcPct val="115000"/>
              </a:lnSpc>
              <a:spcBef>
                <a:spcPts val="0"/>
              </a:spcBef>
            </a:pPr>
            <a:r>
              <a:rPr lang="en-US" sz="3200" dirty="0" smtClean="0"/>
              <a:t>How do you differentiate instruction?</a:t>
            </a:r>
          </a:p>
          <a:p>
            <a:pPr marL="545465" indent="-457200">
              <a:lnSpc>
                <a:spcPct val="115000"/>
              </a:lnSpc>
              <a:spcBef>
                <a:spcPts val="0"/>
              </a:spcBef>
            </a:pPr>
            <a:r>
              <a:rPr lang="en-US" sz="3200" dirty="0" smtClean="0"/>
              <a:t>How will you monitor progress?</a:t>
            </a:r>
          </a:p>
          <a:p>
            <a:pPr marL="545465" indent="-457200">
              <a:lnSpc>
                <a:spcPct val="115000"/>
              </a:lnSpc>
              <a:spcBef>
                <a:spcPts val="0"/>
              </a:spcBef>
            </a:pPr>
            <a:r>
              <a:rPr lang="en-US" sz="3200" dirty="0" smtClean="0"/>
              <a:t>How will you collaborate with colleagues?</a:t>
            </a:r>
          </a:p>
          <a:p>
            <a:pPr marL="88265" lvl="0" indent="0" rtl="0">
              <a:lnSpc>
                <a:spcPct val="115000"/>
              </a:lnSpc>
              <a:spcBef>
                <a:spcPts val="0"/>
              </a:spcBef>
              <a:spcAft>
                <a:spcPts val="0"/>
              </a:spcAft>
              <a:buSzPct val="85000"/>
              <a:buNone/>
            </a:pPr>
            <a:endParaRPr lang="en-US" sz="3200" dirty="0"/>
          </a:p>
          <a:p>
            <a:pPr marL="88265" lvl="0" indent="0" rtl="0">
              <a:lnSpc>
                <a:spcPct val="115000"/>
              </a:lnSpc>
              <a:spcBef>
                <a:spcPts val="0"/>
              </a:spcBef>
              <a:spcAft>
                <a:spcPts val="0"/>
              </a:spcAft>
              <a:buSzPct val="85000"/>
              <a:buNone/>
            </a:pPr>
            <a:endParaRPr lang="en-US" sz="3200" dirty="0" smtClean="0"/>
          </a:p>
        </p:txBody>
      </p:sp>
      <p:pic>
        <p:nvPicPr>
          <p:cNvPr id="4" name="Shape 559"/>
          <p:cNvPicPr preferRelativeResize="0"/>
          <p:nvPr/>
        </p:nvPicPr>
        <p:blipFill rotWithShape="1">
          <a:blip r:embed="rId3">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4139544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Shape 633"/>
          <p:cNvSpPr txBox="1">
            <a:spLocks noGrp="1"/>
          </p:cNvSpPr>
          <p:nvPr>
            <p:ph type="title"/>
          </p:nvPr>
        </p:nvSpPr>
        <p:spPr>
          <a:xfrm>
            <a:off x="521854" y="223981"/>
            <a:ext cx="8229600" cy="792019"/>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sz="4000" b="0" i="0" u="none" strike="noStrike" cap="none" dirty="0" smtClean="0">
                <a:solidFill>
                  <a:schemeClr val="dk2"/>
                </a:solidFill>
                <a:latin typeface="Source Sans Pro"/>
                <a:ea typeface="Source Sans Pro"/>
                <a:cs typeface="Source Sans Pro"/>
                <a:sym typeface="Source Sans Pro"/>
              </a:rPr>
              <a:t>Review Success Criteria Document</a:t>
            </a:r>
            <a:endParaRPr lang="en-US" sz="4000" b="0" i="0" u="none" strike="noStrike" cap="none" dirty="0">
              <a:solidFill>
                <a:schemeClr val="dk2"/>
              </a:solidFill>
              <a:latin typeface="Source Sans Pro"/>
              <a:ea typeface="Source Sans Pro"/>
              <a:cs typeface="Source Sans Pro"/>
              <a:sym typeface="Source Sans Pro"/>
            </a:endParaRPr>
          </a:p>
        </p:txBody>
      </p:sp>
      <p:pic>
        <p:nvPicPr>
          <p:cNvPr id="2" name="Picture 1"/>
          <p:cNvPicPr>
            <a:picLocks noChangeAspect="1"/>
          </p:cNvPicPr>
          <p:nvPr/>
        </p:nvPicPr>
        <p:blipFill rotWithShape="1">
          <a:blip r:embed="rId3"/>
          <a:srcRect l="7640" r="6250" b="-2158"/>
          <a:stretch/>
        </p:blipFill>
        <p:spPr>
          <a:xfrm>
            <a:off x="1857697" y="1113869"/>
            <a:ext cx="5544589" cy="5008016"/>
          </a:xfrm>
          <a:prstGeom prst="rect">
            <a:avLst/>
          </a:prstGeom>
        </p:spPr>
      </p:pic>
      <p:pic>
        <p:nvPicPr>
          <p:cNvPr id="4"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45997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Shape 633"/>
          <p:cNvSpPr txBox="1">
            <a:spLocks noGrp="1"/>
          </p:cNvSpPr>
          <p:nvPr>
            <p:ph type="title"/>
          </p:nvPr>
        </p:nvSpPr>
        <p:spPr>
          <a:xfrm>
            <a:off x="521854" y="223981"/>
            <a:ext cx="8229600" cy="683162"/>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sz="3600" b="0" i="0" u="none" strike="noStrike" cap="none" dirty="0">
                <a:solidFill>
                  <a:schemeClr val="dk2"/>
                </a:solidFill>
                <a:ea typeface="Source Sans Pro"/>
                <a:sym typeface="Source Sans Pro"/>
              </a:rPr>
              <a:t>Review SLO with appraiser for approval</a:t>
            </a:r>
          </a:p>
        </p:txBody>
      </p:sp>
      <p:sp>
        <p:nvSpPr>
          <p:cNvPr id="635" name="Shape 635"/>
          <p:cNvSpPr txBox="1">
            <a:spLocks noGrp="1"/>
          </p:cNvSpPr>
          <p:nvPr>
            <p:ph type="body" idx="4294967295"/>
          </p:nvPr>
        </p:nvSpPr>
        <p:spPr>
          <a:xfrm>
            <a:off x="2024743" y="1179285"/>
            <a:ext cx="5087257" cy="544287"/>
          </a:xfrm>
          <a:prstGeom prst="rect">
            <a:avLst/>
          </a:prstGeom>
          <a:noFill/>
          <a:ln>
            <a:noFill/>
          </a:ln>
        </p:spPr>
        <p:txBody>
          <a:bodyPr wrap="square" lIns="91425" tIns="91425" rIns="91425" bIns="91425" anchor="t" anchorCtr="0">
            <a:noAutofit/>
          </a:bodyPr>
          <a:lstStyle/>
          <a:p>
            <a:pPr marL="140335" marR="0" lvl="0" indent="-140970" algn="ctr" rtl="0">
              <a:spcBef>
                <a:spcPts val="0"/>
              </a:spcBef>
              <a:spcAft>
                <a:spcPts val="0"/>
              </a:spcAft>
              <a:buClr>
                <a:schemeClr val="accent1"/>
              </a:buClr>
              <a:buSzPct val="85000"/>
              <a:buFont typeface="Noto Sans Symbols"/>
              <a:buNone/>
            </a:pPr>
            <a:r>
              <a:rPr lang="en-US" sz="2600" b="0" i="0" u="none" strike="noStrike" cap="none" dirty="0">
                <a:solidFill>
                  <a:schemeClr val="dk1"/>
                </a:solidFill>
                <a:latin typeface="Source Sans Pro"/>
                <a:ea typeface="Source Sans Pro"/>
                <a:cs typeface="Source Sans Pro"/>
                <a:sym typeface="Source Sans Pro"/>
              </a:rPr>
              <a:t>SLO Rating Rubric</a:t>
            </a:r>
          </a:p>
        </p:txBody>
      </p:sp>
      <p:pic>
        <p:nvPicPr>
          <p:cNvPr id="3" name="Picture 2"/>
          <p:cNvPicPr>
            <a:picLocks noChangeAspect="1"/>
          </p:cNvPicPr>
          <p:nvPr/>
        </p:nvPicPr>
        <p:blipFill>
          <a:blip r:embed="rId3"/>
          <a:stretch>
            <a:fillRect/>
          </a:stretch>
        </p:blipFill>
        <p:spPr>
          <a:xfrm>
            <a:off x="2014624" y="1776957"/>
            <a:ext cx="5224376" cy="4284449"/>
          </a:xfrm>
          <a:prstGeom prst="rect">
            <a:avLst/>
          </a:prstGeom>
        </p:spPr>
      </p:pic>
      <p:pic>
        <p:nvPicPr>
          <p:cNvPr id="5"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67106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914400" y="274637"/>
            <a:ext cx="7772400" cy="940934"/>
          </a:xfrm>
          <a:prstGeom prst="rect">
            <a:avLst/>
          </a:prstGeom>
        </p:spPr>
        <p:txBody>
          <a:bodyPr wrap="square" lIns="91425" tIns="91425" rIns="91425" bIns="91425" anchor="b" anchorCtr="0">
            <a:noAutofit/>
          </a:bodyPr>
          <a:lstStyle/>
          <a:p>
            <a:pPr lvl="0">
              <a:spcBef>
                <a:spcPts val="0"/>
              </a:spcBef>
              <a:buNone/>
            </a:pPr>
            <a:r>
              <a:rPr lang="en-US" sz="4400" dirty="0" smtClean="0"/>
              <a:t>Growth from the Teacher’s Lens</a:t>
            </a:r>
            <a:endParaRPr lang="en-US" sz="4400" dirty="0"/>
          </a:p>
        </p:txBody>
      </p:sp>
      <p:sp>
        <p:nvSpPr>
          <p:cNvPr id="658" name="Shape 658"/>
          <p:cNvSpPr txBox="1">
            <a:spLocks noGrp="1"/>
          </p:cNvSpPr>
          <p:nvPr>
            <p:ph type="body" idx="1"/>
          </p:nvPr>
        </p:nvSpPr>
        <p:spPr>
          <a:xfrm>
            <a:off x="914400" y="1542144"/>
            <a:ext cx="7772400" cy="4477656"/>
          </a:xfrm>
          <a:prstGeom prst="rect">
            <a:avLst/>
          </a:prstGeom>
        </p:spPr>
        <p:txBody>
          <a:bodyPr wrap="square" lIns="91425" tIns="91425" rIns="91425" bIns="91425" anchor="t" anchorCtr="0">
            <a:noAutofit/>
          </a:bodyPr>
          <a:lstStyle/>
          <a:p>
            <a:pPr marL="483306" lvl="0" indent="-318206" rtl="0">
              <a:spcBef>
                <a:spcPts val="0"/>
              </a:spcBef>
              <a:buClr>
                <a:schemeClr val="dk1"/>
              </a:buClr>
              <a:buSzPct val="100000"/>
              <a:buFont typeface="Oxygen"/>
            </a:pPr>
            <a:r>
              <a:rPr lang="en-US" sz="3200" dirty="0">
                <a:latin typeface="Source Sans Pro" panose="020B0604020202020204" charset="0"/>
                <a:ea typeface="Oxygen"/>
                <a:cs typeface="Oxygen"/>
                <a:sym typeface="Oxygen"/>
              </a:rPr>
              <a:t>TSP shouldn’t be abstract, should be tied to the context of the actual students (not a magical wand) </a:t>
            </a:r>
          </a:p>
          <a:p>
            <a:pPr marL="0" lvl="0" indent="0" rtl="0">
              <a:spcBef>
                <a:spcPts val="0"/>
              </a:spcBef>
              <a:buNone/>
            </a:pPr>
            <a:endParaRPr sz="3200" dirty="0">
              <a:latin typeface="Source Sans Pro" panose="020B0604020202020204" charset="0"/>
              <a:ea typeface="Oxygen"/>
              <a:cs typeface="Oxygen"/>
              <a:sym typeface="Oxygen"/>
            </a:endParaRPr>
          </a:p>
          <a:p>
            <a:pPr marL="483306" lvl="0" indent="-318206" rtl="0">
              <a:spcBef>
                <a:spcPts val="0"/>
              </a:spcBef>
              <a:buClr>
                <a:schemeClr val="dk1"/>
              </a:buClr>
              <a:buSzPct val="100000"/>
              <a:buFont typeface="Oxygen"/>
            </a:pPr>
            <a:r>
              <a:rPr lang="en-US" sz="3200" dirty="0">
                <a:latin typeface="Source Sans Pro" panose="020B0604020202020204" charset="0"/>
                <a:ea typeface="Oxygen"/>
                <a:cs typeface="Oxygen"/>
                <a:sym typeface="Oxygen"/>
              </a:rPr>
              <a:t>Appraiser could have asked about particular students herself rather than letting the teacher choose - ensures that teacher can articulate the thinking for any given student</a:t>
            </a:r>
          </a:p>
        </p:txBody>
      </p:sp>
      <p:pic>
        <p:nvPicPr>
          <p:cNvPr id="4" name="Shape 559"/>
          <p:cNvPicPr preferRelativeResize="0"/>
          <p:nvPr/>
        </p:nvPicPr>
        <p:blipFill rotWithShape="1">
          <a:blip r:embed="rId3">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75687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521854" y="223981"/>
            <a:ext cx="8229600" cy="864590"/>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a:solidFill>
                  <a:schemeClr val="dk2"/>
                </a:solidFill>
                <a:ea typeface="Source Sans Pro"/>
                <a:sym typeface="Source Sans Pro"/>
              </a:rPr>
              <a:t>Three Phase Process</a:t>
            </a:r>
          </a:p>
        </p:txBody>
      </p:sp>
      <p:pic>
        <p:nvPicPr>
          <p:cNvPr id="704" name="Shape 704"/>
          <p:cNvPicPr preferRelativeResize="0"/>
          <p:nvPr/>
        </p:nvPicPr>
        <p:blipFill rotWithShape="1">
          <a:blip r:embed="rId3">
            <a:alphaModFix/>
          </a:blip>
          <a:srcRect/>
          <a:stretch/>
        </p:blipFill>
        <p:spPr>
          <a:xfrm>
            <a:off x="2454787" y="1447800"/>
            <a:ext cx="4606707" cy="4999402"/>
          </a:xfrm>
          <a:prstGeom prst="rect">
            <a:avLst/>
          </a:prstGeom>
          <a:noFill/>
          <a:ln>
            <a:noFill/>
          </a:ln>
        </p:spPr>
      </p:pic>
      <p:pic>
        <p:nvPicPr>
          <p:cNvPr id="4"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241628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SLOs</a:t>
            </a:r>
            <a:r>
              <a:rPr lang="en-US" sz="5400" b="0" i="0" u="none" strike="noStrike" cap="none" dirty="0">
                <a:solidFill>
                  <a:schemeClr val="dk2"/>
                </a:solidFill>
                <a:latin typeface="Calibri"/>
                <a:ea typeface="Source Sans Pro"/>
                <a:cs typeface="Calibri"/>
                <a:sym typeface="Source Sans Pro"/>
              </a:rPr>
              <a:t> are...</a:t>
            </a:r>
          </a:p>
        </p:txBody>
      </p:sp>
      <p:sp>
        <p:nvSpPr>
          <p:cNvPr id="132" name="Shape 132"/>
          <p:cNvSpPr txBox="1">
            <a:spLocks noGrp="1"/>
          </p:cNvSpPr>
          <p:nvPr>
            <p:ph type="body" idx="1"/>
          </p:nvPr>
        </p:nvSpPr>
        <p:spPr>
          <a:xfrm>
            <a:off x="712381" y="1488558"/>
            <a:ext cx="8431619" cy="5041605"/>
          </a:xfrm>
          <a:prstGeom prst="rect">
            <a:avLst/>
          </a:prstGeom>
          <a:noFill/>
          <a:ln>
            <a:noFill/>
          </a:ln>
        </p:spPr>
        <p:txBody>
          <a:bodyPr wrap="square" lIns="91425" tIns="91425" rIns="91425" bIns="91425" anchor="t" anchorCtr="0">
            <a:noAutofit/>
          </a:bodyPr>
          <a:lstStyle/>
          <a:p>
            <a:pPr marL="274320" marR="0" lvl="0" indent="-134620" algn="l" rtl="0">
              <a:spcBef>
                <a:spcPts val="580"/>
              </a:spcBef>
              <a:spcAft>
                <a:spcPts val="0"/>
              </a:spcAft>
              <a:buClr>
                <a:schemeClr val="accent1"/>
              </a:buClr>
              <a:buSzPct val="85000"/>
              <a:buFont typeface="Noto Sans Symbols"/>
              <a:buChar char="●"/>
            </a:pPr>
            <a:r>
              <a:rPr lang="en-US" sz="2800" dirty="0"/>
              <a:t>A means to teacher growth (</a:t>
            </a:r>
            <a:r>
              <a:rPr lang="en-US" sz="2800" dirty="0" smtClean="0"/>
              <a:t>reflect, assess</a:t>
            </a:r>
            <a:r>
              <a:rPr lang="en-US" sz="2800" dirty="0"/>
              <a:t>, </a:t>
            </a:r>
            <a:r>
              <a:rPr lang="en-US" sz="2800" dirty="0" smtClean="0"/>
              <a:t>   </a:t>
            </a:r>
          </a:p>
          <a:p>
            <a:pPr marL="139700" marR="0" lvl="0" indent="0" algn="l" rtl="0">
              <a:spcBef>
                <a:spcPts val="580"/>
              </a:spcBef>
              <a:spcAft>
                <a:spcPts val="0"/>
              </a:spcAft>
              <a:buClr>
                <a:schemeClr val="accent1"/>
              </a:buClr>
              <a:buSzPct val="85000"/>
              <a:buNone/>
            </a:pPr>
            <a:r>
              <a:rPr lang="en-US" sz="2800" dirty="0" smtClean="0"/>
              <a:t>  adjust, and </a:t>
            </a:r>
            <a:r>
              <a:rPr lang="en-US" sz="2800" dirty="0"/>
              <a:t>develop over time)</a:t>
            </a:r>
          </a:p>
          <a:p>
            <a:pPr marL="274320" marR="0" lvl="0" indent="-134620" algn="l" rtl="0">
              <a:spcBef>
                <a:spcPts val="580"/>
              </a:spcBef>
              <a:spcAft>
                <a:spcPts val="0"/>
              </a:spcAft>
              <a:buClr>
                <a:schemeClr val="accent1"/>
              </a:buClr>
              <a:buSzPct val="85000"/>
              <a:buFont typeface="Noto Sans Symbols"/>
              <a:buChar char="●"/>
            </a:pPr>
            <a:r>
              <a:rPr lang="en-US" sz="2800" dirty="0"/>
              <a:t>A concentrated look at instructional impact </a:t>
            </a:r>
            <a:r>
              <a:rPr lang="en-US" sz="2800" dirty="0" smtClean="0"/>
              <a:t>on      student </a:t>
            </a:r>
            <a:r>
              <a:rPr lang="en-US" sz="2800" dirty="0"/>
              <a:t>learning </a:t>
            </a:r>
          </a:p>
          <a:p>
            <a:pPr marL="274320" marR="0" lvl="0" indent="-134620" algn="l" rtl="0">
              <a:spcBef>
                <a:spcPts val="580"/>
              </a:spcBef>
              <a:spcAft>
                <a:spcPts val="0"/>
              </a:spcAft>
              <a:buClr>
                <a:schemeClr val="accent1"/>
              </a:buClr>
              <a:buSzPct val="85000"/>
              <a:buFont typeface="Noto Sans Symbols"/>
              <a:buChar char="●"/>
            </a:pPr>
            <a:r>
              <a:rPr lang="en-US" sz="2800" dirty="0"/>
              <a:t>Focused on one foundational skill in one subject area with one class</a:t>
            </a:r>
          </a:p>
          <a:p>
            <a:pPr marL="274320" marR="0" lvl="0" indent="-134620" algn="l" rtl="0">
              <a:spcBef>
                <a:spcPts val="580"/>
              </a:spcBef>
              <a:spcAft>
                <a:spcPts val="0"/>
              </a:spcAft>
              <a:buClr>
                <a:schemeClr val="accent1"/>
              </a:buClr>
              <a:buSzPct val="85000"/>
              <a:buFont typeface="Noto Sans Symbols"/>
              <a:buChar char="●"/>
            </a:pPr>
            <a:r>
              <a:rPr lang="en-US" sz="2800" dirty="0"/>
              <a:t>A way to inform potential instructional goals in a teacher’s GSPD plans</a:t>
            </a:r>
          </a:p>
          <a:p>
            <a:pPr marL="274320" marR="0" lvl="0" indent="-134620" algn="l" rtl="0">
              <a:spcBef>
                <a:spcPts val="580"/>
              </a:spcBef>
              <a:spcAft>
                <a:spcPts val="0"/>
              </a:spcAft>
              <a:buClr>
                <a:schemeClr val="accent1"/>
              </a:buClr>
              <a:buSzPct val="85000"/>
              <a:buFont typeface="Noto Sans Symbols"/>
              <a:buChar char="●"/>
            </a:pPr>
            <a:r>
              <a:rPr lang="en-US" sz="2800" dirty="0"/>
              <a:t>Evidence-based</a:t>
            </a:r>
          </a:p>
        </p:txBody>
      </p:sp>
    </p:spTree>
    <p:extLst>
      <p:ext uri="{BB962C8B-B14F-4D97-AF65-F5344CB8AC3E}">
        <p14:creationId xmlns:p14="http://schemas.microsoft.com/office/powerpoint/2010/main" val="687597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2" name="Shape 712"/>
          <p:cNvPicPr preferRelativeResize="0"/>
          <p:nvPr/>
        </p:nvPicPr>
        <p:blipFill rotWithShape="1">
          <a:blip r:embed="rId3">
            <a:alphaModFix/>
          </a:blip>
          <a:srcRect/>
          <a:stretch/>
        </p:blipFill>
        <p:spPr>
          <a:xfrm>
            <a:off x="1638300" y="1372550"/>
            <a:ext cx="5843148" cy="4491604"/>
          </a:xfrm>
          <a:prstGeom prst="rect">
            <a:avLst/>
          </a:prstGeom>
          <a:noFill/>
          <a:ln>
            <a:noFill/>
          </a:ln>
        </p:spPr>
      </p:pic>
    </p:spTree>
    <p:extLst>
      <p:ext uri="{BB962C8B-B14F-4D97-AF65-F5344CB8AC3E}">
        <p14:creationId xmlns:p14="http://schemas.microsoft.com/office/powerpoint/2010/main" val="2040049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914400" y="274637"/>
            <a:ext cx="7772400" cy="803700"/>
          </a:xfrm>
          <a:prstGeom prst="rect">
            <a:avLst/>
          </a:prstGeom>
        </p:spPr>
        <p:txBody>
          <a:bodyPr wrap="square" lIns="91425" tIns="91425" rIns="91425" bIns="91425" anchor="b" anchorCtr="0">
            <a:noAutofit/>
          </a:bodyPr>
          <a:lstStyle/>
          <a:p>
            <a:pPr lvl="0">
              <a:spcBef>
                <a:spcPts val="0"/>
              </a:spcBef>
              <a:buNone/>
            </a:pPr>
            <a:r>
              <a:rPr lang="en-US" sz="4800" dirty="0" smtClean="0">
                <a:latin typeface="Calibri"/>
                <a:cs typeface="Calibri"/>
              </a:rPr>
              <a:t>Teaching </a:t>
            </a:r>
            <a:r>
              <a:rPr lang="en-US" sz="4800" dirty="0">
                <a:latin typeface="Calibri"/>
                <a:cs typeface="Calibri"/>
              </a:rPr>
              <a:t>Loop</a:t>
            </a:r>
          </a:p>
        </p:txBody>
      </p:sp>
      <p:sp>
        <p:nvSpPr>
          <p:cNvPr id="719" name="Shape 719"/>
          <p:cNvSpPr txBox="1">
            <a:spLocks noGrp="1"/>
          </p:cNvSpPr>
          <p:nvPr>
            <p:ph type="body" idx="1"/>
          </p:nvPr>
        </p:nvSpPr>
        <p:spPr>
          <a:xfrm>
            <a:off x="809425" y="1422013"/>
            <a:ext cx="7772400" cy="4597500"/>
          </a:xfrm>
          <a:prstGeom prst="rect">
            <a:avLst/>
          </a:prstGeom>
        </p:spPr>
        <p:txBody>
          <a:bodyPr wrap="square" lIns="91425" tIns="91425" rIns="91425" bIns="91425" anchor="t" anchorCtr="0">
            <a:noAutofit/>
          </a:bodyPr>
          <a:lstStyle/>
          <a:p>
            <a:pPr marL="0" lvl="0" indent="0">
              <a:spcBef>
                <a:spcPts val="0"/>
              </a:spcBef>
              <a:buNone/>
            </a:pPr>
            <a:endParaRPr lang="en-US" dirty="0"/>
          </a:p>
          <a:p>
            <a:pPr marL="0" lvl="0" indent="0" rtl="0">
              <a:spcBef>
                <a:spcPts val="0"/>
              </a:spcBef>
              <a:buNone/>
            </a:pPr>
            <a:endParaRPr dirty="0"/>
          </a:p>
        </p:txBody>
      </p:sp>
      <p:graphicFrame>
        <p:nvGraphicFramePr>
          <p:cNvPr id="4" name="Content Placeholder 3"/>
          <p:cNvGraphicFramePr>
            <a:graphicFrameLocks/>
          </p:cNvGraphicFramePr>
          <p:nvPr>
            <p:extLst>
              <p:ext uri="{D42A27DB-BD31-4B8C-83A1-F6EECF244321}">
                <p14:modId xmlns:p14="http://schemas.microsoft.com/office/powerpoint/2010/main" val="794205221"/>
              </p:ext>
            </p:extLst>
          </p:nvPr>
        </p:nvGraphicFramePr>
        <p:xfrm>
          <a:off x="837901" y="1292911"/>
          <a:ext cx="754380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hape 712"/>
          <p:cNvPicPr preferRelativeResize="0"/>
          <p:nvPr/>
        </p:nvPicPr>
        <p:blipFill rotWithShape="1">
          <a:blip r:embed="rId8">
            <a:alphaModFix/>
          </a:blip>
          <a:srcRect/>
          <a:stretch/>
        </p:blipFill>
        <p:spPr>
          <a:xfrm>
            <a:off x="8259607" y="6148615"/>
            <a:ext cx="794181" cy="610484"/>
          </a:xfrm>
          <a:prstGeom prst="rect">
            <a:avLst/>
          </a:prstGeom>
          <a:noFill/>
          <a:ln>
            <a:noFill/>
          </a:ln>
        </p:spPr>
      </p:pic>
      <p:sp>
        <p:nvSpPr>
          <p:cNvPr id="2" name="TextBox 1"/>
          <p:cNvSpPr txBox="1"/>
          <p:nvPr/>
        </p:nvSpPr>
        <p:spPr>
          <a:xfrm>
            <a:off x="209550" y="2114550"/>
            <a:ext cx="1924050" cy="2062103"/>
          </a:xfrm>
          <a:prstGeom prst="rect">
            <a:avLst/>
          </a:prstGeom>
          <a:noFill/>
        </p:spPr>
        <p:txBody>
          <a:bodyPr wrap="square" rtlCol="0">
            <a:spAutoFit/>
          </a:bodyPr>
          <a:lstStyle/>
          <a:p>
            <a:r>
              <a:rPr lang="en-US" sz="1600" b="1" dirty="0" smtClean="0"/>
              <a:t>1. What </a:t>
            </a:r>
            <a:r>
              <a:rPr lang="en-US" sz="1600" b="1" dirty="0"/>
              <a:t>do we do when students aren’t learning? </a:t>
            </a:r>
            <a:endParaRPr lang="en-US" sz="1600" b="1" dirty="0" smtClean="0"/>
          </a:p>
          <a:p>
            <a:r>
              <a:rPr lang="en-US" sz="1600" b="1" dirty="0" smtClean="0"/>
              <a:t>2. How </a:t>
            </a:r>
            <a:r>
              <a:rPr lang="en-US" sz="1600" b="1" dirty="0"/>
              <a:t>do we </a:t>
            </a:r>
            <a:r>
              <a:rPr lang="en-US" sz="1600" b="1" dirty="0" smtClean="0"/>
              <a:t>reteach?</a:t>
            </a:r>
          </a:p>
          <a:p>
            <a:r>
              <a:rPr lang="en-US" sz="1600" b="1" dirty="0" smtClean="0"/>
              <a:t>3. How </a:t>
            </a:r>
            <a:r>
              <a:rPr lang="en-US" sz="1600" b="1" dirty="0"/>
              <a:t>do we alter pedagogy? </a:t>
            </a:r>
          </a:p>
          <a:p>
            <a:endParaRPr lang="en-US" sz="1600" dirty="0"/>
          </a:p>
        </p:txBody>
      </p:sp>
    </p:spTree>
    <p:extLst>
      <p:ext uri="{BB962C8B-B14F-4D97-AF65-F5344CB8AC3E}">
        <p14:creationId xmlns:p14="http://schemas.microsoft.com/office/powerpoint/2010/main" val="25408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Phase 2 Processes</a:t>
            </a:r>
          </a:p>
        </p:txBody>
      </p:sp>
      <p:sp>
        <p:nvSpPr>
          <p:cNvPr id="743" name="Shape 743"/>
          <p:cNvSpPr txBox="1">
            <a:spLocks noGrp="1"/>
          </p:cNvSpPr>
          <p:nvPr>
            <p:ph type="body" idx="1"/>
          </p:nvPr>
        </p:nvSpPr>
        <p:spPr>
          <a:xfrm>
            <a:off x="914400" y="1161143"/>
            <a:ext cx="7772400" cy="4858657"/>
          </a:xfrm>
          <a:prstGeom prst="rect">
            <a:avLst/>
          </a:prstGeom>
          <a:noFill/>
          <a:ln>
            <a:noFill/>
          </a:ln>
        </p:spPr>
        <p:txBody>
          <a:bodyPr wrap="square" lIns="91425" tIns="91425" rIns="91425" bIns="91425" anchor="t" anchorCtr="0">
            <a:noAutofit/>
          </a:bodyPr>
          <a:lstStyle/>
          <a:p>
            <a:pPr marL="140335" marR="0" lvl="0" indent="-140970" algn="l" rtl="0">
              <a:spcBef>
                <a:spcPts val="0"/>
              </a:spcBef>
              <a:spcAft>
                <a:spcPts val="0"/>
              </a:spcAft>
              <a:buClr>
                <a:schemeClr val="accent1"/>
              </a:buClr>
              <a:buSzPct val="85000"/>
              <a:buFont typeface="Noto Sans Symbols"/>
              <a:buNone/>
            </a:pPr>
            <a:r>
              <a:rPr lang="en-US" sz="3600" b="0" i="0" u="none" strike="noStrike" cap="none" dirty="0">
                <a:solidFill>
                  <a:schemeClr val="dk1"/>
                </a:solidFill>
                <a:latin typeface="Source Sans Pro"/>
                <a:ea typeface="Source Sans Pro"/>
                <a:cs typeface="Source Sans Pro"/>
                <a:sym typeface="Source Sans Pro"/>
              </a:rPr>
              <a:t>Mid-point conferences with </a:t>
            </a:r>
            <a:r>
              <a:rPr lang="en-US" sz="3600" b="0" i="0" u="none" strike="noStrike" cap="none" dirty="0" smtClean="0">
                <a:solidFill>
                  <a:schemeClr val="dk1"/>
                </a:solidFill>
                <a:latin typeface="Source Sans Pro"/>
                <a:ea typeface="Source Sans Pro"/>
                <a:cs typeface="Source Sans Pro"/>
                <a:sym typeface="Source Sans Pro"/>
              </a:rPr>
              <a:t>appraisers</a:t>
            </a:r>
          </a:p>
          <a:p>
            <a:pPr marL="140335" marR="0" lvl="0" indent="-140970" algn="l" rtl="0">
              <a:spcBef>
                <a:spcPts val="0"/>
              </a:spcBef>
              <a:spcAft>
                <a:spcPts val="0"/>
              </a:spcAft>
              <a:buClr>
                <a:schemeClr val="accent1"/>
              </a:buClr>
              <a:buSzPct val="85000"/>
              <a:buFont typeface="Noto Sans Symbols"/>
              <a:buNone/>
            </a:pPr>
            <a:endParaRPr lang="en-US" dirty="0"/>
          </a:p>
          <a:p>
            <a:pPr marL="140335" marR="0" lvl="0" indent="-140970" algn="l" rtl="0">
              <a:spcBef>
                <a:spcPts val="0"/>
              </a:spcBef>
              <a:spcAft>
                <a:spcPts val="0"/>
              </a:spcAft>
              <a:buClr>
                <a:schemeClr val="accent1"/>
              </a:buClr>
              <a:buSzPct val="85000"/>
              <a:buFont typeface="Noto Sans Symbols"/>
              <a:buNone/>
            </a:pPr>
            <a:r>
              <a:rPr lang="en-US" sz="2800" b="0" i="0" u="none" strike="noStrike" cap="none" dirty="0" smtClean="0">
                <a:solidFill>
                  <a:schemeClr val="dk1"/>
                </a:solidFill>
                <a:latin typeface="Source Sans Pro"/>
                <a:ea typeface="Source Sans Pro"/>
                <a:cs typeface="Source Sans Pro"/>
                <a:sym typeface="Source Sans Pro"/>
              </a:rPr>
              <a:t>Main </a:t>
            </a:r>
            <a:r>
              <a:rPr lang="en-US" sz="2800" b="0" i="0" u="none" strike="noStrike" cap="none" dirty="0">
                <a:solidFill>
                  <a:schemeClr val="dk1"/>
                </a:solidFill>
                <a:latin typeface="Source Sans Pro"/>
                <a:ea typeface="Source Sans Pro"/>
                <a:cs typeface="Source Sans Pro"/>
                <a:sym typeface="Source Sans Pro"/>
              </a:rPr>
              <a:t>points of the check-in</a:t>
            </a:r>
            <a:r>
              <a:rPr lang="en-US" sz="2800" b="0" i="0" u="none" strike="noStrike" cap="none" dirty="0" smtClean="0">
                <a:solidFill>
                  <a:schemeClr val="dk1"/>
                </a:solidFill>
                <a:latin typeface="Source Sans Pro"/>
                <a:ea typeface="Source Sans Pro"/>
                <a:cs typeface="Source Sans Pro"/>
                <a:sym typeface="Source Sans Pro"/>
              </a:rPr>
              <a:t>:</a:t>
            </a:r>
            <a:endParaRPr lang="en-US" sz="2800" b="0" i="0" u="none" strike="noStrike" cap="none" dirty="0">
              <a:solidFill>
                <a:schemeClr val="dk1"/>
              </a:solidFill>
              <a:latin typeface="Source Sans Pro"/>
              <a:ea typeface="Source Sans Pro"/>
              <a:cs typeface="Source Sans Pro"/>
              <a:sym typeface="Source Sans Pro"/>
            </a:endParaRPr>
          </a:p>
          <a:p>
            <a:pPr indent="-104140">
              <a:spcBef>
                <a:spcPts val="370"/>
              </a:spcBef>
              <a:buSzPct val="85000"/>
            </a:pPr>
            <a:r>
              <a:rPr lang="en-US" sz="3000" b="0" i="0" u="none" strike="noStrike" cap="none" dirty="0">
                <a:solidFill>
                  <a:schemeClr val="dk1"/>
                </a:solidFill>
                <a:sym typeface="Source Sans Pro"/>
              </a:rPr>
              <a:t>Are students on track to meet targets? </a:t>
            </a:r>
          </a:p>
          <a:p>
            <a:pPr indent="-104140">
              <a:spcBef>
                <a:spcPts val="370"/>
              </a:spcBef>
              <a:buSzPct val="85000"/>
            </a:pPr>
            <a:r>
              <a:rPr lang="en-US" sz="3000" dirty="0"/>
              <a:t>What adjustments have been made</a:t>
            </a:r>
            <a:r>
              <a:rPr lang="en-US" sz="3000" b="0" i="0" u="none" strike="noStrike" cap="none" dirty="0">
                <a:solidFill>
                  <a:schemeClr val="dk1"/>
                </a:solidFill>
                <a:sym typeface="Source Sans Pro"/>
              </a:rPr>
              <a:t>?</a:t>
            </a:r>
          </a:p>
          <a:p>
            <a:pPr indent="-104140">
              <a:spcBef>
                <a:spcPts val="370"/>
              </a:spcBef>
              <a:buSzPct val="85000"/>
            </a:pPr>
            <a:r>
              <a:rPr lang="en-US" sz="3000" dirty="0"/>
              <a:t>What adjustments still need to be made?</a:t>
            </a:r>
          </a:p>
          <a:p>
            <a:pPr indent="-104140">
              <a:spcBef>
                <a:spcPts val="370"/>
              </a:spcBef>
              <a:buSzPct val="85000"/>
            </a:pPr>
            <a:r>
              <a:rPr lang="en-US" sz="3000" dirty="0"/>
              <a:t>What</a:t>
            </a:r>
            <a:r>
              <a:rPr lang="en-US" sz="3000" b="0" i="0" u="none" strike="noStrike" cap="none" dirty="0">
                <a:solidFill>
                  <a:schemeClr val="dk1"/>
                </a:solidFill>
                <a:sym typeface="Source Sans Pro"/>
              </a:rPr>
              <a:t> additional support</a:t>
            </a:r>
            <a:r>
              <a:rPr lang="en-US" sz="3000" dirty="0"/>
              <a:t> can be provided to the teacher</a:t>
            </a:r>
            <a:r>
              <a:rPr lang="en-US" sz="3000" b="0" i="0" u="none" strike="noStrike" cap="none" dirty="0">
                <a:solidFill>
                  <a:schemeClr val="dk1"/>
                </a:solidFill>
                <a:sym typeface="Source Sans Pro"/>
              </a:rPr>
              <a:t>?</a:t>
            </a:r>
          </a:p>
          <a:p>
            <a:pPr marL="548640" marR="0" lvl="1" indent="-104140" algn="l" rtl="0">
              <a:spcBef>
                <a:spcPts val="370"/>
              </a:spcBef>
              <a:spcAft>
                <a:spcPts val="0"/>
              </a:spcAft>
              <a:buClr>
                <a:schemeClr val="accent2"/>
              </a:buClr>
              <a:buSzPct val="85000"/>
              <a:buFont typeface="Noto Sans Symbols"/>
              <a:buNone/>
            </a:pPr>
            <a:endParaRPr sz="2400" b="0" i="0" u="none" strike="noStrike" cap="none" dirty="0">
              <a:solidFill>
                <a:schemeClr val="dk1"/>
              </a:solidFill>
              <a:latin typeface="Source Sans Pro"/>
              <a:ea typeface="Source Sans Pro"/>
              <a:cs typeface="Source Sans Pro"/>
              <a:sym typeface="Source Sans Pro"/>
            </a:endParaRPr>
          </a:p>
        </p:txBody>
      </p:sp>
      <p:pic>
        <p:nvPicPr>
          <p:cNvPr id="5" name="Shape 712"/>
          <p:cNvPicPr preferRelativeResize="0"/>
          <p:nvPr/>
        </p:nvPicPr>
        <p:blipFill rotWithShape="1">
          <a:blip r:embed="rId3">
            <a:alphaModFix/>
          </a:blip>
          <a:srcRect/>
          <a:stretch/>
        </p:blipFill>
        <p:spPr>
          <a:xfrm>
            <a:off x="8259607" y="6148615"/>
            <a:ext cx="794181" cy="610484"/>
          </a:xfrm>
          <a:prstGeom prst="rect">
            <a:avLst/>
          </a:prstGeom>
          <a:noFill/>
          <a:ln>
            <a:noFill/>
          </a:ln>
        </p:spPr>
      </p:pic>
    </p:spTree>
    <p:extLst>
      <p:ext uri="{BB962C8B-B14F-4D97-AF65-F5344CB8AC3E}">
        <p14:creationId xmlns:p14="http://schemas.microsoft.com/office/powerpoint/2010/main" val="1212663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521854" y="223981"/>
            <a:ext cx="8229600" cy="973448"/>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a:solidFill>
                  <a:schemeClr val="dk2"/>
                </a:solidFill>
                <a:ea typeface="Source Sans Pro"/>
                <a:sym typeface="Source Sans Pro"/>
              </a:rPr>
              <a:t>Three Phase Process</a:t>
            </a:r>
          </a:p>
        </p:txBody>
      </p:sp>
      <p:pic>
        <p:nvPicPr>
          <p:cNvPr id="751" name="Shape 751"/>
          <p:cNvPicPr preferRelativeResize="0"/>
          <p:nvPr/>
        </p:nvPicPr>
        <p:blipFill rotWithShape="1">
          <a:blip r:embed="rId3">
            <a:alphaModFix/>
          </a:blip>
          <a:srcRect/>
          <a:stretch/>
        </p:blipFill>
        <p:spPr>
          <a:xfrm>
            <a:off x="2523781" y="1417637"/>
            <a:ext cx="4471216" cy="4852361"/>
          </a:xfrm>
          <a:prstGeom prst="rect">
            <a:avLst/>
          </a:prstGeom>
          <a:noFill/>
          <a:ln>
            <a:noFill/>
          </a:ln>
        </p:spPr>
      </p:pic>
      <p:pic>
        <p:nvPicPr>
          <p:cNvPr id="4" name="Shape 712"/>
          <p:cNvPicPr preferRelativeResize="0"/>
          <p:nvPr/>
        </p:nvPicPr>
        <p:blipFill rotWithShape="1">
          <a:blip r:embed="rId4">
            <a:alphaModFix/>
          </a:blip>
          <a:srcRect/>
          <a:stretch/>
        </p:blipFill>
        <p:spPr>
          <a:xfrm>
            <a:off x="8259607" y="6148615"/>
            <a:ext cx="794181" cy="610484"/>
          </a:xfrm>
          <a:prstGeom prst="rect">
            <a:avLst/>
          </a:prstGeom>
          <a:noFill/>
          <a:ln>
            <a:noFill/>
          </a:ln>
        </p:spPr>
      </p:pic>
    </p:spTree>
    <p:extLst>
      <p:ext uri="{BB962C8B-B14F-4D97-AF65-F5344CB8AC3E}">
        <p14:creationId xmlns:p14="http://schemas.microsoft.com/office/powerpoint/2010/main" val="3976451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9" name="Shape 759"/>
          <p:cNvPicPr preferRelativeResize="0"/>
          <p:nvPr/>
        </p:nvPicPr>
        <p:blipFill rotWithShape="1">
          <a:blip r:embed="rId3">
            <a:alphaModFix/>
          </a:blip>
          <a:srcRect/>
          <a:stretch/>
        </p:blipFill>
        <p:spPr>
          <a:xfrm>
            <a:off x="1714500" y="1417650"/>
            <a:ext cx="5715000" cy="4340794"/>
          </a:xfrm>
          <a:prstGeom prst="rect">
            <a:avLst/>
          </a:prstGeom>
          <a:noFill/>
          <a:ln>
            <a:noFill/>
          </a:ln>
        </p:spPr>
      </p:pic>
    </p:spTree>
    <p:extLst>
      <p:ext uri="{BB962C8B-B14F-4D97-AF65-F5344CB8AC3E}">
        <p14:creationId xmlns:p14="http://schemas.microsoft.com/office/powerpoint/2010/main" val="3495095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Reflection and Close-Out</a:t>
            </a:r>
          </a:p>
        </p:txBody>
      </p:sp>
      <p:sp>
        <p:nvSpPr>
          <p:cNvPr id="767" name="Shape 767"/>
          <p:cNvSpPr txBox="1">
            <a:spLocks noGrp="1"/>
          </p:cNvSpPr>
          <p:nvPr>
            <p:ph type="body" idx="1"/>
          </p:nvPr>
        </p:nvSpPr>
        <p:spPr>
          <a:xfrm>
            <a:off x="914400" y="1233714"/>
            <a:ext cx="7772400" cy="4786086"/>
          </a:xfrm>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sz="2800" b="0" i="0" u="none" strike="noStrike" cap="none" dirty="0">
                <a:solidFill>
                  <a:schemeClr val="dk1"/>
                </a:solidFill>
                <a:latin typeface="Source Sans Pro"/>
                <a:ea typeface="Source Sans Pro"/>
                <a:cs typeface="Source Sans Pro"/>
                <a:sym typeface="Source Sans Pro"/>
              </a:rPr>
              <a:t>Teachers should assess the end-of-year student skill level </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2800" b="0" i="0" u="none" strike="noStrike" cap="none" dirty="0">
                <a:solidFill>
                  <a:schemeClr val="dk1"/>
                </a:solidFill>
                <a:latin typeface="Source Sans Pro"/>
                <a:ea typeface="Source Sans Pro"/>
                <a:cs typeface="Source Sans Pro"/>
                <a:sym typeface="Source Sans Pro"/>
              </a:rPr>
              <a:t>Teachers record students’ end-of-year skill level on the Student Growth Tracker and complete EOY Reflection in advance of EOY Conference</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2800" b="0" i="0" u="none" strike="noStrike" cap="none" dirty="0" smtClean="0">
                <a:solidFill>
                  <a:schemeClr val="dk1"/>
                </a:solidFill>
                <a:latin typeface="Source Sans Pro"/>
                <a:ea typeface="Source Sans Pro"/>
                <a:cs typeface="Source Sans Pro"/>
                <a:sym typeface="Source Sans Pro"/>
              </a:rPr>
              <a:t>The SLO EOY close out should occur during the TTESS EOY conference</a:t>
            </a:r>
            <a:endParaRPr lang="en-US" sz="2800" b="0" i="0" u="none" strike="noStrike" cap="none" dirty="0">
              <a:solidFill>
                <a:schemeClr val="dk1"/>
              </a:solidFill>
              <a:latin typeface="Source Sans Pro"/>
              <a:ea typeface="Source Sans Pro"/>
              <a:cs typeface="Source Sans Pro"/>
              <a:sym typeface="Source Sans Pro"/>
            </a:endParaRPr>
          </a:p>
        </p:txBody>
      </p:sp>
      <p:pic>
        <p:nvPicPr>
          <p:cNvPr id="4" name="Shape 759"/>
          <p:cNvPicPr preferRelativeResize="0"/>
          <p:nvPr/>
        </p:nvPicPr>
        <p:blipFill rotWithShape="1">
          <a:blip r:embed="rId3">
            <a:alphaModFix/>
          </a:blip>
          <a:srcRect/>
          <a:stretch/>
        </p:blipFill>
        <p:spPr>
          <a:xfrm>
            <a:off x="8147730" y="6099243"/>
            <a:ext cx="857649" cy="651422"/>
          </a:xfrm>
          <a:prstGeom prst="rect">
            <a:avLst/>
          </a:prstGeom>
          <a:noFill/>
          <a:ln>
            <a:noFill/>
          </a:ln>
        </p:spPr>
      </p:pic>
    </p:spTree>
    <p:extLst>
      <p:ext uri="{BB962C8B-B14F-4D97-AF65-F5344CB8AC3E}">
        <p14:creationId xmlns:p14="http://schemas.microsoft.com/office/powerpoint/2010/main" val="88292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Check for Understanding</a:t>
            </a:r>
          </a:p>
        </p:txBody>
      </p:sp>
      <p:sp>
        <p:nvSpPr>
          <p:cNvPr id="2" name="Text Placeholder 1"/>
          <p:cNvSpPr>
            <a:spLocks noGrp="1"/>
          </p:cNvSpPr>
          <p:nvPr>
            <p:ph type="body" idx="1"/>
          </p:nvPr>
        </p:nvSpPr>
        <p:spPr/>
        <p:txBody>
          <a:bodyPr/>
          <a:lstStyle/>
          <a:p>
            <a:r>
              <a:rPr lang="en-US" sz="4000" dirty="0"/>
              <a:t>Areas </a:t>
            </a:r>
            <a:r>
              <a:rPr lang="en-US" sz="4000" dirty="0" smtClean="0"/>
              <a:t>you </a:t>
            </a:r>
            <a:r>
              <a:rPr lang="en-US" sz="4000" dirty="0"/>
              <a:t>feel good </a:t>
            </a:r>
            <a:r>
              <a:rPr lang="en-US" sz="4000" dirty="0" smtClean="0"/>
              <a:t>about?</a:t>
            </a:r>
            <a:endParaRPr lang="en-US" sz="4000" dirty="0"/>
          </a:p>
          <a:p>
            <a:r>
              <a:rPr lang="en-US" sz="4000" dirty="0" smtClean="0"/>
              <a:t>Concerns?</a:t>
            </a:r>
          </a:p>
          <a:p>
            <a:r>
              <a:rPr lang="en-US" sz="4000" dirty="0" smtClean="0"/>
              <a:t>Questions?</a:t>
            </a:r>
            <a:endParaRPr lang="en-US" sz="4000" dirty="0"/>
          </a:p>
        </p:txBody>
      </p:sp>
    </p:spTree>
    <p:extLst>
      <p:ext uri="{BB962C8B-B14F-4D97-AF65-F5344CB8AC3E}">
        <p14:creationId xmlns:p14="http://schemas.microsoft.com/office/powerpoint/2010/main" val="1827442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8429" y="274637"/>
            <a:ext cx="8527142" cy="886506"/>
          </a:xfrm>
        </p:spPr>
        <p:txBody>
          <a:bodyPr>
            <a:normAutofit/>
          </a:bodyPr>
          <a:lstStyle/>
          <a:p>
            <a:pPr algn="l"/>
            <a:r>
              <a:rPr lang="en-US" sz="4000" dirty="0"/>
              <a:t>Deliberate, Thoughtful, Evidence-Based</a:t>
            </a:r>
          </a:p>
        </p:txBody>
      </p:sp>
      <p:sp>
        <p:nvSpPr>
          <p:cNvPr id="3" name="Content Placeholder 2"/>
          <p:cNvSpPr>
            <a:spLocks noGrp="1"/>
          </p:cNvSpPr>
          <p:nvPr>
            <p:ph type="body" idx="1"/>
          </p:nvPr>
        </p:nvSpPr>
        <p:spPr>
          <a:xfrm>
            <a:off x="362857" y="1422400"/>
            <a:ext cx="8527143" cy="4597400"/>
          </a:xfrm>
        </p:spPr>
        <p:txBody>
          <a:bodyPr>
            <a:normAutofit/>
          </a:bodyPr>
          <a:lstStyle/>
          <a:p>
            <a:pPr marL="0" indent="0" algn="ctr">
              <a:buNone/>
            </a:pPr>
            <a:r>
              <a:rPr lang="en-US" sz="2800" i="1" dirty="0" smtClean="0">
                <a:solidFill>
                  <a:srgbClr val="304E74"/>
                </a:solidFill>
              </a:rPr>
              <a:t>After a Year of “AWESOME” </a:t>
            </a:r>
          </a:p>
          <a:p>
            <a:pPr marL="0" indent="0" algn="ctr">
              <a:buNone/>
            </a:pPr>
            <a:r>
              <a:rPr lang="en-US" sz="2800" i="1" dirty="0" smtClean="0">
                <a:solidFill>
                  <a:srgbClr val="304E74"/>
                </a:solidFill>
              </a:rPr>
              <a:t>with you…</a:t>
            </a:r>
          </a:p>
          <a:p>
            <a:pPr marL="0" indent="0" algn="ctr">
              <a:buNone/>
            </a:pPr>
            <a:endParaRPr lang="en-US" sz="2800" i="1" dirty="0" smtClean="0">
              <a:solidFill>
                <a:srgbClr val="0000FF"/>
              </a:solidFill>
            </a:endParaRPr>
          </a:p>
          <a:p>
            <a:pPr marL="0" indent="0">
              <a:buNone/>
            </a:pPr>
            <a:r>
              <a:rPr lang="en-US" b="1" i="1" dirty="0" smtClean="0">
                <a:solidFill>
                  <a:srgbClr val="00B050"/>
                </a:solidFill>
              </a:rPr>
              <a:t>Because you focused on a foundational, transferable skill that was meaningful, measurable and manageable, you’ve enhanced your instructional practice, positively impacting your own and your students’ growth. Congratulations!</a:t>
            </a:r>
            <a:endParaRPr lang="en-US" sz="2000" b="1" i="1" dirty="0">
              <a:solidFill>
                <a:srgbClr val="FF6600"/>
              </a:solidFill>
            </a:endParaRPr>
          </a:p>
        </p:txBody>
      </p:sp>
      <p:pic>
        <p:nvPicPr>
          <p:cNvPr id="4" name="Picture 4" descr="C:\Users\calthoff\AppData\Local\Microsoft\Windows\Temporary Internet Files\Content.IE5\2MU9UJX7\mcol-magnifying-gla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17" y="1711472"/>
            <a:ext cx="891616" cy="679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calthoff\AppData\Local\Microsoft\Windows\Temporary Internet Files\Content.IE5\2177FPM5\Mirr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08" y="1507178"/>
            <a:ext cx="763184" cy="86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3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6600"/>
                </a:solidFill>
              </a:rPr>
              <a:t>S</a:t>
            </a:r>
            <a:r>
              <a:rPr lang="en-US" dirty="0"/>
              <a:t>tudent </a:t>
            </a:r>
            <a:r>
              <a:rPr lang="en-US" dirty="0">
                <a:solidFill>
                  <a:srgbClr val="FF6600"/>
                </a:solidFill>
              </a:rPr>
              <a:t>L</a:t>
            </a:r>
            <a:r>
              <a:rPr lang="en-US" dirty="0"/>
              <a:t>earning </a:t>
            </a:r>
            <a:r>
              <a:rPr lang="en-US" dirty="0">
                <a:solidFill>
                  <a:srgbClr val="FF6600"/>
                </a:solidFill>
              </a:rPr>
              <a:t>O</a:t>
            </a:r>
            <a:r>
              <a:rPr lang="en-US" dirty="0"/>
              <a:t>bjectives </a:t>
            </a:r>
          </a:p>
        </p:txBody>
      </p:sp>
      <p:sp>
        <p:nvSpPr>
          <p:cNvPr id="3" name="Content Placeholder 2"/>
          <p:cNvSpPr>
            <a:spLocks noGrp="1"/>
          </p:cNvSpPr>
          <p:nvPr>
            <p:ph type="body" idx="1"/>
          </p:nvPr>
        </p:nvSpPr>
        <p:spPr>
          <a:xfrm>
            <a:off x="145774" y="1126436"/>
            <a:ext cx="8825948" cy="4893364"/>
          </a:xfrm>
        </p:spPr>
        <p:txBody>
          <a:bodyPr/>
          <a:lstStyle/>
          <a:p>
            <a:pPr marL="0" indent="0" algn="ctr">
              <a:buNone/>
            </a:pPr>
            <a:endParaRPr lang="en-US" sz="2800" b="1" i="1" dirty="0" smtClean="0">
              <a:solidFill>
                <a:srgbClr val="4E80C2"/>
              </a:solidFill>
            </a:endParaRPr>
          </a:p>
          <a:p>
            <a:pPr marL="0" indent="0" algn="ctr">
              <a:buNone/>
            </a:pPr>
            <a:r>
              <a:rPr lang="en-US" sz="3200" b="1" i="1" dirty="0" smtClean="0">
                <a:solidFill>
                  <a:srgbClr val="4E80C2"/>
                </a:solidFill>
              </a:rPr>
              <a:t>SLOs are about teacher growth.</a:t>
            </a:r>
          </a:p>
          <a:p>
            <a:pPr marL="0" indent="0" algn="ctr">
              <a:buNone/>
            </a:pPr>
            <a:r>
              <a:rPr lang="en-US" sz="3200" b="1" i="1" dirty="0" smtClean="0">
                <a:solidFill>
                  <a:srgbClr val="4E80C2"/>
                </a:solidFill>
              </a:rPr>
              <a:t>When teachers grow, students benefit.</a:t>
            </a:r>
          </a:p>
          <a:p>
            <a:pPr marL="0" indent="0" algn="ctr">
              <a:buNone/>
            </a:pPr>
            <a:r>
              <a:rPr lang="en-US" sz="3200" b="1" i="1" dirty="0" smtClean="0">
                <a:solidFill>
                  <a:srgbClr val="4E80C2"/>
                </a:solidFill>
              </a:rPr>
              <a:t>When</a:t>
            </a:r>
            <a:r>
              <a:rPr lang="en-US" sz="3200" b="1" i="1" baseline="0" dirty="0" smtClean="0">
                <a:solidFill>
                  <a:srgbClr val="4E80C2"/>
                </a:solidFill>
              </a:rPr>
              <a:t> students benefit, students grow.</a:t>
            </a:r>
          </a:p>
          <a:p>
            <a:pPr marL="0" indent="0" algn="ctr">
              <a:buNone/>
            </a:pPr>
            <a:r>
              <a:rPr lang="en-US" sz="3200" b="1" i="1" baseline="0" dirty="0" smtClean="0">
                <a:solidFill>
                  <a:srgbClr val="4E80C2"/>
                </a:solidFill>
              </a:rPr>
              <a:t>When students grow, teachers benefit, too.</a:t>
            </a:r>
          </a:p>
          <a:p>
            <a:pPr marL="0" indent="0" algn="ctr">
              <a:buNone/>
            </a:pPr>
            <a:endParaRPr lang="en-US" sz="3200" b="1" i="1" baseline="0" dirty="0" smtClean="0">
              <a:solidFill>
                <a:srgbClr val="4E80C2"/>
              </a:solidFill>
            </a:endParaRPr>
          </a:p>
        </p:txBody>
      </p:sp>
    </p:spTree>
    <p:extLst>
      <p:ext uri="{BB962C8B-B14F-4D97-AF65-F5344CB8AC3E}">
        <p14:creationId xmlns:p14="http://schemas.microsoft.com/office/powerpoint/2010/main" val="2197571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35000" y="274636"/>
            <a:ext cx="8051800" cy="1376363"/>
          </a:xfrm>
          <a:prstGeom prst="rect">
            <a:avLst/>
          </a:prstGeom>
          <a:noFill/>
          <a:ln>
            <a:noFill/>
          </a:ln>
        </p:spPr>
        <p:txBody>
          <a:bodyPr wrap="square" lIns="91425" tIns="91425" rIns="91425" bIns="91425" anchor="b" anchorCtr="0">
            <a:noAutofit/>
          </a:bodyPr>
          <a:lstStyle/>
          <a:p>
            <a:pPr indent="-254000"/>
            <a:r>
              <a:rPr lang="en-US" dirty="0"/>
              <a:t>Supporting documents can be found at:</a:t>
            </a:r>
          </a:p>
        </p:txBody>
      </p:sp>
      <p:sp>
        <p:nvSpPr>
          <p:cNvPr id="885" name="Shape 885"/>
          <p:cNvSpPr txBox="1">
            <a:spLocks noGrp="1"/>
          </p:cNvSpPr>
          <p:nvPr>
            <p:ph type="body" idx="1"/>
          </p:nvPr>
        </p:nvSpPr>
        <p:spPr>
          <a:xfrm>
            <a:off x="914400" y="1687286"/>
            <a:ext cx="7772400" cy="4332514"/>
          </a:xfrm>
          <a:prstGeom prst="rect">
            <a:avLst/>
          </a:prstGeom>
          <a:noFill/>
          <a:ln>
            <a:noFill/>
          </a:ln>
        </p:spPr>
        <p:txBody>
          <a:bodyPr wrap="square" lIns="91425" tIns="91425" rIns="91425" bIns="91425" anchor="t" anchorCtr="0">
            <a:noAutofit/>
          </a:bodyPr>
          <a:lstStyle/>
          <a:p>
            <a:pPr marL="140335" marR="0" lvl="0" indent="-216534" algn="ctr" rtl="0">
              <a:spcBef>
                <a:spcPts val="580"/>
              </a:spcBef>
              <a:spcAft>
                <a:spcPts val="0"/>
              </a:spcAft>
              <a:buClr>
                <a:schemeClr val="accent1"/>
              </a:buClr>
              <a:buSzPct val="85000"/>
              <a:buFont typeface="Noto Sans Symbols"/>
              <a:buNone/>
            </a:pPr>
            <a:r>
              <a:rPr lang="en-US" sz="4000" b="0" i="0" u="sng" strike="noStrike" cap="none" dirty="0" smtClean="0">
                <a:solidFill>
                  <a:schemeClr val="hlink"/>
                </a:solidFill>
                <a:latin typeface="Source Sans Pro"/>
                <a:ea typeface="Source Sans Pro"/>
                <a:cs typeface="Source Sans Pro"/>
                <a:sym typeface="Source Sans Pro"/>
                <a:hlinkClick r:id="rId3"/>
              </a:rPr>
              <a:t>https://TexasSLO.org</a:t>
            </a:r>
            <a:r>
              <a:rPr lang="en-US" sz="4000" b="0" i="0" u="sng" strike="noStrike" cap="none" dirty="0">
                <a:solidFill>
                  <a:schemeClr val="hlink"/>
                </a:solidFill>
                <a:latin typeface="Source Sans Pro"/>
                <a:ea typeface="Source Sans Pro"/>
                <a:cs typeface="Source Sans Pro"/>
                <a:sym typeface="Source Sans Pro"/>
                <a:hlinkClick r:id="rId3"/>
              </a:rPr>
              <a:t>/</a:t>
            </a:r>
            <a:r>
              <a:rPr lang="en-US" sz="4000" b="0" i="0" u="none" strike="noStrike" cap="none" dirty="0">
                <a:solidFill>
                  <a:schemeClr val="dk1"/>
                </a:solidFill>
                <a:latin typeface="Source Sans Pro"/>
                <a:ea typeface="Source Sans Pro"/>
                <a:cs typeface="Source Sans Pro"/>
                <a:sym typeface="Source Sans Pro"/>
              </a:rPr>
              <a:t> </a:t>
            </a:r>
          </a:p>
        </p:txBody>
      </p:sp>
      <p:pic>
        <p:nvPicPr>
          <p:cNvPr id="886" name="Shape 886">
            <a:hlinkClick r:id="rId3"/>
          </p:cNvPr>
          <p:cNvPicPr preferRelativeResize="0"/>
          <p:nvPr/>
        </p:nvPicPr>
        <p:blipFill rotWithShape="1">
          <a:blip r:embed="rId4">
            <a:alphaModFix/>
          </a:blip>
          <a:srcRect t="14285" r="2036" b="25646"/>
          <a:stretch/>
        </p:blipFill>
        <p:spPr>
          <a:xfrm>
            <a:off x="1552732" y="2663251"/>
            <a:ext cx="6495736" cy="3207030"/>
          </a:xfrm>
          <a:prstGeom prst="rect">
            <a:avLst/>
          </a:prstGeom>
          <a:noFill/>
          <a:ln>
            <a:noFill/>
          </a:ln>
        </p:spPr>
      </p:pic>
    </p:spTree>
    <p:extLst>
      <p:ext uri="{BB962C8B-B14F-4D97-AF65-F5344CB8AC3E}">
        <p14:creationId xmlns:p14="http://schemas.microsoft.com/office/powerpoint/2010/main" val="52941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1447800" y="1671636"/>
            <a:ext cx="6551214" cy="3991561"/>
          </a:xfrm>
          <a:prstGeom prst="rect">
            <a:avLst/>
          </a:prstGeom>
          <a:noFill/>
          <a:ln>
            <a:noFill/>
          </a:ln>
        </p:spPr>
      </p:pic>
    </p:spTree>
    <p:extLst>
      <p:ext uri="{BB962C8B-B14F-4D97-AF65-F5344CB8AC3E}">
        <p14:creationId xmlns:p14="http://schemas.microsoft.com/office/powerpoint/2010/main" val="1660490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914400" y="1422400"/>
            <a:ext cx="7791450" cy="5035550"/>
          </a:xfrm>
        </p:spPr>
        <p:txBody>
          <a:bodyPr/>
          <a:lstStyle/>
          <a:p>
            <a:pPr lvl="1" indent="0">
              <a:buNone/>
            </a:pPr>
            <a:endParaRPr lang="en-US" sz="4000" u="sng" dirty="0">
              <a:solidFill>
                <a:schemeClr val="accent2">
                  <a:lumMod val="75000"/>
                </a:schemeClr>
              </a:solidFill>
            </a:endParaRPr>
          </a:p>
          <a:p>
            <a:r>
              <a:rPr lang="en-US" sz="4000" dirty="0" smtClean="0">
                <a:solidFill>
                  <a:schemeClr val="accent6">
                    <a:lumMod val="50000"/>
                  </a:schemeClr>
                </a:solidFill>
              </a:rPr>
              <a:t>Jeffrey Strom</a:t>
            </a:r>
          </a:p>
          <a:p>
            <a:pPr lvl="1"/>
            <a:r>
              <a:rPr lang="en-US" sz="4000" u="sng" dirty="0" smtClean="0">
                <a:solidFill>
                  <a:schemeClr val="accent6">
                    <a:lumMod val="50000"/>
                  </a:schemeClr>
                </a:solidFill>
              </a:rPr>
              <a:t>jstrom@esc19.net</a:t>
            </a:r>
            <a:endParaRPr lang="en-US" sz="4000" u="sng" dirty="0">
              <a:solidFill>
                <a:schemeClr val="accent6">
                  <a:lumMod val="50000"/>
                </a:schemeClr>
              </a:solidFill>
            </a:endParaRPr>
          </a:p>
        </p:txBody>
      </p:sp>
    </p:spTree>
    <p:extLst>
      <p:ext uri="{BB962C8B-B14F-4D97-AF65-F5344CB8AC3E}">
        <p14:creationId xmlns:p14="http://schemas.microsoft.com/office/powerpoint/2010/main" val="3062347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chemeClr val="bg2"/>
                </a:solidFill>
                <a:latin typeface="Source Sans Pro" panose="020B0604020202020204" charset="0"/>
              </a:rPr>
              <a:t>SLO Skill Statement</a:t>
            </a:r>
            <a:endParaRPr lang="en-US" sz="4000" b="0" dirty="0">
              <a:solidFill>
                <a:schemeClr val="bg2"/>
              </a:solidFill>
              <a:latin typeface="Source Sans Pro" panose="020B0604020202020204" charset="0"/>
            </a:endParaRPr>
          </a:p>
        </p:txBody>
      </p:sp>
      <p:sp>
        <p:nvSpPr>
          <p:cNvPr id="4" name="Text Placeholder 3"/>
          <p:cNvSpPr>
            <a:spLocks noGrp="1"/>
          </p:cNvSpPr>
          <p:nvPr>
            <p:ph type="body" idx="1"/>
          </p:nvPr>
        </p:nvSpPr>
        <p:spPr/>
        <p:txBody>
          <a:bodyPr/>
          <a:lstStyle/>
          <a:p>
            <a:endParaRPr lang="en-US" dirty="0" smtClean="0">
              <a:latin typeface="Source Sans Pro" panose="020B0604020202020204" charset="0"/>
            </a:endParaRPr>
          </a:p>
          <a:p>
            <a:pPr marL="0" indent="0">
              <a:buNone/>
            </a:pPr>
            <a:r>
              <a:rPr lang="en-US" sz="4000" dirty="0" smtClean="0">
                <a:latin typeface="Source Sans Pro" panose="020B0604020202020204" charset="0"/>
              </a:rPr>
              <a:t>The skill statement is a description of what students should </a:t>
            </a:r>
            <a:r>
              <a:rPr lang="en-US" sz="4000" b="1" dirty="0" smtClean="0">
                <a:solidFill>
                  <a:srgbClr val="FF0000"/>
                </a:solidFill>
                <a:latin typeface="Source Sans Pro" panose="020B0604020202020204" charset="0"/>
              </a:rPr>
              <a:t>be able to do </a:t>
            </a:r>
            <a:r>
              <a:rPr lang="en-US" sz="4000" dirty="0" smtClean="0">
                <a:latin typeface="Source Sans Pro" panose="020B0604020202020204" charset="0"/>
              </a:rPr>
              <a:t>with the foundational skill by the </a:t>
            </a:r>
            <a:r>
              <a:rPr lang="en-US" sz="4000" b="1" dirty="0" smtClean="0">
                <a:solidFill>
                  <a:srgbClr val="FF0000"/>
                </a:solidFill>
                <a:latin typeface="Source Sans Pro" panose="020B0604020202020204" charset="0"/>
              </a:rPr>
              <a:t>end</a:t>
            </a:r>
            <a:r>
              <a:rPr lang="en-US" sz="4000" dirty="0" smtClean="0">
                <a:latin typeface="Source Sans Pro" panose="020B0604020202020204" charset="0"/>
              </a:rPr>
              <a:t> of the course/year. </a:t>
            </a:r>
            <a:endParaRPr lang="en-US" sz="4000" dirty="0">
              <a:latin typeface="Source Sans Pro" panose="020B0604020202020204" charset="0"/>
            </a:endParaRPr>
          </a:p>
        </p:txBody>
      </p:sp>
      <p:pic>
        <p:nvPicPr>
          <p:cNvPr id="5"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1801957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Probing </a:t>
            </a:r>
            <a:r>
              <a:rPr lang="en-US" dirty="0" smtClean="0"/>
              <a:t>Question</a:t>
            </a:r>
            <a:endParaRPr lang="en-US" dirty="0"/>
          </a:p>
        </p:txBody>
      </p:sp>
      <p:sp>
        <p:nvSpPr>
          <p:cNvPr id="216" name="Shape 216"/>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endParaRPr lang="en-US" sz="2400" dirty="0" smtClean="0">
              <a:solidFill>
                <a:srgbClr val="000000"/>
              </a:solidFill>
            </a:endParaRPr>
          </a:p>
          <a:p>
            <a:pPr marL="0" lvl="0" indent="0" rtl="0">
              <a:spcBef>
                <a:spcPts val="0"/>
              </a:spcBef>
              <a:buNone/>
            </a:pPr>
            <a:endParaRPr lang="en-US" sz="3600" dirty="0">
              <a:solidFill>
                <a:srgbClr val="000000"/>
              </a:solidFill>
            </a:endParaRPr>
          </a:p>
          <a:p>
            <a:pPr marL="0" lvl="0" indent="0" rtl="0">
              <a:spcBef>
                <a:spcPts val="0"/>
              </a:spcBef>
              <a:buNone/>
            </a:pPr>
            <a:r>
              <a:rPr lang="en-US" sz="3600" dirty="0" smtClean="0">
                <a:solidFill>
                  <a:srgbClr val="000000"/>
                </a:solidFill>
              </a:rPr>
              <a:t>What </a:t>
            </a:r>
            <a:r>
              <a:rPr lang="en-US" sz="3600" dirty="0">
                <a:solidFill>
                  <a:srgbClr val="000000"/>
                </a:solidFill>
              </a:rPr>
              <a:t>is the difference between a foundational skill and TEKS?</a:t>
            </a:r>
          </a:p>
          <a:p>
            <a:pPr marL="0" lvl="0" indent="0" rtl="0">
              <a:spcBef>
                <a:spcPts val="0"/>
              </a:spcBef>
              <a:buNone/>
            </a:pPr>
            <a:endParaRPr sz="2400" dirty="0">
              <a:solidFill>
                <a:srgbClr val="000000"/>
              </a:solidFill>
            </a:endParaRPr>
          </a:p>
        </p:txBody>
      </p:sp>
      <p:grpSp>
        <p:nvGrpSpPr>
          <p:cNvPr id="5" name="Group 4"/>
          <p:cNvGrpSpPr/>
          <p:nvPr/>
        </p:nvGrpSpPr>
        <p:grpSpPr>
          <a:xfrm>
            <a:off x="7407976" y="193735"/>
            <a:ext cx="1175497" cy="1589262"/>
            <a:chOff x="7407976" y="193735"/>
            <a:chExt cx="1175497" cy="15892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6497" flipH="1">
              <a:off x="7407976" y="193735"/>
              <a:ext cx="1175497" cy="1589262"/>
            </a:xfrm>
            <a:prstGeom prst="rect">
              <a:avLst/>
            </a:prstGeom>
          </p:spPr>
        </p:pic>
        <p:sp>
          <p:nvSpPr>
            <p:cNvPr id="8" name="TextBox 7"/>
            <p:cNvSpPr txBox="1"/>
            <p:nvPr/>
          </p:nvSpPr>
          <p:spPr>
            <a:xfrm rot="19357532">
              <a:off x="7496999" y="430296"/>
              <a:ext cx="700073" cy="677108"/>
            </a:xfrm>
            <a:prstGeom prst="rect">
              <a:avLst/>
            </a:prstGeom>
            <a:noFill/>
          </p:spPr>
          <p:txBody>
            <a:bodyPr wrap="square" rtlCol="0">
              <a:spAutoFit/>
            </a:bodyPr>
            <a:lstStyle/>
            <a:p>
              <a:r>
                <a:rPr lang="en-US" dirty="0" smtClean="0">
                  <a:solidFill>
                    <a:srgbClr val="4E80C2"/>
                  </a:solidFill>
                </a:rPr>
                <a:t>Notes</a:t>
              </a:r>
            </a:p>
            <a:p>
              <a:r>
                <a:rPr lang="en-US" dirty="0" smtClean="0">
                  <a:solidFill>
                    <a:srgbClr val="4E80C2"/>
                  </a:solidFill>
                </a:rPr>
                <a:t>Pg. </a:t>
              </a:r>
              <a:r>
                <a:rPr lang="en-US" sz="2400" dirty="0" smtClean="0">
                  <a:solidFill>
                    <a:srgbClr val="FF6600"/>
                  </a:solidFill>
                </a:rPr>
                <a:t>2</a:t>
              </a:r>
              <a:endParaRPr lang="en-US" dirty="0">
                <a:solidFill>
                  <a:srgbClr val="FF6600"/>
                </a:solidFill>
              </a:endParaRPr>
            </a:p>
          </p:txBody>
        </p:sp>
      </p:grpSp>
      <p:pic>
        <p:nvPicPr>
          <p:cNvPr id="9" name="Shape 209"/>
          <p:cNvPicPr preferRelativeResize="0"/>
          <p:nvPr/>
        </p:nvPicPr>
        <p:blipFill rotWithShape="1">
          <a:blip r:embed="rId4">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73662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Foundational Skills</a:t>
            </a:r>
          </a:p>
        </p:txBody>
      </p:sp>
      <p:sp>
        <p:nvSpPr>
          <p:cNvPr id="230" name="Shape 230"/>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endParaRPr dirty="0"/>
          </a:p>
          <a:p>
            <a:pPr marL="457200" lvl="0" indent="-368935" rtl="0">
              <a:spcBef>
                <a:spcPts val="0"/>
              </a:spcBef>
              <a:spcAft>
                <a:spcPts val="0"/>
              </a:spcAft>
              <a:buSzPct val="85000"/>
            </a:pPr>
            <a:r>
              <a:rPr lang="en-US" sz="3200" dirty="0"/>
              <a:t>Are the most important skills students develop in the course</a:t>
            </a:r>
          </a:p>
          <a:p>
            <a:pPr marL="457200" lvl="0" indent="-368935" rtl="0">
              <a:spcBef>
                <a:spcPts val="0"/>
              </a:spcBef>
              <a:spcAft>
                <a:spcPts val="0"/>
              </a:spcAft>
              <a:buSzPct val="85000"/>
            </a:pPr>
            <a:r>
              <a:rPr lang="en-US" sz="3200" dirty="0"/>
              <a:t>Can impact not just this course but other courses both this year and beyond</a:t>
            </a:r>
          </a:p>
          <a:p>
            <a:pPr marL="457200" lvl="0" indent="-368935" rtl="0">
              <a:spcBef>
                <a:spcPts val="0"/>
              </a:spcBef>
              <a:spcAft>
                <a:spcPts val="0"/>
              </a:spcAft>
              <a:buSzPct val="85000"/>
            </a:pPr>
            <a:r>
              <a:rPr lang="en-US" sz="3200" dirty="0"/>
              <a:t>Persist throughout the course</a:t>
            </a:r>
          </a:p>
          <a:p>
            <a:pPr marL="457200" lvl="0" indent="-368935">
              <a:spcBef>
                <a:spcPts val="0"/>
              </a:spcBef>
              <a:buSzPct val="85000"/>
            </a:pPr>
            <a:r>
              <a:rPr lang="en-US" sz="3200" dirty="0"/>
              <a:t>Will be found in multiple TEKS</a:t>
            </a:r>
          </a:p>
        </p:txBody>
      </p:sp>
      <p:pic>
        <p:nvPicPr>
          <p:cNvPr id="4"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1997410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Skills</a:t>
            </a:r>
          </a:p>
        </p:txBody>
      </p:sp>
      <p:sp>
        <p:nvSpPr>
          <p:cNvPr id="3" name="Content Placeholder 2"/>
          <p:cNvSpPr>
            <a:spLocks noGrp="1"/>
          </p:cNvSpPr>
          <p:nvPr>
            <p:ph type="body" idx="1"/>
          </p:nvPr>
        </p:nvSpPr>
        <p:spPr/>
        <p:txBody>
          <a:bodyPr/>
          <a:lstStyle/>
          <a:p>
            <a:r>
              <a:rPr lang="en-US" sz="3200" dirty="0"/>
              <a:t>analyzing text</a:t>
            </a:r>
          </a:p>
          <a:p>
            <a:r>
              <a:rPr lang="en-US" sz="3200" dirty="0"/>
              <a:t>communicating ideas</a:t>
            </a:r>
          </a:p>
          <a:p>
            <a:r>
              <a:rPr lang="en-US" sz="3200" dirty="0"/>
              <a:t>using multiple representations</a:t>
            </a:r>
          </a:p>
          <a:p>
            <a:r>
              <a:rPr lang="en-US" sz="3200" dirty="0"/>
              <a:t>developing vocabulary</a:t>
            </a:r>
          </a:p>
          <a:p>
            <a:r>
              <a:rPr lang="en-US" sz="3200" dirty="0"/>
              <a:t>comprehending &amp; connecting text</a:t>
            </a:r>
          </a:p>
          <a:p>
            <a:r>
              <a:rPr lang="en-US" sz="3200" dirty="0"/>
              <a:t>formulating questions &amp; hypotheses</a:t>
            </a:r>
          </a:p>
          <a:p>
            <a:endParaRPr lang="en-US" sz="3200" dirty="0"/>
          </a:p>
          <a:p>
            <a:endParaRPr lang="en-US" sz="3200" dirty="0"/>
          </a:p>
        </p:txBody>
      </p:sp>
      <p:pic>
        <p:nvPicPr>
          <p:cNvPr id="2050" name="Picture 2" descr="C:\Users\calthoff\AppData\Local\Microsoft\Windows\Temporary Internet Files\Content.IE5\2177FPM5\thinking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169" y="322943"/>
            <a:ext cx="2286191" cy="149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98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ESS - Cov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24176</TotalTime>
  <Words>6901</Words>
  <Application>Microsoft Office PowerPoint</Application>
  <PresentationFormat>On-screen Show (4:3)</PresentationFormat>
  <Paragraphs>616</Paragraphs>
  <Slides>50</Slides>
  <Notes>48</Notes>
  <HiddenSlides>4</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Source Sans Pro</vt:lpstr>
      <vt:lpstr>Arial</vt:lpstr>
      <vt:lpstr>Franklin Gothic Book</vt:lpstr>
      <vt:lpstr>Noto Sans Symbols</vt:lpstr>
      <vt:lpstr>Libre Baskerville</vt:lpstr>
      <vt:lpstr>Oxygen</vt:lpstr>
      <vt:lpstr>Calibri</vt:lpstr>
      <vt:lpstr>T-TESS-Content</vt:lpstr>
      <vt:lpstr>T-TESS - Cover</vt:lpstr>
      <vt:lpstr>12_T-TESS-Content</vt:lpstr>
      <vt:lpstr>PowerPoint Presentation</vt:lpstr>
      <vt:lpstr>Welcome!</vt:lpstr>
      <vt:lpstr>Three Phase Process</vt:lpstr>
      <vt:lpstr>SLOs are...</vt:lpstr>
      <vt:lpstr>PowerPoint Presentation</vt:lpstr>
      <vt:lpstr>SLO Skill Statement</vt:lpstr>
      <vt:lpstr>Probing Question</vt:lpstr>
      <vt:lpstr>Foundational Skills</vt:lpstr>
      <vt:lpstr>Foundational Skills</vt:lpstr>
      <vt:lpstr>PowerPoint Presentation</vt:lpstr>
      <vt:lpstr>SLO down…</vt:lpstr>
      <vt:lpstr>SLO Skill Statement Success Criteria</vt:lpstr>
      <vt:lpstr>SLO Skill Focus Statement</vt:lpstr>
      <vt:lpstr>Your Turn!</vt:lpstr>
      <vt:lpstr>PowerPoint Presentation</vt:lpstr>
      <vt:lpstr>Initial Skill Profile</vt:lpstr>
      <vt:lpstr>ISP Structure</vt:lpstr>
      <vt:lpstr>Who Do I Think I’ll Have?</vt:lpstr>
      <vt:lpstr>Success Criteria</vt:lpstr>
      <vt:lpstr>ISP Practice</vt:lpstr>
      <vt:lpstr>Who are my students?</vt:lpstr>
      <vt:lpstr>Who are my students?</vt:lpstr>
      <vt:lpstr>PowerPoint Presentation</vt:lpstr>
      <vt:lpstr>Targeted Skill Profiles (TSP)</vt:lpstr>
      <vt:lpstr>Targeted Skill Profiles</vt:lpstr>
      <vt:lpstr>Targeted Skill Profiles</vt:lpstr>
      <vt:lpstr>Success Criteria</vt:lpstr>
      <vt:lpstr>PowerPoint Presentation</vt:lpstr>
      <vt:lpstr>TSP Practice</vt:lpstr>
      <vt:lpstr>What are my expectations for these students?</vt:lpstr>
      <vt:lpstr>Student Growth Tracker</vt:lpstr>
      <vt:lpstr>What are my expectations for these students?</vt:lpstr>
      <vt:lpstr>PowerPoint Presentation</vt:lpstr>
      <vt:lpstr>Probing Question</vt:lpstr>
      <vt:lpstr>Planning for Growth</vt:lpstr>
      <vt:lpstr>Review Success Criteria Document</vt:lpstr>
      <vt:lpstr>Review SLO with appraiser for approval</vt:lpstr>
      <vt:lpstr>Growth from the Teacher’s Lens</vt:lpstr>
      <vt:lpstr>Three Phase Process</vt:lpstr>
      <vt:lpstr>PowerPoint Presentation</vt:lpstr>
      <vt:lpstr>Teaching Loop</vt:lpstr>
      <vt:lpstr>Phase 2 Processes</vt:lpstr>
      <vt:lpstr>Three Phase Process</vt:lpstr>
      <vt:lpstr>PowerPoint Presentation</vt:lpstr>
      <vt:lpstr>Reflection and Close-Out</vt:lpstr>
      <vt:lpstr>Check for Understanding</vt:lpstr>
      <vt:lpstr>Deliberate, Thoughtful, Evidence-Based</vt:lpstr>
      <vt:lpstr>Student Learning Objectives </vt:lpstr>
      <vt:lpstr>Supporting documents can be found at: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Objectives:  Trainer Of Trainers</dc:title>
  <dc:creator>Regal, Tim</dc:creator>
  <cp:lastModifiedBy>Jeffrey Strom</cp:lastModifiedBy>
  <cp:revision>340</cp:revision>
  <cp:lastPrinted>2018-06-09T21:07:35Z</cp:lastPrinted>
  <dcterms:modified xsi:type="dcterms:W3CDTF">2018-09-17T22:34:08Z</dcterms:modified>
</cp:coreProperties>
</file>