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57" r:id="rId2"/>
    <p:sldId id="299" r:id="rId3"/>
    <p:sldId id="258" r:id="rId4"/>
    <p:sldId id="336" r:id="rId5"/>
    <p:sldId id="260" r:id="rId6"/>
    <p:sldId id="345" r:id="rId7"/>
    <p:sldId id="348" r:id="rId8"/>
    <p:sldId id="337" r:id="rId9"/>
    <p:sldId id="343" r:id="rId10"/>
    <p:sldId id="339" r:id="rId11"/>
    <p:sldId id="338" r:id="rId12"/>
    <p:sldId id="340" r:id="rId13"/>
    <p:sldId id="342" r:id="rId14"/>
    <p:sldId id="346" r:id="rId15"/>
    <p:sldId id="344" r:id="rId16"/>
    <p:sldId id="347" r:id="rId17"/>
    <p:sldId id="334" r:id="rId18"/>
  </p:sldIdLst>
  <p:sldSz cx="9144000" cy="6858000" type="screen4x3"/>
  <p:notesSz cx="7010400" cy="9296400"/>
  <p:embeddedFontLs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ＭＳ Ｐゴシック" panose="020B0600070205080204" pitchFamily="34" charset="-128"/>
      <p:regular r:id="rId26"/>
    </p:embeddedFont>
    <p:embeddedFont>
      <p:font typeface="Lato" panose="020F0502020204030203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256A43-038C-4C77-8522-44B6626DD58D}">
  <a:tblStyle styleId="{E8256A43-038C-4C77-8522-44B6626DD58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8454FC8-C25F-45C6-B410-CDAE5F544B7A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238" autoAdjust="0"/>
  </p:normalViewPr>
  <p:slideViewPr>
    <p:cSldViewPr>
      <p:cViewPr varScale="1">
        <p:scale>
          <a:sx n="66" d="100"/>
          <a:sy n="66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5EE8B-ED4A-4F8D-A3D2-BB2215A8066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5715A-85E9-40B9-B4C6-060AB681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3" y="4473893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" y="8829968"/>
            <a:ext cx="3037839" cy="466431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39" cy="466431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8083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buSzPct val="25000"/>
            </a:pPr>
            <a:r>
              <a:rPr lang="en-US" sz="2000" dirty="0" smtClean="0"/>
              <a:t>Assist</a:t>
            </a:r>
            <a:r>
              <a:rPr lang="en-US" sz="2000" baseline="0" dirty="0" smtClean="0"/>
              <a:t> participants accessing TRS website</a:t>
            </a:r>
          </a:p>
          <a:p>
            <a:pPr>
              <a:buSzPct val="25000"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3190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ＭＳ Ｐゴシック" charset="-128"/>
              </a:rPr>
              <a:t>Housekeeping</a:t>
            </a:r>
            <a:r>
              <a:rPr lang="en-US" b="1" baseline="0" dirty="0" smtClean="0">
                <a:ea typeface="ＭＳ Ｐゴシック" charset="-128"/>
              </a:rPr>
              <a:t> info</a:t>
            </a:r>
          </a:p>
          <a:p>
            <a:pPr eaLnBrk="1" hangingPunct="1">
              <a:defRPr/>
            </a:pPr>
            <a:r>
              <a:rPr lang="en-US" b="1" baseline="0" dirty="0" smtClean="0">
                <a:ea typeface="ＭＳ Ｐゴシック" charset="-128"/>
              </a:rPr>
              <a:t>Take care of yourself</a:t>
            </a:r>
          </a:p>
          <a:p>
            <a:pPr eaLnBrk="1" hangingPunct="1">
              <a:defRPr/>
            </a:pPr>
            <a:r>
              <a:rPr lang="en-US" b="1" baseline="0" dirty="0" smtClean="0">
                <a:ea typeface="ＭＳ Ｐゴシック" charset="-128"/>
              </a:rPr>
              <a:t>Step outside to take care of personal family and business matters</a:t>
            </a:r>
          </a:p>
          <a:p>
            <a:pPr eaLnBrk="1" hangingPunct="1">
              <a:defRPr/>
            </a:pPr>
            <a:r>
              <a:rPr lang="en-US" b="1" baseline="0" dirty="0" smtClean="0">
                <a:ea typeface="ＭＳ Ｐゴシック" charset="-128"/>
              </a:rPr>
              <a:t>We will honor your start and end time</a:t>
            </a:r>
          </a:p>
          <a:p>
            <a:pPr eaLnBrk="1" hangingPunct="1">
              <a:defRPr/>
            </a:pPr>
            <a:r>
              <a:rPr lang="en-US" b="1" baseline="0" dirty="0" smtClean="0">
                <a:ea typeface="ＭＳ Ｐゴシック" charset="-128"/>
              </a:rPr>
              <a:t>Give  scheduled lunch time, in case they have to make plans </a:t>
            </a:r>
          </a:p>
          <a:p>
            <a:pPr eaLnBrk="1" hangingPunct="1">
              <a:defRPr/>
            </a:pPr>
            <a:endParaRPr lang="en-US" b="1" dirty="0" smtClean="0">
              <a:ea typeface="ＭＳ Ｐゴシック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1928" y="8831263"/>
            <a:ext cx="303688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5" tIns="45482" rIns="90965" bIns="45482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90625336-B63F-4CDA-9F77-C59A6D238CAB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0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043" y="4473893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sz="2000" dirty="0" smtClean="0"/>
              <a:t>Help participants make a connection from</a:t>
            </a:r>
            <a:r>
              <a:rPr lang="en-US" sz="2000" baseline="0" dirty="0" smtClean="0"/>
              <a:t> the planning with TRS and T-TESS </a:t>
            </a:r>
            <a:endParaRPr lang="en-US" sz="2000" dirty="0"/>
          </a:p>
          <a:p>
            <a:pPr>
              <a:buSzPct val="25000"/>
            </a:pPr>
            <a:r>
              <a:rPr lang="en-US" sz="2000" dirty="0" smtClean="0"/>
              <a:t>1.1 </a:t>
            </a:r>
            <a:r>
              <a:rPr lang="en-US" sz="2000" dirty="0"/>
              <a:t>The teacher designs clear, well-organized, sequential lessons that reflect best practices, align with standards and are appropriate for diverse learners. </a:t>
            </a:r>
          </a:p>
          <a:p>
            <a:pPr>
              <a:buSzPct val="25000"/>
            </a:pPr>
            <a:r>
              <a:rPr lang="en-US" sz="2000" dirty="0"/>
              <a:t>1.2 The teacher uses formal and informal methods to measure student progress, then manages and analyzes student data to inform instruction. </a:t>
            </a:r>
          </a:p>
          <a:p>
            <a:pPr>
              <a:buSzPct val="25000"/>
            </a:pPr>
            <a:r>
              <a:rPr lang="en-US" sz="2000" dirty="0"/>
              <a:t>1.3 Through knowledge of the students and proven practices, the teacher ensures high levels of learning, social-emotional development and achievement for all students. </a:t>
            </a:r>
          </a:p>
          <a:p>
            <a:pPr>
              <a:buSzPct val="25000"/>
            </a:pPr>
            <a:r>
              <a:rPr lang="en-US" sz="2000" dirty="0"/>
              <a:t>1.4 The teacher plans engaging, flexible lessons that encourage higher-order thinking, persistence and achievement. </a:t>
            </a:r>
          </a:p>
          <a:p>
            <a:pPr>
              <a:buSzPct val="25000"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39" cy="466431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02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sz="2000" dirty="0" smtClean="0"/>
              <a:t>Refer</a:t>
            </a:r>
            <a:r>
              <a:rPr lang="en-US" sz="2000" baseline="0" dirty="0" smtClean="0"/>
              <a:t> to the At-A-Glance handout, front and back page.</a:t>
            </a:r>
          </a:p>
          <a:p>
            <a:r>
              <a:rPr lang="en-US" sz="2000" dirty="0" smtClean="0"/>
              <a:t>Participant will engage in an</a:t>
            </a:r>
            <a:r>
              <a:rPr lang="en-US" sz="2000" baseline="0" dirty="0" smtClean="0"/>
              <a:t> Expert Gallery Walk, And rotate between 5 stations--About 10-12 minutes each station.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Experts: share everything and anything you know about the component, give ideas on how to use it for instruction</a:t>
            </a:r>
          </a:p>
          <a:p>
            <a:endParaRPr lang="en-US" sz="2000" baseline="0" dirty="0" smtClean="0"/>
          </a:p>
          <a:p>
            <a:endParaRPr lang="en-US" sz="2000" dirty="0"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970939" y="8829969"/>
            <a:ext cx="3037839" cy="466345"/>
          </a:xfrm>
          <a:prstGeom prst="rect">
            <a:avLst/>
          </a:prstGeom>
        </p:spPr>
        <p:txBody>
          <a:bodyPr lIns="93162" tIns="46568" rIns="93162" bIns="46568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</a:t>
            </a:r>
            <a:r>
              <a:rPr lang="en-US" baseline="0" dirty="0" smtClean="0"/>
              <a:t> to slide #8 and proceed as time allows.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84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24892"/>
            <a:ext cx="1295400" cy="62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oot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417637"/>
            <a:ext cx="8229600" cy="1142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833373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r Portfolio P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647693"/>
            <a:ext cx="77724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85800" y="1389354"/>
            <a:ext cx="7772400" cy="20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4389119" y="1250595"/>
            <a:ext cx="365699" cy="2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8615374" y="292112"/>
            <a:ext cx="261900" cy="349199"/>
          </a:xfrm>
          <a:prstGeom prst="ellipse">
            <a:avLst/>
          </a:prstGeom>
          <a:solidFill>
            <a:srgbClr val="538CD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8626089" y="374416"/>
            <a:ext cx="230999" cy="13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pic" idx="3"/>
          </p:nvPr>
        </p:nvSpPr>
        <p:spPr>
          <a:xfrm>
            <a:off x="684222" y="2513259"/>
            <a:ext cx="3498900" cy="35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4"/>
          </p:nvPr>
        </p:nvSpPr>
        <p:spPr>
          <a:xfrm>
            <a:off x="4959362" y="2513259"/>
            <a:ext cx="3498900" cy="35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1599820"/>
            <a:ext cx="5486399" cy="3127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79" y="5867400"/>
            <a:ext cx="1295400" cy="62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417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2589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1417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2837175"/>
            <a:ext cx="4038598" cy="3042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2837175"/>
            <a:ext cx="4038598" cy="3042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110955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2252558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3007772"/>
            <a:ext cx="4040187" cy="2665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2252558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3007772"/>
            <a:ext cx="4041773" cy="2665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417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1361587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1361590"/>
            <a:ext cx="5111750" cy="3808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523639"/>
            <a:ext cx="3008313" cy="3052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 rot="5400000">
            <a:off x="5456282" y="2509050"/>
            <a:ext cx="440363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1265282" y="527851"/>
            <a:ext cx="4403632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logo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76425" y="5727475"/>
            <a:ext cx="1146125" cy="8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1417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2589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24892"/>
            <a:ext cx="1295400" cy="62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pn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9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pjuarez@esc19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-380999" y="304800"/>
            <a:ext cx="2667000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1600" dirty="0">
                <a:solidFill>
                  <a:srgbClr val="FFFF00"/>
                </a:solidFill>
                <a:latin typeface="Arial Black" pitchFamily="34" charset="0"/>
              </a:rPr>
              <a:t>TEKS Resource System: </a:t>
            </a:r>
            <a:br>
              <a:rPr lang="en-US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1600" dirty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Arial Black" pitchFamily="34" charset="0"/>
              </a:rPr>
              <a:t>Mathematics</a:t>
            </a:r>
            <a:endParaRPr lang="en-US" sz="1600" b="1" dirty="0">
              <a:solidFill>
                <a:srgbClr val="FFFF00"/>
              </a:solidFill>
              <a:latin typeface="Arial Black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7927050" y="6545350"/>
            <a:ext cx="998400" cy="242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616844" y="4724400"/>
            <a:ext cx="6241155" cy="1676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Please log in to: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www.teksresourcesystem.net</a:t>
            </a:r>
            <a:r>
              <a:rPr lang="en-US" sz="2800" b="1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7999" y="1752600"/>
            <a:ext cx="2286001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Presented by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ESC Region 19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Mathematics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311917"/>
              </p:ext>
            </p:extLst>
          </p:nvPr>
        </p:nvGraphicFramePr>
        <p:xfrm>
          <a:off x="47625" y="990600"/>
          <a:ext cx="8943976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3" imgW="6998398" imgH="8994156" progId="Word.Document.12">
                  <p:embed/>
                </p:oleObj>
              </mc:Choice>
              <mc:Fallback>
                <p:oleObj name="Document" r:id="rId3" imgW="6998398" imgH="899415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990600"/>
                        <a:ext cx="8943976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2047694" flipH="1">
            <a:off x="1351354" y="2379732"/>
            <a:ext cx="133615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Step 2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72855"/>
            <a:ext cx="1523737" cy="329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1"/>
            <a:ext cx="137160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36408"/>
              </p:ext>
            </p:extLst>
          </p:nvPr>
        </p:nvGraphicFramePr>
        <p:xfrm>
          <a:off x="152400" y="990600"/>
          <a:ext cx="88392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3" imgW="6998398" imgH="8994156" progId="Word.Document.12">
                  <p:embed/>
                </p:oleObj>
              </mc:Choice>
              <mc:Fallback>
                <p:oleObj name="Document" r:id="rId3" imgW="6998398" imgH="899415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88392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9761510" flipH="1">
            <a:off x="1662264" y="2507738"/>
            <a:ext cx="133615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Step 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58" y="374138"/>
            <a:ext cx="484494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58" y="2812538"/>
            <a:ext cx="4844942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27568"/>
              </p:ext>
            </p:extLst>
          </p:nvPr>
        </p:nvGraphicFramePr>
        <p:xfrm>
          <a:off x="48862" y="1066800"/>
          <a:ext cx="894273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3" imgW="6998398" imgH="8994156" progId="Word.Document.12">
                  <p:embed/>
                </p:oleObj>
              </mc:Choice>
              <mc:Fallback>
                <p:oleObj name="Document" r:id="rId3" imgW="6998398" imgH="899415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2" y="1066800"/>
                        <a:ext cx="8942737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9690955" flipH="1">
            <a:off x="1736705" y="3292514"/>
            <a:ext cx="133615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Step 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64" y="21609"/>
            <a:ext cx="601083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43097"/>
              </p:ext>
            </p:extLst>
          </p:nvPr>
        </p:nvGraphicFramePr>
        <p:xfrm>
          <a:off x="19050" y="990600"/>
          <a:ext cx="889635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3" imgW="6998398" imgH="8994156" progId="Word.Document.12">
                  <p:embed/>
                </p:oleObj>
              </mc:Choice>
              <mc:Fallback>
                <p:oleObj name="Document" r:id="rId3" imgW="6998398" imgH="899415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990600"/>
                        <a:ext cx="889635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9685350" flipH="1">
            <a:off x="1736552" y="3736081"/>
            <a:ext cx="133615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Step 5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83" y="152400"/>
            <a:ext cx="5851917" cy="394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4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155915"/>
              </p:ext>
            </p:extLst>
          </p:nvPr>
        </p:nvGraphicFramePr>
        <p:xfrm>
          <a:off x="19050" y="990600"/>
          <a:ext cx="889635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3" imgW="6998398" imgH="8994156" progId="Word.Document.12">
                  <p:embed/>
                </p:oleObj>
              </mc:Choice>
              <mc:Fallback>
                <p:oleObj name="Document" r:id="rId3" imgW="6998398" imgH="899415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990600"/>
                        <a:ext cx="889635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9685350" flipH="1">
            <a:off x="1507952" y="4117082"/>
            <a:ext cx="133615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Step 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410200"/>
            <a:ext cx="87630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39264"/>
              </p:ext>
            </p:extLst>
          </p:nvPr>
        </p:nvGraphicFramePr>
        <p:xfrm>
          <a:off x="152400" y="914400"/>
          <a:ext cx="88392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3" imgW="6998398" imgH="8994156" progId="Word.Document.12">
                  <p:embed/>
                </p:oleObj>
              </mc:Choice>
              <mc:Fallback>
                <p:oleObj name="Document" r:id="rId3" imgW="6998398" imgH="899415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8392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9685350" flipH="1">
            <a:off x="1507952" y="4728964"/>
            <a:ext cx="133615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Step 7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83" y="152400"/>
            <a:ext cx="5851917" cy="394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13615"/>
              </p:ext>
            </p:extLst>
          </p:nvPr>
        </p:nvGraphicFramePr>
        <p:xfrm>
          <a:off x="152400" y="914400"/>
          <a:ext cx="88392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4" imgW="6998398" imgH="8994156" progId="Word.Document.12">
                  <p:embed/>
                </p:oleObj>
              </mc:Choice>
              <mc:Fallback>
                <p:oleObj name="Document" r:id="rId4" imgW="6998398" imgH="899415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8392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-Point Star 2"/>
          <p:cNvSpPr/>
          <p:nvPr/>
        </p:nvSpPr>
        <p:spPr>
          <a:xfrm>
            <a:off x="990600" y="609600"/>
            <a:ext cx="7315200" cy="533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Let’s Get Started!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362200" y="990600"/>
            <a:ext cx="4419600" cy="8840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pPr defTabSz="914353"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3-2-1 Reflection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950838"/>
            <a:ext cx="4343400" cy="4278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What 3 main ideas did you learn from TEKS RS?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What 2 lesson planning ideas will you explore further?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What is 1 question you may still have?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990600"/>
            <a:ext cx="8534400" cy="5318760"/>
            <a:chOff x="152400" y="990600"/>
            <a:chExt cx="8534400" cy="5318760"/>
          </a:xfrm>
        </p:grpSpPr>
        <p:sp>
          <p:nvSpPr>
            <p:cNvPr id="2" name="Oval 1"/>
            <p:cNvSpPr/>
            <p:nvPr/>
          </p:nvSpPr>
          <p:spPr>
            <a:xfrm>
              <a:off x="152400" y="990600"/>
              <a:ext cx="8534400" cy="531876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Thank You!</a:t>
              </a:r>
            </a:p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Jeff Strom</a:t>
              </a: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915-780-5339</a:t>
              </a: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hlinkClick r:id="rId2"/>
                </a:rPr>
                <a:t>jstrom@esc19.net</a:t>
              </a:r>
              <a:endParaRPr lang="en-US" sz="28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724400"/>
              <a:ext cx="23717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46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315200" cy="884039"/>
          </a:xfrm>
          <a:solidFill>
            <a:schemeClr val="bg2">
              <a:lumMod val="40000"/>
              <a:lumOff val="60000"/>
            </a:schemeClr>
          </a:solidFill>
          <a:extLst/>
        </p:spPr>
        <p:txBody>
          <a:bodyPr anchor="t">
            <a:normAutofit fontScale="90000"/>
          </a:bodyPr>
          <a:lstStyle/>
          <a:p>
            <a:pPr defTabSz="914353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News To Know…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6026" y="5128989"/>
            <a:ext cx="6515323" cy="1234471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algn="ctr">
              <a:defRPr/>
            </a:pP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8:00-3:30</a:t>
            </a:r>
            <a:endParaRPr lang="en-US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Mathematics</a:t>
            </a:r>
          </a:p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pjuarez\AppData\Local\Microsoft\Windows\INetCache\IE\JXFM0QZO\brea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57" y="1036532"/>
            <a:ext cx="1908325" cy="17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juarez\AppData\Local\Microsoft\Windows\INetCache\IE\CC44N9QV\RECYC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07" y="3224317"/>
            <a:ext cx="1783959" cy="16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juarez\AppData\Local\Microsoft\Windows\INetCache\IE\VXAV7VRL\Lunch_Box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30" y="1465106"/>
            <a:ext cx="1300437" cy="13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juarez\AppData\Local\Microsoft\Windows\INetCache\IE\VXAV7VRL\technology-overload2-786764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99" y="4057203"/>
            <a:ext cx="1638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juarez\AppData\Local\Microsoft\Windows\INetCache\IE\VXAV7VRL\washroom_mississauga2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38178"/>
            <a:ext cx="195072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pjuarez\AppData\Local\Microsoft\Windows\INetCache\IE\LBS718NG\392F8Lt7-e136657994852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3" y="1244262"/>
            <a:ext cx="2212972" cy="252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24125" y="1069175"/>
            <a:ext cx="4197300" cy="478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Study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sym typeface="Calibri"/>
              </a:rPr>
              <a:t>the </a:t>
            </a:r>
            <a:r>
              <a:rPr lang="en-US" sz="3200" b="1" i="0" u="none" strike="noStrike" cap="none" dirty="0">
                <a:solidFill>
                  <a:schemeClr val="dk1"/>
                </a:solidFill>
                <a:sym typeface="Calibri"/>
              </a:rPr>
              <a:t>IFD to plan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sym typeface="Calibri"/>
              </a:rPr>
              <a:t>instruction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smtClean="0"/>
              <a:t>TEKS Study</a:t>
            </a:r>
            <a:endParaRPr lang="en-US" sz="3200" b="1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None/>
            </a:pPr>
            <a:endParaRPr sz="3200" b="1" dirty="0"/>
          </a:p>
          <a:p>
            <a:pPr marL="66689" marR="0" lvl="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3200" b="1" dirty="0" smtClean="0"/>
              <a:t>Use the Assessment Creator to generate a unit exam</a:t>
            </a:r>
          </a:p>
          <a:p>
            <a:pPr marL="66689" marR="0" lvl="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3200" b="1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66689" marR="0" lvl="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3200" b="1" dirty="0" smtClean="0"/>
              <a:t>Outline day-by-day instruction for a unit</a:t>
            </a:r>
            <a:endParaRPr lang="en-US" sz="3200" b="1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None/>
            </a:pPr>
            <a:endParaRPr sz="3200" b="1" dirty="0"/>
          </a:p>
          <a:p>
            <a:pPr marL="0" marR="0" lvl="0" indent="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 dirty="0">
              <a:solidFill>
                <a:srgbClr val="7030A0"/>
              </a:solidFill>
              <a:sym typeface="Calibri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4571999" y="1069250"/>
            <a:ext cx="4572025" cy="47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Connections to T-TESS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rtl="0">
              <a:spcBef>
                <a:spcPts val="333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DIMENSION 1.1- Standards and Alignment</a:t>
            </a:r>
          </a:p>
          <a:p>
            <a:pPr lvl="0" rtl="0">
              <a:spcBef>
                <a:spcPts val="333"/>
              </a:spcBef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rtl="0">
              <a:spcBef>
                <a:spcPts val="333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DIMENSION 1.2 – Data and Assessment</a:t>
            </a:r>
          </a:p>
          <a:p>
            <a:pPr lvl="0" rtl="0">
              <a:spcBef>
                <a:spcPts val="333"/>
              </a:spcBef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rtl="0">
              <a:spcBef>
                <a:spcPts val="333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DIMENSION 1.3 –  Knowledge of Students </a:t>
            </a:r>
          </a:p>
          <a:p>
            <a:pPr lvl="0" rtl="0">
              <a:spcBef>
                <a:spcPts val="333"/>
              </a:spcBef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rtl="0">
              <a:spcBef>
                <a:spcPts val="333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DIMENSION 1.4- Activities</a:t>
            </a:r>
          </a:p>
        </p:txBody>
      </p:sp>
      <p:pic>
        <p:nvPicPr>
          <p:cNvPr id="11266" name="Picture 2" descr="C:\Users\pjuarez\AppData\Local\Microsoft\Windows\INetCache\IE\CC44N9QV\shutterstock_608823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2" y="5143501"/>
            <a:ext cx="1219200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6-Point Star 1"/>
          <p:cNvSpPr/>
          <p:nvPr/>
        </p:nvSpPr>
        <p:spPr>
          <a:xfrm>
            <a:off x="1847852" y="1124022"/>
            <a:ext cx="5410200" cy="4876728"/>
          </a:xfrm>
          <a:prstGeom prst="star6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 is your personal goal for today?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0"/>
            <a:ext cx="3752852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Goals for Today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971550"/>
            <a:ext cx="5486399" cy="762000"/>
          </a:xfrm>
        </p:spPr>
        <p:txBody>
          <a:bodyPr anchor="ctr"/>
          <a:lstStyle/>
          <a:p>
            <a:pPr algn="ctr"/>
            <a:r>
              <a:rPr lang="en-US" sz="3200" dirty="0" smtClean="0"/>
              <a:t>Tell Me Something New!</a:t>
            </a:r>
            <a:endParaRPr lang="en-US" sz="3200" dirty="0"/>
          </a:p>
        </p:txBody>
      </p:sp>
      <p:pic>
        <p:nvPicPr>
          <p:cNvPr id="5122" name="Picture 2" descr="C:\Users\pjuarez\AppData\Local\Microsoft\Windows\INetCache\IE\JXFM0QZO\cartoon-team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1"/>
            <a:ext cx="26908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2056" y="3339167"/>
            <a:ext cx="6858000" cy="29854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“About yourself”</a:t>
            </a:r>
          </a:p>
          <a:p>
            <a:pPr algn="ctr"/>
            <a:r>
              <a:rPr lang="en-US" sz="3200" b="1" dirty="0" smtClean="0"/>
              <a:t>or</a:t>
            </a:r>
          </a:p>
          <a:p>
            <a:pPr algn="ctr"/>
            <a:r>
              <a:rPr lang="en-US" sz="3200" b="1" dirty="0" smtClean="0"/>
              <a:t>“About </a:t>
            </a:r>
            <a:r>
              <a:rPr lang="en-US" sz="3200" b="1" dirty="0"/>
              <a:t>using your curriculum</a:t>
            </a:r>
            <a:r>
              <a:rPr lang="en-US" sz="3200" b="1" dirty="0" smtClean="0"/>
              <a:t>”</a:t>
            </a:r>
          </a:p>
          <a:p>
            <a:pPr algn="ctr"/>
            <a:r>
              <a:rPr lang="en-US" sz="3200" b="1" dirty="0" smtClean="0"/>
              <a:t>And</a:t>
            </a:r>
          </a:p>
          <a:p>
            <a:pPr algn="ctr"/>
            <a:r>
              <a:rPr lang="en-US" sz="3200" b="1" dirty="0" smtClean="0"/>
              <a:t>share </a:t>
            </a:r>
            <a:r>
              <a:rPr lang="en-US" sz="3200" b="1" dirty="0"/>
              <a:t>your personal goal.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70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9"/>
          <p:cNvSpPr txBox="1"/>
          <p:nvPr/>
        </p:nvSpPr>
        <p:spPr>
          <a:xfrm>
            <a:off x="4800600" y="1219200"/>
            <a:ext cx="4134550" cy="297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9230" lvl="0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909"/>
            </a:pP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TCD/ETCD</a:t>
            </a:r>
            <a:endParaRPr lang="en-U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2960" lvl="1" indent="-177482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1750"/>
              <a:buFont typeface="Noto Sans Symbols"/>
              <a:buChar char="▪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 Clarification Document</a:t>
            </a:r>
          </a:p>
          <a:p>
            <a:pPr marL="822960" lvl="1" indent="-177482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1750"/>
              <a:buFont typeface="Noto Sans Symbols"/>
              <a:buChar char="▪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Enhanced TEKS Clarification Document </a:t>
            </a:r>
            <a:endParaRPr lang="en-US"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1" lvl="0">
              <a:lnSpc>
                <a:spcPct val="80000"/>
              </a:lnSpc>
              <a:buClr>
                <a:srgbClr val="000000"/>
              </a:buClr>
              <a:buSzPct val="100909"/>
            </a:pP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6. Resources</a:t>
            </a: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822960" lvl="1" indent="-18796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1750"/>
              <a:buFont typeface="Noto Sans Symbols"/>
              <a:buChar char="▪"/>
            </a:pP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Content documents</a:t>
            </a:r>
            <a:endParaRPr lang="en-US" sz="3200" dirty="0">
              <a:latin typeface="Calibri"/>
              <a:ea typeface="Calibri"/>
              <a:cs typeface="Calibri"/>
              <a:sym typeface="Calibri"/>
            </a:endParaRPr>
          </a:p>
          <a:p>
            <a:pPr marL="822960" lvl="1" indent="-177482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1750"/>
              <a:buFont typeface="Noto Sans Symbols"/>
              <a:buChar char="▪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80000"/>
              </a:lnSpc>
              <a:spcBef>
                <a:spcPts val="500"/>
              </a:spcBef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666050" y="1066800"/>
            <a:ext cx="4134550" cy="297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1" lvl="0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909"/>
            </a:pP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lang="en-US" sz="3200" b="1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1" lvl="0" rtl="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909"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TVD</a:t>
            </a:r>
            <a:endParaRPr lang="en-US" sz="3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2960" lvl="1" indent="-187960" rtl="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1750"/>
              <a:buFont typeface="Noto Sans Symbols"/>
              <a:buChar char="▪"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TEKS Verification Document</a:t>
            </a:r>
          </a:p>
          <a:p>
            <a:pPr marL="189230" lvl="0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909"/>
            </a:pP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VAD</a:t>
            </a:r>
            <a:endParaRPr lang="en-U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2960" lvl="1" indent="-177482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1750"/>
              <a:buFont typeface="Noto Sans Symbols"/>
              <a:buChar char="▪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Alignment Document</a:t>
            </a:r>
          </a:p>
          <a:p>
            <a:pPr marL="177801" lvl="0">
              <a:lnSpc>
                <a:spcPct val="80000"/>
              </a:lnSpc>
              <a:buClr>
                <a:srgbClr val="000000"/>
              </a:buClr>
              <a:buSzPct val="100909"/>
            </a:pP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3. YAG</a:t>
            </a: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822960" lvl="1" indent="-18796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175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Year at Glance</a:t>
            </a:r>
          </a:p>
          <a:p>
            <a:pPr marL="177801" lvl="0">
              <a:lnSpc>
                <a:spcPct val="80000"/>
              </a:lnSpc>
              <a:buClr>
                <a:srgbClr val="000000"/>
              </a:buClr>
              <a:buSzPct val="100909"/>
            </a:pP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4. IFD</a:t>
            </a: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822960" lvl="1" indent="-18796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1750"/>
              <a:buFont typeface="Noto Sans Symbols"/>
              <a:buChar char="▪"/>
            </a:pP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Instructional Focus Document</a:t>
            </a: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80000"/>
              </a:lnSpc>
              <a:spcBef>
                <a:spcPts val="500"/>
              </a:spcBef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94550" y="152400"/>
            <a:ext cx="7144450" cy="593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500" dirty="0" smtClean="0"/>
              <a:t>TEKS RS Components</a:t>
            </a:r>
            <a:endParaRPr lang="en-US" sz="3500" dirty="0"/>
          </a:p>
        </p:txBody>
      </p:sp>
      <p:sp>
        <p:nvSpPr>
          <p:cNvPr id="3" name="6-Point Star 2"/>
          <p:cNvSpPr/>
          <p:nvPr/>
        </p:nvSpPr>
        <p:spPr>
          <a:xfrm>
            <a:off x="1600200" y="746100"/>
            <a:ext cx="6400800" cy="574995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Please Choose an upcoming unit for todays planning.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Up Arrow 15"/>
          <p:cNvSpPr/>
          <p:nvPr/>
        </p:nvSpPr>
        <p:spPr>
          <a:xfrm>
            <a:off x="2118439" y="3146189"/>
            <a:ext cx="5864056" cy="1806811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07" y="5943600"/>
            <a:ext cx="3906761" cy="9144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sz="5400" b="1" dirty="0" smtClean="0"/>
              <a:t>Connections</a:t>
            </a:r>
            <a:endParaRPr lang="en-US" sz="5400" b="1" dirty="0"/>
          </a:p>
        </p:txBody>
      </p:sp>
      <p:sp>
        <p:nvSpPr>
          <p:cNvPr id="12" name="Oval Callout 11"/>
          <p:cNvSpPr/>
          <p:nvPr/>
        </p:nvSpPr>
        <p:spPr>
          <a:xfrm rot="1049137">
            <a:off x="6687095" y="325057"/>
            <a:ext cx="2590800" cy="24894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Instruction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293" name="Picture 5" descr="C:\Users\pjuarez\AppData\Local\Microsoft\Windows\INetCache\IE\52RPVW67\Sondage-Open-clip-ar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5672326"/>
            <a:ext cx="866776" cy="11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Callout 16"/>
          <p:cNvSpPr/>
          <p:nvPr/>
        </p:nvSpPr>
        <p:spPr>
          <a:xfrm>
            <a:off x="3886200" y="4449208"/>
            <a:ext cx="2990852" cy="1371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Assessment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296" name="Picture 8" descr="C:\Users\pjuarez\AppData\Local\Microsoft\Windows\INetCache\IE\QLVA1M9B\stud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6" y="4383566"/>
            <a:ext cx="1106694" cy="11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5053" y="4114800"/>
            <a:ext cx="2063386" cy="304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Curved Up Arrow 24"/>
          <p:cNvSpPr/>
          <p:nvPr/>
        </p:nvSpPr>
        <p:spPr>
          <a:xfrm rot="21273673" flipV="1">
            <a:off x="1750574" y="648374"/>
            <a:ext cx="5384699" cy="1662991"/>
          </a:xfrm>
          <a:prstGeom prst="curved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7" name="Picture 9" descr="C:\Users\pjuarez\AppData\Local\Microsoft\Windows\INetCache\IE\2VVIIYT6\rk8_teacher1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34" y="76200"/>
            <a:ext cx="1198666" cy="11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-34210" y="2057400"/>
            <a:ext cx="2763733" cy="1524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Curriculum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133792">
            <a:off x="3058475" y="4428026"/>
            <a:ext cx="1655451" cy="10249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compile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1" name="Picture 3" descr="C:\Users\pjuarez\AppData\Local\Microsoft\Windows\INetCache\IE\JXFM0QZO\thinking-clip-art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72" y="159388"/>
            <a:ext cx="10199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pjuarez\AppData\Local\Microsoft\Windows\INetCache\IE\V2MX2YMA\plan-plan-b-option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950" y="1884801"/>
            <a:ext cx="1035127" cy="6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pjuarez\AppData\Local\Microsoft\Windows\INetCache\IE\V2MX2YMA\plan-plan-b-option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950" y="1874710"/>
            <a:ext cx="1442274" cy="9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6200" y="4114800"/>
            <a:ext cx="2063386" cy="304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study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4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25" grpId="0" animBg="1"/>
      <p:bldP spid="1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7244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90599"/>
            <a:ext cx="4038600" cy="49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001164"/>
              </p:ext>
            </p:extLst>
          </p:nvPr>
        </p:nvGraphicFramePr>
        <p:xfrm>
          <a:off x="152400" y="914400"/>
          <a:ext cx="8763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6998398" imgH="8994156" progId="Word.Document.12">
                  <p:embed/>
                </p:oleObj>
              </mc:Choice>
              <mc:Fallback>
                <p:oleObj name="Document" r:id="rId3" imgW="6998398" imgH="89941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914400"/>
                        <a:ext cx="8763000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1143000" y="12192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5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74620"/>
              </p:ext>
            </p:extLst>
          </p:nvPr>
        </p:nvGraphicFramePr>
        <p:xfrm>
          <a:off x="19050" y="990600"/>
          <a:ext cx="912495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3" imgW="6998398" imgH="8994156" progId="Word.Document.12">
                  <p:embed/>
                </p:oleObj>
              </mc:Choice>
              <mc:Fallback>
                <p:oleObj name="Document" r:id="rId3" imgW="6998398" imgH="899415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990600"/>
                        <a:ext cx="912495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2047694" flipH="1">
            <a:off x="970352" y="1846331"/>
            <a:ext cx="133615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Step 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06" y="1981200"/>
            <a:ext cx="5562600" cy="28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6559</TotalTime>
  <Words>435</Words>
  <Application>Microsoft Office PowerPoint</Application>
  <PresentationFormat>On-screen Show (4:3)</PresentationFormat>
  <Paragraphs>106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ヒラギノ角ゴ ProN W3</vt:lpstr>
      <vt:lpstr>Arial</vt:lpstr>
      <vt:lpstr>Gill Sans</vt:lpstr>
      <vt:lpstr>Noto Sans Symbols</vt:lpstr>
      <vt:lpstr>Arial Black</vt:lpstr>
      <vt:lpstr>Calibri</vt:lpstr>
      <vt:lpstr>ＭＳ Ｐゴシック</vt:lpstr>
      <vt:lpstr>Lato</vt:lpstr>
      <vt:lpstr>Times New Roman</vt:lpstr>
      <vt:lpstr>Office Theme</vt:lpstr>
      <vt:lpstr>Document</vt:lpstr>
      <vt:lpstr>TEKS Resource System:    Mathematics</vt:lpstr>
      <vt:lpstr>News To Know…</vt:lpstr>
      <vt:lpstr>PowerPoint Presentation</vt:lpstr>
      <vt:lpstr>Tell Me Something New!</vt:lpstr>
      <vt:lpstr>PowerPoint Presentation</vt:lpstr>
      <vt:lpstr>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Juarez</dc:creator>
  <cp:lastModifiedBy>Jeffrey Strom</cp:lastModifiedBy>
  <cp:revision>88</cp:revision>
  <cp:lastPrinted>2017-09-14T14:12:25Z</cp:lastPrinted>
  <dcterms:modified xsi:type="dcterms:W3CDTF">2017-11-15T22:24:32Z</dcterms:modified>
</cp:coreProperties>
</file>