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66"/>
  </p:notesMasterIdLst>
  <p:sldIdLst>
    <p:sldId id="256" r:id="rId5"/>
    <p:sldId id="257" r:id="rId6"/>
    <p:sldId id="258" r:id="rId7"/>
    <p:sldId id="316" r:id="rId8"/>
    <p:sldId id="317" r:id="rId9"/>
    <p:sldId id="318" r:id="rId10"/>
    <p:sldId id="354" r:id="rId11"/>
    <p:sldId id="259" r:id="rId12"/>
    <p:sldId id="319" r:id="rId13"/>
    <p:sldId id="371" r:id="rId14"/>
    <p:sldId id="260" r:id="rId15"/>
    <p:sldId id="355" r:id="rId16"/>
    <p:sldId id="365" r:id="rId17"/>
    <p:sldId id="320" r:id="rId18"/>
    <p:sldId id="356" r:id="rId19"/>
    <p:sldId id="366" r:id="rId20"/>
    <p:sldId id="321" r:id="rId21"/>
    <p:sldId id="367" r:id="rId22"/>
    <p:sldId id="357" r:id="rId23"/>
    <p:sldId id="322" r:id="rId24"/>
    <p:sldId id="368" r:id="rId25"/>
    <p:sldId id="358" r:id="rId26"/>
    <p:sldId id="261" r:id="rId27"/>
    <p:sldId id="323" r:id="rId28"/>
    <p:sldId id="324" r:id="rId29"/>
    <p:sldId id="325" r:id="rId30"/>
    <p:sldId id="369" r:id="rId31"/>
    <p:sldId id="363" r:id="rId32"/>
    <p:sldId id="359" r:id="rId33"/>
    <p:sldId id="326" r:id="rId34"/>
    <p:sldId id="327" r:id="rId35"/>
    <p:sldId id="328" r:id="rId36"/>
    <p:sldId id="329" r:id="rId37"/>
    <p:sldId id="331" r:id="rId38"/>
    <p:sldId id="370" r:id="rId39"/>
    <p:sldId id="364" r:id="rId40"/>
    <p:sldId id="360" r:id="rId41"/>
    <p:sldId id="332" r:id="rId42"/>
    <p:sldId id="361" r:id="rId43"/>
    <p:sldId id="333" r:id="rId44"/>
    <p:sldId id="334" r:id="rId45"/>
    <p:sldId id="335" r:id="rId46"/>
    <p:sldId id="336" r:id="rId47"/>
    <p:sldId id="337" r:id="rId48"/>
    <p:sldId id="338" r:id="rId49"/>
    <p:sldId id="340" r:id="rId50"/>
    <p:sldId id="339" r:id="rId51"/>
    <p:sldId id="342" r:id="rId52"/>
    <p:sldId id="341" r:id="rId53"/>
    <p:sldId id="343" r:id="rId54"/>
    <p:sldId id="344" r:id="rId55"/>
    <p:sldId id="346" r:id="rId56"/>
    <p:sldId id="347" r:id="rId57"/>
    <p:sldId id="372" r:id="rId58"/>
    <p:sldId id="362" r:id="rId59"/>
    <p:sldId id="348" r:id="rId60"/>
    <p:sldId id="349" r:id="rId61"/>
    <p:sldId id="350" r:id="rId62"/>
    <p:sldId id="351" r:id="rId63"/>
    <p:sldId id="352" r:id="rId64"/>
    <p:sldId id="345" r:id="rId65"/>
  </p:sldIdLst>
  <p:sldSz cx="9144000" cy="5143500" type="screen16x9"/>
  <p:notesSz cx="6858000" cy="1333500"/>
  <p:embeddedFontLst>
    <p:embeddedFont>
      <p:font typeface="Raleway Light" panose="020B0604020202020204" charset="0"/>
      <p:regular r:id="rId67"/>
      <p:bold r:id="rId68"/>
      <p:italic r:id="rId69"/>
      <p:boldItalic r:id="rId70"/>
    </p:embeddedFont>
    <p:embeddedFont>
      <p:font typeface="Bell MT" panose="02020503060305020303" pitchFamily="18" charset="0"/>
      <p:regular r:id="rId71"/>
      <p:bold r:id="rId72"/>
      <p:italic r:id="rId73"/>
    </p:embeddedFont>
    <p:embeddedFont>
      <p:font typeface="Calibri" panose="020F0502020204030204" pitchFamily="34" charset="0"/>
      <p:regular r:id="rId74"/>
      <p:bold r:id="rId75"/>
      <p:italic r:id="rId76"/>
      <p:boldItalic r:id="rId77"/>
    </p:embeddedFont>
    <p:embeddedFont>
      <p:font typeface="Raleway ExtraBold" panose="020B0604020202020204" charset="0"/>
      <p:bold r:id="rId78"/>
      <p:boldItalic r:id="rId79"/>
    </p:embeddedFont>
    <p:embeddedFont>
      <p:font typeface="Raleway" panose="020B0604020202020204" charset="0"/>
      <p:regular r:id="rId80"/>
      <p:bold r:id="rId81"/>
      <p:italic r:id="rId82"/>
      <p:boldItalic r:id="rId83"/>
    </p:embeddedFont>
    <p:embeddedFont>
      <p:font typeface="Montserrat" panose="020B0604020202020204" charset="0"/>
      <p:regular r:id="rId84"/>
      <p:bold r:id="rId85"/>
      <p:italic r:id="rId86"/>
      <p:boldItalic r:id="rId87"/>
    </p:embeddedFont>
    <p:embeddedFont>
      <p:font typeface="Lato Light" panose="020B0604020202020204" charset="0"/>
      <p:regular r:id="rId88"/>
      <p:bold r:id="rId89"/>
      <p:italic r:id="rId90"/>
      <p:boldItalic r:id="rId91"/>
    </p:embeddedFont>
    <p:embeddedFont>
      <p:font typeface="Poppins" panose="020B0604020202020204"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75871" autoAdjust="0"/>
  </p:normalViewPr>
  <p:slideViewPr>
    <p:cSldViewPr snapToGrid="0">
      <p:cViewPr>
        <p:scale>
          <a:sx n="87" d="100"/>
          <a:sy n="87" d="100"/>
        </p:scale>
        <p:origin x="1330" y="62"/>
      </p:cViewPr>
      <p:guideLst>
        <p:guide orient="horz" pos="1620"/>
        <p:guide pos="2880"/>
      </p:guideLst>
    </p:cSldViewPr>
  </p:slideViewPr>
  <p:outlineViewPr>
    <p:cViewPr>
      <p:scale>
        <a:sx n="33" d="100"/>
        <a:sy n="33" d="100"/>
      </p:scale>
      <p:origin x="0" y="-720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font" Target="fonts/font23.fntdata"/><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font" Target="fonts/font21.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6.fntdata"/><Relationship Id="rId90" Type="http://schemas.openxmlformats.org/officeDocument/2006/relationships/font" Target="fonts/font24.fntdata"/><Relationship Id="rId95" Type="http://schemas.openxmlformats.org/officeDocument/2006/relationships/font" Target="fonts/font2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font" Target="fonts/font27.fntdata"/><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font" Target="fonts/font28.fntdata"/><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5F6750-5754-4EE2-8F68-A0BE34B2EB2F}" type="doc">
      <dgm:prSet loTypeId="urn:microsoft.com/office/officeart/2009/layout/CircleArrowProcess" loCatId="cycle" qsTypeId="urn:microsoft.com/office/officeart/2005/8/quickstyle/simple2" qsCatId="simple" csTypeId="urn:microsoft.com/office/officeart/2005/8/colors/colorful5" csCatId="colorful" phldr="1"/>
      <dgm:spPr/>
      <dgm:t>
        <a:bodyPr/>
        <a:lstStyle/>
        <a:p>
          <a:endParaRPr lang="en-US"/>
        </a:p>
      </dgm:t>
    </dgm:pt>
    <dgm:pt modelId="{71DB9A67-E94E-45DA-A2B0-BFCAC94AC818}">
      <dgm:prSet phldrT="[Text]"/>
      <dgm:spPr/>
      <dgm:t>
        <a:bodyPr/>
        <a:lstStyle/>
        <a:p>
          <a:r>
            <a:rPr lang="en-US" dirty="0">
              <a:latin typeface="Calibri" panose="020F0502020204030204" pitchFamily="34" charset="0"/>
              <a:cs typeface="Calibri" panose="020F0502020204030204" pitchFamily="34" charset="0"/>
            </a:rPr>
            <a:t>Stage 1</a:t>
          </a:r>
        </a:p>
      </dgm:t>
    </dgm:pt>
    <dgm:pt modelId="{76A3FF06-8FE9-4B28-8A10-3655D64FABAC}" type="parTrans" cxnId="{FF807AF3-C2D4-4BF8-A80C-E39ABD045475}">
      <dgm:prSet/>
      <dgm:spPr/>
      <dgm:t>
        <a:bodyPr/>
        <a:lstStyle/>
        <a:p>
          <a:endParaRPr lang="en-US"/>
        </a:p>
      </dgm:t>
    </dgm:pt>
    <dgm:pt modelId="{F58B9F94-0EFA-4396-A2CF-57B18855BE55}" type="sibTrans" cxnId="{FF807AF3-C2D4-4BF8-A80C-E39ABD045475}">
      <dgm:prSet/>
      <dgm:spPr/>
      <dgm:t>
        <a:bodyPr/>
        <a:lstStyle/>
        <a:p>
          <a:endParaRPr lang="en-US"/>
        </a:p>
      </dgm:t>
    </dgm:pt>
    <dgm:pt modelId="{D7B9410B-2159-46D6-82A9-45E0F2EC7F2C}">
      <dgm:prSet phldrT="[Text]"/>
      <dgm:spPr/>
      <dgm:t>
        <a:bodyPr/>
        <a:lstStyle/>
        <a:p>
          <a:r>
            <a:rPr lang="en-US" dirty="0">
              <a:latin typeface="Calibri" panose="020F0502020204030204" pitchFamily="34" charset="0"/>
              <a:cs typeface="Calibri" panose="020F0502020204030204" pitchFamily="34" charset="0"/>
            </a:rPr>
            <a:t>Stage 2</a:t>
          </a:r>
        </a:p>
      </dgm:t>
    </dgm:pt>
    <dgm:pt modelId="{70C7506F-6019-48E6-A251-A40A0B865036}" type="parTrans" cxnId="{6BE9C070-510A-432D-B4C2-A471830083F6}">
      <dgm:prSet/>
      <dgm:spPr/>
      <dgm:t>
        <a:bodyPr/>
        <a:lstStyle/>
        <a:p>
          <a:endParaRPr lang="en-US"/>
        </a:p>
      </dgm:t>
    </dgm:pt>
    <dgm:pt modelId="{289015CC-E7B7-41E7-ACFB-7C4F685AFFB3}" type="sibTrans" cxnId="{6BE9C070-510A-432D-B4C2-A471830083F6}">
      <dgm:prSet/>
      <dgm:spPr/>
      <dgm:t>
        <a:bodyPr/>
        <a:lstStyle/>
        <a:p>
          <a:endParaRPr lang="en-US"/>
        </a:p>
      </dgm:t>
    </dgm:pt>
    <dgm:pt modelId="{44CAF0CE-5F69-4926-8990-37D7C368ED24}">
      <dgm:prSet phldrT="[Text]"/>
      <dgm:spPr/>
      <dgm:t>
        <a:bodyPr/>
        <a:lstStyle/>
        <a:p>
          <a:r>
            <a:rPr lang="en-US" dirty="0">
              <a:latin typeface="Calibri" panose="020F0502020204030204" pitchFamily="34" charset="0"/>
              <a:cs typeface="Calibri" panose="020F0502020204030204" pitchFamily="34" charset="0"/>
            </a:rPr>
            <a:t>Stage 3</a:t>
          </a:r>
        </a:p>
      </dgm:t>
    </dgm:pt>
    <dgm:pt modelId="{1342BADA-5668-4E12-AD63-8EB6175150A4}" type="parTrans" cxnId="{9D1064CA-5C4F-4B1C-A45F-4F32AC0D923D}">
      <dgm:prSet/>
      <dgm:spPr/>
      <dgm:t>
        <a:bodyPr/>
        <a:lstStyle/>
        <a:p>
          <a:endParaRPr lang="en-US"/>
        </a:p>
      </dgm:t>
    </dgm:pt>
    <dgm:pt modelId="{04C7EE14-4599-4024-9D5A-32FC5FE4E739}" type="sibTrans" cxnId="{9D1064CA-5C4F-4B1C-A45F-4F32AC0D923D}">
      <dgm:prSet/>
      <dgm:spPr/>
      <dgm:t>
        <a:bodyPr/>
        <a:lstStyle/>
        <a:p>
          <a:endParaRPr lang="en-US"/>
        </a:p>
      </dgm:t>
    </dgm:pt>
    <dgm:pt modelId="{DF7CC17E-755B-4722-886B-B497782BE7ED}" type="pres">
      <dgm:prSet presAssocID="{EE5F6750-5754-4EE2-8F68-A0BE34B2EB2F}" presName="Name0" presStyleCnt="0">
        <dgm:presLayoutVars>
          <dgm:chMax val="7"/>
          <dgm:chPref val="7"/>
          <dgm:dir/>
          <dgm:animLvl val="lvl"/>
        </dgm:presLayoutVars>
      </dgm:prSet>
      <dgm:spPr/>
    </dgm:pt>
    <dgm:pt modelId="{9E6BC5B4-95EF-4A8D-808E-FC5F8D472AE9}" type="pres">
      <dgm:prSet presAssocID="{71DB9A67-E94E-45DA-A2B0-BFCAC94AC818}" presName="Accent1" presStyleCnt="0"/>
      <dgm:spPr/>
    </dgm:pt>
    <dgm:pt modelId="{8379E638-D377-4CED-B063-2513055FCEFF}" type="pres">
      <dgm:prSet presAssocID="{71DB9A67-E94E-45DA-A2B0-BFCAC94AC818}" presName="Accent" presStyleLbl="node1" presStyleIdx="0" presStyleCnt="3"/>
      <dgm:spPr/>
    </dgm:pt>
    <dgm:pt modelId="{85AAC662-4B13-4ACC-BCC9-550CAB344FEB}" type="pres">
      <dgm:prSet presAssocID="{71DB9A67-E94E-45DA-A2B0-BFCAC94AC818}" presName="Parent1" presStyleLbl="revTx" presStyleIdx="0" presStyleCnt="3">
        <dgm:presLayoutVars>
          <dgm:chMax val="1"/>
          <dgm:chPref val="1"/>
          <dgm:bulletEnabled val="1"/>
        </dgm:presLayoutVars>
      </dgm:prSet>
      <dgm:spPr/>
    </dgm:pt>
    <dgm:pt modelId="{0B768CCC-3228-4AF5-9389-F9FEC6A84EAA}" type="pres">
      <dgm:prSet presAssocID="{D7B9410B-2159-46D6-82A9-45E0F2EC7F2C}" presName="Accent2" presStyleCnt="0"/>
      <dgm:spPr/>
    </dgm:pt>
    <dgm:pt modelId="{B334B6D7-AB0C-45E8-AF1F-01ADD3940B79}" type="pres">
      <dgm:prSet presAssocID="{D7B9410B-2159-46D6-82A9-45E0F2EC7F2C}" presName="Accent" presStyleLbl="node1" presStyleIdx="1" presStyleCnt="3"/>
      <dgm:spPr/>
    </dgm:pt>
    <dgm:pt modelId="{99913DB4-6EBF-46F3-BA37-490E618A82C4}" type="pres">
      <dgm:prSet presAssocID="{D7B9410B-2159-46D6-82A9-45E0F2EC7F2C}" presName="Parent2" presStyleLbl="revTx" presStyleIdx="1" presStyleCnt="3">
        <dgm:presLayoutVars>
          <dgm:chMax val="1"/>
          <dgm:chPref val="1"/>
          <dgm:bulletEnabled val="1"/>
        </dgm:presLayoutVars>
      </dgm:prSet>
      <dgm:spPr/>
    </dgm:pt>
    <dgm:pt modelId="{ECCCE4C4-251B-49E6-A76D-6A023DBA21FC}" type="pres">
      <dgm:prSet presAssocID="{44CAF0CE-5F69-4926-8990-37D7C368ED24}" presName="Accent3" presStyleCnt="0"/>
      <dgm:spPr/>
    </dgm:pt>
    <dgm:pt modelId="{9D019EEF-F192-42F8-8170-EE6763AEB4E9}" type="pres">
      <dgm:prSet presAssocID="{44CAF0CE-5F69-4926-8990-37D7C368ED24}" presName="Accent" presStyleLbl="node1" presStyleIdx="2" presStyleCnt="3"/>
      <dgm:spPr/>
    </dgm:pt>
    <dgm:pt modelId="{CADC5E4D-1AC0-4770-8386-804A7305FC45}" type="pres">
      <dgm:prSet presAssocID="{44CAF0CE-5F69-4926-8990-37D7C368ED24}" presName="Parent3" presStyleLbl="revTx" presStyleIdx="2" presStyleCnt="3">
        <dgm:presLayoutVars>
          <dgm:chMax val="1"/>
          <dgm:chPref val="1"/>
          <dgm:bulletEnabled val="1"/>
        </dgm:presLayoutVars>
      </dgm:prSet>
      <dgm:spPr/>
    </dgm:pt>
  </dgm:ptLst>
  <dgm:cxnLst>
    <dgm:cxn modelId="{955D1704-0426-4860-A5F6-0CCB1CA11311}" type="presOf" srcId="{EE5F6750-5754-4EE2-8F68-A0BE34B2EB2F}" destId="{DF7CC17E-755B-4722-886B-B497782BE7ED}" srcOrd="0" destOrd="0" presId="urn:microsoft.com/office/officeart/2009/layout/CircleArrowProcess"/>
    <dgm:cxn modelId="{6BE9C070-510A-432D-B4C2-A471830083F6}" srcId="{EE5F6750-5754-4EE2-8F68-A0BE34B2EB2F}" destId="{D7B9410B-2159-46D6-82A9-45E0F2EC7F2C}" srcOrd="1" destOrd="0" parTransId="{70C7506F-6019-48E6-A251-A40A0B865036}" sibTransId="{289015CC-E7B7-41E7-ACFB-7C4F685AFFB3}"/>
    <dgm:cxn modelId="{7327E653-A4F9-46E8-A0E2-B4A2A90CA9D6}" type="presOf" srcId="{44CAF0CE-5F69-4926-8990-37D7C368ED24}" destId="{CADC5E4D-1AC0-4770-8386-804A7305FC45}" srcOrd="0" destOrd="0" presId="urn:microsoft.com/office/officeart/2009/layout/CircleArrowProcess"/>
    <dgm:cxn modelId="{12E2949D-0A7A-43B3-800D-9D614C8D8F6A}" type="presOf" srcId="{71DB9A67-E94E-45DA-A2B0-BFCAC94AC818}" destId="{85AAC662-4B13-4ACC-BCC9-550CAB344FEB}" srcOrd="0" destOrd="0" presId="urn:microsoft.com/office/officeart/2009/layout/CircleArrowProcess"/>
    <dgm:cxn modelId="{9D1064CA-5C4F-4B1C-A45F-4F32AC0D923D}" srcId="{EE5F6750-5754-4EE2-8F68-A0BE34B2EB2F}" destId="{44CAF0CE-5F69-4926-8990-37D7C368ED24}" srcOrd="2" destOrd="0" parTransId="{1342BADA-5668-4E12-AD63-8EB6175150A4}" sibTransId="{04C7EE14-4599-4024-9D5A-32FC5FE4E739}"/>
    <dgm:cxn modelId="{A7F0CADD-5827-456C-828B-6C77846FADB7}" type="presOf" srcId="{D7B9410B-2159-46D6-82A9-45E0F2EC7F2C}" destId="{99913DB4-6EBF-46F3-BA37-490E618A82C4}" srcOrd="0" destOrd="0" presId="urn:microsoft.com/office/officeart/2009/layout/CircleArrowProcess"/>
    <dgm:cxn modelId="{FF807AF3-C2D4-4BF8-A80C-E39ABD045475}" srcId="{EE5F6750-5754-4EE2-8F68-A0BE34B2EB2F}" destId="{71DB9A67-E94E-45DA-A2B0-BFCAC94AC818}" srcOrd="0" destOrd="0" parTransId="{76A3FF06-8FE9-4B28-8A10-3655D64FABAC}" sibTransId="{F58B9F94-0EFA-4396-A2CF-57B18855BE55}"/>
    <dgm:cxn modelId="{71CAD342-9460-422A-9D0E-F380FB382B7C}" type="presParOf" srcId="{DF7CC17E-755B-4722-886B-B497782BE7ED}" destId="{9E6BC5B4-95EF-4A8D-808E-FC5F8D472AE9}" srcOrd="0" destOrd="0" presId="urn:microsoft.com/office/officeart/2009/layout/CircleArrowProcess"/>
    <dgm:cxn modelId="{FA3DFA28-4797-47C8-B6D5-AD005F0C5BE7}" type="presParOf" srcId="{9E6BC5B4-95EF-4A8D-808E-FC5F8D472AE9}" destId="{8379E638-D377-4CED-B063-2513055FCEFF}" srcOrd="0" destOrd="0" presId="urn:microsoft.com/office/officeart/2009/layout/CircleArrowProcess"/>
    <dgm:cxn modelId="{CC26EA5A-BFF4-424A-BA06-3D0F64159FDE}" type="presParOf" srcId="{DF7CC17E-755B-4722-886B-B497782BE7ED}" destId="{85AAC662-4B13-4ACC-BCC9-550CAB344FEB}" srcOrd="1" destOrd="0" presId="urn:microsoft.com/office/officeart/2009/layout/CircleArrowProcess"/>
    <dgm:cxn modelId="{21C0EACE-685E-408B-AC2C-673907B9C076}" type="presParOf" srcId="{DF7CC17E-755B-4722-886B-B497782BE7ED}" destId="{0B768CCC-3228-4AF5-9389-F9FEC6A84EAA}" srcOrd="2" destOrd="0" presId="urn:microsoft.com/office/officeart/2009/layout/CircleArrowProcess"/>
    <dgm:cxn modelId="{FE62250E-170A-4D5B-9599-4305C17FD4D8}" type="presParOf" srcId="{0B768CCC-3228-4AF5-9389-F9FEC6A84EAA}" destId="{B334B6D7-AB0C-45E8-AF1F-01ADD3940B79}" srcOrd="0" destOrd="0" presId="urn:microsoft.com/office/officeart/2009/layout/CircleArrowProcess"/>
    <dgm:cxn modelId="{16A96F07-FF49-4A6D-B716-C4D7E89F6348}" type="presParOf" srcId="{DF7CC17E-755B-4722-886B-B497782BE7ED}" destId="{99913DB4-6EBF-46F3-BA37-490E618A82C4}" srcOrd="3" destOrd="0" presId="urn:microsoft.com/office/officeart/2009/layout/CircleArrowProcess"/>
    <dgm:cxn modelId="{576879B8-DB7F-4811-9176-D9CC0C44674D}" type="presParOf" srcId="{DF7CC17E-755B-4722-886B-B497782BE7ED}" destId="{ECCCE4C4-251B-49E6-A76D-6A023DBA21FC}" srcOrd="4" destOrd="0" presId="urn:microsoft.com/office/officeart/2009/layout/CircleArrowProcess"/>
    <dgm:cxn modelId="{67480618-2A77-4665-BE70-D2E91AD15EC9}" type="presParOf" srcId="{ECCCE4C4-251B-49E6-A76D-6A023DBA21FC}" destId="{9D019EEF-F192-42F8-8170-EE6763AEB4E9}" srcOrd="0" destOrd="0" presId="urn:microsoft.com/office/officeart/2009/layout/CircleArrowProcess"/>
    <dgm:cxn modelId="{F1293AC3-724C-4294-9569-F8846C23D7E7}" type="presParOf" srcId="{DF7CC17E-755B-4722-886B-B497782BE7ED}" destId="{CADC5E4D-1AC0-4770-8386-804A7305FC45}"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5F6750-5754-4EE2-8F68-A0BE34B2EB2F}" type="doc">
      <dgm:prSet loTypeId="urn:microsoft.com/office/officeart/2009/layout/CircleArrowProcess" loCatId="cycle" qsTypeId="urn:microsoft.com/office/officeart/2005/8/quickstyle/simple2" qsCatId="simple" csTypeId="urn:microsoft.com/office/officeart/2005/8/colors/colorful5" csCatId="colorful" phldr="1"/>
      <dgm:spPr/>
      <dgm:t>
        <a:bodyPr/>
        <a:lstStyle/>
        <a:p>
          <a:endParaRPr lang="en-US"/>
        </a:p>
      </dgm:t>
    </dgm:pt>
    <dgm:pt modelId="{71DB9A67-E94E-45DA-A2B0-BFCAC94AC818}">
      <dgm:prSet phldrT="[Text]"/>
      <dgm:spPr/>
      <dgm:t>
        <a:bodyPr/>
        <a:lstStyle/>
        <a:p>
          <a:r>
            <a:rPr lang="en-US" dirty="0">
              <a:latin typeface="Calibri" panose="020F0502020204030204" pitchFamily="34" charset="0"/>
              <a:cs typeface="Calibri" panose="020F0502020204030204" pitchFamily="34" charset="0"/>
            </a:rPr>
            <a:t>Stage 1</a:t>
          </a:r>
        </a:p>
      </dgm:t>
    </dgm:pt>
    <dgm:pt modelId="{76A3FF06-8FE9-4B28-8A10-3655D64FABAC}" type="parTrans" cxnId="{FF807AF3-C2D4-4BF8-A80C-E39ABD045475}">
      <dgm:prSet/>
      <dgm:spPr/>
      <dgm:t>
        <a:bodyPr/>
        <a:lstStyle/>
        <a:p>
          <a:endParaRPr lang="en-US"/>
        </a:p>
      </dgm:t>
    </dgm:pt>
    <dgm:pt modelId="{F58B9F94-0EFA-4396-A2CF-57B18855BE55}" type="sibTrans" cxnId="{FF807AF3-C2D4-4BF8-A80C-E39ABD045475}">
      <dgm:prSet/>
      <dgm:spPr/>
      <dgm:t>
        <a:bodyPr/>
        <a:lstStyle/>
        <a:p>
          <a:endParaRPr lang="en-US"/>
        </a:p>
      </dgm:t>
    </dgm:pt>
    <dgm:pt modelId="{D7B9410B-2159-46D6-82A9-45E0F2EC7F2C}">
      <dgm:prSet phldrT="[Text]"/>
      <dgm:spPr/>
      <dgm:t>
        <a:bodyPr/>
        <a:lstStyle/>
        <a:p>
          <a:r>
            <a:rPr lang="en-US" dirty="0">
              <a:latin typeface="Calibri" panose="020F0502020204030204" pitchFamily="34" charset="0"/>
              <a:cs typeface="Calibri" panose="020F0502020204030204" pitchFamily="34" charset="0"/>
            </a:rPr>
            <a:t>Stage 2</a:t>
          </a:r>
        </a:p>
      </dgm:t>
    </dgm:pt>
    <dgm:pt modelId="{70C7506F-6019-48E6-A251-A40A0B865036}" type="parTrans" cxnId="{6BE9C070-510A-432D-B4C2-A471830083F6}">
      <dgm:prSet/>
      <dgm:spPr/>
      <dgm:t>
        <a:bodyPr/>
        <a:lstStyle/>
        <a:p>
          <a:endParaRPr lang="en-US"/>
        </a:p>
      </dgm:t>
    </dgm:pt>
    <dgm:pt modelId="{289015CC-E7B7-41E7-ACFB-7C4F685AFFB3}" type="sibTrans" cxnId="{6BE9C070-510A-432D-B4C2-A471830083F6}">
      <dgm:prSet/>
      <dgm:spPr/>
      <dgm:t>
        <a:bodyPr/>
        <a:lstStyle/>
        <a:p>
          <a:endParaRPr lang="en-US"/>
        </a:p>
      </dgm:t>
    </dgm:pt>
    <dgm:pt modelId="{44CAF0CE-5F69-4926-8990-37D7C368ED24}">
      <dgm:prSet phldrT="[Text]"/>
      <dgm:spPr/>
      <dgm:t>
        <a:bodyPr/>
        <a:lstStyle/>
        <a:p>
          <a:r>
            <a:rPr lang="en-US" dirty="0">
              <a:latin typeface="Calibri" panose="020F0502020204030204" pitchFamily="34" charset="0"/>
              <a:cs typeface="Calibri" panose="020F0502020204030204" pitchFamily="34" charset="0"/>
            </a:rPr>
            <a:t>Stage 3</a:t>
          </a:r>
        </a:p>
      </dgm:t>
    </dgm:pt>
    <dgm:pt modelId="{1342BADA-5668-4E12-AD63-8EB6175150A4}" type="parTrans" cxnId="{9D1064CA-5C4F-4B1C-A45F-4F32AC0D923D}">
      <dgm:prSet/>
      <dgm:spPr/>
      <dgm:t>
        <a:bodyPr/>
        <a:lstStyle/>
        <a:p>
          <a:endParaRPr lang="en-US"/>
        </a:p>
      </dgm:t>
    </dgm:pt>
    <dgm:pt modelId="{04C7EE14-4599-4024-9D5A-32FC5FE4E739}" type="sibTrans" cxnId="{9D1064CA-5C4F-4B1C-A45F-4F32AC0D923D}">
      <dgm:prSet/>
      <dgm:spPr/>
      <dgm:t>
        <a:bodyPr/>
        <a:lstStyle/>
        <a:p>
          <a:endParaRPr lang="en-US"/>
        </a:p>
      </dgm:t>
    </dgm:pt>
    <dgm:pt modelId="{DF7CC17E-755B-4722-886B-B497782BE7ED}" type="pres">
      <dgm:prSet presAssocID="{EE5F6750-5754-4EE2-8F68-A0BE34B2EB2F}" presName="Name0" presStyleCnt="0">
        <dgm:presLayoutVars>
          <dgm:chMax val="7"/>
          <dgm:chPref val="7"/>
          <dgm:dir/>
          <dgm:animLvl val="lvl"/>
        </dgm:presLayoutVars>
      </dgm:prSet>
      <dgm:spPr/>
    </dgm:pt>
    <dgm:pt modelId="{9E6BC5B4-95EF-4A8D-808E-FC5F8D472AE9}" type="pres">
      <dgm:prSet presAssocID="{71DB9A67-E94E-45DA-A2B0-BFCAC94AC818}" presName="Accent1" presStyleCnt="0"/>
      <dgm:spPr/>
    </dgm:pt>
    <dgm:pt modelId="{8379E638-D377-4CED-B063-2513055FCEFF}" type="pres">
      <dgm:prSet presAssocID="{71DB9A67-E94E-45DA-A2B0-BFCAC94AC818}" presName="Accent" presStyleLbl="node1" presStyleIdx="0" presStyleCnt="3"/>
      <dgm:spPr/>
    </dgm:pt>
    <dgm:pt modelId="{85AAC662-4B13-4ACC-BCC9-550CAB344FEB}" type="pres">
      <dgm:prSet presAssocID="{71DB9A67-E94E-45DA-A2B0-BFCAC94AC818}" presName="Parent1" presStyleLbl="revTx" presStyleIdx="0" presStyleCnt="3">
        <dgm:presLayoutVars>
          <dgm:chMax val="1"/>
          <dgm:chPref val="1"/>
          <dgm:bulletEnabled val="1"/>
        </dgm:presLayoutVars>
      </dgm:prSet>
      <dgm:spPr/>
    </dgm:pt>
    <dgm:pt modelId="{0B768CCC-3228-4AF5-9389-F9FEC6A84EAA}" type="pres">
      <dgm:prSet presAssocID="{D7B9410B-2159-46D6-82A9-45E0F2EC7F2C}" presName="Accent2" presStyleCnt="0"/>
      <dgm:spPr/>
    </dgm:pt>
    <dgm:pt modelId="{B334B6D7-AB0C-45E8-AF1F-01ADD3940B79}" type="pres">
      <dgm:prSet presAssocID="{D7B9410B-2159-46D6-82A9-45E0F2EC7F2C}" presName="Accent" presStyleLbl="node1" presStyleIdx="1" presStyleCnt="3"/>
      <dgm:spPr/>
    </dgm:pt>
    <dgm:pt modelId="{99913DB4-6EBF-46F3-BA37-490E618A82C4}" type="pres">
      <dgm:prSet presAssocID="{D7B9410B-2159-46D6-82A9-45E0F2EC7F2C}" presName="Parent2" presStyleLbl="revTx" presStyleIdx="1" presStyleCnt="3">
        <dgm:presLayoutVars>
          <dgm:chMax val="1"/>
          <dgm:chPref val="1"/>
          <dgm:bulletEnabled val="1"/>
        </dgm:presLayoutVars>
      </dgm:prSet>
      <dgm:spPr/>
    </dgm:pt>
    <dgm:pt modelId="{ECCCE4C4-251B-49E6-A76D-6A023DBA21FC}" type="pres">
      <dgm:prSet presAssocID="{44CAF0CE-5F69-4926-8990-37D7C368ED24}" presName="Accent3" presStyleCnt="0"/>
      <dgm:spPr/>
    </dgm:pt>
    <dgm:pt modelId="{9D019EEF-F192-42F8-8170-EE6763AEB4E9}" type="pres">
      <dgm:prSet presAssocID="{44CAF0CE-5F69-4926-8990-37D7C368ED24}" presName="Accent" presStyleLbl="node1" presStyleIdx="2" presStyleCnt="3"/>
      <dgm:spPr/>
    </dgm:pt>
    <dgm:pt modelId="{CADC5E4D-1AC0-4770-8386-804A7305FC45}" type="pres">
      <dgm:prSet presAssocID="{44CAF0CE-5F69-4926-8990-37D7C368ED24}" presName="Parent3" presStyleLbl="revTx" presStyleIdx="2" presStyleCnt="3">
        <dgm:presLayoutVars>
          <dgm:chMax val="1"/>
          <dgm:chPref val="1"/>
          <dgm:bulletEnabled val="1"/>
        </dgm:presLayoutVars>
      </dgm:prSet>
      <dgm:spPr/>
    </dgm:pt>
  </dgm:ptLst>
  <dgm:cxnLst>
    <dgm:cxn modelId="{D048F532-3047-44E6-A0BF-F572891716BE}" type="presOf" srcId="{71DB9A67-E94E-45DA-A2B0-BFCAC94AC818}" destId="{85AAC662-4B13-4ACC-BCC9-550CAB344FEB}" srcOrd="0" destOrd="0" presId="urn:microsoft.com/office/officeart/2009/layout/CircleArrowProcess"/>
    <dgm:cxn modelId="{6BE9C070-510A-432D-B4C2-A471830083F6}" srcId="{EE5F6750-5754-4EE2-8F68-A0BE34B2EB2F}" destId="{D7B9410B-2159-46D6-82A9-45E0F2EC7F2C}" srcOrd="1" destOrd="0" parTransId="{70C7506F-6019-48E6-A251-A40A0B865036}" sibTransId="{289015CC-E7B7-41E7-ACFB-7C4F685AFFB3}"/>
    <dgm:cxn modelId="{E35135A9-7305-45ED-991B-1FE309CCD744}" type="presOf" srcId="{D7B9410B-2159-46D6-82A9-45E0F2EC7F2C}" destId="{99913DB4-6EBF-46F3-BA37-490E618A82C4}" srcOrd="0" destOrd="0" presId="urn:microsoft.com/office/officeart/2009/layout/CircleArrowProcess"/>
    <dgm:cxn modelId="{9D1064CA-5C4F-4B1C-A45F-4F32AC0D923D}" srcId="{EE5F6750-5754-4EE2-8F68-A0BE34B2EB2F}" destId="{44CAF0CE-5F69-4926-8990-37D7C368ED24}" srcOrd="2" destOrd="0" parTransId="{1342BADA-5668-4E12-AD63-8EB6175150A4}" sibTransId="{04C7EE14-4599-4024-9D5A-32FC5FE4E739}"/>
    <dgm:cxn modelId="{1AE8AAE2-3ED3-42A7-AAF0-5CCC021BC3F3}" type="presOf" srcId="{44CAF0CE-5F69-4926-8990-37D7C368ED24}" destId="{CADC5E4D-1AC0-4770-8386-804A7305FC45}" srcOrd="0" destOrd="0" presId="urn:microsoft.com/office/officeart/2009/layout/CircleArrowProcess"/>
    <dgm:cxn modelId="{89AD24EF-7BCB-4BAB-9128-0CE5A2AE254F}" type="presOf" srcId="{EE5F6750-5754-4EE2-8F68-A0BE34B2EB2F}" destId="{DF7CC17E-755B-4722-886B-B497782BE7ED}" srcOrd="0" destOrd="0" presId="urn:microsoft.com/office/officeart/2009/layout/CircleArrowProcess"/>
    <dgm:cxn modelId="{FF807AF3-C2D4-4BF8-A80C-E39ABD045475}" srcId="{EE5F6750-5754-4EE2-8F68-A0BE34B2EB2F}" destId="{71DB9A67-E94E-45DA-A2B0-BFCAC94AC818}" srcOrd="0" destOrd="0" parTransId="{76A3FF06-8FE9-4B28-8A10-3655D64FABAC}" sibTransId="{F58B9F94-0EFA-4396-A2CF-57B18855BE55}"/>
    <dgm:cxn modelId="{6BF71E07-E896-42A7-979C-38A35B773364}" type="presParOf" srcId="{DF7CC17E-755B-4722-886B-B497782BE7ED}" destId="{9E6BC5B4-95EF-4A8D-808E-FC5F8D472AE9}" srcOrd="0" destOrd="0" presId="urn:microsoft.com/office/officeart/2009/layout/CircleArrowProcess"/>
    <dgm:cxn modelId="{73B11E4C-1586-4F6B-B9A4-B7DA2BB93CA5}" type="presParOf" srcId="{9E6BC5B4-95EF-4A8D-808E-FC5F8D472AE9}" destId="{8379E638-D377-4CED-B063-2513055FCEFF}" srcOrd="0" destOrd="0" presId="urn:microsoft.com/office/officeart/2009/layout/CircleArrowProcess"/>
    <dgm:cxn modelId="{F443E20F-4AB8-4C4D-A4E2-869D15AE7CF8}" type="presParOf" srcId="{DF7CC17E-755B-4722-886B-B497782BE7ED}" destId="{85AAC662-4B13-4ACC-BCC9-550CAB344FEB}" srcOrd="1" destOrd="0" presId="urn:microsoft.com/office/officeart/2009/layout/CircleArrowProcess"/>
    <dgm:cxn modelId="{933C353C-F77C-4F16-ABA5-36ACC2A5D149}" type="presParOf" srcId="{DF7CC17E-755B-4722-886B-B497782BE7ED}" destId="{0B768CCC-3228-4AF5-9389-F9FEC6A84EAA}" srcOrd="2" destOrd="0" presId="urn:microsoft.com/office/officeart/2009/layout/CircleArrowProcess"/>
    <dgm:cxn modelId="{93D71A62-8367-4141-B0BC-C89A52D4E95B}" type="presParOf" srcId="{0B768CCC-3228-4AF5-9389-F9FEC6A84EAA}" destId="{B334B6D7-AB0C-45E8-AF1F-01ADD3940B79}" srcOrd="0" destOrd="0" presId="urn:microsoft.com/office/officeart/2009/layout/CircleArrowProcess"/>
    <dgm:cxn modelId="{C36FA926-C200-4440-8A6F-F63875AC81D3}" type="presParOf" srcId="{DF7CC17E-755B-4722-886B-B497782BE7ED}" destId="{99913DB4-6EBF-46F3-BA37-490E618A82C4}" srcOrd="3" destOrd="0" presId="urn:microsoft.com/office/officeart/2009/layout/CircleArrowProcess"/>
    <dgm:cxn modelId="{DEF313D3-C4F1-4759-BDB3-EF7C8D30DA0C}" type="presParOf" srcId="{DF7CC17E-755B-4722-886B-B497782BE7ED}" destId="{ECCCE4C4-251B-49E6-A76D-6A023DBA21FC}" srcOrd="4" destOrd="0" presId="urn:microsoft.com/office/officeart/2009/layout/CircleArrowProcess"/>
    <dgm:cxn modelId="{5878E1BF-B930-4F58-A2C0-449A7CE7BDD2}" type="presParOf" srcId="{ECCCE4C4-251B-49E6-A76D-6A023DBA21FC}" destId="{9D019EEF-F192-42F8-8170-EE6763AEB4E9}" srcOrd="0" destOrd="0" presId="urn:microsoft.com/office/officeart/2009/layout/CircleArrowProcess"/>
    <dgm:cxn modelId="{F167F344-861F-437B-9D9E-432C9A1757EC}" type="presParOf" srcId="{DF7CC17E-755B-4722-886B-B497782BE7ED}" destId="{CADC5E4D-1AC0-4770-8386-804A7305FC45}"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5F6750-5754-4EE2-8F68-A0BE34B2EB2F}" type="doc">
      <dgm:prSet loTypeId="urn:microsoft.com/office/officeart/2009/layout/CircleArrowProcess" loCatId="cycle" qsTypeId="urn:microsoft.com/office/officeart/2005/8/quickstyle/simple2" qsCatId="simple" csTypeId="urn:microsoft.com/office/officeart/2005/8/colors/colorful5" csCatId="colorful" phldr="1"/>
      <dgm:spPr/>
      <dgm:t>
        <a:bodyPr/>
        <a:lstStyle/>
        <a:p>
          <a:endParaRPr lang="en-US"/>
        </a:p>
      </dgm:t>
    </dgm:pt>
    <dgm:pt modelId="{71DB9A67-E94E-45DA-A2B0-BFCAC94AC818}">
      <dgm:prSet phldrT="[Text]"/>
      <dgm:spPr/>
      <dgm:t>
        <a:bodyPr/>
        <a:lstStyle/>
        <a:p>
          <a:r>
            <a:rPr lang="en-US" dirty="0">
              <a:latin typeface="Calibri" panose="020F0502020204030204" pitchFamily="34" charset="0"/>
              <a:cs typeface="Calibri" panose="020F0502020204030204" pitchFamily="34" charset="0"/>
            </a:rPr>
            <a:t>Stage 1</a:t>
          </a:r>
        </a:p>
      </dgm:t>
    </dgm:pt>
    <dgm:pt modelId="{76A3FF06-8FE9-4B28-8A10-3655D64FABAC}" type="parTrans" cxnId="{FF807AF3-C2D4-4BF8-A80C-E39ABD045475}">
      <dgm:prSet/>
      <dgm:spPr/>
      <dgm:t>
        <a:bodyPr/>
        <a:lstStyle/>
        <a:p>
          <a:endParaRPr lang="en-US"/>
        </a:p>
      </dgm:t>
    </dgm:pt>
    <dgm:pt modelId="{F58B9F94-0EFA-4396-A2CF-57B18855BE55}" type="sibTrans" cxnId="{FF807AF3-C2D4-4BF8-A80C-E39ABD045475}">
      <dgm:prSet/>
      <dgm:spPr/>
      <dgm:t>
        <a:bodyPr/>
        <a:lstStyle/>
        <a:p>
          <a:endParaRPr lang="en-US"/>
        </a:p>
      </dgm:t>
    </dgm:pt>
    <dgm:pt modelId="{DF7CC17E-755B-4722-886B-B497782BE7ED}" type="pres">
      <dgm:prSet presAssocID="{EE5F6750-5754-4EE2-8F68-A0BE34B2EB2F}" presName="Name0" presStyleCnt="0">
        <dgm:presLayoutVars>
          <dgm:chMax val="7"/>
          <dgm:chPref val="7"/>
          <dgm:dir/>
          <dgm:animLvl val="lvl"/>
        </dgm:presLayoutVars>
      </dgm:prSet>
      <dgm:spPr/>
    </dgm:pt>
    <dgm:pt modelId="{9E6BC5B4-95EF-4A8D-808E-FC5F8D472AE9}" type="pres">
      <dgm:prSet presAssocID="{71DB9A67-E94E-45DA-A2B0-BFCAC94AC818}" presName="Accent1" presStyleCnt="0"/>
      <dgm:spPr/>
    </dgm:pt>
    <dgm:pt modelId="{8379E638-D377-4CED-B063-2513055FCEFF}" type="pres">
      <dgm:prSet presAssocID="{71DB9A67-E94E-45DA-A2B0-BFCAC94AC818}" presName="Accent" presStyleLbl="node1" presStyleIdx="0" presStyleCnt="1"/>
      <dgm:spPr/>
    </dgm:pt>
    <dgm:pt modelId="{85AAC662-4B13-4ACC-BCC9-550CAB344FEB}" type="pres">
      <dgm:prSet presAssocID="{71DB9A67-E94E-45DA-A2B0-BFCAC94AC818}" presName="Parent1" presStyleLbl="revTx" presStyleIdx="0" presStyleCnt="1">
        <dgm:presLayoutVars>
          <dgm:chMax val="1"/>
          <dgm:chPref val="1"/>
          <dgm:bulletEnabled val="1"/>
        </dgm:presLayoutVars>
      </dgm:prSet>
      <dgm:spPr/>
    </dgm:pt>
  </dgm:ptLst>
  <dgm:cxnLst>
    <dgm:cxn modelId="{2474C536-1E0B-4896-A1ED-6C95F59541BF}" type="presOf" srcId="{71DB9A67-E94E-45DA-A2B0-BFCAC94AC818}" destId="{85AAC662-4B13-4ACC-BCC9-550CAB344FEB}" srcOrd="0" destOrd="0" presId="urn:microsoft.com/office/officeart/2009/layout/CircleArrowProcess"/>
    <dgm:cxn modelId="{9E8BC6E9-BEE7-4B9D-A235-3847A627F6A7}" type="presOf" srcId="{EE5F6750-5754-4EE2-8F68-A0BE34B2EB2F}" destId="{DF7CC17E-755B-4722-886B-B497782BE7ED}" srcOrd="0" destOrd="0" presId="urn:microsoft.com/office/officeart/2009/layout/CircleArrowProcess"/>
    <dgm:cxn modelId="{FF807AF3-C2D4-4BF8-A80C-E39ABD045475}" srcId="{EE5F6750-5754-4EE2-8F68-A0BE34B2EB2F}" destId="{71DB9A67-E94E-45DA-A2B0-BFCAC94AC818}" srcOrd="0" destOrd="0" parTransId="{76A3FF06-8FE9-4B28-8A10-3655D64FABAC}" sibTransId="{F58B9F94-0EFA-4396-A2CF-57B18855BE55}"/>
    <dgm:cxn modelId="{3F6A15CE-7308-4663-8D20-EE147467353F}" type="presParOf" srcId="{DF7CC17E-755B-4722-886B-B497782BE7ED}" destId="{9E6BC5B4-95EF-4A8D-808E-FC5F8D472AE9}" srcOrd="0" destOrd="0" presId="urn:microsoft.com/office/officeart/2009/layout/CircleArrowProcess"/>
    <dgm:cxn modelId="{96736D50-00E9-4218-AF0E-1E41557F4A89}" type="presParOf" srcId="{9E6BC5B4-95EF-4A8D-808E-FC5F8D472AE9}" destId="{8379E638-D377-4CED-B063-2513055FCEFF}" srcOrd="0" destOrd="0" presId="urn:microsoft.com/office/officeart/2009/layout/CircleArrowProcess"/>
    <dgm:cxn modelId="{B985B2A2-19F2-4AD5-B14D-0D44412EDAEB}" type="presParOf" srcId="{DF7CC17E-755B-4722-886B-B497782BE7ED}" destId="{85AAC662-4B13-4ACC-BCC9-550CAB344FEB}" srcOrd="1"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5F6750-5754-4EE2-8F68-A0BE34B2EB2F}" type="doc">
      <dgm:prSet loTypeId="urn:microsoft.com/office/officeart/2009/layout/CircleArrowProcess" loCatId="cycle" qsTypeId="urn:microsoft.com/office/officeart/2005/8/quickstyle/simple2" qsCatId="simple" csTypeId="urn:microsoft.com/office/officeart/2005/8/colors/colorful5" csCatId="colorful" phldr="1"/>
      <dgm:spPr/>
      <dgm:t>
        <a:bodyPr/>
        <a:lstStyle/>
        <a:p>
          <a:endParaRPr lang="en-US"/>
        </a:p>
      </dgm:t>
    </dgm:pt>
    <dgm:pt modelId="{71DB9A67-E94E-45DA-A2B0-BFCAC94AC818}">
      <dgm:prSet phldrT="[Text]"/>
      <dgm:spPr/>
      <dgm:t>
        <a:bodyPr/>
        <a:lstStyle/>
        <a:p>
          <a:r>
            <a:rPr lang="en-US" dirty="0">
              <a:latin typeface="Calibri" panose="020F0502020204030204" pitchFamily="34" charset="0"/>
              <a:cs typeface="Calibri" panose="020F0502020204030204" pitchFamily="34" charset="0"/>
            </a:rPr>
            <a:t>Stage 1</a:t>
          </a:r>
        </a:p>
      </dgm:t>
    </dgm:pt>
    <dgm:pt modelId="{76A3FF06-8FE9-4B28-8A10-3655D64FABAC}" type="parTrans" cxnId="{FF807AF3-C2D4-4BF8-A80C-E39ABD045475}">
      <dgm:prSet/>
      <dgm:spPr/>
      <dgm:t>
        <a:bodyPr/>
        <a:lstStyle/>
        <a:p>
          <a:endParaRPr lang="en-US"/>
        </a:p>
      </dgm:t>
    </dgm:pt>
    <dgm:pt modelId="{F58B9F94-0EFA-4396-A2CF-57B18855BE55}" type="sibTrans" cxnId="{FF807AF3-C2D4-4BF8-A80C-E39ABD045475}">
      <dgm:prSet/>
      <dgm:spPr/>
      <dgm:t>
        <a:bodyPr/>
        <a:lstStyle/>
        <a:p>
          <a:endParaRPr lang="en-US"/>
        </a:p>
      </dgm:t>
    </dgm:pt>
    <dgm:pt modelId="{D7B9410B-2159-46D6-82A9-45E0F2EC7F2C}">
      <dgm:prSet phldrT="[Text]"/>
      <dgm:spPr/>
      <dgm:t>
        <a:bodyPr/>
        <a:lstStyle/>
        <a:p>
          <a:r>
            <a:rPr lang="en-US" dirty="0">
              <a:latin typeface="Calibri" panose="020F0502020204030204" pitchFamily="34" charset="0"/>
              <a:cs typeface="Calibri" panose="020F0502020204030204" pitchFamily="34" charset="0"/>
            </a:rPr>
            <a:t>Stage 2</a:t>
          </a:r>
        </a:p>
      </dgm:t>
    </dgm:pt>
    <dgm:pt modelId="{70C7506F-6019-48E6-A251-A40A0B865036}" type="parTrans" cxnId="{6BE9C070-510A-432D-B4C2-A471830083F6}">
      <dgm:prSet/>
      <dgm:spPr/>
      <dgm:t>
        <a:bodyPr/>
        <a:lstStyle/>
        <a:p>
          <a:endParaRPr lang="en-US"/>
        </a:p>
      </dgm:t>
    </dgm:pt>
    <dgm:pt modelId="{289015CC-E7B7-41E7-ACFB-7C4F685AFFB3}" type="sibTrans" cxnId="{6BE9C070-510A-432D-B4C2-A471830083F6}">
      <dgm:prSet/>
      <dgm:spPr/>
      <dgm:t>
        <a:bodyPr/>
        <a:lstStyle/>
        <a:p>
          <a:endParaRPr lang="en-US"/>
        </a:p>
      </dgm:t>
    </dgm:pt>
    <dgm:pt modelId="{44CAF0CE-5F69-4926-8990-37D7C368ED24}">
      <dgm:prSet phldrT="[Text]"/>
      <dgm:spPr/>
      <dgm:t>
        <a:bodyPr/>
        <a:lstStyle/>
        <a:p>
          <a:r>
            <a:rPr lang="en-US" dirty="0">
              <a:latin typeface="Calibri" panose="020F0502020204030204" pitchFamily="34" charset="0"/>
              <a:cs typeface="Calibri" panose="020F0502020204030204" pitchFamily="34" charset="0"/>
            </a:rPr>
            <a:t>Stage 3</a:t>
          </a:r>
        </a:p>
      </dgm:t>
    </dgm:pt>
    <dgm:pt modelId="{1342BADA-5668-4E12-AD63-8EB6175150A4}" type="parTrans" cxnId="{9D1064CA-5C4F-4B1C-A45F-4F32AC0D923D}">
      <dgm:prSet/>
      <dgm:spPr/>
      <dgm:t>
        <a:bodyPr/>
        <a:lstStyle/>
        <a:p>
          <a:endParaRPr lang="en-US"/>
        </a:p>
      </dgm:t>
    </dgm:pt>
    <dgm:pt modelId="{04C7EE14-4599-4024-9D5A-32FC5FE4E739}" type="sibTrans" cxnId="{9D1064CA-5C4F-4B1C-A45F-4F32AC0D923D}">
      <dgm:prSet/>
      <dgm:spPr/>
      <dgm:t>
        <a:bodyPr/>
        <a:lstStyle/>
        <a:p>
          <a:endParaRPr lang="en-US"/>
        </a:p>
      </dgm:t>
    </dgm:pt>
    <dgm:pt modelId="{DF7CC17E-755B-4722-886B-B497782BE7ED}" type="pres">
      <dgm:prSet presAssocID="{EE5F6750-5754-4EE2-8F68-A0BE34B2EB2F}" presName="Name0" presStyleCnt="0">
        <dgm:presLayoutVars>
          <dgm:chMax val="7"/>
          <dgm:chPref val="7"/>
          <dgm:dir/>
          <dgm:animLvl val="lvl"/>
        </dgm:presLayoutVars>
      </dgm:prSet>
      <dgm:spPr/>
    </dgm:pt>
    <dgm:pt modelId="{9E6BC5B4-95EF-4A8D-808E-FC5F8D472AE9}" type="pres">
      <dgm:prSet presAssocID="{71DB9A67-E94E-45DA-A2B0-BFCAC94AC818}" presName="Accent1" presStyleCnt="0"/>
      <dgm:spPr/>
    </dgm:pt>
    <dgm:pt modelId="{8379E638-D377-4CED-B063-2513055FCEFF}" type="pres">
      <dgm:prSet presAssocID="{71DB9A67-E94E-45DA-A2B0-BFCAC94AC818}" presName="Accent" presStyleLbl="node1" presStyleIdx="0" presStyleCnt="3"/>
      <dgm:spPr/>
    </dgm:pt>
    <dgm:pt modelId="{85AAC662-4B13-4ACC-BCC9-550CAB344FEB}" type="pres">
      <dgm:prSet presAssocID="{71DB9A67-E94E-45DA-A2B0-BFCAC94AC818}" presName="Parent1" presStyleLbl="revTx" presStyleIdx="0" presStyleCnt="3">
        <dgm:presLayoutVars>
          <dgm:chMax val="1"/>
          <dgm:chPref val="1"/>
          <dgm:bulletEnabled val="1"/>
        </dgm:presLayoutVars>
      </dgm:prSet>
      <dgm:spPr/>
    </dgm:pt>
    <dgm:pt modelId="{0B768CCC-3228-4AF5-9389-F9FEC6A84EAA}" type="pres">
      <dgm:prSet presAssocID="{D7B9410B-2159-46D6-82A9-45E0F2EC7F2C}" presName="Accent2" presStyleCnt="0"/>
      <dgm:spPr/>
    </dgm:pt>
    <dgm:pt modelId="{B334B6D7-AB0C-45E8-AF1F-01ADD3940B79}" type="pres">
      <dgm:prSet presAssocID="{D7B9410B-2159-46D6-82A9-45E0F2EC7F2C}" presName="Accent" presStyleLbl="node1" presStyleIdx="1" presStyleCnt="3"/>
      <dgm:spPr/>
    </dgm:pt>
    <dgm:pt modelId="{99913DB4-6EBF-46F3-BA37-490E618A82C4}" type="pres">
      <dgm:prSet presAssocID="{D7B9410B-2159-46D6-82A9-45E0F2EC7F2C}" presName="Parent2" presStyleLbl="revTx" presStyleIdx="1" presStyleCnt="3">
        <dgm:presLayoutVars>
          <dgm:chMax val="1"/>
          <dgm:chPref val="1"/>
          <dgm:bulletEnabled val="1"/>
        </dgm:presLayoutVars>
      </dgm:prSet>
      <dgm:spPr/>
    </dgm:pt>
    <dgm:pt modelId="{ECCCE4C4-251B-49E6-A76D-6A023DBA21FC}" type="pres">
      <dgm:prSet presAssocID="{44CAF0CE-5F69-4926-8990-37D7C368ED24}" presName="Accent3" presStyleCnt="0"/>
      <dgm:spPr/>
    </dgm:pt>
    <dgm:pt modelId="{9D019EEF-F192-42F8-8170-EE6763AEB4E9}" type="pres">
      <dgm:prSet presAssocID="{44CAF0CE-5F69-4926-8990-37D7C368ED24}" presName="Accent" presStyleLbl="node1" presStyleIdx="2" presStyleCnt="3"/>
      <dgm:spPr/>
    </dgm:pt>
    <dgm:pt modelId="{CADC5E4D-1AC0-4770-8386-804A7305FC45}" type="pres">
      <dgm:prSet presAssocID="{44CAF0CE-5F69-4926-8990-37D7C368ED24}" presName="Parent3" presStyleLbl="revTx" presStyleIdx="2" presStyleCnt="3">
        <dgm:presLayoutVars>
          <dgm:chMax val="1"/>
          <dgm:chPref val="1"/>
          <dgm:bulletEnabled val="1"/>
        </dgm:presLayoutVars>
      </dgm:prSet>
      <dgm:spPr/>
    </dgm:pt>
  </dgm:ptLst>
  <dgm:cxnLst>
    <dgm:cxn modelId="{7FC9D839-407C-469A-ABA6-3FC055991CCF}" type="presOf" srcId="{71DB9A67-E94E-45DA-A2B0-BFCAC94AC818}" destId="{85AAC662-4B13-4ACC-BCC9-550CAB344FEB}" srcOrd="0" destOrd="0" presId="urn:microsoft.com/office/officeart/2009/layout/CircleArrowProcess"/>
    <dgm:cxn modelId="{6BE9C070-510A-432D-B4C2-A471830083F6}" srcId="{EE5F6750-5754-4EE2-8F68-A0BE34B2EB2F}" destId="{D7B9410B-2159-46D6-82A9-45E0F2EC7F2C}" srcOrd="1" destOrd="0" parTransId="{70C7506F-6019-48E6-A251-A40A0B865036}" sibTransId="{289015CC-E7B7-41E7-ACFB-7C4F685AFFB3}"/>
    <dgm:cxn modelId="{76A32DA0-5BA8-4581-ADC9-272EA985DC92}" type="presOf" srcId="{44CAF0CE-5F69-4926-8990-37D7C368ED24}" destId="{CADC5E4D-1AC0-4770-8386-804A7305FC45}" srcOrd="0" destOrd="0" presId="urn:microsoft.com/office/officeart/2009/layout/CircleArrowProcess"/>
    <dgm:cxn modelId="{B49A75A8-8DD8-4E0C-9924-C158959FBC98}" type="presOf" srcId="{D7B9410B-2159-46D6-82A9-45E0F2EC7F2C}" destId="{99913DB4-6EBF-46F3-BA37-490E618A82C4}" srcOrd="0" destOrd="0" presId="urn:microsoft.com/office/officeart/2009/layout/CircleArrowProcess"/>
    <dgm:cxn modelId="{7534AFB6-190F-4227-BAE8-63E1551B5E49}" type="presOf" srcId="{EE5F6750-5754-4EE2-8F68-A0BE34B2EB2F}" destId="{DF7CC17E-755B-4722-886B-B497782BE7ED}" srcOrd="0" destOrd="0" presId="urn:microsoft.com/office/officeart/2009/layout/CircleArrowProcess"/>
    <dgm:cxn modelId="{9D1064CA-5C4F-4B1C-A45F-4F32AC0D923D}" srcId="{EE5F6750-5754-4EE2-8F68-A0BE34B2EB2F}" destId="{44CAF0CE-5F69-4926-8990-37D7C368ED24}" srcOrd="2" destOrd="0" parTransId="{1342BADA-5668-4E12-AD63-8EB6175150A4}" sibTransId="{04C7EE14-4599-4024-9D5A-32FC5FE4E739}"/>
    <dgm:cxn modelId="{FF807AF3-C2D4-4BF8-A80C-E39ABD045475}" srcId="{EE5F6750-5754-4EE2-8F68-A0BE34B2EB2F}" destId="{71DB9A67-E94E-45DA-A2B0-BFCAC94AC818}" srcOrd="0" destOrd="0" parTransId="{76A3FF06-8FE9-4B28-8A10-3655D64FABAC}" sibTransId="{F58B9F94-0EFA-4396-A2CF-57B18855BE55}"/>
    <dgm:cxn modelId="{80F99876-23FC-48DA-8D11-460C826A4741}" type="presParOf" srcId="{DF7CC17E-755B-4722-886B-B497782BE7ED}" destId="{9E6BC5B4-95EF-4A8D-808E-FC5F8D472AE9}" srcOrd="0" destOrd="0" presId="urn:microsoft.com/office/officeart/2009/layout/CircleArrowProcess"/>
    <dgm:cxn modelId="{7BB3762A-DB6C-4400-A80A-1FED393F7873}" type="presParOf" srcId="{9E6BC5B4-95EF-4A8D-808E-FC5F8D472AE9}" destId="{8379E638-D377-4CED-B063-2513055FCEFF}" srcOrd="0" destOrd="0" presId="urn:microsoft.com/office/officeart/2009/layout/CircleArrowProcess"/>
    <dgm:cxn modelId="{86932F55-8499-4A3E-BBB8-62308A77B157}" type="presParOf" srcId="{DF7CC17E-755B-4722-886B-B497782BE7ED}" destId="{85AAC662-4B13-4ACC-BCC9-550CAB344FEB}" srcOrd="1" destOrd="0" presId="urn:microsoft.com/office/officeart/2009/layout/CircleArrowProcess"/>
    <dgm:cxn modelId="{0F34AD4C-A1BC-48DA-B2FB-9422399ECA14}" type="presParOf" srcId="{DF7CC17E-755B-4722-886B-B497782BE7ED}" destId="{0B768CCC-3228-4AF5-9389-F9FEC6A84EAA}" srcOrd="2" destOrd="0" presId="urn:microsoft.com/office/officeart/2009/layout/CircleArrowProcess"/>
    <dgm:cxn modelId="{CE456839-6E1D-45B3-841A-55AF0B136373}" type="presParOf" srcId="{0B768CCC-3228-4AF5-9389-F9FEC6A84EAA}" destId="{B334B6D7-AB0C-45E8-AF1F-01ADD3940B79}" srcOrd="0" destOrd="0" presId="urn:microsoft.com/office/officeart/2009/layout/CircleArrowProcess"/>
    <dgm:cxn modelId="{270EB36D-C80C-4CEF-BEAA-563F74B9C349}" type="presParOf" srcId="{DF7CC17E-755B-4722-886B-B497782BE7ED}" destId="{99913DB4-6EBF-46F3-BA37-490E618A82C4}" srcOrd="3" destOrd="0" presId="urn:microsoft.com/office/officeart/2009/layout/CircleArrowProcess"/>
    <dgm:cxn modelId="{83A936C9-36F8-49F0-943B-03DF9C44C604}" type="presParOf" srcId="{DF7CC17E-755B-4722-886B-B497782BE7ED}" destId="{ECCCE4C4-251B-49E6-A76D-6A023DBA21FC}" srcOrd="4" destOrd="0" presId="urn:microsoft.com/office/officeart/2009/layout/CircleArrowProcess"/>
    <dgm:cxn modelId="{E58AB373-1439-4115-96ED-39645A5696EA}" type="presParOf" srcId="{ECCCE4C4-251B-49E6-A76D-6A023DBA21FC}" destId="{9D019EEF-F192-42F8-8170-EE6763AEB4E9}" srcOrd="0" destOrd="0" presId="urn:microsoft.com/office/officeart/2009/layout/CircleArrowProcess"/>
    <dgm:cxn modelId="{8E5B8215-1E18-419F-9E11-A3B503A5EA6E}" type="presParOf" srcId="{DF7CC17E-755B-4722-886B-B497782BE7ED}" destId="{CADC5E4D-1AC0-4770-8386-804A7305FC45}"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5F6750-5754-4EE2-8F68-A0BE34B2EB2F}" type="doc">
      <dgm:prSet loTypeId="urn:microsoft.com/office/officeart/2009/layout/CircleArrowProcess" loCatId="cycle" qsTypeId="urn:microsoft.com/office/officeart/2005/8/quickstyle/simple2" qsCatId="simple" csTypeId="urn:microsoft.com/office/officeart/2005/8/colors/colorful5" csCatId="colorful" phldr="1"/>
      <dgm:spPr/>
      <dgm:t>
        <a:bodyPr/>
        <a:lstStyle/>
        <a:p>
          <a:endParaRPr lang="en-US"/>
        </a:p>
      </dgm:t>
    </dgm:pt>
    <dgm:pt modelId="{71DB9A67-E94E-45DA-A2B0-BFCAC94AC818}">
      <dgm:prSet phldrT="[Text]"/>
      <dgm:spPr/>
      <dgm:t>
        <a:bodyPr/>
        <a:lstStyle/>
        <a:p>
          <a:r>
            <a:rPr lang="en-US" dirty="0">
              <a:latin typeface="Calibri" panose="020F0502020204030204" pitchFamily="34" charset="0"/>
              <a:cs typeface="Calibri" panose="020F0502020204030204" pitchFamily="34" charset="0"/>
            </a:rPr>
            <a:t>Stage 1</a:t>
          </a:r>
        </a:p>
      </dgm:t>
    </dgm:pt>
    <dgm:pt modelId="{76A3FF06-8FE9-4B28-8A10-3655D64FABAC}" type="parTrans" cxnId="{FF807AF3-C2D4-4BF8-A80C-E39ABD045475}">
      <dgm:prSet/>
      <dgm:spPr/>
      <dgm:t>
        <a:bodyPr/>
        <a:lstStyle/>
        <a:p>
          <a:endParaRPr lang="en-US"/>
        </a:p>
      </dgm:t>
    </dgm:pt>
    <dgm:pt modelId="{F58B9F94-0EFA-4396-A2CF-57B18855BE55}" type="sibTrans" cxnId="{FF807AF3-C2D4-4BF8-A80C-E39ABD045475}">
      <dgm:prSet/>
      <dgm:spPr/>
      <dgm:t>
        <a:bodyPr/>
        <a:lstStyle/>
        <a:p>
          <a:endParaRPr lang="en-US"/>
        </a:p>
      </dgm:t>
    </dgm:pt>
    <dgm:pt modelId="{D7B9410B-2159-46D6-82A9-45E0F2EC7F2C}">
      <dgm:prSet phldrT="[Text]"/>
      <dgm:spPr/>
      <dgm:t>
        <a:bodyPr/>
        <a:lstStyle/>
        <a:p>
          <a:r>
            <a:rPr lang="en-US" dirty="0">
              <a:latin typeface="Calibri" panose="020F0502020204030204" pitchFamily="34" charset="0"/>
              <a:cs typeface="Calibri" panose="020F0502020204030204" pitchFamily="34" charset="0"/>
            </a:rPr>
            <a:t>Stage 2</a:t>
          </a:r>
        </a:p>
      </dgm:t>
    </dgm:pt>
    <dgm:pt modelId="{70C7506F-6019-48E6-A251-A40A0B865036}" type="parTrans" cxnId="{6BE9C070-510A-432D-B4C2-A471830083F6}">
      <dgm:prSet/>
      <dgm:spPr/>
      <dgm:t>
        <a:bodyPr/>
        <a:lstStyle/>
        <a:p>
          <a:endParaRPr lang="en-US"/>
        </a:p>
      </dgm:t>
    </dgm:pt>
    <dgm:pt modelId="{289015CC-E7B7-41E7-ACFB-7C4F685AFFB3}" type="sibTrans" cxnId="{6BE9C070-510A-432D-B4C2-A471830083F6}">
      <dgm:prSet/>
      <dgm:spPr/>
      <dgm:t>
        <a:bodyPr/>
        <a:lstStyle/>
        <a:p>
          <a:endParaRPr lang="en-US"/>
        </a:p>
      </dgm:t>
    </dgm:pt>
    <dgm:pt modelId="{44CAF0CE-5F69-4926-8990-37D7C368ED24}">
      <dgm:prSet phldrT="[Text]"/>
      <dgm:spPr/>
      <dgm:t>
        <a:bodyPr/>
        <a:lstStyle/>
        <a:p>
          <a:r>
            <a:rPr lang="en-US" dirty="0">
              <a:latin typeface="Calibri" panose="020F0502020204030204" pitchFamily="34" charset="0"/>
              <a:cs typeface="Calibri" panose="020F0502020204030204" pitchFamily="34" charset="0"/>
            </a:rPr>
            <a:t>Stage 3</a:t>
          </a:r>
        </a:p>
      </dgm:t>
    </dgm:pt>
    <dgm:pt modelId="{1342BADA-5668-4E12-AD63-8EB6175150A4}" type="parTrans" cxnId="{9D1064CA-5C4F-4B1C-A45F-4F32AC0D923D}">
      <dgm:prSet/>
      <dgm:spPr/>
      <dgm:t>
        <a:bodyPr/>
        <a:lstStyle/>
        <a:p>
          <a:endParaRPr lang="en-US"/>
        </a:p>
      </dgm:t>
    </dgm:pt>
    <dgm:pt modelId="{04C7EE14-4599-4024-9D5A-32FC5FE4E739}" type="sibTrans" cxnId="{9D1064CA-5C4F-4B1C-A45F-4F32AC0D923D}">
      <dgm:prSet/>
      <dgm:spPr/>
      <dgm:t>
        <a:bodyPr/>
        <a:lstStyle/>
        <a:p>
          <a:endParaRPr lang="en-US"/>
        </a:p>
      </dgm:t>
    </dgm:pt>
    <dgm:pt modelId="{DF7CC17E-755B-4722-886B-B497782BE7ED}" type="pres">
      <dgm:prSet presAssocID="{EE5F6750-5754-4EE2-8F68-A0BE34B2EB2F}" presName="Name0" presStyleCnt="0">
        <dgm:presLayoutVars>
          <dgm:chMax val="7"/>
          <dgm:chPref val="7"/>
          <dgm:dir/>
          <dgm:animLvl val="lvl"/>
        </dgm:presLayoutVars>
      </dgm:prSet>
      <dgm:spPr/>
    </dgm:pt>
    <dgm:pt modelId="{9E6BC5B4-95EF-4A8D-808E-FC5F8D472AE9}" type="pres">
      <dgm:prSet presAssocID="{71DB9A67-E94E-45DA-A2B0-BFCAC94AC818}" presName="Accent1" presStyleCnt="0"/>
      <dgm:spPr/>
    </dgm:pt>
    <dgm:pt modelId="{8379E638-D377-4CED-B063-2513055FCEFF}" type="pres">
      <dgm:prSet presAssocID="{71DB9A67-E94E-45DA-A2B0-BFCAC94AC818}" presName="Accent" presStyleLbl="node1" presStyleIdx="0" presStyleCnt="3"/>
      <dgm:spPr/>
    </dgm:pt>
    <dgm:pt modelId="{85AAC662-4B13-4ACC-BCC9-550CAB344FEB}" type="pres">
      <dgm:prSet presAssocID="{71DB9A67-E94E-45DA-A2B0-BFCAC94AC818}" presName="Parent1" presStyleLbl="revTx" presStyleIdx="0" presStyleCnt="3">
        <dgm:presLayoutVars>
          <dgm:chMax val="1"/>
          <dgm:chPref val="1"/>
          <dgm:bulletEnabled val="1"/>
        </dgm:presLayoutVars>
      </dgm:prSet>
      <dgm:spPr/>
    </dgm:pt>
    <dgm:pt modelId="{0B768CCC-3228-4AF5-9389-F9FEC6A84EAA}" type="pres">
      <dgm:prSet presAssocID="{D7B9410B-2159-46D6-82A9-45E0F2EC7F2C}" presName="Accent2" presStyleCnt="0"/>
      <dgm:spPr/>
    </dgm:pt>
    <dgm:pt modelId="{B334B6D7-AB0C-45E8-AF1F-01ADD3940B79}" type="pres">
      <dgm:prSet presAssocID="{D7B9410B-2159-46D6-82A9-45E0F2EC7F2C}" presName="Accent" presStyleLbl="node1" presStyleIdx="1" presStyleCnt="3"/>
      <dgm:spPr/>
    </dgm:pt>
    <dgm:pt modelId="{99913DB4-6EBF-46F3-BA37-490E618A82C4}" type="pres">
      <dgm:prSet presAssocID="{D7B9410B-2159-46D6-82A9-45E0F2EC7F2C}" presName="Parent2" presStyleLbl="revTx" presStyleIdx="1" presStyleCnt="3">
        <dgm:presLayoutVars>
          <dgm:chMax val="1"/>
          <dgm:chPref val="1"/>
          <dgm:bulletEnabled val="1"/>
        </dgm:presLayoutVars>
      </dgm:prSet>
      <dgm:spPr/>
    </dgm:pt>
    <dgm:pt modelId="{ECCCE4C4-251B-49E6-A76D-6A023DBA21FC}" type="pres">
      <dgm:prSet presAssocID="{44CAF0CE-5F69-4926-8990-37D7C368ED24}" presName="Accent3" presStyleCnt="0"/>
      <dgm:spPr/>
    </dgm:pt>
    <dgm:pt modelId="{9D019EEF-F192-42F8-8170-EE6763AEB4E9}" type="pres">
      <dgm:prSet presAssocID="{44CAF0CE-5F69-4926-8990-37D7C368ED24}" presName="Accent" presStyleLbl="node1" presStyleIdx="2" presStyleCnt="3"/>
      <dgm:spPr/>
    </dgm:pt>
    <dgm:pt modelId="{CADC5E4D-1AC0-4770-8386-804A7305FC45}" type="pres">
      <dgm:prSet presAssocID="{44CAF0CE-5F69-4926-8990-37D7C368ED24}" presName="Parent3" presStyleLbl="revTx" presStyleIdx="2" presStyleCnt="3">
        <dgm:presLayoutVars>
          <dgm:chMax val="1"/>
          <dgm:chPref val="1"/>
          <dgm:bulletEnabled val="1"/>
        </dgm:presLayoutVars>
      </dgm:prSet>
      <dgm:spPr/>
    </dgm:pt>
  </dgm:ptLst>
  <dgm:cxnLst>
    <dgm:cxn modelId="{E6500E0A-130F-45D9-A272-0B209C03E53D}" type="presOf" srcId="{44CAF0CE-5F69-4926-8990-37D7C368ED24}" destId="{CADC5E4D-1AC0-4770-8386-804A7305FC45}" srcOrd="0" destOrd="0" presId="urn:microsoft.com/office/officeart/2009/layout/CircleArrowProcess"/>
    <dgm:cxn modelId="{DA869361-F788-4588-BC2F-7B6700CC2A8B}" type="presOf" srcId="{D7B9410B-2159-46D6-82A9-45E0F2EC7F2C}" destId="{99913DB4-6EBF-46F3-BA37-490E618A82C4}" srcOrd="0" destOrd="0" presId="urn:microsoft.com/office/officeart/2009/layout/CircleArrowProcess"/>
    <dgm:cxn modelId="{6BE9C070-510A-432D-B4C2-A471830083F6}" srcId="{EE5F6750-5754-4EE2-8F68-A0BE34B2EB2F}" destId="{D7B9410B-2159-46D6-82A9-45E0F2EC7F2C}" srcOrd="1" destOrd="0" parTransId="{70C7506F-6019-48E6-A251-A40A0B865036}" sibTransId="{289015CC-E7B7-41E7-ACFB-7C4F685AFFB3}"/>
    <dgm:cxn modelId="{9D1064CA-5C4F-4B1C-A45F-4F32AC0D923D}" srcId="{EE5F6750-5754-4EE2-8F68-A0BE34B2EB2F}" destId="{44CAF0CE-5F69-4926-8990-37D7C368ED24}" srcOrd="2" destOrd="0" parTransId="{1342BADA-5668-4E12-AD63-8EB6175150A4}" sibTransId="{04C7EE14-4599-4024-9D5A-32FC5FE4E739}"/>
    <dgm:cxn modelId="{7AE896D0-6F9B-4E16-8088-12FDFEC2DA53}" type="presOf" srcId="{EE5F6750-5754-4EE2-8F68-A0BE34B2EB2F}" destId="{DF7CC17E-755B-4722-886B-B497782BE7ED}" srcOrd="0" destOrd="0" presId="urn:microsoft.com/office/officeart/2009/layout/CircleArrowProcess"/>
    <dgm:cxn modelId="{F47D6FD8-778C-4676-A481-BD4D73E39ADD}" type="presOf" srcId="{71DB9A67-E94E-45DA-A2B0-BFCAC94AC818}" destId="{85AAC662-4B13-4ACC-BCC9-550CAB344FEB}" srcOrd="0" destOrd="0" presId="urn:microsoft.com/office/officeart/2009/layout/CircleArrowProcess"/>
    <dgm:cxn modelId="{FF807AF3-C2D4-4BF8-A80C-E39ABD045475}" srcId="{EE5F6750-5754-4EE2-8F68-A0BE34B2EB2F}" destId="{71DB9A67-E94E-45DA-A2B0-BFCAC94AC818}" srcOrd="0" destOrd="0" parTransId="{76A3FF06-8FE9-4B28-8A10-3655D64FABAC}" sibTransId="{F58B9F94-0EFA-4396-A2CF-57B18855BE55}"/>
    <dgm:cxn modelId="{6AC31EC4-F4A9-47B6-A9F7-D00156451E6E}" type="presParOf" srcId="{DF7CC17E-755B-4722-886B-B497782BE7ED}" destId="{9E6BC5B4-95EF-4A8D-808E-FC5F8D472AE9}" srcOrd="0" destOrd="0" presId="urn:microsoft.com/office/officeart/2009/layout/CircleArrowProcess"/>
    <dgm:cxn modelId="{830BACCA-41A8-4BE0-872B-27C7143D91B8}" type="presParOf" srcId="{9E6BC5B4-95EF-4A8D-808E-FC5F8D472AE9}" destId="{8379E638-D377-4CED-B063-2513055FCEFF}" srcOrd="0" destOrd="0" presId="urn:microsoft.com/office/officeart/2009/layout/CircleArrowProcess"/>
    <dgm:cxn modelId="{C8BB40FC-9481-4472-993F-7602341E7224}" type="presParOf" srcId="{DF7CC17E-755B-4722-886B-B497782BE7ED}" destId="{85AAC662-4B13-4ACC-BCC9-550CAB344FEB}" srcOrd="1" destOrd="0" presId="urn:microsoft.com/office/officeart/2009/layout/CircleArrowProcess"/>
    <dgm:cxn modelId="{6995C41D-E2F8-4F6C-917E-DB91402FF83E}" type="presParOf" srcId="{DF7CC17E-755B-4722-886B-B497782BE7ED}" destId="{0B768CCC-3228-4AF5-9389-F9FEC6A84EAA}" srcOrd="2" destOrd="0" presId="urn:microsoft.com/office/officeart/2009/layout/CircleArrowProcess"/>
    <dgm:cxn modelId="{E9123353-F3C6-4E7F-A85B-7DAA2A3EE1AA}" type="presParOf" srcId="{0B768CCC-3228-4AF5-9389-F9FEC6A84EAA}" destId="{B334B6D7-AB0C-45E8-AF1F-01ADD3940B79}" srcOrd="0" destOrd="0" presId="urn:microsoft.com/office/officeart/2009/layout/CircleArrowProcess"/>
    <dgm:cxn modelId="{C621A73F-809D-4C26-A3C0-1D2EA3AA7675}" type="presParOf" srcId="{DF7CC17E-755B-4722-886B-B497782BE7ED}" destId="{99913DB4-6EBF-46F3-BA37-490E618A82C4}" srcOrd="3" destOrd="0" presId="urn:microsoft.com/office/officeart/2009/layout/CircleArrowProcess"/>
    <dgm:cxn modelId="{40AA8E41-09D2-460E-8EB3-69D33F931050}" type="presParOf" srcId="{DF7CC17E-755B-4722-886B-B497782BE7ED}" destId="{ECCCE4C4-251B-49E6-A76D-6A023DBA21FC}" srcOrd="4" destOrd="0" presId="urn:microsoft.com/office/officeart/2009/layout/CircleArrowProcess"/>
    <dgm:cxn modelId="{53956774-0F8B-48CB-A863-36476D97694C}" type="presParOf" srcId="{ECCCE4C4-251B-49E6-A76D-6A023DBA21FC}" destId="{9D019EEF-F192-42F8-8170-EE6763AEB4E9}" srcOrd="0" destOrd="0" presId="urn:microsoft.com/office/officeart/2009/layout/CircleArrowProcess"/>
    <dgm:cxn modelId="{7AA26D17-1945-4F20-BE63-FA1F5E2C618F}" type="presParOf" srcId="{DF7CC17E-755B-4722-886B-B497782BE7ED}" destId="{CADC5E4D-1AC0-4770-8386-804A7305FC45}"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9E638-D377-4CED-B063-2513055FCEFF}">
      <dsp:nvSpPr>
        <dsp:cNvPr id="0" name=""/>
        <dsp:cNvSpPr/>
      </dsp:nvSpPr>
      <dsp:spPr>
        <a:xfrm>
          <a:off x="1686501" y="0"/>
          <a:ext cx="1525033" cy="1525265"/>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5AAC662-4B13-4ACC-BCC9-550CAB344FEB}">
      <dsp:nvSpPr>
        <dsp:cNvPr id="0" name=""/>
        <dsp:cNvSpPr/>
      </dsp:nvSpPr>
      <dsp:spPr>
        <a:xfrm>
          <a:off x="2023584" y="550667"/>
          <a:ext cx="847431" cy="423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Stage 1</a:t>
          </a:r>
        </a:p>
      </dsp:txBody>
      <dsp:txXfrm>
        <a:off x="2023584" y="550667"/>
        <a:ext cx="847431" cy="423614"/>
      </dsp:txXfrm>
    </dsp:sp>
    <dsp:sp modelId="{B334B6D7-AB0C-45E8-AF1F-01ADD3940B79}">
      <dsp:nvSpPr>
        <dsp:cNvPr id="0" name=""/>
        <dsp:cNvSpPr/>
      </dsp:nvSpPr>
      <dsp:spPr>
        <a:xfrm>
          <a:off x="1262928" y="876378"/>
          <a:ext cx="1525033" cy="1525265"/>
        </a:xfrm>
        <a:prstGeom prst="leftCircularArrow">
          <a:avLst>
            <a:gd name="adj1" fmla="val 10980"/>
            <a:gd name="adj2" fmla="val 1142322"/>
            <a:gd name="adj3" fmla="val 6300000"/>
            <a:gd name="adj4" fmla="val 18900000"/>
            <a:gd name="adj5" fmla="val 12500"/>
          </a:avLst>
        </a:prstGeom>
        <a:solidFill>
          <a:schemeClr val="accent5">
            <a:hueOff val="3359558"/>
            <a:satOff val="945"/>
            <a:lumOff val="-135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9913DB4-6EBF-46F3-BA37-490E618A82C4}">
      <dsp:nvSpPr>
        <dsp:cNvPr id="0" name=""/>
        <dsp:cNvSpPr/>
      </dsp:nvSpPr>
      <dsp:spPr>
        <a:xfrm>
          <a:off x="1601729" y="1432114"/>
          <a:ext cx="847431" cy="423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Stage 2</a:t>
          </a:r>
        </a:p>
      </dsp:txBody>
      <dsp:txXfrm>
        <a:off x="1601729" y="1432114"/>
        <a:ext cx="847431" cy="423614"/>
      </dsp:txXfrm>
    </dsp:sp>
    <dsp:sp modelId="{9D019EEF-F192-42F8-8170-EE6763AEB4E9}">
      <dsp:nvSpPr>
        <dsp:cNvPr id="0" name=""/>
        <dsp:cNvSpPr/>
      </dsp:nvSpPr>
      <dsp:spPr>
        <a:xfrm>
          <a:off x="1795043" y="1857630"/>
          <a:ext cx="1310240" cy="1310765"/>
        </a:xfrm>
        <a:prstGeom prst="blockArc">
          <a:avLst>
            <a:gd name="adj1" fmla="val 13500000"/>
            <a:gd name="adj2" fmla="val 10800000"/>
            <a:gd name="adj3" fmla="val 12740"/>
          </a:avLst>
        </a:prstGeom>
        <a:solidFill>
          <a:schemeClr val="accent5">
            <a:hueOff val="6719117"/>
            <a:satOff val="1889"/>
            <a:lumOff val="-2706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ADC5E4D-1AC0-4770-8386-804A7305FC45}">
      <dsp:nvSpPr>
        <dsp:cNvPr id="0" name=""/>
        <dsp:cNvSpPr/>
      </dsp:nvSpPr>
      <dsp:spPr>
        <a:xfrm>
          <a:off x="2025588" y="2314830"/>
          <a:ext cx="847431" cy="423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Calibri" panose="020F0502020204030204" pitchFamily="34" charset="0"/>
              <a:cs typeface="Calibri" panose="020F0502020204030204" pitchFamily="34" charset="0"/>
            </a:rPr>
            <a:t>Stage 3</a:t>
          </a:r>
        </a:p>
      </dsp:txBody>
      <dsp:txXfrm>
        <a:off x="2025588" y="2314830"/>
        <a:ext cx="847431" cy="423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9E638-D377-4CED-B063-2513055FCEFF}">
      <dsp:nvSpPr>
        <dsp:cNvPr id="0" name=""/>
        <dsp:cNvSpPr/>
      </dsp:nvSpPr>
      <dsp:spPr>
        <a:xfrm>
          <a:off x="1923486" y="0"/>
          <a:ext cx="1712820" cy="1713081"/>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5AAC662-4B13-4ACC-BCC9-550CAB344FEB}">
      <dsp:nvSpPr>
        <dsp:cNvPr id="0" name=""/>
        <dsp:cNvSpPr/>
      </dsp:nvSpPr>
      <dsp:spPr>
        <a:xfrm>
          <a:off x="2302076" y="618474"/>
          <a:ext cx="951781" cy="47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Stage 1</a:t>
          </a:r>
        </a:p>
      </dsp:txBody>
      <dsp:txXfrm>
        <a:off x="2302076" y="618474"/>
        <a:ext cx="951781" cy="475776"/>
      </dsp:txXfrm>
    </dsp:sp>
    <dsp:sp modelId="{B334B6D7-AB0C-45E8-AF1F-01ADD3940B79}">
      <dsp:nvSpPr>
        <dsp:cNvPr id="0" name=""/>
        <dsp:cNvSpPr/>
      </dsp:nvSpPr>
      <dsp:spPr>
        <a:xfrm>
          <a:off x="1447756" y="984292"/>
          <a:ext cx="1712820" cy="1713081"/>
        </a:xfrm>
        <a:prstGeom prst="leftCircularArrow">
          <a:avLst>
            <a:gd name="adj1" fmla="val 10980"/>
            <a:gd name="adj2" fmla="val 1142322"/>
            <a:gd name="adj3" fmla="val 6300000"/>
            <a:gd name="adj4" fmla="val 18900000"/>
            <a:gd name="adj5" fmla="val 12500"/>
          </a:avLst>
        </a:prstGeom>
        <a:solidFill>
          <a:schemeClr val="accent5">
            <a:hueOff val="3359558"/>
            <a:satOff val="945"/>
            <a:lumOff val="-135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9913DB4-6EBF-46F3-BA37-490E618A82C4}">
      <dsp:nvSpPr>
        <dsp:cNvPr id="0" name=""/>
        <dsp:cNvSpPr/>
      </dsp:nvSpPr>
      <dsp:spPr>
        <a:xfrm>
          <a:off x="1828276" y="1608460"/>
          <a:ext cx="951781" cy="47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Stage 2</a:t>
          </a:r>
        </a:p>
      </dsp:txBody>
      <dsp:txXfrm>
        <a:off x="1828276" y="1608460"/>
        <a:ext cx="951781" cy="475776"/>
      </dsp:txXfrm>
    </dsp:sp>
    <dsp:sp modelId="{9D019EEF-F192-42F8-8170-EE6763AEB4E9}">
      <dsp:nvSpPr>
        <dsp:cNvPr id="0" name=""/>
        <dsp:cNvSpPr/>
      </dsp:nvSpPr>
      <dsp:spPr>
        <a:xfrm>
          <a:off x="2045394" y="2086372"/>
          <a:ext cx="1471578" cy="1472167"/>
        </a:xfrm>
        <a:prstGeom prst="blockArc">
          <a:avLst>
            <a:gd name="adj1" fmla="val 13500000"/>
            <a:gd name="adj2" fmla="val 10800000"/>
            <a:gd name="adj3" fmla="val 12740"/>
          </a:avLst>
        </a:prstGeom>
        <a:solidFill>
          <a:schemeClr val="accent5">
            <a:hueOff val="6719117"/>
            <a:satOff val="1889"/>
            <a:lumOff val="-2706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ADC5E4D-1AC0-4770-8386-804A7305FC45}">
      <dsp:nvSpPr>
        <dsp:cNvPr id="0" name=""/>
        <dsp:cNvSpPr/>
      </dsp:nvSpPr>
      <dsp:spPr>
        <a:xfrm>
          <a:off x="2304327" y="2599869"/>
          <a:ext cx="951781" cy="47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Stage 3</a:t>
          </a:r>
        </a:p>
      </dsp:txBody>
      <dsp:txXfrm>
        <a:off x="2304327" y="2599869"/>
        <a:ext cx="951781" cy="475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9E638-D377-4CED-B063-2513055FCEFF}">
      <dsp:nvSpPr>
        <dsp:cNvPr id="0" name=""/>
        <dsp:cNvSpPr/>
      </dsp:nvSpPr>
      <dsp:spPr>
        <a:xfrm>
          <a:off x="715727" y="307058"/>
          <a:ext cx="2384741" cy="2385272"/>
        </a:xfrm>
        <a:prstGeom prst="circularArrow">
          <a:avLst>
            <a:gd name="adj1" fmla="val 10980"/>
            <a:gd name="adj2" fmla="val 1142322"/>
            <a:gd name="adj3" fmla="val 9000000"/>
            <a:gd name="adj4" fmla="val 10800000"/>
            <a:gd name="adj5" fmla="val 125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5AAC662-4B13-4ACC-BCC9-550CAB344FEB}">
      <dsp:nvSpPr>
        <dsp:cNvPr id="0" name=""/>
        <dsp:cNvSpPr/>
      </dsp:nvSpPr>
      <dsp:spPr>
        <a:xfrm>
          <a:off x="1242362" y="1170527"/>
          <a:ext cx="1330707" cy="665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Calibri" panose="020F0502020204030204" pitchFamily="34" charset="0"/>
              <a:cs typeface="Calibri" panose="020F0502020204030204" pitchFamily="34" charset="0"/>
            </a:rPr>
            <a:t>Stage 1</a:t>
          </a:r>
        </a:p>
      </dsp:txBody>
      <dsp:txXfrm>
        <a:off x="1242362" y="1170527"/>
        <a:ext cx="1330707" cy="6652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9E638-D377-4CED-B063-2513055FCEFF}">
      <dsp:nvSpPr>
        <dsp:cNvPr id="0" name=""/>
        <dsp:cNvSpPr/>
      </dsp:nvSpPr>
      <dsp:spPr>
        <a:xfrm>
          <a:off x="1923486" y="0"/>
          <a:ext cx="1712820" cy="1713081"/>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5AAC662-4B13-4ACC-BCC9-550CAB344FEB}">
      <dsp:nvSpPr>
        <dsp:cNvPr id="0" name=""/>
        <dsp:cNvSpPr/>
      </dsp:nvSpPr>
      <dsp:spPr>
        <a:xfrm>
          <a:off x="2302076" y="618474"/>
          <a:ext cx="951781" cy="47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Stage 1</a:t>
          </a:r>
        </a:p>
      </dsp:txBody>
      <dsp:txXfrm>
        <a:off x="2302076" y="618474"/>
        <a:ext cx="951781" cy="475776"/>
      </dsp:txXfrm>
    </dsp:sp>
    <dsp:sp modelId="{B334B6D7-AB0C-45E8-AF1F-01ADD3940B79}">
      <dsp:nvSpPr>
        <dsp:cNvPr id="0" name=""/>
        <dsp:cNvSpPr/>
      </dsp:nvSpPr>
      <dsp:spPr>
        <a:xfrm>
          <a:off x="1447756" y="984292"/>
          <a:ext cx="1712820" cy="1713081"/>
        </a:xfrm>
        <a:prstGeom prst="leftCircularArrow">
          <a:avLst>
            <a:gd name="adj1" fmla="val 10980"/>
            <a:gd name="adj2" fmla="val 1142322"/>
            <a:gd name="adj3" fmla="val 6300000"/>
            <a:gd name="adj4" fmla="val 18900000"/>
            <a:gd name="adj5" fmla="val 12500"/>
          </a:avLst>
        </a:prstGeom>
        <a:solidFill>
          <a:schemeClr val="accent5">
            <a:hueOff val="3359558"/>
            <a:satOff val="945"/>
            <a:lumOff val="-135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9913DB4-6EBF-46F3-BA37-490E618A82C4}">
      <dsp:nvSpPr>
        <dsp:cNvPr id="0" name=""/>
        <dsp:cNvSpPr/>
      </dsp:nvSpPr>
      <dsp:spPr>
        <a:xfrm>
          <a:off x="1828276" y="1608460"/>
          <a:ext cx="951781" cy="47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Stage 2</a:t>
          </a:r>
        </a:p>
      </dsp:txBody>
      <dsp:txXfrm>
        <a:off x="1828276" y="1608460"/>
        <a:ext cx="951781" cy="475776"/>
      </dsp:txXfrm>
    </dsp:sp>
    <dsp:sp modelId="{9D019EEF-F192-42F8-8170-EE6763AEB4E9}">
      <dsp:nvSpPr>
        <dsp:cNvPr id="0" name=""/>
        <dsp:cNvSpPr/>
      </dsp:nvSpPr>
      <dsp:spPr>
        <a:xfrm>
          <a:off x="2045394" y="2086372"/>
          <a:ext cx="1471578" cy="1472167"/>
        </a:xfrm>
        <a:prstGeom prst="blockArc">
          <a:avLst>
            <a:gd name="adj1" fmla="val 13500000"/>
            <a:gd name="adj2" fmla="val 10800000"/>
            <a:gd name="adj3" fmla="val 12740"/>
          </a:avLst>
        </a:prstGeom>
        <a:solidFill>
          <a:schemeClr val="accent5">
            <a:hueOff val="6719117"/>
            <a:satOff val="1889"/>
            <a:lumOff val="-2706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ADC5E4D-1AC0-4770-8386-804A7305FC45}">
      <dsp:nvSpPr>
        <dsp:cNvPr id="0" name=""/>
        <dsp:cNvSpPr/>
      </dsp:nvSpPr>
      <dsp:spPr>
        <a:xfrm>
          <a:off x="2304327" y="2599869"/>
          <a:ext cx="951781" cy="47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Stage 3</a:t>
          </a:r>
        </a:p>
      </dsp:txBody>
      <dsp:txXfrm>
        <a:off x="2304327" y="2599869"/>
        <a:ext cx="951781" cy="475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9E638-D377-4CED-B063-2513055FCEFF}">
      <dsp:nvSpPr>
        <dsp:cNvPr id="0" name=""/>
        <dsp:cNvSpPr/>
      </dsp:nvSpPr>
      <dsp:spPr>
        <a:xfrm>
          <a:off x="1923486" y="0"/>
          <a:ext cx="1712820" cy="1713081"/>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5AAC662-4B13-4ACC-BCC9-550CAB344FEB}">
      <dsp:nvSpPr>
        <dsp:cNvPr id="0" name=""/>
        <dsp:cNvSpPr/>
      </dsp:nvSpPr>
      <dsp:spPr>
        <a:xfrm>
          <a:off x="2302076" y="618474"/>
          <a:ext cx="951781" cy="47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Stage 1</a:t>
          </a:r>
        </a:p>
      </dsp:txBody>
      <dsp:txXfrm>
        <a:off x="2302076" y="618474"/>
        <a:ext cx="951781" cy="475776"/>
      </dsp:txXfrm>
    </dsp:sp>
    <dsp:sp modelId="{B334B6D7-AB0C-45E8-AF1F-01ADD3940B79}">
      <dsp:nvSpPr>
        <dsp:cNvPr id="0" name=""/>
        <dsp:cNvSpPr/>
      </dsp:nvSpPr>
      <dsp:spPr>
        <a:xfrm>
          <a:off x="1447756" y="984292"/>
          <a:ext cx="1712820" cy="1713081"/>
        </a:xfrm>
        <a:prstGeom prst="leftCircularArrow">
          <a:avLst>
            <a:gd name="adj1" fmla="val 10980"/>
            <a:gd name="adj2" fmla="val 1142322"/>
            <a:gd name="adj3" fmla="val 6300000"/>
            <a:gd name="adj4" fmla="val 18900000"/>
            <a:gd name="adj5" fmla="val 12500"/>
          </a:avLst>
        </a:prstGeom>
        <a:solidFill>
          <a:schemeClr val="accent5">
            <a:hueOff val="3359558"/>
            <a:satOff val="945"/>
            <a:lumOff val="-135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9913DB4-6EBF-46F3-BA37-490E618A82C4}">
      <dsp:nvSpPr>
        <dsp:cNvPr id="0" name=""/>
        <dsp:cNvSpPr/>
      </dsp:nvSpPr>
      <dsp:spPr>
        <a:xfrm>
          <a:off x="1828276" y="1608460"/>
          <a:ext cx="951781" cy="47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Stage 2</a:t>
          </a:r>
        </a:p>
      </dsp:txBody>
      <dsp:txXfrm>
        <a:off x="1828276" y="1608460"/>
        <a:ext cx="951781" cy="475776"/>
      </dsp:txXfrm>
    </dsp:sp>
    <dsp:sp modelId="{9D019EEF-F192-42F8-8170-EE6763AEB4E9}">
      <dsp:nvSpPr>
        <dsp:cNvPr id="0" name=""/>
        <dsp:cNvSpPr/>
      </dsp:nvSpPr>
      <dsp:spPr>
        <a:xfrm>
          <a:off x="2045394" y="2086372"/>
          <a:ext cx="1471578" cy="1472167"/>
        </a:xfrm>
        <a:prstGeom prst="blockArc">
          <a:avLst>
            <a:gd name="adj1" fmla="val 13500000"/>
            <a:gd name="adj2" fmla="val 10800000"/>
            <a:gd name="adj3" fmla="val 12740"/>
          </a:avLst>
        </a:prstGeom>
        <a:solidFill>
          <a:schemeClr val="accent5">
            <a:hueOff val="6719117"/>
            <a:satOff val="1889"/>
            <a:lumOff val="-2706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ADC5E4D-1AC0-4770-8386-804A7305FC45}">
      <dsp:nvSpPr>
        <dsp:cNvPr id="0" name=""/>
        <dsp:cNvSpPr/>
      </dsp:nvSpPr>
      <dsp:spPr>
        <a:xfrm>
          <a:off x="2304327" y="2599869"/>
          <a:ext cx="951781" cy="475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Stage 3</a:t>
          </a:r>
        </a:p>
      </dsp:txBody>
      <dsp:txXfrm>
        <a:off x="2304327" y="2599869"/>
        <a:ext cx="951781" cy="47577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231732" y="39951231"/>
            <a:ext cx="1853862" cy="37848532"/>
          </a:xfrm>
          <a:prstGeom prst="rect">
            <a:avLst/>
          </a:prstGeom>
          <a:noFill/>
          <a:ln>
            <a:noFill/>
          </a:ln>
        </p:spPr>
        <p:txBody>
          <a:bodyPr spcFirstLastPara="1" wrap="square" lIns="150348" tIns="150348" rIns="150348" bIns="150348"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519584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region19campus@teks.ne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0" indent="0">
              <a:buClr>
                <a:schemeClr val="dk1"/>
              </a:buClr>
              <a:buNone/>
            </a:pPr>
            <a:r>
              <a:rPr lang="en" sz="3000" dirty="0">
                <a:solidFill>
                  <a:schemeClr val="dk1"/>
                </a:solidFill>
              </a:rPr>
              <a:t>*Note to presenter:</a:t>
            </a:r>
            <a:endParaRPr sz="3000" dirty="0">
              <a:solidFill>
                <a:schemeClr val="dk1"/>
              </a:solidFill>
            </a:endParaRPr>
          </a:p>
          <a:p>
            <a:pPr marL="0" indent="0">
              <a:buClr>
                <a:schemeClr val="dk1"/>
              </a:buClr>
              <a:buNone/>
            </a:pPr>
            <a:endParaRPr sz="3000" dirty="0">
              <a:solidFill>
                <a:schemeClr val="dk1"/>
              </a:solidFill>
            </a:endParaRPr>
          </a:p>
          <a:p>
            <a:pPr marL="0" indent="0">
              <a:buClr>
                <a:schemeClr val="dk1"/>
              </a:buClr>
              <a:buNone/>
            </a:pPr>
            <a:r>
              <a:rPr lang="en" sz="3000" dirty="0">
                <a:solidFill>
                  <a:schemeClr val="dk1"/>
                </a:solidFill>
              </a:rPr>
              <a:t>The notes throughout this presentation are intended as a guide for the presenter to achieve consistency. Whether you are experienced or new, this serves as support when presenting concepts of the TEKS Resource System.</a:t>
            </a:r>
            <a:endParaRPr sz="3000" dirty="0">
              <a:solidFill>
                <a:schemeClr val="dk1"/>
              </a:solidFill>
            </a:endParaRPr>
          </a:p>
          <a:p>
            <a:pPr marL="0" indent="0">
              <a:buClr>
                <a:schemeClr val="dk1"/>
              </a:buClr>
              <a:buNone/>
            </a:pPr>
            <a:endParaRPr sz="3000" dirty="0">
              <a:solidFill>
                <a:schemeClr val="dk1"/>
              </a:solidFill>
            </a:endParaRPr>
          </a:p>
          <a:p>
            <a:pPr marL="0" indent="0">
              <a:buClr>
                <a:schemeClr val="dk1"/>
              </a:buClr>
              <a:buNone/>
            </a:pPr>
            <a:r>
              <a:rPr lang="en" sz="3000" dirty="0">
                <a:solidFill>
                  <a:schemeClr val="dk1"/>
                </a:solidFill>
              </a:rPr>
              <a:t>Most presenters will use the system online when presenting, use these slides as needed.</a:t>
            </a:r>
            <a:endParaRPr dirty="0"/>
          </a:p>
        </p:txBody>
      </p:sp>
    </p:spTree>
    <p:extLst>
      <p:ext uri="{BB962C8B-B14F-4D97-AF65-F5344CB8AC3E}">
        <p14:creationId xmlns:p14="http://schemas.microsoft.com/office/powerpoint/2010/main" val="956231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When we open an IFD, the first thing you will see is the grade level and content area as well as the title of the unit and the suggested number of days. This number is based on a 45 minute period block and the assumption that you do the performance assessments. That said, this is a suggestion – your classroom may need a few more days or less days to teach these concepts.</a:t>
            </a:r>
          </a:p>
          <a:p>
            <a:pPr marL="751865" indent="-490801"/>
            <a:r>
              <a:rPr lang="en-US" sz="1800" dirty="0"/>
              <a:t>You will also find the Unit Overview at the top of the IFD. This section gives you information about the big ideas and/or goals for this unit. You will find the “prior to this unit,” “during this unit,” and “after this unit” information to help support your instruction.</a:t>
            </a:r>
          </a:p>
          <a:p>
            <a:pPr marL="751865" indent="-490801"/>
            <a:r>
              <a:rPr lang="en-US" sz="1800" dirty="0"/>
              <a:t>In Science, the structure of the overview is a little different. You see the “during this unit” first. You will also see standards that correlate to this topic that the students learned in previous units or grade levels (and some connections to mathematics as well).</a:t>
            </a:r>
            <a:endParaRPr lang="en-US" sz="1800" b="1" dirty="0"/>
          </a:p>
          <a:p>
            <a:endParaRPr lang="en-US" dirty="0"/>
          </a:p>
        </p:txBody>
      </p:sp>
    </p:spTree>
    <p:extLst>
      <p:ext uri="{BB962C8B-B14F-4D97-AF65-F5344CB8AC3E}">
        <p14:creationId xmlns:p14="http://schemas.microsoft.com/office/powerpoint/2010/main" val="2893486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The next section has overarching understandings and questions. These are sometimes used as the essential question because these are the connections to outside the four walls of the classroom – why is this important to me in life?</a:t>
            </a:r>
          </a:p>
          <a:p>
            <a:pPr marL="751865" indent="-490801"/>
            <a:r>
              <a:rPr lang="en-US" sz="1800" dirty="0"/>
              <a:t>Then we also have the Performance Assessments. We will come back to these in a few minutes. The number of PAs in a unit varies, these are the “checkpoints” within a unit. There are sometimes a lot of standards to cover in one unit so TRS chunks the standards into smaller bites. The PAs if you notice are tasks that the students do – they demonstrate evidence of learning via something they do or create – they are not quizzes or tests. </a:t>
            </a:r>
          </a:p>
          <a:p>
            <a:pPr marL="751865" indent="-490801"/>
            <a:r>
              <a:rPr lang="en-US" sz="1800" dirty="0"/>
              <a:t>If we read this section, it’s easier to understand if we begin with the last column – the unit understandings. If we look at this column and say: if the students understand “this” (point to the third column) in the context of “this” (point to the middle column) then they are able to DO “this” (point to the first column).</a:t>
            </a:r>
          </a:p>
          <a:p>
            <a:pPr marL="751865" indent="-490801"/>
            <a:r>
              <a:rPr lang="en-US" sz="1800" dirty="0"/>
              <a:t>Each PA has a rubric to use and you will see the standards, bundled standards, that are associated with this PA and Unit Understandings.</a:t>
            </a:r>
            <a:endParaRPr lang="en-US" sz="1800" b="1" dirty="0"/>
          </a:p>
          <a:p>
            <a:pPr marL="0" indent="0">
              <a:buNone/>
            </a:pPr>
            <a:endParaRPr dirty="0"/>
          </a:p>
        </p:txBody>
      </p:sp>
    </p:spTree>
    <p:extLst>
      <p:ext uri="{BB962C8B-B14F-4D97-AF65-F5344CB8AC3E}">
        <p14:creationId xmlns:p14="http://schemas.microsoft.com/office/powerpoint/2010/main" val="3973511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The next section has overarching understandings and questions. These are sometimes used as the essential question because these are the connections to outside the four walls of the classroom – why is this important to me in life?</a:t>
            </a:r>
          </a:p>
          <a:p>
            <a:pPr marL="751865" indent="-490801"/>
            <a:r>
              <a:rPr lang="en-US" sz="1800" dirty="0"/>
              <a:t>Then we also have the Performance Assessments. We will come back to these in a few minutes. The number of PAs in a unit varies, these are the “checkpoints” within a unit. There are sometimes a lot of standards to cover in one unit so TRS chunks the standards into smaller bites. The PAs if you notice are tasks that the students do – they demonstrate evidence of learning via something they do or create – they are not quizzes or tests. </a:t>
            </a:r>
          </a:p>
          <a:p>
            <a:pPr marL="751865" indent="-490801"/>
            <a:r>
              <a:rPr lang="en-US" sz="1800" dirty="0"/>
              <a:t>If we read this section, it’s easier to understand if we begin with the last column – the unit understandings. If we look at this column and say: if the students understand “this” (point to the third column) in the context of “this” (point to the middle column) then they are able to DO “this” (point to the first column).</a:t>
            </a:r>
          </a:p>
          <a:p>
            <a:pPr marL="751865" indent="-490801"/>
            <a:r>
              <a:rPr lang="en-US" sz="1800" dirty="0"/>
              <a:t>Each PA has a rubric to use and you will see the standards, bundled standards, that are associated with this PA and Unit Understandings.</a:t>
            </a:r>
            <a:endParaRPr lang="en-US" sz="1800" b="1" dirty="0"/>
          </a:p>
          <a:p>
            <a:pPr marL="0" indent="0">
              <a:buNone/>
            </a:pPr>
            <a:endParaRPr dirty="0"/>
          </a:p>
        </p:txBody>
      </p:sp>
    </p:spTree>
    <p:extLst>
      <p:ext uri="{BB962C8B-B14F-4D97-AF65-F5344CB8AC3E}">
        <p14:creationId xmlns:p14="http://schemas.microsoft.com/office/powerpoint/2010/main" val="98613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The next section has overarching understandings and questions. These are sometimes used as the essential question because these are the connections to outside the four walls of the classroom – why is this important to me in life?</a:t>
            </a:r>
          </a:p>
          <a:p>
            <a:pPr marL="751865" indent="-490801"/>
            <a:r>
              <a:rPr lang="en-US" sz="1800" dirty="0"/>
              <a:t>Then we also have the Performance Assessments. We will come back to these in a few minutes. The number of PAs in a unit varies, these are the “checkpoints” within a unit. There are sometimes a lot of standards to cover in one unit so TRS chunks the standards into smaller bites. The PAs if you notice are tasks that the students do – they demonstrate evidence of learning via something they do or create – they are not quizzes or tests. </a:t>
            </a:r>
          </a:p>
          <a:p>
            <a:pPr marL="751865" indent="-490801"/>
            <a:r>
              <a:rPr lang="en-US" sz="1800" dirty="0"/>
              <a:t>If we read this section, it’s easier to understand if we begin with the last column – the unit understandings. If we look at this column and say: if the students understand “this” (point to the third column) in the context of “this” (point to the middle column) then they are able to DO “this” (point to the first column).</a:t>
            </a:r>
          </a:p>
          <a:p>
            <a:pPr marL="751865" indent="-490801"/>
            <a:r>
              <a:rPr lang="en-US" sz="1800" dirty="0"/>
              <a:t>Each PA has a rubric to use and you will see the standards, bundled standards, that are associated with this PA and Unit Understandings.</a:t>
            </a:r>
            <a:endParaRPr lang="en-US" sz="1800" b="1" dirty="0"/>
          </a:p>
          <a:p>
            <a:pPr marL="0" indent="0">
              <a:buNone/>
            </a:pPr>
            <a:endParaRPr dirty="0"/>
          </a:p>
        </p:txBody>
      </p:sp>
    </p:spTree>
    <p:extLst>
      <p:ext uri="{BB962C8B-B14F-4D97-AF65-F5344CB8AC3E}">
        <p14:creationId xmlns:p14="http://schemas.microsoft.com/office/powerpoint/2010/main" val="2328077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The next section has misconceptions and underdeveloped concepts that may have been identified. It’s important to review these when planning so that we make a note of some things we may need to emphasize.</a:t>
            </a:r>
          </a:p>
          <a:p>
            <a:pPr marL="751865" indent="-490801"/>
            <a:r>
              <a:rPr lang="en-US" sz="1800" dirty="0"/>
              <a:t>The next section contains key unit vocabulary as well as possible related vocabulary</a:t>
            </a:r>
            <a:endParaRPr lang="en-US" sz="1800" b="1" dirty="0"/>
          </a:p>
          <a:p>
            <a:pPr marL="0" indent="0">
              <a:buNone/>
            </a:pPr>
            <a:endParaRPr dirty="0"/>
          </a:p>
        </p:txBody>
      </p:sp>
    </p:spTree>
    <p:extLst>
      <p:ext uri="{BB962C8B-B14F-4D97-AF65-F5344CB8AC3E}">
        <p14:creationId xmlns:p14="http://schemas.microsoft.com/office/powerpoint/2010/main" val="2808066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The next section has misconceptions and underdeveloped concepts that may have been identified. It’s important to review these when planning so that we make a note of some things we may need to emphasize.</a:t>
            </a:r>
          </a:p>
          <a:p>
            <a:pPr marL="751865" indent="-490801"/>
            <a:r>
              <a:rPr lang="en-US" sz="1800" dirty="0"/>
              <a:t>The next section contains key unit vocabulary as well as possible related vocabulary</a:t>
            </a:r>
            <a:endParaRPr lang="en-US" sz="1800" b="1" dirty="0"/>
          </a:p>
          <a:p>
            <a:pPr marL="0" indent="0">
              <a:buNone/>
            </a:pPr>
            <a:endParaRPr dirty="0"/>
          </a:p>
        </p:txBody>
      </p:sp>
    </p:spTree>
    <p:extLst>
      <p:ext uri="{BB962C8B-B14F-4D97-AF65-F5344CB8AC3E}">
        <p14:creationId xmlns:p14="http://schemas.microsoft.com/office/powerpoint/2010/main" val="3018995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The next section has misconceptions and underdeveloped concepts that may have been identified. It’s important to review these when planning so that we make a note of some things we may need to emphasize.</a:t>
            </a:r>
          </a:p>
          <a:p>
            <a:pPr marL="751865" indent="-490801"/>
            <a:r>
              <a:rPr lang="en-US" sz="1800" dirty="0"/>
              <a:t>The next section contains key unit vocabulary as well as possible related vocabulary</a:t>
            </a:r>
            <a:endParaRPr lang="en-US" sz="1800" b="1" dirty="0"/>
          </a:p>
          <a:p>
            <a:pPr marL="0" indent="0">
              <a:buNone/>
            </a:pPr>
            <a:endParaRPr dirty="0"/>
          </a:p>
        </p:txBody>
      </p:sp>
    </p:spTree>
    <p:extLst>
      <p:ext uri="{BB962C8B-B14F-4D97-AF65-F5344CB8AC3E}">
        <p14:creationId xmlns:p14="http://schemas.microsoft.com/office/powerpoint/2010/main" val="1695720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Then we will see three columns, unit assessment items, system resources, and other resources. The unit assessment items link takes you to the assessment creator where you can create an assessment. We will navigate to that section in the afternoon. The middle column has related resources for this unit or standards addressed within this unit. All of the resources listed here can also be found when you do a “quick search” for your content and grade level – there’s a folder that says “Resources.” Lastly, other resources can have links to outside resources such as the Texas Gateway or TEA</a:t>
            </a:r>
          </a:p>
          <a:p>
            <a:pPr marL="751865" indent="-490801"/>
            <a:r>
              <a:rPr lang="en-US" sz="1800" dirty="0"/>
              <a:t>In ELAR/SLAR, you will also find the Instructional Components Chart. This shows all the standards within this unit that are addressed but they are organized by word study, reading and writing – following the balanced literacy model. You’ll see here what are some of the ongoing TEKS that support the learning of this unit</a:t>
            </a:r>
            <a:endParaRPr lang="en-US" sz="1800" b="1" dirty="0"/>
          </a:p>
          <a:p>
            <a:pPr marL="0" indent="0">
              <a:buNone/>
            </a:pPr>
            <a:endParaRPr dirty="0"/>
          </a:p>
        </p:txBody>
      </p:sp>
    </p:spTree>
    <p:extLst>
      <p:ext uri="{BB962C8B-B14F-4D97-AF65-F5344CB8AC3E}">
        <p14:creationId xmlns:p14="http://schemas.microsoft.com/office/powerpoint/2010/main" val="3901581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Then we will see three columns, unit assessment items, system resources, and other resources. The unit assessment items link takes you to the assessment creator where you can create an assessment. We will navigate to that section in the afternoon. The middle column has related resources for this unit or standards addressed within this unit. All of the resources listed here can also be found when you do a “quick search” for your content and grade level – there’s a folder that says “Resources.” Lastly, other resources can have links to outside resources such as the Texas Gateway or TEA</a:t>
            </a:r>
          </a:p>
          <a:p>
            <a:pPr marL="751865" indent="-490801"/>
            <a:r>
              <a:rPr lang="en-US" sz="1800" dirty="0"/>
              <a:t>In ELAR/SLAR, you will also find the Instructional Components Chart. This shows all the standards within this unit that are addressed but they are organized by word study, reading and writing – following the balanced literacy model. You’ll see here what are some of the ongoing TEKS that support the learning of this unit</a:t>
            </a:r>
            <a:endParaRPr lang="en-US" sz="1800" b="1" dirty="0"/>
          </a:p>
          <a:p>
            <a:pPr marL="0" indent="0">
              <a:buNone/>
            </a:pPr>
            <a:endParaRPr dirty="0"/>
          </a:p>
        </p:txBody>
      </p:sp>
    </p:spTree>
    <p:extLst>
      <p:ext uri="{BB962C8B-B14F-4D97-AF65-F5344CB8AC3E}">
        <p14:creationId xmlns:p14="http://schemas.microsoft.com/office/powerpoint/2010/main" val="49769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Then we will see three columns, unit assessment items, system resources, and other resources. The unit assessment items link takes you to the assessment creator where you can create an assessment. We will navigate to that section in the afternoon. The middle column has related resources for this unit or standards addressed within this unit. All of the resources listed here can also be found when you do a “quick search” for your content and grade level – there’s a folder that says “Resources.” Lastly, other resources can have links to outside resources such as the Texas Gateway or TEA</a:t>
            </a:r>
          </a:p>
          <a:p>
            <a:pPr marL="751865" indent="-490801"/>
            <a:r>
              <a:rPr lang="en-US" sz="1800" dirty="0"/>
              <a:t>In ELAR/SLAR, you will also find the Instructional Components Chart. This shows all the standards within this unit that are addressed but they are organized by word study, reading and writing – following the balanced literacy model. You’ll see here what are some of the ongoing TEKS that support the learning of this unit</a:t>
            </a:r>
            <a:endParaRPr lang="en-US" sz="1800" b="1" dirty="0"/>
          </a:p>
          <a:p>
            <a:pPr marL="0" indent="0">
              <a:buNone/>
            </a:pPr>
            <a:endParaRPr dirty="0"/>
          </a:p>
        </p:txBody>
      </p:sp>
    </p:spTree>
    <p:extLst>
      <p:ext uri="{BB962C8B-B14F-4D97-AF65-F5344CB8AC3E}">
        <p14:creationId xmlns:p14="http://schemas.microsoft.com/office/powerpoint/2010/main" val="357304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c17297047_0_105: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c17297047_0_105: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a:buNone/>
            </a:pPr>
            <a:r>
              <a:rPr lang="en-US" b="1" dirty="0"/>
              <a:t>Suggested Time: </a:t>
            </a:r>
            <a:r>
              <a:rPr lang="en-US" dirty="0"/>
              <a:t>15-20 minutes - DISPLAY BEFORE PRESENTATION BEGINS </a:t>
            </a:r>
          </a:p>
          <a:p>
            <a:pPr>
              <a:buNone/>
            </a:pPr>
            <a:endParaRPr lang="en-US" dirty="0"/>
          </a:p>
          <a:p>
            <a:pPr>
              <a:buNone/>
            </a:pPr>
            <a:r>
              <a:rPr lang="en-US" b="1" dirty="0"/>
              <a:t>Notes:</a:t>
            </a:r>
            <a:endParaRPr lang="en-US" dirty="0"/>
          </a:p>
          <a:p>
            <a:pPr>
              <a:buNone/>
            </a:pPr>
            <a:r>
              <a:rPr lang="en-US" dirty="0"/>
              <a:t>Have this slide showing as participants are walking in.</a:t>
            </a:r>
          </a:p>
          <a:p>
            <a:pPr>
              <a:buNone/>
            </a:pPr>
            <a:r>
              <a:rPr lang="en-US" dirty="0"/>
              <a:t>If a participant does not have his/her login credentials:</a:t>
            </a:r>
          </a:p>
          <a:p>
            <a:pPr marL="281950" indent="-281950"/>
            <a:r>
              <a:rPr lang="en-US" dirty="0"/>
              <a:t>Have them click on “Forgot Password” and it should send them the information to their email - note that this may take between 5 - 10 minutes.</a:t>
            </a:r>
          </a:p>
          <a:p>
            <a:pPr marL="281950" indent="-281950"/>
            <a:r>
              <a:rPr lang="en-US" dirty="0"/>
              <a:t>If the above doesn’t work, contact the district technology administrator so that they can reset the password or create account</a:t>
            </a:r>
          </a:p>
          <a:p>
            <a:pPr marL="281950" indent="-281950"/>
            <a:r>
              <a:rPr lang="en-US" dirty="0"/>
              <a:t>If the above two bullets don’t work, use the DEMO account information:</a:t>
            </a:r>
          </a:p>
          <a:p>
            <a:pPr marL="281950" lvl="1" indent="-281950"/>
            <a:r>
              <a:rPr lang="en-US" u="sng" dirty="0">
                <a:hlinkClick r:id="rId3"/>
              </a:rPr>
              <a:t>region19basic@teks.net</a:t>
            </a:r>
            <a:r>
              <a:rPr lang="en-US" u="sng" dirty="0"/>
              <a:t>  PW: </a:t>
            </a:r>
            <a:r>
              <a:rPr lang="en-US" u="sng" dirty="0" err="1"/>
              <a:t>tcmpc</a:t>
            </a:r>
            <a:r>
              <a:rPr lang="en-US" u="sng" dirty="0"/>
              <a:t>  OR</a:t>
            </a:r>
            <a:endParaRPr lang="en-US" dirty="0"/>
          </a:p>
          <a:p>
            <a:pPr marL="281950" lvl="1" indent="-281950"/>
            <a:r>
              <a:rPr lang="en-US" u="sng" dirty="0">
                <a:hlinkClick r:id="rId3"/>
              </a:rPr>
              <a:t>region19campus@teks.net</a:t>
            </a:r>
            <a:r>
              <a:rPr lang="en-US" u="sng" dirty="0"/>
              <a:t>  PW: </a:t>
            </a:r>
            <a:r>
              <a:rPr lang="en-US" u="sng" dirty="0" err="1"/>
              <a:t>tcmpc</a:t>
            </a:r>
            <a:endParaRPr lang="en-US" dirty="0" err="1"/>
          </a:p>
          <a:p>
            <a:pPr lvl="1" indent="0">
              <a:buNone/>
            </a:pPr>
            <a:r>
              <a:rPr lang="en-US" dirty="0"/>
              <a:t>Walk around the room to help participants log in</a:t>
            </a:r>
          </a:p>
          <a:p>
            <a:pPr lvl="1">
              <a:buNone/>
            </a:pPr>
            <a:br>
              <a:rPr lang="en-US" dirty="0"/>
            </a:br>
            <a:endParaRPr lang="en-US" dirty="0"/>
          </a:p>
          <a:p>
            <a:pPr lvl="1">
              <a:buNone/>
            </a:pPr>
            <a:r>
              <a:rPr lang="en-US" b="1" dirty="0"/>
              <a:t>Talking Points:</a:t>
            </a:r>
            <a:endParaRPr lang="en-US" dirty="0"/>
          </a:p>
          <a:p>
            <a:pPr lvl="1">
              <a:buNone/>
            </a:pPr>
            <a:r>
              <a:rPr lang="en-US" dirty="0"/>
              <a:t>Please log in to the TEKS Resource System at your earliest convenience.</a:t>
            </a:r>
          </a:p>
          <a:p>
            <a:pPr lvl="1">
              <a:buNone/>
            </a:pPr>
            <a:br>
              <a:rPr lang="en-US" dirty="0"/>
            </a:br>
            <a:endParaRPr lang="en-US" dirty="0"/>
          </a:p>
          <a:p>
            <a:pPr lvl="1">
              <a:buNone/>
            </a:pPr>
            <a:r>
              <a:rPr lang="en-US" b="1" dirty="0"/>
              <a:t>Materials Needed:</a:t>
            </a:r>
            <a:endParaRPr lang="en-US" dirty="0"/>
          </a:p>
          <a:p>
            <a:pPr marL="281950" indent="-281950"/>
            <a:r>
              <a:rPr lang="en-US" dirty="0"/>
              <a:t>Participants need a device (laptop, tablet, phone, </a:t>
            </a:r>
            <a:r>
              <a:rPr lang="en-US" dirty="0" err="1"/>
              <a:t>etc</a:t>
            </a:r>
            <a:r>
              <a:rPr lang="en-US" dirty="0"/>
              <a:t>…)</a:t>
            </a:r>
          </a:p>
          <a:p>
            <a:pPr marL="281950" indent="-281950"/>
            <a:r>
              <a:rPr lang="en-US" dirty="0"/>
              <a:t>Provide the Wi-Fi Password as needed (guest111   - if you are at the ESC)</a:t>
            </a:r>
          </a:p>
          <a:p>
            <a:pPr marL="0" indent="0">
              <a:buNone/>
            </a:pPr>
            <a:endParaRPr dirty="0"/>
          </a:p>
        </p:txBody>
      </p:sp>
    </p:spTree>
    <p:extLst>
      <p:ext uri="{BB962C8B-B14F-4D97-AF65-F5344CB8AC3E}">
        <p14:creationId xmlns:p14="http://schemas.microsoft.com/office/powerpoint/2010/main" val="72807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Lastly, you will find the standards at the bottom of the IFD with the specificity. These are the standards addressed in this unit. We will navigate to this section as well to help us unpack the standards.</a:t>
            </a:r>
          </a:p>
          <a:p>
            <a:pPr marL="751865" indent="-490801"/>
            <a:r>
              <a:rPr lang="en-US" sz="1800" dirty="0"/>
              <a:t>This document is a long document and it may be overwhelming to seek and find the standards or information you’re looking for quickly. One quick way to find what you’re searching for is by using the “Find” function on your device. Once in the document, hit your “CTRL + F” keys or Mac “CMD + F” This opens a small window either at the top or bottom of your screen and you type what you’re searching for there to find it quickly (it’s highlighted).</a:t>
            </a:r>
            <a:endParaRPr dirty="0"/>
          </a:p>
        </p:txBody>
      </p:sp>
    </p:spTree>
    <p:extLst>
      <p:ext uri="{BB962C8B-B14F-4D97-AF65-F5344CB8AC3E}">
        <p14:creationId xmlns:p14="http://schemas.microsoft.com/office/powerpoint/2010/main" val="47825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Lastly, you will find the standards at the bottom of the IFD with the specificity. These are the standards addressed in this unit. We will navigate to this section as well to help us unpack the standards.</a:t>
            </a:r>
          </a:p>
          <a:p>
            <a:pPr marL="751865" indent="-490801"/>
            <a:r>
              <a:rPr lang="en-US" sz="1800" dirty="0"/>
              <a:t>This document is a long document and it may be overwhelming to seek and find the standards or information you’re looking for quickly. One quick way to find what you’re searching for is by using the “Find” function on your device. Once in the document, hit your “CTRL + F” keys or Mac “CMD + F” This opens a small window either at the top or bottom of your screen and you type what you’re searching for there to find it quickly (it’s highlighted).</a:t>
            </a:r>
            <a:endParaRPr dirty="0"/>
          </a:p>
        </p:txBody>
      </p:sp>
    </p:spTree>
    <p:extLst>
      <p:ext uri="{BB962C8B-B14F-4D97-AF65-F5344CB8AC3E}">
        <p14:creationId xmlns:p14="http://schemas.microsoft.com/office/powerpoint/2010/main" val="4013081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bb8fa80f9_0_1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bb8fa80f9_0_1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Lastly, you will find the standards at the bottom of the IFD with the specificity. These are the standards addressed in this unit. We will navigate to this section as well to help us unpack the standards.</a:t>
            </a:r>
          </a:p>
          <a:p>
            <a:pPr marL="751865" indent="-490801"/>
            <a:r>
              <a:rPr lang="en-US" sz="1800" dirty="0"/>
              <a:t>This document is a long document and it may be overwhelming to seek and find the standards or information you’re looking for quickly. One quick way to find what you’re searching for is by using the “Find” function on your device. Once in the document, hit your “CTRL + F” keys or Mac “CMD + F” This opens a small window either at the top or bottom of your screen and you type what you’re searching for there to find it quickly (it’s highlighted).</a:t>
            </a:r>
            <a:endParaRPr dirty="0"/>
          </a:p>
        </p:txBody>
      </p:sp>
    </p:spTree>
    <p:extLst>
      <p:ext uri="{BB962C8B-B14F-4D97-AF65-F5344CB8AC3E}">
        <p14:creationId xmlns:p14="http://schemas.microsoft.com/office/powerpoint/2010/main" val="3956564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bb8fa80f9_0_18: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bb8fa80f9_0_18: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Now that you’ve see the different sections of the IFD, spend some time selecting the IFD you want to work with for the morning and identify the sections listed here. We will do more work with them – for now just make sure you can find them quickly</a:t>
            </a:r>
            <a:endParaRPr lang="en-US" dirty="0"/>
          </a:p>
          <a:p>
            <a:pPr marL="0" indent="0">
              <a:buNone/>
            </a:pPr>
            <a:endParaRPr dirty="0"/>
          </a:p>
        </p:txBody>
      </p:sp>
    </p:spTree>
    <p:extLst>
      <p:ext uri="{BB962C8B-B14F-4D97-AF65-F5344CB8AC3E}">
        <p14:creationId xmlns:p14="http://schemas.microsoft.com/office/powerpoint/2010/main" val="114424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Today’s session is focused on breaking down the standards – stage 1 of the backward design. Even though many of the conversations will lead us to discuss specific activities, the focus is not the activities. So we will break down the standards – in our examples – using the performance assessments. Some may like to go directly to the bottom of the IFD and break down the standards and “bundle” on their own (not the way TRS bundles in the PAs) and that’s ok too. But for our examples, we will be using the performance assessments</a:t>
            </a:r>
          </a:p>
          <a:p>
            <a:pPr marL="261064" indent="0">
              <a:buNone/>
            </a:pPr>
            <a:endParaRPr lang="en-US" sz="1800" b="1" dirty="0"/>
          </a:p>
          <a:p>
            <a:pPr marL="261064" indent="0">
              <a:buNone/>
            </a:pPr>
            <a:r>
              <a:rPr lang="en-US" sz="1800" b="1" dirty="0"/>
              <a:t>Talking Points:</a:t>
            </a:r>
          </a:p>
          <a:p>
            <a:pPr marL="751865" indent="-490801"/>
            <a:r>
              <a:rPr lang="en-US" sz="1800" dirty="0"/>
              <a:t>We will begin by looking at our stage 1 of the backward design model: identify desired results. Remember the question here is what should the students know and be able to do after this unit?</a:t>
            </a:r>
            <a:endParaRPr lang="en-US" b="0" dirty="0"/>
          </a:p>
        </p:txBody>
      </p:sp>
    </p:spTree>
    <p:extLst>
      <p:ext uri="{BB962C8B-B14F-4D97-AF65-F5344CB8AC3E}">
        <p14:creationId xmlns:p14="http://schemas.microsoft.com/office/powerpoint/2010/main" val="3954948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slide is the transition/beginning of the backward design stage 1. We will need to establish a goal or goals for the unit. What follows are examples per content area. </a:t>
            </a:r>
            <a:r>
              <a:rPr lang="en-US" sz="1800" b="1" dirty="0"/>
              <a:t>Hide those examples that are not of your content area</a:t>
            </a:r>
            <a:r>
              <a:rPr lang="en-US" sz="1800" dirty="0"/>
              <a:t>.</a:t>
            </a:r>
          </a:p>
          <a:p>
            <a:pPr marL="261064" indent="0">
              <a:buNone/>
            </a:pPr>
            <a:endParaRPr lang="en-US" sz="1800" b="1" dirty="0"/>
          </a:p>
          <a:p>
            <a:pPr marL="261064" indent="0">
              <a:buNone/>
            </a:pPr>
            <a:r>
              <a:rPr lang="en-US" sz="1800" b="1" dirty="0"/>
              <a:t>Talking Points:</a:t>
            </a:r>
          </a:p>
          <a:p>
            <a:pPr marL="751865" indent="-490801"/>
            <a:r>
              <a:rPr lang="en-US" sz="1800" dirty="0"/>
              <a:t>We begin stage 1 by identifying the goal or purpose of a particular unit. I can find this information in the IFD by looking at the overview section (remember this is at the very top). I will need to read the overview and determine: what are the big ideas that the students will need to learn from this unit?</a:t>
            </a:r>
            <a:endParaRPr lang="en-US" b="0" dirty="0"/>
          </a:p>
          <a:p>
            <a:endParaRPr lang="en-US" dirty="0"/>
          </a:p>
        </p:txBody>
      </p:sp>
    </p:spTree>
    <p:extLst>
      <p:ext uri="{BB962C8B-B14F-4D97-AF65-F5344CB8AC3E}">
        <p14:creationId xmlns:p14="http://schemas.microsoft.com/office/powerpoint/2010/main" val="281160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is an example of 7</a:t>
            </a:r>
            <a:r>
              <a:rPr lang="en-US" sz="1800" baseline="30000" dirty="0"/>
              <a:t>th</a:t>
            </a:r>
            <a:r>
              <a:rPr lang="en-US" sz="1800" dirty="0"/>
              <a:t> grade science, unit 2. After reading the “during this unit” section, I gathered the main ideas that the students will learn about.</a:t>
            </a:r>
            <a:endParaRPr lang="en-US" sz="1800" b="1" dirty="0"/>
          </a:p>
          <a:p>
            <a:pPr marL="261064" indent="0">
              <a:buNone/>
            </a:pPr>
            <a:r>
              <a:rPr lang="en-US" sz="1800" b="1" dirty="0"/>
              <a:t>Talking Points:</a:t>
            </a:r>
          </a:p>
          <a:p>
            <a:r>
              <a:rPr lang="en-US" sz="1800" dirty="0"/>
              <a:t>After reading the “during this unit” section, I gathered the main ideas that the students will learn about. During the unit, students will: (read the bullets). So everything that I do during this unit will have to center around these core ideas</a:t>
            </a:r>
            <a:endParaRPr lang="en-US" dirty="0"/>
          </a:p>
        </p:txBody>
      </p:sp>
    </p:spTree>
    <p:extLst>
      <p:ext uri="{BB962C8B-B14F-4D97-AF65-F5344CB8AC3E}">
        <p14:creationId xmlns:p14="http://schemas.microsoft.com/office/powerpoint/2010/main" val="1777052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is an example of 7</a:t>
            </a:r>
            <a:r>
              <a:rPr lang="en-US" sz="1800" baseline="30000" dirty="0"/>
              <a:t>th</a:t>
            </a:r>
            <a:r>
              <a:rPr lang="en-US" sz="1800" dirty="0"/>
              <a:t> grade science, unit 2. After reading the “during this unit” section, I gathered the main ideas that the students will learn about.</a:t>
            </a:r>
            <a:endParaRPr lang="en-US" sz="1800" b="1" dirty="0"/>
          </a:p>
          <a:p>
            <a:pPr marL="261064" indent="0">
              <a:buNone/>
            </a:pPr>
            <a:r>
              <a:rPr lang="en-US" sz="1800" b="1" dirty="0"/>
              <a:t>Talking Points:</a:t>
            </a:r>
          </a:p>
          <a:p>
            <a:r>
              <a:rPr lang="en-US" sz="1800" dirty="0"/>
              <a:t>After reading the “during this unit” section, I gathered the main ideas that the students will learn about. During the unit, students will: (read the bullets). So everything that I do during this unit will have to center around these core ideas</a:t>
            </a:r>
            <a:endParaRPr lang="en-US" dirty="0"/>
          </a:p>
        </p:txBody>
      </p:sp>
    </p:spTree>
    <p:extLst>
      <p:ext uri="{BB962C8B-B14F-4D97-AF65-F5344CB8AC3E}">
        <p14:creationId xmlns:p14="http://schemas.microsoft.com/office/powerpoint/2010/main" val="634974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is an example of 7</a:t>
            </a:r>
            <a:r>
              <a:rPr lang="en-US" sz="1800" baseline="30000" dirty="0"/>
              <a:t>th</a:t>
            </a:r>
            <a:r>
              <a:rPr lang="en-US" sz="1800" dirty="0"/>
              <a:t> grade science, unit 2. After reading the “during this unit” section, I gathered the main ideas that the students will learn about.</a:t>
            </a:r>
            <a:endParaRPr lang="en-US" sz="1800" b="1" dirty="0"/>
          </a:p>
          <a:p>
            <a:pPr marL="261064" indent="0">
              <a:buNone/>
            </a:pPr>
            <a:r>
              <a:rPr lang="en-US" sz="1800" b="1" dirty="0"/>
              <a:t>Talking Points:</a:t>
            </a:r>
          </a:p>
          <a:p>
            <a:r>
              <a:rPr lang="en-US" sz="1800" dirty="0"/>
              <a:t>After reading the “during this unit” section, I gathered the main ideas that the students will learn about. During the unit, students will: (read the bullets). So everything that I do during this unit will have to center around these core ideas</a:t>
            </a:r>
            <a:endParaRPr lang="en-US" dirty="0"/>
          </a:p>
        </p:txBody>
      </p:sp>
    </p:spTree>
    <p:extLst>
      <p:ext uri="{BB962C8B-B14F-4D97-AF65-F5344CB8AC3E}">
        <p14:creationId xmlns:p14="http://schemas.microsoft.com/office/powerpoint/2010/main" val="552928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is an example of 7</a:t>
            </a:r>
            <a:r>
              <a:rPr lang="en-US" sz="1800" baseline="30000" dirty="0"/>
              <a:t>th</a:t>
            </a:r>
            <a:r>
              <a:rPr lang="en-US" sz="1800" dirty="0"/>
              <a:t> grade science, unit 2. After reading the “during this unit” section, I gathered the main ideas that the students will learn about.</a:t>
            </a:r>
            <a:endParaRPr lang="en-US" sz="1800" b="1" dirty="0"/>
          </a:p>
          <a:p>
            <a:pPr marL="261064" indent="0">
              <a:buNone/>
            </a:pPr>
            <a:r>
              <a:rPr lang="en-US" sz="1800" b="1" dirty="0"/>
              <a:t>Talking Points:</a:t>
            </a:r>
          </a:p>
          <a:p>
            <a:r>
              <a:rPr lang="en-US" sz="1800" dirty="0"/>
              <a:t>After reading the “during this unit” section, I gathered the main ideas that the students will learn about. During the unit, students will: (read the bullets). So everything that I do during this unit will have to center around these core ideas</a:t>
            </a:r>
            <a:endParaRPr lang="en-US" dirty="0"/>
          </a:p>
        </p:txBody>
      </p:sp>
    </p:spTree>
    <p:extLst>
      <p:ext uri="{BB962C8B-B14F-4D97-AF65-F5344CB8AC3E}">
        <p14:creationId xmlns:p14="http://schemas.microsoft.com/office/powerpoint/2010/main" val="189299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c17297047_0_537: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c17297047_0_537: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a:buNone/>
            </a:pPr>
            <a:r>
              <a:rPr lang="en-US" b="1" dirty="0"/>
              <a:t>Suggested Time: </a:t>
            </a:r>
            <a:r>
              <a:rPr lang="en-US" dirty="0"/>
              <a:t>15-20 minutes - DISPLAY BEFORE PRESENTATION BEGINS </a:t>
            </a:r>
          </a:p>
          <a:p>
            <a:pPr>
              <a:buNone/>
            </a:pPr>
            <a:endParaRPr lang="en-US" dirty="0"/>
          </a:p>
          <a:p>
            <a:pPr>
              <a:buNone/>
            </a:pPr>
            <a:r>
              <a:rPr lang="en-US" b="1" dirty="0"/>
              <a:t>Notes:</a:t>
            </a:r>
            <a:endParaRPr lang="en-US" dirty="0"/>
          </a:p>
          <a:p>
            <a:pPr>
              <a:buNone/>
            </a:pPr>
            <a:r>
              <a:rPr lang="en-US" dirty="0"/>
              <a:t>Our objectives</a:t>
            </a:r>
            <a:r>
              <a:rPr lang="en-US" baseline="0" dirty="0"/>
              <a:t> today revolve around unpacking the standards via the Instructional Focus Document (IFD) and the Performance Assessments (PA)s within the IFD.</a:t>
            </a:r>
          </a:p>
          <a:p>
            <a:pPr>
              <a:buNone/>
            </a:pPr>
            <a:endParaRPr lang="en-US" b="1" baseline="0" dirty="0"/>
          </a:p>
          <a:p>
            <a:pPr>
              <a:buNone/>
            </a:pPr>
            <a:r>
              <a:rPr lang="en-US" b="1" dirty="0"/>
              <a:t>Talking Points:</a:t>
            </a:r>
            <a:endParaRPr lang="en-US" b="0" dirty="0"/>
          </a:p>
          <a:p>
            <a:pPr>
              <a:buNone/>
            </a:pPr>
            <a:r>
              <a:rPr lang="en-US" b="0" dirty="0"/>
              <a:t>Today</a:t>
            </a:r>
            <a:r>
              <a:rPr lang="en-US" b="0" baseline="0" dirty="0"/>
              <a:t> our objectives will really focus on understanding the standards within our units. So we will unpack the standards by focusing on one unit at a time. We will also spend some time learning how to create an assessment and we will give you time to build our assessments as needed.</a:t>
            </a:r>
          </a:p>
          <a:p>
            <a:pPr>
              <a:buNone/>
            </a:pPr>
            <a:endParaRPr lang="en-US" b="0" baseline="0" dirty="0"/>
          </a:p>
          <a:p>
            <a:pPr>
              <a:buNone/>
            </a:pPr>
            <a:r>
              <a:rPr lang="en-US" b="1" dirty="0"/>
              <a:t>Materials Needed:</a:t>
            </a:r>
            <a:endParaRPr lang="en-US" dirty="0"/>
          </a:p>
          <a:p>
            <a:pPr marL="281950" indent="-281950"/>
            <a:r>
              <a:rPr lang="en-US" dirty="0"/>
              <a:t>Participants need a device (laptop, tablet, phone, </a:t>
            </a:r>
            <a:r>
              <a:rPr lang="en-US" dirty="0" err="1"/>
              <a:t>etc</a:t>
            </a:r>
            <a:r>
              <a:rPr lang="en-US" dirty="0"/>
              <a:t>…)</a:t>
            </a:r>
          </a:p>
          <a:p>
            <a:pPr marL="281950" indent="-281950"/>
            <a:r>
              <a:rPr lang="en-US" dirty="0"/>
              <a:t>Provide the Wi-Fi Password as needed (guest111   - if you are at the ESC)</a:t>
            </a:r>
          </a:p>
          <a:p>
            <a:pPr marL="0" indent="0">
              <a:buNone/>
            </a:pPr>
            <a:endParaRPr dirty="0"/>
          </a:p>
        </p:txBody>
      </p:sp>
    </p:spTree>
    <p:extLst>
      <p:ext uri="{BB962C8B-B14F-4D97-AF65-F5344CB8AC3E}">
        <p14:creationId xmlns:p14="http://schemas.microsoft.com/office/powerpoint/2010/main" val="1683069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The participants will complete a circle map of the unit understandings per PA. This is the beginning of analyzing or breaking down the standards. We need to establish a purpose or a goal/target to make connections between those targets and the standards.</a:t>
            </a:r>
            <a:endParaRPr lang="en-US" sz="1800" b="1" dirty="0"/>
          </a:p>
          <a:p>
            <a:pPr marL="261064" indent="0">
              <a:buNone/>
            </a:pPr>
            <a:endParaRPr lang="en-US" sz="1800" b="1" dirty="0"/>
          </a:p>
          <a:p>
            <a:pPr marL="261064" indent="0">
              <a:buNone/>
            </a:pPr>
            <a:r>
              <a:rPr lang="en-US" sz="1800" b="1" dirty="0"/>
              <a:t>Talking Points:</a:t>
            </a:r>
          </a:p>
          <a:p>
            <a:r>
              <a:rPr lang="en-US" sz="1800" dirty="0"/>
              <a:t>(Have teachers identify the big blocks of understandings for their unit)</a:t>
            </a:r>
            <a:endParaRPr lang="en-US" dirty="0"/>
          </a:p>
          <a:p>
            <a:endParaRPr lang="en-US" dirty="0"/>
          </a:p>
        </p:txBody>
      </p:sp>
    </p:spTree>
    <p:extLst>
      <p:ext uri="{BB962C8B-B14F-4D97-AF65-F5344CB8AC3E}">
        <p14:creationId xmlns:p14="http://schemas.microsoft.com/office/powerpoint/2010/main" val="1601394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The participants will complete a circle map of the unit understandings per PA. The IFD already bundles the standards into smaller chunks. However, teachers can bundle the standards however they see fit, after breaking them down. They can choose either way that works for them.</a:t>
            </a:r>
            <a:endParaRPr lang="en-US" sz="1800" b="1" dirty="0"/>
          </a:p>
          <a:p>
            <a:pPr marL="261064" indent="0">
              <a:buNone/>
            </a:pPr>
            <a:endParaRPr lang="en-US" sz="1800" b="1" dirty="0"/>
          </a:p>
          <a:p>
            <a:pPr marL="261064" indent="0">
              <a:buNone/>
            </a:pPr>
            <a:r>
              <a:rPr lang="en-US" sz="1800" b="1" dirty="0"/>
              <a:t>Talking Points:</a:t>
            </a:r>
          </a:p>
          <a:p>
            <a:r>
              <a:rPr lang="en-US" sz="1800" dirty="0"/>
              <a:t>Breaking down the standards is the same process for all. We will need to identify the cognitive rigor and the content/context in which the standards are address for this unit. </a:t>
            </a:r>
          </a:p>
          <a:p>
            <a:r>
              <a:rPr lang="en-US" sz="1800" dirty="0"/>
              <a:t>The IFD has performance assessments that already bundle the standards into smaller chunks. </a:t>
            </a:r>
            <a:r>
              <a:rPr lang="en-US" sz="1800" b="1" dirty="0"/>
              <a:t>However, you might choose to break down/analyze the standards then re-bundle in a way that makes sense</a:t>
            </a:r>
          </a:p>
          <a:p>
            <a:r>
              <a:rPr lang="en-US" sz="1800" b="1" u="sng" dirty="0"/>
              <a:t>For the purposes of our session today</a:t>
            </a:r>
            <a:r>
              <a:rPr lang="en-US" sz="1800" dirty="0"/>
              <a:t>, we will use the PAs already bundled standards to breakdown the standards</a:t>
            </a:r>
            <a:endParaRPr lang="en-US" dirty="0"/>
          </a:p>
          <a:p>
            <a:endParaRPr lang="en-US" dirty="0"/>
          </a:p>
        </p:txBody>
      </p:sp>
    </p:spTree>
    <p:extLst>
      <p:ext uri="{BB962C8B-B14F-4D97-AF65-F5344CB8AC3E}">
        <p14:creationId xmlns:p14="http://schemas.microsoft.com/office/powerpoint/2010/main" val="3360149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The participants will complete a circle map of the unit understandings per PA. The IFD already bundles the standards into smaller chunks. However, teachers can bundle the standards however they see fit, after breaking them down. They can choose either way that works for them.</a:t>
            </a:r>
            <a:endParaRPr lang="en-US" sz="1800" b="1" dirty="0"/>
          </a:p>
          <a:p>
            <a:pPr marL="261064" indent="0">
              <a:buNone/>
            </a:pPr>
            <a:endParaRPr lang="en-US" sz="1800" b="1" dirty="0"/>
          </a:p>
          <a:p>
            <a:pPr marL="261064" indent="0">
              <a:buNone/>
            </a:pPr>
            <a:r>
              <a:rPr lang="en-US" sz="1800" b="1" dirty="0"/>
              <a:t>Talking Points:</a:t>
            </a:r>
          </a:p>
          <a:p>
            <a:r>
              <a:rPr lang="en-US" sz="1800" dirty="0"/>
              <a:t>Breaking down the standards is the same process for all. We will need to identify the cognitive rigor and the content/context in which the standards are address for this unit. </a:t>
            </a:r>
          </a:p>
          <a:p>
            <a:r>
              <a:rPr lang="en-US" sz="1800" dirty="0"/>
              <a:t>The IFD has performance assessments that already bundle the standards into smaller chunks. However, you might choose to break down/analyze the standards then re-bundle in a way that makes sense</a:t>
            </a:r>
          </a:p>
          <a:p>
            <a:r>
              <a:rPr lang="en-US" sz="1800" dirty="0"/>
              <a:t>For the purposes of our session today, we will use the PAs already bundled standards to breakdown the standards. The questions we want to ask are:</a:t>
            </a:r>
            <a:endParaRPr lang="en-US" dirty="0"/>
          </a:p>
          <a:p>
            <a:pPr lvl="1"/>
            <a:r>
              <a:rPr lang="en-US" dirty="0"/>
              <a:t>Read the bullets</a:t>
            </a:r>
          </a:p>
        </p:txBody>
      </p:sp>
    </p:spTree>
    <p:extLst>
      <p:ext uri="{BB962C8B-B14F-4D97-AF65-F5344CB8AC3E}">
        <p14:creationId xmlns:p14="http://schemas.microsoft.com/office/powerpoint/2010/main" val="2459981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The participants will complete a circle map of the unit understandings per PA. We have already identified the “Big Ideas” of the unit. You should have a sample of this already prepared. The Science sample prepared in the next slide uses the following format:</a:t>
            </a:r>
          </a:p>
          <a:p>
            <a:pPr marL="636997" indent="-375933">
              <a:buFont typeface="+mj-lt"/>
              <a:buAutoNum type="arabicPeriod"/>
            </a:pPr>
            <a:r>
              <a:rPr lang="en-US" sz="1800" dirty="0"/>
              <a:t>What is one of the big ideas found in the overview? (white rectangle)</a:t>
            </a:r>
          </a:p>
          <a:p>
            <a:pPr marL="636997" indent="-375933">
              <a:buFont typeface="+mj-lt"/>
              <a:buAutoNum type="arabicPeriod"/>
            </a:pPr>
            <a:r>
              <a:rPr lang="en-US" sz="1800" dirty="0"/>
              <a:t>What unit understanding correlates with the big idea? (this unit has only one PA, so we break the unit understandings further and use one of the ideas)</a:t>
            </a:r>
          </a:p>
          <a:p>
            <a:pPr marL="636997" indent="-375933">
              <a:buFont typeface="+mj-lt"/>
              <a:buAutoNum type="arabicPeriod"/>
            </a:pPr>
            <a:r>
              <a:rPr lang="en-US" sz="1800" dirty="0"/>
              <a:t>What standards correlate with the big ideas/unit understandings? (unit only has one PA so only certain standards apply to this big idea)</a:t>
            </a:r>
          </a:p>
          <a:p>
            <a:pPr marL="636997" indent="-375933">
              <a:buFont typeface="+mj-lt"/>
              <a:buAutoNum type="arabicPeriod"/>
            </a:pPr>
            <a:r>
              <a:rPr lang="en-US" sz="1800" dirty="0"/>
              <a:t>What is the cognitive rigor of the standards? Content? (circle, underline) – have participants look at the specificity at the bottom of the IFD – don’t forget to mention the strike-</a:t>
            </a:r>
            <a:r>
              <a:rPr lang="en-US" sz="1800" dirty="0" err="1"/>
              <a:t>throughs</a:t>
            </a:r>
            <a:endParaRPr lang="en-US" sz="1800" dirty="0"/>
          </a:p>
          <a:p>
            <a:pPr marL="636997" indent="-375933">
              <a:buFont typeface="+mj-lt"/>
              <a:buAutoNum type="arabicPeriod"/>
            </a:pPr>
            <a:r>
              <a:rPr lang="en-US" sz="1800" dirty="0"/>
              <a:t>Are there any notes/vocabulary/misconceptions that apply to this big idea/concept?</a:t>
            </a:r>
            <a:endParaRPr lang="en-US" sz="1800" b="1" dirty="0"/>
          </a:p>
          <a:p>
            <a:pPr marL="261064" indent="0">
              <a:buNone/>
            </a:pPr>
            <a:endParaRPr lang="en-US" sz="1800" b="1" dirty="0"/>
          </a:p>
          <a:p>
            <a:pPr marL="261064" indent="0">
              <a:buNone/>
            </a:pPr>
            <a:r>
              <a:rPr lang="en-US" sz="1800" b="1" dirty="0"/>
              <a:t>Talking Points:</a:t>
            </a:r>
          </a:p>
          <a:p>
            <a:r>
              <a:rPr lang="en-US" sz="1800" dirty="0"/>
              <a:t>Breaking down the standards is the same process for all. We will need to identify the cognitive rigor and the content/context in which the standards are address for this unit. </a:t>
            </a:r>
          </a:p>
          <a:p>
            <a:r>
              <a:rPr lang="en-US" sz="1800" dirty="0"/>
              <a:t>As we look at our sample IFD, we have already identified the big ideas from the overview. Now we are going to take a deeper look at the standards and we will begin with the PA. As we look at the PA, remember that these are tasks that the students complete to demonstrate understanding and mastery for the bundled standards listed. However, we will not look at the actual task just yet. Lets look at the rest of the information in the same line as the PA – let’s begin with the unit understandings (go online and analyze)</a:t>
            </a:r>
          </a:p>
          <a:p>
            <a:pPr lvl="1"/>
            <a:r>
              <a:rPr lang="en-US" b="0" i="0" u="none" strike="noStrike" cap="none" baseline="0" dirty="0">
                <a:solidFill>
                  <a:srgbClr val="000000"/>
                </a:solidFill>
                <a:effectLst/>
                <a:latin typeface="Arial"/>
                <a:cs typeface="Arial"/>
                <a:sym typeface="Arial"/>
              </a:rPr>
              <a:t>How many PAs do we have for this unit?</a:t>
            </a:r>
          </a:p>
          <a:p>
            <a:pPr lvl="1"/>
            <a:r>
              <a:rPr lang="en-US" b="0" i="0" u="none" strike="noStrike" cap="none" baseline="0" dirty="0">
                <a:solidFill>
                  <a:srgbClr val="000000"/>
                </a:solidFill>
                <a:effectLst/>
                <a:latin typeface="Arial"/>
                <a:cs typeface="Arial"/>
                <a:sym typeface="Arial"/>
              </a:rPr>
              <a:t>What are the unit understandings? How do they relate to the overview big ideas?</a:t>
            </a:r>
          </a:p>
          <a:p>
            <a:pPr lvl="1"/>
            <a:r>
              <a:rPr lang="en-US" b="0" i="0" u="none" strike="noStrike" cap="none" baseline="0" dirty="0">
                <a:solidFill>
                  <a:srgbClr val="000000"/>
                </a:solidFill>
                <a:effectLst/>
                <a:latin typeface="Arial"/>
                <a:cs typeface="Arial"/>
                <a:sym typeface="Arial"/>
              </a:rPr>
              <a:t>If there is only one PA, find the standards on the bottom of the IFD. What is the cognitive rigor? (verb) What is the content?</a:t>
            </a:r>
          </a:p>
          <a:p>
            <a:pPr lvl="1"/>
            <a:r>
              <a:rPr lang="en-US" b="0" i="0" u="none" strike="noStrike" cap="none" baseline="0" dirty="0">
                <a:solidFill>
                  <a:srgbClr val="000000"/>
                </a:solidFill>
                <a:effectLst/>
                <a:latin typeface="Arial"/>
                <a:cs typeface="Arial"/>
                <a:sym typeface="Arial"/>
              </a:rPr>
              <a:t>In the vocabulary section, are there vocabulary words that directly correlate to these standards (per bundle)?</a:t>
            </a:r>
          </a:p>
          <a:p>
            <a:pPr lvl="1"/>
            <a:r>
              <a:rPr lang="en-US" b="0" i="0" u="none" strike="noStrike" cap="none" baseline="0" dirty="0">
                <a:solidFill>
                  <a:srgbClr val="000000"/>
                </a:solidFill>
                <a:effectLst/>
                <a:latin typeface="Arial"/>
                <a:cs typeface="Arial"/>
                <a:sym typeface="Arial"/>
              </a:rPr>
              <a:t>Are there any misconceptions that directly align to this big idea/concept?</a:t>
            </a:r>
            <a:endParaRPr lang="en-US" dirty="0"/>
          </a:p>
          <a:p>
            <a:pPr marL="261064" indent="0">
              <a:buNone/>
            </a:pPr>
            <a:endParaRPr lang="en-US" dirty="0"/>
          </a:p>
          <a:p>
            <a:pPr marL="261064" indent="0">
              <a:buNone/>
            </a:pPr>
            <a:r>
              <a:rPr lang="en-US" b="1" dirty="0"/>
              <a:t>Materials:</a:t>
            </a:r>
          </a:p>
          <a:p>
            <a:pPr marL="751865" indent="-490801"/>
            <a:r>
              <a:rPr lang="en-US" b="1" dirty="0"/>
              <a:t>Presenter’s sample (begin a circle map of your selected unit/PA/unit</a:t>
            </a:r>
            <a:r>
              <a:rPr lang="en-US" b="1" baseline="0" dirty="0"/>
              <a:t> understanding)</a:t>
            </a:r>
          </a:p>
          <a:p>
            <a:pPr marL="261064" indent="0">
              <a:buNone/>
            </a:pPr>
            <a:endParaRPr lang="en-US" b="1" dirty="0"/>
          </a:p>
        </p:txBody>
      </p:sp>
    </p:spTree>
    <p:extLst>
      <p:ext uri="{BB962C8B-B14F-4D97-AF65-F5344CB8AC3E}">
        <p14:creationId xmlns:p14="http://schemas.microsoft.com/office/powerpoint/2010/main" val="2992007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is a Science completed sample. You may want to create your own content sample and add here so we can all use it. This is after they have completed the steps in the previous slide. This slide is animated to show certain items at a time.</a:t>
            </a:r>
            <a:endParaRPr lang="en-US" sz="1800" b="1" dirty="0"/>
          </a:p>
          <a:p>
            <a:pPr marL="261064" indent="0">
              <a:buNone/>
            </a:pPr>
            <a:endParaRPr lang="en-US" sz="1800" b="1" dirty="0"/>
          </a:p>
          <a:p>
            <a:pPr marL="261064" indent="0">
              <a:buNone/>
            </a:pPr>
            <a:r>
              <a:rPr lang="en-US" sz="1800" b="1" dirty="0"/>
              <a:t>Talking Points:</a:t>
            </a:r>
          </a:p>
          <a:p>
            <a:r>
              <a:rPr lang="en-US" sz="1800" dirty="0"/>
              <a:t>Here is a completed sample</a:t>
            </a:r>
          </a:p>
          <a:p>
            <a:pPr lvl="1"/>
            <a:r>
              <a:rPr lang="en-US" b="0" i="0" u="none" strike="noStrike" cap="none" baseline="0" dirty="0">
                <a:solidFill>
                  <a:srgbClr val="000000"/>
                </a:solidFill>
                <a:effectLst/>
                <a:latin typeface="Arial"/>
                <a:cs typeface="Arial"/>
                <a:sym typeface="Arial"/>
              </a:rPr>
              <a:t>We identified our big idea from the overview paragraph</a:t>
            </a:r>
          </a:p>
          <a:p>
            <a:pPr lvl="1"/>
            <a:r>
              <a:rPr lang="en-US" b="0" i="0" u="none" strike="noStrike" cap="none" baseline="0" dirty="0">
                <a:solidFill>
                  <a:srgbClr val="000000"/>
                </a:solidFill>
                <a:effectLst/>
                <a:latin typeface="Arial"/>
                <a:cs typeface="Arial"/>
                <a:sym typeface="Arial"/>
              </a:rPr>
              <a:t>We connected this idea with one of the unit understandings</a:t>
            </a:r>
          </a:p>
          <a:p>
            <a:pPr lvl="1"/>
            <a:r>
              <a:rPr lang="en-US" b="0" i="0" u="none" strike="noStrike" cap="none" baseline="0" dirty="0">
                <a:solidFill>
                  <a:srgbClr val="000000"/>
                </a:solidFill>
                <a:effectLst/>
                <a:latin typeface="Arial"/>
                <a:cs typeface="Arial"/>
                <a:sym typeface="Arial"/>
              </a:rPr>
              <a:t>We summarized the standards relating to this idea/concept</a:t>
            </a:r>
          </a:p>
          <a:p>
            <a:pPr lvl="1"/>
            <a:r>
              <a:rPr lang="en-US" b="0" i="0" u="none" strike="noStrike" cap="none" baseline="0" dirty="0">
                <a:solidFill>
                  <a:srgbClr val="000000"/>
                </a:solidFill>
                <a:effectLst/>
                <a:latin typeface="Arial"/>
                <a:cs typeface="Arial"/>
                <a:sym typeface="Arial"/>
              </a:rPr>
              <a:t>We identified vocabulary and misconceptions to watch out for in relationship to this big idea/unit understanding</a:t>
            </a:r>
          </a:p>
          <a:p>
            <a:pPr lvl="1"/>
            <a:r>
              <a:rPr lang="en-US" b="0" i="0" u="none" strike="noStrike" cap="none" baseline="0" dirty="0">
                <a:solidFill>
                  <a:srgbClr val="000000"/>
                </a:solidFill>
                <a:effectLst/>
                <a:latin typeface="Arial"/>
                <a:cs typeface="Arial"/>
                <a:sym typeface="Arial"/>
              </a:rPr>
              <a:t>We are not doing activities just yet, but by purposefully identifying the verb and the content, we have a pretty good idea of the types of activities that the students can engage in. I am responsible as an educator to create opportunities for the students to identify the main function of systems in a human body, of recognizing levels of organization in animals and to use models to represent these concepts.</a:t>
            </a:r>
            <a:endParaRPr lang="en-US" dirty="0"/>
          </a:p>
          <a:p>
            <a:pPr marL="261064" indent="0">
              <a:buNone/>
            </a:pPr>
            <a:endParaRPr lang="en-US" dirty="0"/>
          </a:p>
          <a:p>
            <a:pPr marL="261064" indent="0">
              <a:buNone/>
            </a:pPr>
            <a:r>
              <a:rPr lang="en-US" b="1" dirty="0"/>
              <a:t>Materials:</a:t>
            </a:r>
          </a:p>
          <a:p>
            <a:pPr marL="751865" indent="-490801"/>
            <a:r>
              <a:rPr lang="en-US" b="1" dirty="0"/>
              <a:t>Presenter’s sample (begin a circle map of your selected unit/PA/unit</a:t>
            </a:r>
            <a:r>
              <a:rPr lang="en-US" b="1" baseline="0" dirty="0"/>
              <a:t> understanding)</a:t>
            </a:r>
          </a:p>
          <a:p>
            <a:endParaRPr lang="en-US" dirty="0"/>
          </a:p>
        </p:txBody>
      </p:sp>
    </p:spTree>
    <p:extLst>
      <p:ext uri="{BB962C8B-B14F-4D97-AF65-F5344CB8AC3E}">
        <p14:creationId xmlns:p14="http://schemas.microsoft.com/office/powerpoint/2010/main" val="2857006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is a Science completed sample. You may want to create your own content sample and add here so we can all use it. This is after they have completed the steps in the previous slide. This slide is animated to show certain items at a time.</a:t>
            </a:r>
            <a:endParaRPr lang="en-US" sz="1800" b="1" dirty="0"/>
          </a:p>
          <a:p>
            <a:pPr marL="261064" indent="0">
              <a:buNone/>
            </a:pPr>
            <a:endParaRPr lang="en-US" sz="1800" b="1" dirty="0"/>
          </a:p>
          <a:p>
            <a:pPr marL="261064" indent="0">
              <a:buNone/>
            </a:pPr>
            <a:r>
              <a:rPr lang="en-US" sz="1800" b="1" dirty="0"/>
              <a:t>Talking Points:</a:t>
            </a:r>
          </a:p>
          <a:p>
            <a:r>
              <a:rPr lang="en-US" sz="1800" dirty="0"/>
              <a:t>Here is a completed sample</a:t>
            </a:r>
          </a:p>
          <a:p>
            <a:pPr lvl="1"/>
            <a:r>
              <a:rPr lang="en-US" b="0" i="0" u="none" strike="noStrike" cap="none" baseline="0" dirty="0">
                <a:solidFill>
                  <a:srgbClr val="000000"/>
                </a:solidFill>
                <a:effectLst/>
                <a:latin typeface="Arial"/>
                <a:cs typeface="Arial"/>
                <a:sym typeface="Arial"/>
              </a:rPr>
              <a:t>We identified our big idea from the overview paragraph</a:t>
            </a:r>
          </a:p>
          <a:p>
            <a:pPr lvl="1"/>
            <a:r>
              <a:rPr lang="en-US" b="0" i="0" u="none" strike="noStrike" cap="none" baseline="0" dirty="0">
                <a:solidFill>
                  <a:srgbClr val="000000"/>
                </a:solidFill>
                <a:effectLst/>
                <a:latin typeface="Arial"/>
                <a:cs typeface="Arial"/>
                <a:sym typeface="Arial"/>
              </a:rPr>
              <a:t>We connected this idea with one of the unit understandings</a:t>
            </a:r>
          </a:p>
          <a:p>
            <a:pPr lvl="1"/>
            <a:r>
              <a:rPr lang="en-US" b="0" i="0" u="none" strike="noStrike" cap="none" baseline="0" dirty="0">
                <a:solidFill>
                  <a:srgbClr val="000000"/>
                </a:solidFill>
                <a:effectLst/>
                <a:latin typeface="Arial"/>
                <a:cs typeface="Arial"/>
                <a:sym typeface="Arial"/>
              </a:rPr>
              <a:t>We summarized the standards relating to this idea/concept</a:t>
            </a:r>
          </a:p>
          <a:p>
            <a:pPr lvl="1"/>
            <a:r>
              <a:rPr lang="en-US" b="0" i="0" u="none" strike="noStrike" cap="none" baseline="0" dirty="0">
                <a:solidFill>
                  <a:srgbClr val="000000"/>
                </a:solidFill>
                <a:effectLst/>
                <a:latin typeface="Arial"/>
                <a:cs typeface="Arial"/>
                <a:sym typeface="Arial"/>
              </a:rPr>
              <a:t>We identified vocabulary and misconceptions to watch out for in relationship to this big idea/unit understanding</a:t>
            </a:r>
          </a:p>
          <a:p>
            <a:pPr lvl="1"/>
            <a:r>
              <a:rPr lang="en-US" b="0" i="0" u="none" strike="noStrike" cap="none" baseline="0" dirty="0">
                <a:solidFill>
                  <a:srgbClr val="000000"/>
                </a:solidFill>
                <a:effectLst/>
                <a:latin typeface="Arial"/>
                <a:cs typeface="Arial"/>
                <a:sym typeface="Arial"/>
              </a:rPr>
              <a:t>We are not doing activities just yet, but by purposefully identifying the verb and the content, we have a pretty good idea of the types of activities that the students can engage in. I am responsible as an educator to create opportunities for the students to identify the main function of systems in a human body, of recognizing levels of organization in animals and to use models to represent these concepts.</a:t>
            </a:r>
            <a:endParaRPr lang="en-US" dirty="0"/>
          </a:p>
          <a:p>
            <a:pPr marL="261064" indent="0">
              <a:buNone/>
            </a:pPr>
            <a:endParaRPr lang="en-US" dirty="0"/>
          </a:p>
          <a:p>
            <a:pPr marL="261064" indent="0">
              <a:buNone/>
            </a:pPr>
            <a:r>
              <a:rPr lang="en-US" b="1" dirty="0"/>
              <a:t>Materials:</a:t>
            </a:r>
          </a:p>
          <a:p>
            <a:pPr marL="751865" indent="-490801"/>
            <a:r>
              <a:rPr lang="en-US" b="1" dirty="0"/>
              <a:t>Presenter’s sample (begin a circle map of your selected unit/PA/unit</a:t>
            </a:r>
            <a:r>
              <a:rPr lang="en-US" b="1" baseline="0" dirty="0"/>
              <a:t> understanding)</a:t>
            </a:r>
          </a:p>
          <a:p>
            <a:endParaRPr lang="en-US" dirty="0"/>
          </a:p>
        </p:txBody>
      </p:sp>
    </p:spTree>
    <p:extLst>
      <p:ext uri="{BB962C8B-B14F-4D97-AF65-F5344CB8AC3E}">
        <p14:creationId xmlns:p14="http://schemas.microsoft.com/office/powerpoint/2010/main" val="1682090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is a Science completed sample. You may want to create your own content sample and add here so we can all use it. This is after they have completed the steps in the previous slide. This slide is animated to show certain items at a time.</a:t>
            </a:r>
            <a:endParaRPr lang="en-US" sz="1800" b="1" dirty="0"/>
          </a:p>
          <a:p>
            <a:pPr marL="261064" indent="0">
              <a:buNone/>
            </a:pPr>
            <a:endParaRPr lang="en-US" sz="1800" b="1" dirty="0"/>
          </a:p>
          <a:p>
            <a:pPr marL="261064" indent="0">
              <a:buNone/>
            </a:pPr>
            <a:r>
              <a:rPr lang="en-US" sz="1800" b="1" dirty="0"/>
              <a:t>Talking Points:</a:t>
            </a:r>
          </a:p>
          <a:p>
            <a:r>
              <a:rPr lang="en-US" sz="1800" dirty="0"/>
              <a:t>Here is a completed sample</a:t>
            </a:r>
          </a:p>
          <a:p>
            <a:pPr lvl="1"/>
            <a:r>
              <a:rPr lang="en-US" b="0" i="0" u="none" strike="noStrike" cap="none" baseline="0" dirty="0">
                <a:solidFill>
                  <a:srgbClr val="000000"/>
                </a:solidFill>
                <a:effectLst/>
                <a:latin typeface="Arial"/>
                <a:cs typeface="Arial"/>
                <a:sym typeface="Arial"/>
              </a:rPr>
              <a:t>We identified our big idea from the overview paragraph</a:t>
            </a:r>
          </a:p>
          <a:p>
            <a:pPr lvl="1"/>
            <a:r>
              <a:rPr lang="en-US" b="0" i="0" u="none" strike="noStrike" cap="none" baseline="0" dirty="0">
                <a:solidFill>
                  <a:srgbClr val="000000"/>
                </a:solidFill>
                <a:effectLst/>
                <a:latin typeface="Arial"/>
                <a:cs typeface="Arial"/>
                <a:sym typeface="Arial"/>
              </a:rPr>
              <a:t>We connected this idea with one of the unit understandings</a:t>
            </a:r>
          </a:p>
          <a:p>
            <a:pPr lvl="1"/>
            <a:r>
              <a:rPr lang="en-US" b="0" i="0" u="none" strike="noStrike" cap="none" baseline="0" dirty="0">
                <a:solidFill>
                  <a:srgbClr val="000000"/>
                </a:solidFill>
                <a:effectLst/>
                <a:latin typeface="Arial"/>
                <a:cs typeface="Arial"/>
                <a:sym typeface="Arial"/>
              </a:rPr>
              <a:t>We summarized the standards relating to this idea/concept</a:t>
            </a:r>
          </a:p>
          <a:p>
            <a:pPr lvl="1"/>
            <a:r>
              <a:rPr lang="en-US" b="0" i="0" u="none" strike="noStrike" cap="none" baseline="0" dirty="0">
                <a:solidFill>
                  <a:srgbClr val="000000"/>
                </a:solidFill>
                <a:effectLst/>
                <a:latin typeface="Arial"/>
                <a:cs typeface="Arial"/>
                <a:sym typeface="Arial"/>
              </a:rPr>
              <a:t>We identified vocabulary and misconceptions to watch out for in relationship to this big idea/unit understanding</a:t>
            </a:r>
          </a:p>
          <a:p>
            <a:pPr lvl="1"/>
            <a:r>
              <a:rPr lang="en-US" b="0" i="0" u="none" strike="noStrike" cap="none" baseline="0" dirty="0">
                <a:solidFill>
                  <a:srgbClr val="000000"/>
                </a:solidFill>
                <a:effectLst/>
                <a:latin typeface="Arial"/>
                <a:cs typeface="Arial"/>
                <a:sym typeface="Arial"/>
              </a:rPr>
              <a:t>We are not doing activities just yet, but by purposefully identifying the verb and the content, we have a pretty good idea of the types of activities that the students can engage in. I am responsible as an educator to create opportunities for the students to identify the main function of systems in a human body, of recognizing levels of organization in animals and to use models to represent these concepts.</a:t>
            </a:r>
            <a:endParaRPr lang="en-US" dirty="0"/>
          </a:p>
          <a:p>
            <a:pPr marL="261064" indent="0">
              <a:buNone/>
            </a:pPr>
            <a:endParaRPr lang="en-US" dirty="0"/>
          </a:p>
          <a:p>
            <a:pPr marL="261064" indent="0">
              <a:buNone/>
            </a:pPr>
            <a:r>
              <a:rPr lang="en-US" b="1" dirty="0"/>
              <a:t>Materials:</a:t>
            </a:r>
          </a:p>
          <a:p>
            <a:pPr marL="751865" indent="-490801"/>
            <a:r>
              <a:rPr lang="en-US" b="1" dirty="0"/>
              <a:t>Presenter’s sample (begin a circle map of your selected unit/PA/unit</a:t>
            </a:r>
            <a:r>
              <a:rPr lang="en-US" b="1" baseline="0" dirty="0"/>
              <a:t> understanding)</a:t>
            </a:r>
          </a:p>
          <a:p>
            <a:endParaRPr lang="en-US" dirty="0"/>
          </a:p>
        </p:txBody>
      </p:sp>
    </p:spTree>
    <p:extLst>
      <p:ext uri="{BB962C8B-B14F-4D97-AF65-F5344CB8AC3E}">
        <p14:creationId xmlns:p14="http://schemas.microsoft.com/office/powerpoint/2010/main" val="3193045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is a Science completed sample. You may want to create your own content sample and add here so we can all use it. This is after they have completed the steps in the previous slide. This slide is animated to show certain items at a time.</a:t>
            </a:r>
            <a:endParaRPr lang="en-US" sz="1800" b="1" dirty="0"/>
          </a:p>
          <a:p>
            <a:pPr marL="261064" indent="0">
              <a:buNone/>
            </a:pPr>
            <a:endParaRPr lang="en-US" sz="1800" b="1" dirty="0"/>
          </a:p>
          <a:p>
            <a:pPr marL="261064" indent="0">
              <a:buNone/>
            </a:pPr>
            <a:r>
              <a:rPr lang="en-US" sz="1800" b="1" dirty="0"/>
              <a:t>Talking Points:</a:t>
            </a:r>
          </a:p>
          <a:p>
            <a:r>
              <a:rPr lang="en-US" sz="1800" dirty="0"/>
              <a:t>Here is a completed sample</a:t>
            </a:r>
          </a:p>
          <a:p>
            <a:pPr lvl="1"/>
            <a:r>
              <a:rPr lang="en-US" b="0" i="0" u="none" strike="noStrike" cap="none" baseline="0" dirty="0">
                <a:solidFill>
                  <a:srgbClr val="000000"/>
                </a:solidFill>
                <a:effectLst/>
                <a:latin typeface="Arial"/>
                <a:cs typeface="Arial"/>
                <a:sym typeface="Arial"/>
              </a:rPr>
              <a:t>We identified our big idea from the overview paragraph</a:t>
            </a:r>
          </a:p>
          <a:p>
            <a:pPr lvl="1"/>
            <a:r>
              <a:rPr lang="en-US" b="0" i="0" u="none" strike="noStrike" cap="none" baseline="0" dirty="0">
                <a:solidFill>
                  <a:srgbClr val="000000"/>
                </a:solidFill>
                <a:effectLst/>
                <a:latin typeface="Arial"/>
                <a:cs typeface="Arial"/>
                <a:sym typeface="Arial"/>
              </a:rPr>
              <a:t>We connected this idea with one of the unit understandings</a:t>
            </a:r>
          </a:p>
          <a:p>
            <a:pPr lvl="1"/>
            <a:r>
              <a:rPr lang="en-US" b="0" i="0" u="none" strike="noStrike" cap="none" baseline="0" dirty="0">
                <a:solidFill>
                  <a:srgbClr val="000000"/>
                </a:solidFill>
                <a:effectLst/>
                <a:latin typeface="Arial"/>
                <a:cs typeface="Arial"/>
                <a:sym typeface="Arial"/>
              </a:rPr>
              <a:t>We summarized the standards relating to this idea/concept</a:t>
            </a:r>
          </a:p>
          <a:p>
            <a:pPr lvl="1"/>
            <a:r>
              <a:rPr lang="en-US" b="0" i="0" u="none" strike="noStrike" cap="none" baseline="0" dirty="0">
                <a:solidFill>
                  <a:srgbClr val="000000"/>
                </a:solidFill>
                <a:effectLst/>
                <a:latin typeface="Arial"/>
                <a:cs typeface="Arial"/>
                <a:sym typeface="Arial"/>
              </a:rPr>
              <a:t>We identified vocabulary and misconceptions to watch out for in relationship to this big idea/unit understanding</a:t>
            </a:r>
          </a:p>
          <a:p>
            <a:pPr lvl="1"/>
            <a:r>
              <a:rPr lang="en-US" b="0" i="0" u="none" strike="noStrike" cap="none" baseline="0" dirty="0">
                <a:solidFill>
                  <a:srgbClr val="000000"/>
                </a:solidFill>
                <a:effectLst/>
                <a:latin typeface="Arial"/>
                <a:cs typeface="Arial"/>
                <a:sym typeface="Arial"/>
              </a:rPr>
              <a:t>We are not doing activities just yet, but by purposefully identifying the verb and the content, we have a pretty good idea of the types of activities that the students can engage in. I am responsible as an educator to create opportunities for the students to identify the main function of systems in a human body, of recognizing levels of organization in animals and to use models to represent these concepts.</a:t>
            </a:r>
            <a:endParaRPr lang="en-US" dirty="0"/>
          </a:p>
          <a:p>
            <a:pPr marL="261064" indent="0">
              <a:buNone/>
            </a:pPr>
            <a:endParaRPr lang="en-US" dirty="0"/>
          </a:p>
          <a:p>
            <a:pPr marL="261064" indent="0">
              <a:buNone/>
            </a:pPr>
            <a:r>
              <a:rPr lang="en-US" b="1" dirty="0"/>
              <a:t>Materials:</a:t>
            </a:r>
          </a:p>
          <a:p>
            <a:pPr marL="751865" indent="-490801"/>
            <a:r>
              <a:rPr lang="en-US" b="1" dirty="0"/>
              <a:t>Presenter’s sample (begin a circle map of your selected unit/PA/unit</a:t>
            </a:r>
            <a:r>
              <a:rPr lang="en-US" b="1" baseline="0" dirty="0"/>
              <a:t> understanding)</a:t>
            </a:r>
          </a:p>
          <a:p>
            <a:endParaRPr lang="en-US" dirty="0"/>
          </a:p>
        </p:txBody>
      </p:sp>
    </p:spTree>
    <p:extLst>
      <p:ext uri="{BB962C8B-B14F-4D97-AF65-F5344CB8AC3E}">
        <p14:creationId xmlns:p14="http://schemas.microsoft.com/office/powerpoint/2010/main" val="1393356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40 minutes</a:t>
            </a:r>
          </a:p>
          <a:p>
            <a:pPr marL="261064" indent="0">
              <a:buNone/>
            </a:pPr>
            <a:endParaRPr lang="en-US" sz="1800" b="1" dirty="0"/>
          </a:p>
          <a:p>
            <a:pPr marL="261064" indent="0">
              <a:buNone/>
            </a:pPr>
            <a:r>
              <a:rPr lang="en-US" sz="1800" b="1" dirty="0"/>
              <a:t>Notes: </a:t>
            </a:r>
            <a:r>
              <a:rPr lang="en-US" sz="1800" dirty="0"/>
              <a:t>Give participants time to develop the circle map of at least two other PAs or Unit understandings. You may want to create your sample on a chart paper to leave for your participants to see. It may also be helpful for participants to see the questions (slide 19) as they are working – this can be a handout or card for them to have at their tables to refer to.</a:t>
            </a:r>
            <a:endParaRPr lang="en-US" sz="1800" b="1" dirty="0"/>
          </a:p>
          <a:p>
            <a:pPr marL="261064" indent="0">
              <a:buNone/>
            </a:pPr>
            <a:endParaRPr lang="en-US" sz="1800" b="1" dirty="0"/>
          </a:p>
          <a:p>
            <a:pPr marL="261064" indent="0">
              <a:buNone/>
            </a:pPr>
            <a:r>
              <a:rPr lang="en-US" sz="1800" b="1" dirty="0"/>
              <a:t>Talking Points:</a:t>
            </a:r>
          </a:p>
          <a:p>
            <a:r>
              <a:rPr lang="en-US" sz="1800" dirty="0"/>
              <a:t>Now it’s your turn! You will have the next few minutes to complete at least two other PAs or unit understandings – same process that I worked on earlier</a:t>
            </a:r>
            <a:endParaRPr lang="en-US" dirty="0"/>
          </a:p>
          <a:p>
            <a:pPr marL="261064" indent="0">
              <a:buNone/>
            </a:pPr>
            <a:endParaRPr lang="en-US" dirty="0"/>
          </a:p>
          <a:p>
            <a:pPr marL="261064" indent="0">
              <a:buNone/>
            </a:pPr>
            <a:r>
              <a:rPr lang="en-US" b="1" dirty="0"/>
              <a:t>Materials:</a:t>
            </a:r>
          </a:p>
          <a:p>
            <a:pPr marL="751865" indent="-490801"/>
            <a:r>
              <a:rPr lang="en-US" b="1" dirty="0"/>
              <a:t>Presenter’s sample (completed</a:t>
            </a:r>
            <a:r>
              <a:rPr lang="en-US" b="1" baseline="0" dirty="0"/>
              <a:t>)</a:t>
            </a:r>
          </a:p>
          <a:p>
            <a:pPr marL="751865" indent="-490801"/>
            <a:r>
              <a:rPr lang="en-US" b="1" baseline="0" dirty="0"/>
              <a:t>Chart paper/markers for the participants – they can do two circle maps per chart paper if you’d like.</a:t>
            </a:r>
          </a:p>
          <a:p>
            <a:endParaRPr lang="en-US" dirty="0"/>
          </a:p>
        </p:txBody>
      </p:sp>
    </p:spTree>
    <p:extLst>
      <p:ext uri="{BB962C8B-B14F-4D97-AF65-F5344CB8AC3E}">
        <p14:creationId xmlns:p14="http://schemas.microsoft.com/office/powerpoint/2010/main" val="540946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40 minutes</a:t>
            </a:r>
          </a:p>
          <a:p>
            <a:pPr marL="261064" indent="0">
              <a:buNone/>
            </a:pPr>
            <a:endParaRPr lang="en-US" sz="1800" b="1" dirty="0"/>
          </a:p>
          <a:p>
            <a:pPr marL="261064" indent="0">
              <a:buNone/>
            </a:pPr>
            <a:r>
              <a:rPr lang="en-US" sz="1800" b="1" dirty="0"/>
              <a:t>Notes: </a:t>
            </a:r>
            <a:r>
              <a:rPr lang="en-US" sz="1800" dirty="0"/>
              <a:t>Give participants time to develop the circle map of at least two other PAs or Unit understandings. You may want to create your sample on a chart paper to leave for your participants to see. It may also be helpful for participants to see the questions (slide 19) as they are working – this can be a handout or card for them to have at their tables to refer to.</a:t>
            </a:r>
            <a:endParaRPr lang="en-US" sz="1800" b="1" dirty="0"/>
          </a:p>
          <a:p>
            <a:pPr marL="261064" indent="0">
              <a:buNone/>
            </a:pPr>
            <a:endParaRPr lang="en-US" sz="1800" b="1" dirty="0"/>
          </a:p>
          <a:p>
            <a:pPr marL="261064" indent="0">
              <a:buNone/>
            </a:pPr>
            <a:r>
              <a:rPr lang="en-US" sz="1800" b="1" dirty="0"/>
              <a:t>Talking Points:</a:t>
            </a:r>
          </a:p>
          <a:p>
            <a:r>
              <a:rPr lang="en-US" sz="1800" dirty="0"/>
              <a:t>Now it’s your turn! You will have the next few minutes to complete at least two other PAs or unit understandings – same process that I worked on earlier</a:t>
            </a:r>
            <a:endParaRPr lang="en-US" dirty="0"/>
          </a:p>
          <a:p>
            <a:pPr marL="261064" indent="0">
              <a:buNone/>
            </a:pPr>
            <a:endParaRPr lang="en-US" dirty="0"/>
          </a:p>
          <a:p>
            <a:pPr marL="261064" indent="0">
              <a:buNone/>
            </a:pPr>
            <a:r>
              <a:rPr lang="en-US" b="1" dirty="0"/>
              <a:t>Materials:</a:t>
            </a:r>
          </a:p>
          <a:p>
            <a:pPr marL="751865" indent="-490801"/>
            <a:r>
              <a:rPr lang="en-US" b="1" dirty="0"/>
              <a:t>Presenter’s sample (completed</a:t>
            </a:r>
            <a:r>
              <a:rPr lang="en-US" b="1" baseline="0" dirty="0"/>
              <a:t>)</a:t>
            </a:r>
          </a:p>
          <a:p>
            <a:pPr marL="751865" indent="-490801"/>
            <a:r>
              <a:rPr lang="en-US" b="1" baseline="0" dirty="0"/>
              <a:t>Chart paper/markers for the participants – they can do two circle maps per chart paper if you’d like.</a:t>
            </a:r>
          </a:p>
          <a:p>
            <a:endParaRPr lang="en-US" dirty="0"/>
          </a:p>
        </p:txBody>
      </p:sp>
    </p:spTree>
    <p:extLst>
      <p:ext uri="{BB962C8B-B14F-4D97-AF65-F5344CB8AC3E}">
        <p14:creationId xmlns:p14="http://schemas.microsoft.com/office/powerpoint/2010/main" val="3173943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Understanding by Design</a:t>
            </a:r>
            <a:r>
              <a:rPr lang="en-US" sz="1800" dirty="0"/>
              <a:t> is a book written by Grant Wiggins and Jay </a:t>
            </a:r>
            <a:r>
              <a:rPr lang="en-US" sz="1800" dirty="0" err="1"/>
              <a:t>McTighe</a:t>
            </a:r>
            <a:r>
              <a:rPr lang="en-US" sz="1800" dirty="0"/>
              <a:t> that offers a framework for designing courses and content units called “Backward Design.” Instructors typically approach course design in a “forward design” manner, meaning they consider the learning activities (how to teach the content), develop assessments around their learning activities, then attempt to draw connections to the learning goals of the course. In contrast, the backward design approach has instructors consider the learning goals of the course first. These learning goals embody the knowledge and skills instructors want their students to have learned when they leave the course. Once the learning goals have been established, the second stage involves consideration of assessment. The backward design framework suggests that instructors should consider these overarching learning goals and how students will be assessed prior to consideration of how to teach the content. For this reason, backward design is considered a much more intentional approach to course design than traditional methods of design.</a:t>
            </a:r>
          </a:p>
          <a:p>
            <a:pPr marL="261064" indent="0">
              <a:buNone/>
            </a:pPr>
            <a:endParaRPr lang="en-US" sz="1800" dirty="0"/>
          </a:p>
          <a:p>
            <a:pPr marL="261064" indent="0">
              <a:buNone/>
            </a:pPr>
            <a:r>
              <a:rPr lang="en-US" sz="1800" b="1" dirty="0"/>
              <a:t>Talking Points:</a:t>
            </a:r>
          </a:p>
          <a:p>
            <a:pPr marL="751865" indent="-490801"/>
            <a:r>
              <a:rPr lang="en-US" sz="1800" dirty="0"/>
              <a:t>The backward design model for planning is based on the book “Understanding by Design” by Grant Wiggins and Jay </a:t>
            </a:r>
            <a:r>
              <a:rPr lang="en-US" sz="1800" dirty="0" err="1"/>
              <a:t>McTighe</a:t>
            </a:r>
            <a:r>
              <a:rPr lang="en-US" sz="1800" dirty="0"/>
              <a:t>.</a:t>
            </a:r>
          </a:p>
          <a:p>
            <a:pPr marL="751865" indent="-490801"/>
            <a:r>
              <a:rPr lang="en-US" sz="1800" dirty="0"/>
              <a:t>The basic premise of this framework is that rather than beginning our planning with the activities, we begin our work by identifying the learning goals, which embody the knowledge and skills we want our students to have learned at the end of the unit or course. This is stage 1</a:t>
            </a:r>
          </a:p>
          <a:p>
            <a:pPr marL="751865" indent="-490801"/>
            <a:r>
              <a:rPr lang="en-US" sz="1800" dirty="0"/>
              <a:t>After establishing our goals or desired results, we consider the assessment, the demonstration of acquired learning. This is Stage 2</a:t>
            </a:r>
          </a:p>
          <a:p>
            <a:pPr marL="751865" indent="-490801"/>
            <a:r>
              <a:rPr lang="en-US" sz="1800" dirty="0"/>
              <a:t>Lastly, Stage 3 involves designing those activities that are directly aligned with the assessment and goals already established</a:t>
            </a:r>
          </a:p>
          <a:p>
            <a:pPr marL="261064" indent="0">
              <a:buNone/>
            </a:pPr>
            <a:endParaRPr lang="en-US" b="0" dirty="0"/>
          </a:p>
        </p:txBody>
      </p:sp>
    </p:spTree>
    <p:extLst>
      <p:ext uri="{BB962C8B-B14F-4D97-AF65-F5344CB8AC3E}">
        <p14:creationId xmlns:p14="http://schemas.microsoft.com/office/powerpoint/2010/main" val="1554158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40 minutes</a:t>
            </a:r>
          </a:p>
          <a:p>
            <a:pPr marL="261064" indent="0">
              <a:buNone/>
            </a:pPr>
            <a:endParaRPr lang="en-US" sz="1800" b="1" dirty="0"/>
          </a:p>
          <a:p>
            <a:pPr marL="261064" indent="0">
              <a:buNone/>
            </a:pPr>
            <a:r>
              <a:rPr lang="en-US" sz="1800" b="1" dirty="0"/>
              <a:t>Notes: </a:t>
            </a:r>
            <a:r>
              <a:rPr lang="en-US" sz="1800" dirty="0"/>
              <a:t>Gallery walk is dependent upon the number of teams/units. Some participants may have worked together as a team and some people may have worked as individuals.</a:t>
            </a:r>
            <a:endParaRPr lang="en-US" sz="1800" b="1" dirty="0"/>
          </a:p>
          <a:p>
            <a:pPr marL="261064" indent="0">
              <a:buNone/>
            </a:pPr>
            <a:endParaRPr lang="en-US" sz="1800" b="1" dirty="0"/>
          </a:p>
          <a:p>
            <a:pPr marL="261064" indent="0">
              <a:buNone/>
            </a:pPr>
            <a:r>
              <a:rPr lang="en-US" sz="1800" b="1" dirty="0"/>
              <a:t>Talking Points:</a:t>
            </a:r>
          </a:p>
          <a:p>
            <a:r>
              <a:rPr lang="en-US" sz="1800" dirty="0"/>
              <a:t>Let’s share our work! (Read slide)</a:t>
            </a:r>
            <a:endParaRPr lang="en-US" dirty="0"/>
          </a:p>
          <a:p>
            <a:pPr marL="261064" indent="0">
              <a:buNone/>
            </a:pPr>
            <a:endParaRPr lang="en-US" dirty="0"/>
          </a:p>
          <a:p>
            <a:pPr marL="261064" indent="0">
              <a:buNone/>
            </a:pPr>
            <a:r>
              <a:rPr lang="en-US" b="1" dirty="0"/>
              <a:t>Materials:</a:t>
            </a:r>
          </a:p>
          <a:p>
            <a:pPr marL="751865" indent="-490801"/>
            <a:r>
              <a:rPr lang="en-US" b="1" dirty="0"/>
              <a:t>Presenter’s sample (completed</a:t>
            </a:r>
            <a:r>
              <a:rPr lang="en-US" b="1" baseline="0" dirty="0"/>
              <a:t>)</a:t>
            </a:r>
          </a:p>
          <a:p>
            <a:pPr marL="751865" indent="-490801"/>
            <a:r>
              <a:rPr lang="en-US" b="1" baseline="0" dirty="0"/>
              <a:t>Participants’ completed work</a:t>
            </a:r>
            <a:endParaRPr lang="en-US" dirty="0"/>
          </a:p>
        </p:txBody>
      </p:sp>
    </p:spTree>
    <p:extLst>
      <p:ext uri="{BB962C8B-B14F-4D97-AF65-F5344CB8AC3E}">
        <p14:creationId xmlns:p14="http://schemas.microsoft.com/office/powerpoint/2010/main" val="1204112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5781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9407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 – EMPHASIZE STAGE 2 (This is the Intro)</a:t>
            </a:r>
          </a:p>
          <a:p>
            <a:pPr marL="261064" indent="0">
              <a:buNone/>
            </a:pPr>
            <a:endParaRPr lang="en-US" sz="1800" b="1" dirty="0"/>
          </a:p>
          <a:p>
            <a:pPr marL="261064" indent="0">
              <a:buNone/>
            </a:pPr>
            <a:r>
              <a:rPr lang="en-US" sz="1800" b="1" dirty="0"/>
              <a:t>Notes (repeat info from last slide): Understanding by Design</a:t>
            </a:r>
            <a:r>
              <a:rPr lang="en-US" sz="1800" dirty="0"/>
              <a:t> is a book written by Grant Wiggins and Jay </a:t>
            </a:r>
            <a:r>
              <a:rPr lang="en-US" sz="1800" dirty="0" err="1"/>
              <a:t>McTighe</a:t>
            </a:r>
            <a:r>
              <a:rPr lang="en-US" sz="1800" dirty="0"/>
              <a:t> that offers a framework for designing courses and content units called “Backward Design.” Instructors typically approach course design in a “forward design” manner, meaning they consider the learning activities (how to teach the content), develop assessments around their learning activities, then attempt to draw connections to the learning goals of the course. In contrast, the backward design approach has instructors consider the learning goals of the course first. These learning goals embody the knowledge and skills instructors want their students to have learned when they leave the course. Once the learning goals have been established, the second stage involves consideration of assessment. The backward design framework suggests that instructors should consider these overarching learning goals and how students will be assessed prior to consideration of how to teach the content. For this reason, backward design is considered a much more intentional approach to course design than traditional methods of design.</a:t>
            </a:r>
          </a:p>
          <a:p>
            <a:pPr marL="261064" indent="0">
              <a:buNone/>
            </a:pPr>
            <a:endParaRPr lang="en-US" sz="1800" dirty="0"/>
          </a:p>
          <a:p>
            <a:pPr marL="261064" indent="0">
              <a:buNone/>
            </a:pPr>
            <a:r>
              <a:rPr lang="en-US" sz="1800" b="1" dirty="0"/>
              <a:t>Talking Points:</a:t>
            </a:r>
          </a:p>
          <a:p>
            <a:pPr marL="261064" indent="0">
              <a:buNone/>
            </a:pPr>
            <a:r>
              <a:rPr lang="en-US" sz="1800" dirty="0"/>
              <a:t>So as we go through each stage, there are some questions that can begin to frame our thinking about each of the units of study that we will work with today.</a:t>
            </a:r>
          </a:p>
          <a:p>
            <a:pPr marL="751865" indent="-490801"/>
            <a:r>
              <a:rPr lang="en-US" sz="1800" dirty="0"/>
              <a:t>During stage 1, I would ask: What should the students know and be able to do by the end of this unit?</a:t>
            </a:r>
          </a:p>
          <a:p>
            <a:pPr marL="751865" indent="-490801"/>
            <a:r>
              <a:rPr lang="en-US" sz="1800" dirty="0"/>
              <a:t>During stage 2, How will students demonstrate what they know and can do?</a:t>
            </a:r>
          </a:p>
          <a:p>
            <a:pPr marL="751865" indent="-490801"/>
            <a:r>
              <a:rPr lang="en-US" sz="1800" dirty="0"/>
              <a:t>During Stage 3, what learning experiences are needed to equip students with the knowledge and skills?</a:t>
            </a:r>
          </a:p>
          <a:p>
            <a:pPr marL="751865" indent="-490801"/>
            <a:endParaRPr lang="en-US" sz="1800" dirty="0"/>
          </a:p>
          <a:p>
            <a:pPr marL="751865" indent="-490801"/>
            <a:r>
              <a:rPr lang="en-US" sz="1800" b="1" dirty="0"/>
              <a:t>Today, we will spend the morning focusing on Stage 1 and the afternoon we will focus on Stage 2</a:t>
            </a:r>
            <a:r>
              <a:rPr lang="en-US" sz="1800" dirty="0"/>
              <a:t>. As we go through the day, we may spend some time sharing activities for planning or you may get some ideas – however we will not spend time working on the planning. Once you have broken down the standards – you will see how the activities will fit in and that lesson planning will come much easier and will be better aligned.</a:t>
            </a:r>
          </a:p>
          <a:p>
            <a:pPr marL="261064" indent="0">
              <a:buNone/>
            </a:pPr>
            <a:endParaRPr lang="en-US" dirty="0"/>
          </a:p>
        </p:txBody>
      </p:sp>
    </p:spTree>
    <p:extLst>
      <p:ext uri="{BB962C8B-B14F-4D97-AF65-F5344CB8AC3E}">
        <p14:creationId xmlns:p14="http://schemas.microsoft.com/office/powerpoint/2010/main" val="515099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 </a:t>
            </a:r>
          </a:p>
          <a:p>
            <a:pPr marL="261064" indent="0">
              <a:buNone/>
            </a:pPr>
            <a:endParaRPr lang="en-US" sz="1800" b="1" dirty="0"/>
          </a:p>
          <a:p>
            <a:pPr marL="261064" indent="0">
              <a:buNone/>
            </a:pPr>
            <a:r>
              <a:rPr lang="en-US" sz="1800" b="1" dirty="0"/>
              <a:t>Notes (repeat info from last slide): </a:t>
            </a:r>
            <a:r>
              <a:rPr lang="en-US" sz="1800" dirty="0"/>
              <a:t>Different assessment supports within the TEKS Resource System</a:t>
            </a:r>
            <a:endParaRPr lang="en-US" sz="1800" b="1" dirty="0"/>
          </a:p>
          <a:p>
            <a:pPr marL="261064" indent="0">
              <a:buNone/>
            </a:pPr>
            <a:endParaRPr lang="en-US" sz="1800" b="1" dirty="0"/>
          </a:p>
          <a:p>
            <a:pPr marL="261064" indent="0">
              <a:buNone/>
            </a:pPr>
            <a:r>
              <a:rPr lang="en-US" sz="1800" b="1" dirty="0"/>
              <a:t>Talking Points:</a:t>
            </a:r>
          </a:p>
          <a:p>
            <a:pPr marL="261064" indent="0">
              <a:buNone/>
            </a:pPr>
            <a:r>
              <a:rPr lang="en-US" sz="1800" dirty="0"/>
              <a:t>Assessment can be formative or summative. Within the TEKS Resource System, I have different supports to assess the students. </a:t>
            </a:r>
          </a:p>
          <a:p>
            <a:pPr marL="751865" indent="-490801"/>
            <a:r>
              <a:rPr lang="en-US" sz="1800" dirty="0"/>
              <a:t>What is the difference between formative and summative assessment? (Discussion)</a:t>
            </a:r>
          </a:p>
          <a:p>
            <a:pPr marL="751865" indent="-490801"/>
            <a:r>
              <a:rPr lang="en-US" sz="1800" dirty="0"/>
              <a:t>TRS has Performance Assessments that can be both formative and summative. The PAs are a way of assessing learning for a unit in chunks – in this manner it is formative. The PA can be broken down into smaller tasks that can be completed over a period of time – in this manner it is formative. However, the PA can be a task the students do after learning experiences have taken place over a period of time, in this manner it can be summative.</a:t>
            </a:r>
          </a:p>
          <a:p>
            <a:pPr marL="751865" indent="-490801"/>
            <a:r>
              <a:rPr lang="en-US" sz="1800" dirty="0"/>
              <a:t>Formative assessments do not have to be formal/paper-pencil type of tests all the time. The teacher can simply observe mastery or understanding of the student. Science content resources include guiding questions that can be used to scaffold information for students and assess progress – in this manner it is formative assessment</a:t>
            </a:r>
          </a:p>
          <a:p>
            <a:pPr marL="751865" indent="-490801"/>
            <a:r>
              <a:rPr lang="en-US" sz="1800" dirty="0"/>
              <a:t>In the assessment creator, we have items that have been build for each of the units. You may have several questions for one standard to chose from. It is not recommended to select all questions for a unit and administer to the students – you should choose those questions carefully – but more on that later</a:t>
            </a:r>
          </a:p>
          <a:p>
            <a:pPr marL="751865" indent="-490801"/>
            <a:endParaRPr lang="en-US" sz="1800" dirty="0"/>
          </a:p>
        </p:txBody>
      </p:sp>
    </p:spTree>
    <p:extLst>
      <p:ext uri="{BB962C8B-B14F-4D97-AF65-F5344CB8AC3E}">
        <p14:creationId xmlns:p14="http://schemas.microsoft.com/office/powerpoint/2010/main" val="2678603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 </a:t>
            </a:r>
          </a:p>
          <a:p>
            <a:pPr marL="261064" indent="0">
              <a:buNone/>
            </a:pPr>
            <a:endParaRPr lang="en-US" sz="1800" b="1" dirty="0"/>
          </a:p>
          <a:p>
            <a:pPr marL="261064" indent="0">
              <a:buNone/>
            </a:pPr>
            <a:r>
              <a:rPr lang="en-US" sz="1800" b="1" dirty="0"/>
              <a:t>Notes: </a:t>
            </a:r>
            <a:r>
              <a:rPr lang="en-US" sz="1800" dirty="0"/>
              <a:t>Formative assessment is the assessment that allows us to check-in whether our students are making progress toward a target. This can be formal or informal. Answer the questions for each of the formative assessment bullets.</a:t>
            </a:r>
            <a:endParaRPr lang="en-US" sz="1800" b="1" dirty="0"/>
          </a:p>
          <a:p>
            <a:pPr marL="261064" indent="0">
              <a:buNone/>
            </a:pPr>
            <a:endParaRPr lang="en-US" sz="1800" b="1" dirty="0"/>
          </a:p>
          <a:p>
            <a:pPr marL="261064" indent="0">
              <a:buNone/>
            </a:pPr>
            <a:r>
              <a:rPr lang="en-US" sz="1800" b="1" dirty="0"/>
              <a:t>Talking Points:</a:t>
            </a:r>
          </a:p>
          <a:p>
            <a:pPr marL="261064" indent="0">
              <a:buNone/>
            </a:pPr>
            <a:r>
              <a:rPr lang="en-US" sz="1800" dirty="0"/>
              <a:t>Within the TEKS Resource System, I can use the Performance Assessments, the Science Guiding Questions and the Formative Spiral Item questions to assess formatively. </a:t>
            </a:r>
          </a:p>
          <a:p>
            <a:pPr marL="751865" indent="-490801"/>
            <a:r>
              <a:rPr lang="en-US" sz="1800" dirty="0"/>
              <a:t>Performance Assessments</a:t>
            </a:r>
          </a:p>
          <a:p>
            <a:pPr marL="1503731" lvl="1" indent="-490801"/>
            <a:r>
              <a:rPr lang="en-US" sz="1800" dirty="0"/>
              <a:t>Tasks that act as checkpoints within the unit to assess student progress – they are bite-sized concept assessments within a unit (standards are bundled by performance assessments)</a:t>
            </a:r>
          </a:p>
          <a:p>
            <a:pPr marL="1503731" lvl="1" indent="-490801"/>
            <a:r>
              <a:rPr lang="en-US" sz="1800" dirty="0"/>
              <a:t>Located within the IFD</a:t>
            </a:r>
          </a:p>
          <a:p>
            <a:pPr marL="1503731" lvl="1" indent="-490801"/>
            <a:r>
              <a:rPr lang="en-US" sz="1800" dirty="0"/>
              <a:t>PA tasks assess content mastery at the level or cognitive rigor of the standard. It assesses a bundle of students at a time – not a single standard</a:t>
            </a:r>
          </a:p>
          <a:p>
            <a:pPr marL="1503731" lvl="1" indent="-490801"/>
            <a:endParaRPr lang="en-US" sz="1800" dirty="0"/>
          </a:p>
          <a:p>
            <a:pPr marL="751865" indent="-490801"/>
            <a:r>
              <a:rPr lang="en-US" sz="1800" dirty="0"/>
              <a:t>Guide Questions</a:t>
            </a:r>
          </a:p>
          <a:p>
            <a:pPr marL="1503731" lvl="1" indent="-490801"/>
            <a:r>
              <a:rPr lang="en-US" sz="1800" dirty="0"/>
              <a:t>Scaffolds for student understanding</a:t>
            </a:r>
          </a:p>
          <a:p>
            <a:pPr marL="1503731" lvl="1" indent="-490801"/>
            <a:r>
              <a:rPr lang="en-US" sz="1800" dirty="0"/>
              <a:t>Science Resources</a:t>
            </a:r>
          </a:p>
          <a:p>
            <a:pPr marL="1503731" lvl="1" indent="-490801"/>
            <a:r>
              <a:rPr lang="en-US" sz="1800" dirty="0"/>
              <a:t>Guided questions allow science teachers to scaffold content for students and meet the students where they are in terms of understanding concepts – this is how I can identify gaps</a:t>
            </a:r>
          </a:p>
          <a:p>
            <a:pPr marL="1503731" lvl="1" indent="-490801"/>
            <a:endParaRPr lang="en-US" sz="1800" dirty="0"/>
          </a:p>
          <a:p>
            <a:pPr marL="751865" indent="-490801"/>
            <a:r>
              <a:rPr lang="en-US" sz="1800" dirty="0"/>
              <a:t>Formative Spiral Items</a:t>
            </a:r>
          </a:p>
          <a:p>
            <a:pPr marL="1503731" lvl="1" indent="-490801"/>
            <a:r>
              <a:rPr lang="en-US" sz="1800" dirty="0"/>
              <a:t>Questions to spiral-in concepts previously taught</a:t>
            </a:r>
          </a:p>
          <a:p>
            <a:pPr marL="1503731" lvl="1" indent="-490801"/>
            <a:r>
              <a:rPr lang="en-US" sz="1800" dirty="0"/>
              <a:t>Within the assessment creator</a:t>
            </a:r>
          </a:p>
          <a:p>
            <a:pPr marL="1503731" lvl="1" indent="-490801"/>
            <a:r>
              <a:rPr lang="en-US" sz="1800" dirty="0"/>
              <a:t>Questions are aligned to the cognitive rigor of the standards and allows for spiraling in content from previously taught units</a:t>
            </a:r>
          </a:p>
          <a:p>
            <a:pPr marL="261064" indent="0">
              <a:buNone/>
            </a:pPr>
            <a:endParaRPr lang="en-US" sz="1800" dirty="0"/>
          </a:p>
        </p:txBody>
      </p:sp>
    </p:spTree>
    <p:extLst>
      <p:ext uri="{BB962C8B-B14F-4D97-AF65-F5344CB8AC3E}">
        <p14:creationId xmlns:p14="http://schemas.microsoft.com/office/powerpoint/2010/main" val="282865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 </a:t>
            </a:r>
          </a:p>
          <a:p>
            <a:pPr marL="261064" indent="0">
              <a:buNone/>
            </a:pPr>
            <a:endParaRPr lang="en-US" sz="1800" b="1" dirty="0"/>
          </a:p>
          <a:p>
            <a:pPr marL="261064" indent="0">
              <a:buNone/>
            </a:pPr>
            <a:r>
              <a:rPr lang="en-US" sz="1800" b="1" dirty="0"/>
              <a:t>Notes: </a:t>
            </a:r>
            <a:r>
              <a:rPr lang="en-US" sz="1800" dirty="0"/>
              <a:t>This slide is intended to provide a few questions to discuss as you take participants through analyzing the performance assessments</a:t>
            </a:r>
            <a:endParaRPr lang="en-US" sz="1800" b="1" dirty="0"/>
          </a:p>
          <a:p>
            <a:pPr marL="261064" indent="0">
              <a:buNone/>
            </a:pPr>
            <a:r>
              <a:rPr lang="en-US" sz="1800" b="1" dirty="0"/>
              <a:t>Talking Points:</a:t>
            </a:r>
          </a:p>
          <a:p>
            <a:pPr marL="261064" indent="0">
              <a:buNone/>
            </a:pPr>
            <a:r>
              <a:rPr lang="en-US" sz="1800" dirty="0"/>
              <a:t>Read the questions and discuss with the participants.</a:t>
            </a:r>
          </a:p>
          <a:p>
            <a:endParaRPr lang="en-US" dirty="0"/>
          </a:p>
        </p:txBody>
      </p:sp>
    </p:spTree>
    <p:extLst>
      <p:ext uri="{BB962C8B-B14F-4D97-AF65-F5344CB8AC3E}">
        <p14:creationId xmlns:p14="http://schemas.microsoft.com/office/powerpoint/2010/main" val="524102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 </a:t>
            </a:r>
          </a:p>
          <a:p>
            <a:pPr marL="261064" indent="0">
              <a:buNone/>
            </a:pPr>
            <a:endParaRPr lang="en-US" sz="1800" b="1" dirty="0"/>
          </a:p>
          <a:p>
            <a:pPr marL="261064" indent="0">
              <a:buNone/>
            </a:pPr>
            <a:r>
              <a:rPr lang="en-US" sz="1800" b="1" dirty="0"/>
              <a:t>Notes: </a:t>
            </a:r>
            <a:r>
              <a:rPr lang="en-US" sz="1800" dirty="0"/>
              <a:t>Summative assessment is the assessment that is comprehensive of several concepts. This is usually the culmination of a concept taught or a unit or a lesson. Answer the questions for each of the formative assessment bullets.</a:t>
            </a:r>
            <a:endParaRPr lang="en-US" sz="1800" b="1" dirty="0"/>
          </a:p>
          <a:p>
            <a:pPr marL="261064" indent="0">
              <a:buNone/>
            </a:pPr>
            <a:endParaRPr lang="en-US" sz="1800" b="1" dirty="0"/>
          </a:p>
          <a:p>
            <a:pPr marL="261064" indent="0">
              <a:buNone/>
            </a:pPr>
            <a:endParaRPr lang="en-US" sz="1800" b="1" dirty="0"/>
          </a:p>
          <a:p>
            <a:pPr marL="261064" indent="0">
              <a:buNone/>
            </a:pPr>
            <a:endParaRPr lang="en-US" sz="1800" b="1" dirty="0"/>
          </a:p>
          <a:p>
            <a:pPr marL="261064" indent="0">
              <a:buNone/>
            </a:pPr>
            <a:r>
              <a:rPr lang="en-US" sz="1800" b="1" dirty="0"/>
              <a:t>Talking Points:</a:t>
            </a:r>
          </a:p>
          <a:p>
            <a:pPr marL="261064" indent="0">
              <a:buNone/>
            </a:pPr>
            <a:r>
              <a:rPr lang="en-US" sz="1800" dirty="0"/>
              <a:t>Within the TEKS Resource System, I can use the Performance Assessments, and the Assessment creator items for summative assessments. We will take a look at each of these and discuss how I can use them for summative assessment</a:t>
            </a:r>
          </a:p>
          <a:p>
            <a:endParaRPr lang="en-US" dirty="0"/>
          </a:p>
          <a:p>
            <a:pPr marL="751865" indent="-490801"/>
            <a:r>
              <a:rPr lang="en-US" sz="1800" dirty="0"/>
              <a:t>Performance Assessments</a:t>
            </a:r>
          </a:p>
          <a:p>
            <a:pPr marL="1503731" lvl="1" indent="-490801"/>
            <a:r>
              <a:rPr lang="en-US" sz="1800" dirty="0"/>
              <a:t>Tasks that act as checkpoints within the unit to assess student progress after they have been exposed or familiarized with the content. These could be the assessment for the culmination of a group of standards being taught.</a:t>
            </a:r>
          </a:p>
          <a:p>
            <a:pPr marL="1503731" lvl="1" indent="-490801"/>
            <a:r>
              <a:rPr lang="en-US" sz="1800" dirty="0"/>
              <a:t>Located within the IFD</a:t>
            </a:r>
          </a:p>
          <a:p>
            <a:pPr marL="1503731" lvl="1" indent="-490801"/>
            <a:r>
              <a:rPr lang="en-US" sz="1800" dirty="0"/>
              <a:t>PA tasks assess content mastery at the level or cognitive rigor of the standard. It assesses a bundle of students at a time – not a single standard</a:t>
            </a:r>
          </a:p>
          <a:p>
            <a:pPr marL="1503731" lvl="1" indent="-490801"/>
            <a:endParaRPr lang="en-US" sz="1800" dirty="0"/>
          </a:p>
          <a:p>
            <a:pPr marL="751865" indent="-490801"/>
            <a:r>
              <a:rPr lang="en-US" sz="1800" dirty="0"/>
              <a:t>Assessment Creator Items</a:t>
            </a:r>
          </a:p>
          <a:p>
            <a:pPr marL="1503731" lvl="1" indent="-490801"/>
            <a:r>
              <a:rPr lang="en-US" sz="1800" dirty="0"/>
              <a:t>Item bank of questions aligned to standards for a particular unit</a:t>
            </a:r>
          </a:p>
          <a:p>
            <a:pPr marL="1503731" lvl="1" indent="-490801"/>
            <a:r>
              <a:rPr lang="en-US" sz="1800" dirty="0"/>
              <a:t>In the assessment creator</a:t>
            </a:r>
          </a:p>
          <a:p>
            <a:pPr marL="1503731" lvl="1" indent="-490801"/>
            <a:r>
              <a:rPr lang="en-US" sz="1800" dirty="0"/>
              <a:t>At the end of a unit I can use the assessment creator items to build an assessment and gather data to adjust instruction as needed</a:t>
            </a:r>
          </a:p>
          <a:p>
            <a:pPr marL="1503731" lvl="1" indent="-490801"/>
            <a:endParaRPr lang="en-US" sz="1800" dirty="0"/>
          </a:p>
        </p:txBody>
      </p:sp>
    </p:spTree>
    <p:extLst>
      <p:ext uri="{BB962C8B-B14F-4D97-AF65-F5344CB8AC3E}">
        <p14:creationId xmlns:p14="http://schemas.microsoft.com/office/powerpoint/2010/main" val="30502466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 </a:t>
            </a:r>
          </a:p>
          <a:p>
            <a:pPr marL="261064" indent="0">
              <a:buNone/>
            </a:pPr>
            <a:endParaRPr lang="en-US" sz="1800" b="1" dirty="0"/>
          </a:p>
          <a:p>
            <a:pPr marL="261064" indent="0">
              <a:buNone/>
            </a:pPr>
            <a:r>
              <a:rPr lang="en-US" sz="1800" b="1" dirty="0"/>
              <a:t>Notes: </a:t>
            </a:r>
            <a:r>
              <a:rPr lang="en-US" sz="1800" dirty="0"/>
              <a:t>This slide is intended to give instructions to the participants – however, the presenter may choose to use the live website for demo.</a:t>
            </a:r>
            <a:endParaRPr lang="en-US" sz="1800" b="1" dirty="0"/>
          </a:p>
          <a:p>
            <a:pPr marL="261064" indent="0">
              <a:buNone/>
            </a:pPr>
            <a:endParaRPr lang="en-US" sz="1800" b="1" dirty="0"/>
          </a:p>
          <a:p>
            <a:pPr marL="261064" indent="0">
              <a:buNone/>
            </a:pPr>
            <a:endParaRPr lang="en-US" sz="1800" b="1" dirty="0"/>
          </a:p>
          <a:p>
            <a:pPr marL="261064" indent="0">
              <a:buNone/>
            </a:pPr>
            <a:r>
              <a:rPr lang="en-US" sz="1800" b="1" dirty="0"/>
              <a:t>Talking Points:</a:t>
            </a:r>
          </a:p>
          <a:p>
            <a:pPr marL="261064" indent="0">
              <a:buNone/>
            </a:pPr>
            <a:r>
              <a:rPr lang="en-US" sz="1800" dirty="0"/>
              <a:t>Let’s find the unit items for our sample unit: Science 7</a:t>
            </a:r>
            <a:r>
              <a:rPr lang="en-US" sz="1800" baseline="30000" dirty="0"/>
              <a:t>th</a:t>
            </a:r>
            <a:r>
              <a:rPr lang="en-US" sz="1800" dirty="0"/>
              <a:t> grade, Unit 2</a:t>
            </a:r>
          </a:p>
          <a:p>
            <a:endParaRPr lang="en-US" dirty="0"/>
          </a:p>
        </p:txBody>
      </p:sp>
    </p:spTree>
    <p:extLst>
      <p:ext uri="{BB962C8B-B14F-4D97-AF65-F5344CB8AC3E}">
        <p14:creationId xmlns:p14="http://schemas.microsoft.com/office/powerpoint/2010/main" val="17425229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 </a:t>
            </a:r>
          </a:p>
          <a:p>
            <a:pPr marL="261064" indent="0">
              <a:buNone/>
            </a:pPr>
            <a:endParaRPr lang="en-US" sz="1800" b="1" dirty="0"/>
          </a:p>
          <a:p>
            <a:pPr marL="261064" indent="0">
              <a:buNone/>
            </a:pPr>
            <a:r>
              <a:rPr lang="en-US" sz="1800" b="1" dirty="0"/>
              <a:t>Notes: </a:t>
            </a:r>
            <a:r>
              <a:rPr lang="en-US" sz="1800" dirty="0"/>
              <a:t>This slide is intended as a discussion starter for analyzing the different type of items in the assessment creator.</a:t>
            </a:r>
            <a:endParaRPr lang="en-US" sz="1800" b="1" dirty="0"/>
          </a:p>
          <a:p>
            <a:pPr marL="261064" indent="0">
              <a:buNone/>
            </a:pPr>
            <a:endParaRPr lang="en-US" sz="1800" b="1" dirty="0"/>
          </a:p>
          <a:p>
            <a:pPr marL="261064" indent="0">
              <a:buNone/>
            </a:pPr>
            <a:endParaRPr lang="en-US" sz="1800" b="1" dirty="0"/>
          </a:p>
          <a:p>
            <a:pPr marL="261064" indent="0">
              <a:buNone/>
            </a:pPr>
            <a:r>
              <a:rPr lang="en-US" sz="1800" b="1" dirty="0"/>
              <a:t>Talking Points:</a:t>
            </a:r>
          </a:p>
          <a:p>
            <a:pPr marL="261064" indent="0">
              <a:buNone/>
            </a:pPr>
            <a:r>
              <a:rPr lang="en-US" sz="1800" dirty="0"/>
              <a:t>Let’s find the unit items for our sample unit: Science 7</a:t>
            </a:r>
            <a:r>
              <a:rPr lang="en-US" sz="1800" baseline="30000" dirty="0"/>
              <a:t>th</a:t>
            </a:r>
            <a:r>
              <a:rPr lang="en-US" sz="1800" dirty="0"/>
              <a:t> grade, Unit 2</a:t>
            </a:r>
          </a:p>
          <a:p>
            <a:endParaRPr lang="en-US" dirty="0"/>
          </a:p>
        </p:txBody>
      </p:sp>
    </p:spTree>
    <p:extLst>
      <p:ext uri="{BB962C8B-B14F-4D97-AF65-F5344CB8AC3E}">
        <p14:creationId xmlns:p14="http://schemas.microsoft.com/office/powerpoint/2010/main" val="399757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(repeat info from last slide): Understanding by Design</a:t>
            </a:r>
            <a:r>
              <a:rPr lang="en-US" sz="1800" dirty="0"/>
              <a:t> is a book written by Grant Wiggins and Jay </a:t>
            </a:r>
            <a:r>
              <a:rPr lang="en-US" sz="1800" dirty="0" err="1"/>
              <a:t>McTighe</a:t>
            </a:r>
            <a:r>
              <a:rPr lang="en-US" sz="1800" dirty="0"/>
              <a:t> that offers a framework for designing courses and content units called “Backward Design.” Instructors typically approach course design in a “forward design” manner, meaning they consider the learning activities (how to teach the content), develop assessments around their learning activities, then attempt to draw connections to the learning goals of the course. In contrast, the backward design approach has instructors consider the learning goals of the course first. These learning goals embody the knowledge and skills instructors want their students to have learned when they leave the course. Once the learning goals have been established, the second stage involves consideration of assessment. The backward design framework suggests that instructors should consider these overarching learning goals and how students will be assessed prior to consideration of how to teach the content. For this reason, backward design is considered a much more intentional approach to course design than traditional methods of design.</a:t>
            </a:r>
          </a:p>
          <a:p>
            <a:pPr marL="261064" indent="0">
              <a:buNone/>
            </a:pPr>
            <a:endParaRPr lang="en-US" sz="1800" dirty="0"/>
          </a:p>
          <a:p>
            <a:pPr marL="261064" indent="0">
              <a:buNone/>
            </a:pPr>
            <a:r>
              <a:rPr lang="en-US" sz="1800" b="1" dirty="0"/>
              <a:t>Talking Points:</a:t>
            </a:r>
          </a:p>
          <a:p>
            <a:pPr marL="261064" indent="0">
              <a:buNone/>
            </a:pPr>
            <a:r>
              <a:rPr lang="en-US" sz="1800" dirty="0"/>
              <a:t>So as we go through each stage, there are some questions that can begin to frame our thinking about each of the units of study that we will work with today.</a:t>
            </a:r>
          </a:p>
          <a:p>
            <a:pPr marL="751865" indent="-490801"/>
            <a:r>
              <a:rPr lang="en-US" sz="1800" dirty="0"/>
              <a:t>During stage 1, I would ask: What should the students know and be able to do by the end of this unit?</a:t>
            </a:r>
          </a:p>
          <a:p>
            <a:pPr marL="751865" indent="-490801"/>
            <a:r>
              <a:rPr lang="en-US" sz="1800" dirty="0"/>
              <a:t>During stage 2, How will students demonstrate what they know and can do?</a:t>
            </a:r>
          </a:p>
          <a:p>
            <a:pPr marL="751865" indent="-490801"/>
            <a:r>
              <a:rPr lang="en-US" sz="1800" dirty="0"/>
              <a:t>During Stage 3, what learning experiences are needed to equip students with the knowledge and skills?</a:t>
            </a:r>
          </a:p>
          <a:p>
            <a:pPr marL="751865" indent="-490801"/>
            <a:endParaRPr lang="en-US" sz="1800" dirty="0"/>
          </a:p>
          <a:p>
            <a:pPr marL="751865" indent="-490801"/>
            <a:r>
              <a:rPr lang="en-US" sz="1800" b="1" dirty="0"/>
              <a:t>Today, we will spend the morning focusing on Stage 1 and the afternoon we will focus on Stage 2</a:t>
            </a:r>
            <a:r>
              <a:rPr lang="en-US" sz="1800" dirty="0"/>
              <a:t>. As we go through the day, we may spend some time sharing activities for planning or you may get some ideas – however we will not spend time working on the planning. Once you have broken down the standards – you will see how the activities will fit in and that lesson planning will come much easier and will be better aligned.</a:t>
            </a:r>
          </a:p>
          <a:p>
            <a:pPr marL="261064" indent="0">
              <a:buNone/>
            </a:pPr>
            <a:endParaRPr lang="en-US" dirty="0"/>
          </a:p>
        </p:txBody>
      </p:sp>
    </p:spTree>
    <p:extLst>
      <p:ext uri="{BB962C8B-B14F-4D97-AF65-F5344CB8AC3E}">
        <p14:creationId xmlns:p14="http://schemas.microsoft.com/office/powerpoint/2010/main" val="550914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 </a:t>
            </a:r>
          </a:p>
          <a:p>
            <a:pPr marL="261064" indent="0">
              <a:buNone/>
            </a:pPr>
            <a:endParaRPr lang="en-US" sz="1800" b="1" dirty="0"/>
          </a:p>
          <a:p>
            <a:pPr marL="261064" indent="0">
              <a:buNone/>
            </a:pPr>
            <a:r>
              <a:rPr lang="en-US" sz="1800" b="1" dirty="0"/>
              <a:t>Notes: </a:t>
            </a:r>
            <a:r>
              <a:rPr lang="en-US" sz="1800" dirty="0"/>
              <a:t>This slide is intended as a discussion to share tips regarding the assessment creator. See examples below, feel free to add your own as needed</a:t>
            </a:r>
            <a:endParaRPr lang="en-US" sz="1800" b="1" dirty="0"/>
          </a:p>
          <a:p>
            <a:pPr marL="261064" indent="0">
              <a:buNone/>
            </a:pPr>
            <a:endParaRPr lang="en-US" sz="1800" b="1" dirty="0"/>
          </a:p>
          <a:p>
            <a:pPr marL="261064" indent="0">
              <a:buNone/>
            </a:pPr>
            <a:endParaRPr lang="en-US" sz="1800" b="1" dirty="0"/>
          </a:p>
          <a:p>
            <a:pPr marL="261064" indent="0">
              <a:buNone/>
            </a:pPr>
            <a:r>
              <a:rPr lang="en-US" sz="1800" b="1" dirty="0"/>
              <a:t>Talking Points:</a:t>
            </a:r>
          </a:p>
          <a:p>
            <a:pPr marL="636997" indent="-375933">
              <a:buAutoNum type="arabicPeriod"/>
            </a:pPr>
            <a:r>
              <a:rPr lang="en-US" sz="1800" dirty="0"/>
              <a:t>When building an assessment, you may want to use the same naming convention to keep your assessments organized.</a:t>
            </a:r>
          </a:p>
          <a:p>
            <a:pPr marL="636997" indent="-375933">
              <a:buAutoNum type="arabicPeriod"/>
            </a:pPr>
            <a:r>
              <a:rPr lang="en-US" sz="1800" dirty="0"/>
              <a:t>You can either create your assessment on TRS or on </a:t>
            </a:r>
            <a:r>
              <a:rPr lang="en-US" sz="1800" dirty="0" err="1"/>
              <a:t>Eduphoria</a:t>
            </a:r>
            <a:r>
              <a:rPr lang="en-US" sz="1800" dirty="0"/>
              <a:t> or DMAC, but you do not have to build on every platform. You can search by item in </a:t>
            </a:r>
            <a:r>
              <a:rPr lang="en-US" sz="1800" dirty="0" err="1"/>
              <a:t>Eduphoria</a:t>
            </a:r>
            <a:r>
              <a:rPr lang="en-US" sz="1800" dirty="0"/>
              <a:t> by searching “unit2” or whatever unit number you’re looking for – no spaces, no capital letters.</a:t>
            </a:r>
          </a:p>
          <a:p>
            <a:endParaRPr lang="en-US" dirty="0"/>
          </a:p>
        </p:txBody>
      </p:sp>
    </p:spTree>
    <p:extLst>
      <p:ext uri="{BB962C8B-B14F-4D97-AF65-F5344CB8AC3E}">
        <p14:creationId xmlns:p14="http://schemas.microsoft.com/office/powerpoint/2010/main" val="3935123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1645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3200" y="6308725"/>
            <a:ext cx="56065738" cy="31537275"/>
          </a:xfrm>
        </p:spPr>
      </p:sp>
      <p:sp>
        <p:nvSpPr>
          <p:cNvPr id="3" name="Notes Placeholder 2"/>
          <p:cNvSpPr>
            <a:spLocks noGrp="1"/>
          </p:cNvSpPr>
          <p:nvPr>
            <p:ph type="body" idx="1"/>
          </p:nvPr>
        </p:nvSpPr>
        <p:spPr/>
        <p:txBody>
          <a:bodyPr/>
          <a:lstStyle/>
          <a:p>
            <a:pPr marL="261064" indent="0">
              <a:buNone/>
            </a:pPr>
            <a:r>
              <a:rPr lang="en-US" sz="1800" b="1" dirty="0"/>
              <a:t>Suggested Time: 5 minutes – EMPHASIZE STAGE 2 (This is the Intro)</a:t>
            </a:r>
          </a:p>
          <a:p>
            <a:pPr marL="261064" indent="0">
              <a:buNone/>
            </a:pPr>
            <a:endParaRPr lang="en-US" sz="1800" b="1" dirty="0"/>
          </a:p>
          <a:p>
            <a:pPr marL="261064" indent="0">
              <a:buNone/>
            </a:pPr>
            <a:r>
              <a:rPr lang="en-US" sz="1800" b="1" dirty="0"/>
              <a:t>Notes: </a:t>
            </a:r>
            <a:r>
              <a:rPr lang="en-US" sz="1800" dirty="0"/>
              <a:t>This slide is intended to wrap up the session</a:t>
            </a:r>
          </a:p>
          <a:p>
            <a:pPr marL="261064" indent="0">
              <a:buNone/>
            </a:pPr>
            <a:r>
              <a:rPr lang="en-US" sz="1800" b="1" dirty="0"/>
              <a:t>Talking Points:</a:t>
            </a:r>
          </a:p>
          <a:p>
            <a:pPr marL="261064" indent="0">
              <a:buNone/>
            </a:pPr>
            <a:r>
              <a:rPr lang="en-US" sz="1800" dirty="0"/>
              <a:t>Today we began by looking at the backward design for planning, and we focused on Stage 1 and Stage 2. Stage 3 is really looking at the learning experiences, the activities of day-to-day instruction. Now that we have spent our time in breaking down the standards and determining the acceptable evidence of learning – the next step is planning those activities which should be aligned to the standards. By breaking down the standards, we know exactly what vocabulary, misconceptions, background knowledge our students need to be successful. By analyzing the evidence of learning, we are better prepared for designing activities that will allow students to have enough practice with the content and stimuli that they will see in the assessment. Of course, when we plan using the TEKS resource system, we plan an entire unit at a time, not a week at a time. Today we will stop at stage 2, we have another session that focuses strictly on stage 3 (share date and time).</a:t>
            </a:r>
          </a:p>
          <a:p>
            <a:pPr marL="261064" indent="0">
              <a:buNone/>
            </a:pPr>
            <a:endParaRPr lang="en-US" dirty="0"/>
          </a:p>
        </p:txBody>
      </p:sp>
    </p:spTree>
    <p:extLst>
      <p:ext uri="{BB962C8B-B14F-4D97-AF65-F5344CB8AC3E}">
        <p14:creationId xmlns:p14="http://schemas.microsoft.com/office/powerpoint/2010/main" val="3545625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c17297047_0_163: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c17297047_0_163: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0" indent="0">
              <a:buNone/>
            </a:pPr>
            <a:r>
              <a:rPr lang="en-US" b="1" dirty="0"/>
              <a:t>Don’t forget to add your presenter names and emails</a:t>
            </a:r>
            <a:r>
              <a:rPr lang="en-US" b="1" baseline="0" dirty="0"/>
              <a:t> </a:t>
            </a:r>
            <a:r>
              <a:rPr lang="en-US" b="1" baseline="0"/>
              <a:t>on this slide.</a:t>
            </a:r>
            <a:endParaRPr lang="en-US" b="1" dirty="0"/>
          </a:p>
          <a:p>
            <a:pPr marL="0" indent="0">
              <a:buNone/>
            </a:pPr>
            <a:endParaRPr lang="en-US" dirty="0"/>
          </a:p>
          <a:p>
            <a:pPr marL="0" indent="0">
              <a:buNone/>
            </a:pPr>
            <a:r>
              <a:rPr lang="en-US" dirty="0"/>
              <a:t>The slides</a:t>
            </a:r>
            <a:r>
              <a:rPr lang="en-US" baseline="0" dirty="0"/>
              <a:t> that follow have the screenshots of the upcoming trainings. You can show all or only the first one and the one with your content area.</a:t>
            </a:r>
            <a:endParaRPr dirty="0"/>
          </a:p>
        </p:txBody>
      </p:sp>
    </p:spTree>
    <p:extLst>
      <p:ext uri="{BB962C8B-B14F-4D97-AF65-F5344CB8AC3E}">
        <p14:creationId xmlns:p14="http://schemas.microsoft.com/office/powerpoint/2010/main" val="12415515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c17297047_0_163: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c17297047_0_163: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0" indent="0">
              <a:buNone/>
            </a:pPr>
            <a:r>
              <a:rPr lang="en-US" b="1" dirty="0"/>
              <a:t>Don’t forget to add your presenter names and emails</a:t>
            </a:r>
            <a:r>
              <a:rPr lang="en-US" b="1" baseline="0" dirty="0"/>
              <a:t> </a:t>
            </a:r>
            <a:r>
              <a:rPr lang="en-US" b="1" baseline="0"/>
              <a:t>on this slide.</a:t>
            </a:r>
            <a:endParaRPr lang="en-US" b="1" dirty="0"/>
          </a:p>
          <a:p>
            <a:pPr marL="0" indent="0">
              <a:buNone/>
            </a:pPr>
            <a:endParaRPr lang="en-US" dirty="0"/>
          </a:p>
          <a:p>
            <a:pPr marL="0" indent="0">
              <a:buNone/>
            </a:pPr>
            <a:r>
              <a:rPr lang="en-US" dirty="0"/>
              <a:t>The slides</a:t>
            </a:r>
            <a:r>
              <a:rPr lang="en-US" baseline="0" dirty="0"/>
              <a:t> that follow have the screenshots of the upcoming trainings. You can show all or only the first one and the one with your content area.</a:t>
            </a:r>
            <a:endParaRPr dirty="0"/>
          </a:p>
        </p:txBody>
      </p:sp>
    </p:spTree>
    <p:extLst>
      <p:ext uri="{BB962C8B-B14F-4D97-AF65-F5344CB8AC3E}">
        <p14:creationId xmlns:p14="http://schemas.microsoft.com/office/powerpoint/2010/main" val="267951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c17297047_0_163: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c17297047_0_163: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0" indent="0">
              <a:buNone/>
            </a:pPr>
            <a:r>
              <a:rPr lang="en-US" b="1" dirty="0"/>
              <a:t>Don’t forget to add your presenter names and emails</a:t>
            </a:r>
            <a:r>
              <a:rPr lang="en-US" b="1" baseline="0" dirty="0"/>
              <a:t> </a:t>
            </a:r>
            <a:r>
              <a:rPr lang="en-US" b="1" baseline="0"/>
              <a:t>on this slide.</a:t>
            </a:r>
            <a:endParaRPr lang="en-US" b="1" dirty="0"/>
          </a:p>
          <a:p>
            <a:pPr marL="0" indent="0">
              <a:buNone/>
            </a:pPr>
            <a:endParaRPr lang="en-US" dirty="0"/>
          </a:p>
          <a:p>
            <a:pPr marL="0" indent="0">
              <a:buNone/>
            </a:pPr>
            <a:r>
              <a:rPr lang="en-US" dirty="0"/>
              <a:t>The slides</a:t>
            </a:r>
            <a:r>
              <a:rPr lang="en-US" baseline="0" dirty="0"/>
              <a:t> that follow have the screenshots of the upcoming trainings. You can show all or only the first one and the one with your content area.</a:t>
            </a:r>
            <a:endParaRPr dirty="0"/>
          </a:p>
        </p:txBody>
      </p:sp>
    </p:spTree>
    <p:extLst>
      <p:ext uri="{BB962C8B-B14F-4D97-AF65-F5344CB8AC3E}">
        <p14:creationId xmlns:p14="http://schemas.microsoft.com/office/powerpoint/2010/main" val="39541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c17297047_0_687: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c17297047_0_687: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0" indent="0">
              <a:buNone/>
            </a:pPr>
            <a:endParaRPr/>
          </a:p>
        </p:txBody>
      </p:sp>
    </p:spTree>
    <p:extLst>
      <p:ext uri="{BB962C8B-B14F-4D97-AF65-F5344CB8AC3E}">
        <p14:creationId xmlns:p14="http://schemas.microsoft.com/office/powerpoint/2010/main" val="1780983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c17297047_0_695: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c17297047_0_695: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0" indent="0">
              <a:buNone/>
            </a:pPr>
            <a:endParaRPr/>
          </a:p>
        </p:txBody>
      </p:sp>
    </p:spTree>
    <p:extLst>
      <p:ext uri="{BB962C8B-B14F-4D97-AF65-F5344CB8AC3E}">
        <p14:creationId xmlns:p14="http://schemas.microsoft.com/office/powerpoint/2010/main" val="28427507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c17297047_0_703: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c17297047_0_703: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0" indent="0">
              <a:buNone/>
            </a:pPr>
            <a:endParaRPr/>
          </a:p>
        </p:txBody>
      </p:sp>
    </p:spTree>
    <p:extLst>
      <p:ext uri="{BB962C8B-B14F-4D97-AF65-F5344CB8AC3E}">
        <p14:creationId xmlns:p14="http://schemas.microsoft.com/office/powerpoint/2010/main" val="25442977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c17297047_0_711: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c17297047_0_711: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0" indent="0">
              <a:buNone/>
            </a:pPr>
            <a:endParaRPr/>
          </a:p>
        </p:txBody>
      </p:sp>
    </p:spTree>
    <p:extLst>
      <p:ext uri="{BB962C8B-B14F-4D97-AF65-F5344CB8AC3E}">
        <p14:creationId xmlns:p14="http://schemas.microsoft.com/office/powerpoint/2010/main" val="188478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slide is intended to have a quick discussion of the structure/rationale of how units are structured within TEKS Resource System</a:t>
            </a:r>
          </a:p>
          <a:p>
            <a:pPr marL="261064" indent="0">
              <a:buNone/>
            </a:pPr>
            <a:endParaRPr lang="en-US" sz="1800" dirty="0"/>
          </a:p>
          <a:p>
            <a:pPr marL="261064" indent="0">
              <a:buNone/>
            </a:pPr>
            <a:r>
              <a:rPr lang="en-US" sz="1800" b="1" dirty="0"/>
              <a:t>Talking Points:</a:t>
            </a:r>
          </a:p>
          <a:p>
            <a:pPr marL="751865" indent="-490801"/>
            <a:r>
              <a:rPr lang="en-US" sz="1800" dirty="0"/>
              <a:t>When we go to TEA and we find our standards, they are all organized alphanumerically – but obviously that is not how we teach – gong down the list of standards</a:t>
            </a:r>
          </a:p>
          <a:p>
            <a:pPr marL="751865" indent="-490801"/>
            <a:r>
              <a:rPr lang="en-US" sz="1800" dirty="0"/>
              <a:t>TEKS Resource System takes these standards and organizes them in thematic units of study that you see clearly in the Year at A Glance</a:t>
            </a:r>
          </a:p>
          <a:p>
            <a:pPr marL="751865" indent="-490801"/>
            <a:r>
              <a:rPr lang="en-US" sz="1800" dirty="0"/>
              <a:t>However, remember that we do not plan from the Year at a Glance, this is a quick look document for the entire year. Notice that this year the standards are color coded for readiness and supporting (tested grade levels only)</a:t>
            </a:r>
          </a:p>
          <a:p>
            <a:pPr marL="751865" indent="-490801"/>
            <a:r>
              <a:rPr lang="en-US" sz="1800" dirty="0"/>
              <a:t>If you click on the unit title in the YAG, this will take you to the Instructional Focus Document (IFD) – which is the document we use to plan. Today we will use the IFD to work on Stage 1 and break down the standards of one unit in our grade level and subject area. </a:t>
            </a:r>
          </a:p>
          <a:p>
            <a:pPr marL="751865" indent="-490801"/>
            <a:r>
              <a:rPr lang="en-US" sz="1800" b="1" dirty="0"/>
              <a:t>Before we get started, let’s take a few minutes to review some of the sections of the IFD, especially those that we will be focusing on for today’s session. (NOTE TO PRESENTER: You may skip the next section if your audience is very well versed with the sections of the IFD)</a:t>
            </a:r>
          </a:p>
        </p:txBody>
      </p:sp>
    </p:spTree>
    <p:extLst>
      <p:ext uri="{BB962C8B-B14F-4D97-AF65-F5344CB8AC3E}">
        <p14:creationId xmlns:p14="http://schemas.microsoft.com/office/powerpoint/2010/main" val="9342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c17297047_0_719: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c17297047_0_719: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0" indent="0">
              <a:buNone/>
            </a:pPr>
            <a:endParaRPr/>
          </a:p>
        </p:txBody>
      </p:sp>
    </p:spTree>
    <p:extLst>
      <p:ext uri="{BB962C8B-B14F-4D97-AF65-F5344CB8AC3E}">
        <p14:creationId xmlns:p14="http://schemas.microsoft.com/office/powerpoint/2010/main" val="28693955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5412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slide is intended to have a quick discussion of the structure/rationale of how units are structured within TEKS Resource System</a:t>
            </a:r>
          </a:p>
          <a:p>
            <a:pPr marL="261064" indent="0">
              <a:buNone/>
            </a:pPr>
            <a:endParaRPr lang="en-US" sz="1800" dirty="0"/>
          </a:p>
          <a:p>
            <a:pPr marL="261064" indent="0">
              <a:buNone/>
            </a:pPr>
            <a:r>
              <a:rPr lang="en-US" sz="1800" b="1" dirty="0"/>
              <a:t>Talking Points:</a:t>
            </a:r>
          </a:p>
          <a:p>
            <a:pPr marL="751865" indent="-490801"/>
            <a:r>
              <a:rPr lang="en-US" sz="1800" dirty="0"/>
              <a:t>When we go to TEA and we find our standards, they are all organized alphanumerically – but obviously that is not how we teach – gong down the list of standards</a:t>
            </a:r>
          </a:p>
          <a:p>
            <a:pPr marL="751865" indent="-490801"/>
            <a:r>
              <a:rPr lang="en-US" sz="1800" dirty="0"/>
              <a:t>TEKS Resource System takes these standards and organizes them in thematic units of study that you see clearly in the Year at A Glance</a:t>
            </a:r>
          </a:p>
          <a:p>
            <a:pPr marL="751865" indent="-490801"/>
            <a:r>
              <a:rPr lang="en-US" sz="1800" dirty="0"/>
              <a:t>However, remember that we do not plan from the Year at a Glance, this is a quick look document for the entire year. Notice that this year the standards are color coded for readiness and supporting (tested grade levels only)</a:t>
            </a:r>
          </a:p>
          <a:p>
            <a:pPr marL="751865" indent="-490801"/>
            <a:r>
              <a:rPr lang="en-US" sz="1800" dirty="0"/>
              <a:t>If you click on the unit title in the YAG, this will take you to the Instructional Focus Document (IFD) – which is the document we use to plan. Today we will use the IFD to work on Stage 1 and break down the standards of one unit in our grade level and subject area. </a:t>
            </a:r>
          </a:p>
          <a:p>
            <a:pPr marL="751865" indent="-490801"/>
            <a:r>
              <a:rPr lang="en-US" sz="1800" b="1" dirty="0"/>
              <a:t>Before we get started, let’s take a few minutes to review some of the sections of the IFD, especially those that we will be focusing on for today’s session. (NOTE TO PRESENTER: You may skip the next section if your audience is very well versed with the sections of the IFD)</a:t>
            </a:r>
          </a:p>
        </p:txBody>
      </p:sp>
    </p:spTree>
    <p:extLst>
      <p:ext uri="{BB962C8B-B14F-4D97-AF65-F5344CB8AC3E}">
        <p14:creationId xmlns:p14="http://schemas.microsoft.com/office/powerpoint/2010/main" val="214444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c17297047_0_542:notes"/>
          <p:cNvSpPr>
            <a:spLocks noGrp="1" noRot="1" noChangeAspect="1"/>
          </p:cNvSpPr>
          <p:nvPr>
            <p:ph type="sldImg" idx="2"/>
          </p:nvPr>
        </p:nvSpPr>
        <p:spPr>
          <a:xfrm>
            <a:off x="-26873200" y="6308725"/>
            <a:ext cx="56065738" cy="31537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c17297047_0_542:notes"/>
          <p:cNvSpPr txBox="1">
            <a:spLocks noGrp="1"/>
          </p:cNvSpPr>
          <p:nvPr>
            <p:ph type="body" idx="1"/>
          </p:nvPr>
        </p:nvSpPr>
        <p:spPr>
          <a:xfrm>
            <a:off x="231732" y="39951231"/>
            <a:ext cx="1853862" cy="37848532"/>
          </a:xfrm>
          <a:prstGeom prst="rect">
            <a:avLst/>
          </a:prstGeom>
        </p:spPr>
        <p:txBody>
          <a:bodyPr spcFirstLastPara="1" wrap="square" lIns="150348" tIns="150348" rIns="150348" bIns="150348" anchor="t" anchorCtr="0">
            <a:noAutofit/>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This section is intended to give participants a review of the sections within the IFD that we will be focusing on during the day. If your audience is already familiar with the IFD sections, you may skip/hide these next few slides.</a:t>
            </a:r>
          </a:p>
          <a:p>
            <a:pPr marL="261064" indent="0">
              <a:buNone/>
            </a:pPr>
            <a:endParaRPr lang="en-US" sz="1800" dirty="0"/>
          </a:p>
          <a:p>
            <a:pPr marL="261064" indent="0">
              <a:buNone/>
            </a:pPr>
            <a:r>
              <a:rPr lang="en-US" sz="1800" b="1" dirty="0"/>
              <a:t>Talking Points:</a:t>
            </a:r>
          </a:p>
          <a:p>
            <a:pPr marL="751865" indent="-490801"/>
            <a:r>
              <a:rPr lang="en-US" sz="1800" dirty="0"/>
              <a:t>Today we will be using the IFD quite a bit to break down the standards, so we will take a few minutes to make sure we all know where to find information within the IFD. </a:t>
            </a:r>
            <a:endParaRPr lang="en-US" sz="1800" b="1" dirty="0"/>
          </a:p>
          <a:p>
            <a:pPr marL="0" indent="0">
              <a:buNone/>
            </a:pPr>
            <a:endParaRPr dirty="0"/>
          </a:p>
        </p:txBody>
      </p:sp>
    </p:spTree>
    <p:extLst>
      <p:ext uri="{BB962C8B-B14F-4D97-AF65-F5344CB8AC3E}">
        <p14:creationId xmlns:p14="http://schemas.microsoft.com/office/powerpoint/2010/main" val="2955897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1064" indent="0">
              <a:buNone/>
            </a:pPr>
            <a:r>
              <a:rPr lang="en-US" sz="1800" b="1" dirty="0"/>
              <a:t>Suggested Time: 5 minutes</a:t>
            </a:r>
          </a:p>
          <a:p>
            <a:pPr marL="261064" indent="0">
              <a:buNone/>
            </a:pPr>
            <a:endParaRPr lang="en-US" sz="1800" b="1" dirty="0"/>
          </a:p>
          <a:p>
            <a:pPr marL="261064" indent="0">
              <a:buNone/>
            </a:pPr>
            <a:r>
              <a:rPr lang="en-US" sz="1800" b="1" dirty="0"/>
              <a:t>Notes: </a:t>
            </a:r>
            <a:r>
              <a:rPr lang="en-US" sz="1800" dirty="0"/>
              <a:t>We are reviewing this section of the IFD, our goal is to identify the sections. Participants and presenter will analyze and breakdown (read) the information at a later time.</a:t>
            </a:r>
          </a:p>
          <a:p>
            <a:pPr marL="261064" indent="0">
              <a:buNone/>
            </a:pPr>
            <a:endParaRPr lang="en-US" sz="1800" dirty="0"/>
          </a:p>
          <a:p>
            <a:pPr marL="261064" indent="0">
              <a:buNone/>
            </a:pPr>
            <a:r>
              <a:rPr lang="en-US" sz="1800" b="1" dirty="0"/>
              <a:t>Talking Points:</a:t>
            </a:r>
          </a:p>
          <a:p>
            <a:pPr marL="751865" indent="-490801"/>
            <a:r>
              <a:rPr lang="en-US" sz="1800" dirty="0"/>
              <a:t>When we open an IFD, the first thing you will see is the grade level and content area as well as the title of the unit and the suggested number of days. This number is based on a 45 minute period block and the assumption that you do the performance assessments. That said, this is a suggestion – your classroom may need a few more days or less days to teach these concepts.</a:t>
            </a:r>
          </a:p>
          <a:p>
            <a:pPr marL="751865" indent="-490801"/>
            <a:r>
              <a:rPr lang="en-US" sz="1800" dirty="0"/>
              <a:t>You will also find the Unit Overview at the top of the IFD. This section gives you information about the big ideas and/or goals for this unit. You will find the “prior to this unit,” “during this unit,” and “after this unit” information to help support your instruction.</a:t>
            </a:r>
          </a:p>
          <a:p>
            <a:pPr marL="751865" indent="-490801"/>
            <a:r>
              <a:rPr lang="en-US" sz="1800" dirty="0"/>
              <a:t>In Science, the structure of the overview is a little different. You see the “during this unit” first. You will also see standards that correlate to this topic that the students learned in previous units or grade levels (and some connections to mathematics as well).</a:t>
            </a:r>
            <a:endParaRPr lang="en-US" sz="1800" b="1" dirty="0"/>
          </a:p>
          <a:p>
            <a:endParaRPr lang="en-US" dirty="0"/>
          </a:p>
        </p:txBody>
      </p:sp>
    </p:spTree>
    <p:extLst>
      <p:ext uri="{BB962C8B-B14F-4D97-AF65-F5344CB8AC3E}">
        <p14:creationId xmlns:p14="http://schemas.microsoft.com/office/powerpoint/2010/main" val="2843173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5"/>
        </a:solidFill>
        <a:effectLst/>
      </p:bgPr>
    </p:bg>
    <p:spTree>
      <p:nvGrpSpPr>
        <p:cNvPr id="1" name="Shape 9"/>
        <p:cNvGrpSpPr/>
        <p:nvPr/>
      </p:nvGrpSpPr>
      <p:grpSpPr>
        <a:xfrm>
          <a:off x="0" y="0"/>
          <a:ext cx="0" cy="0"/>
          <a:chOff x="0" y="0"/>
          <a:chExt cx="0" cy="0"/>
        </a:xfrm>
      </p:grpSpPr>
      <p:sp>
        <p:nvSpPr>
          <p:cNvPr id="10" name="Google Shape;10;p2"/>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Google Shape;11;p2"/>
          <p:cNvSpPr txBox="1">
            <a:spLocks noGrp="1"/>
          </p:cNvSpPr>
          <p:nvPr>
            <p:ph type="ctrTitle"/>
          </p:nvPr>
        </p:nvSpPr>
        <p:spPr>
          <a:xfrm>
            <a:off x="685800" y="3287213"/>
            <a:ext cx="7772400" cy="11598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6000">
                <a:solidFill>
                  <a:srgbClr val="FFFFFF"/>
                </a:solidFill>
              </a:defRPr>
            </a:lvl1pPr>
            <a:lvl2pPr lvl="1">
              <a:spcBef>
                <a:spcPts val="0"/>
              </a:spcBef>
              <a:spcAft>
                <a:spcPts val="0"/>
              </a:spcAft>
              <a:buClr>
                <a:srgbClr val="FFFFFF"/>
              </a:buClr>
              <a:buSzPts val="6000"/>
              <a:buNone/>
              <a:defRPr sz="6000">
                <a:solidFill>
                  <a:srgbClr val="FFFFFF"/>
                </a:solidFill>
              </a:defRPr>
            </a:lvl2pPr>
            <a:lvl3pPr lvl="2">
              <a:spcBef>
                <a:spcPts val="0"/>
              </a:spcBef>
              <a:spcAft>
                <a:spcPts val="0"/>
              </a:spcAft>
              <a:buClr>
                <a:srgbClr val="FFFFFF"/>
              </a:buClr>
              <a:buSzPts val="6000"/>
              <a:buNone/>
              <a:defRPr sz="6000">
                <a:solidFill>
                  <a:srgbClr val="FFFFFF"/>
                </a:solidFill>
              </a:defRPr>
            </a:lvl3pPr>
            <a:lvl4pPr lvl="3">
              <a:spcBef>
                <a:spcPts val="0"/>
              </a:spcBef>
              <a:spcAft>
                <a:spcPts val="0"/>
              </a:spcAft>
              <a:buClr>
                <a:srgbClr val="FFFFFF"/>
              </a:buClr>
              <a:buSzPts val="6000"/>
              <a:buNone/>
              <a:defRPr sz="6000">
                <a:solidFill>
                  <a:srgbClr val="FFFFFF"/>
                </a:solidFill>
              </a:defRPr>
            </a:lvl4pPr>
            <a:lvl5pPr lvl="4">
              <a:spcBef>
                <a:spcPts val="0"/>
              </a:spcBef>
              <a:spcAft>
                <a:spcPts val="0"/>
              </a:spcAft>
              <a:buClr>
                <a:srgbClr val="FFFFFF"/>
              </a:buClr>
              <a:buSzPts val="6000"/>
              <a:buNone/>
              <a:defRPr sz="6000">
                <a:solidFill>
                  <a:srgbClr val="FFFFFF"/>
                </a:solidFill>
              </a:defRPr>
            </a:lvl5pPr>
            <a:lvl6pPr lvl="5">
              <a:spcBef>
                <a:spcPts val="0"/>
              </a:spcBef>
              <a:spcAft>
                <a:spcPts val="0"/>
              </a:spcAft>
              <a:buClr>
                <a:srgbClr val="FFFFFF"/>
              </a:buClr>
              <a:buSzPts val="6000"/>
              <a:buNone/>
              <a:defRPr sz="6000">
                <a:solidFill>
                  <a:srgbClr val="FFFFFF"/>
                </a:solidFill>
              </a:defRPr>
            </a:lvl6pPr>
            <a:lvl7pPr lvl="6">
              <a:spcBef>
                <a:spcPts val="0"/>
              </a:spcBef>
              <a:spcAft>
                <a:spcPts val="0"/>
              </a:spcAft>
              <a:buClr>
                <a:srgbClr val="FFFFFF"/>
              </a:buClr>
              <a:buSzPts val="6000"/>
              <a:buNone/>
              <a:defRPr sz="6000">
                <a:solidFill>
                  <a:srgbClr val="FFFFFF"/>
                </a:solidFill>
              </a:defRPr>
            </a:lvl7pPr>
            <a:lvl8pPr lvl="7">
              <a:spcBef>
                <a:spcPts val="0"/>
              </a:spcBef>
              <a:spcAft>
                <a:spcPts val="0"/>
              </a:spcAft>
              <a:buClr>
                <a:srgbClr val="FFFFFF"/>
              </a:buClr>
              <a:buSzPts val="6000"/>
              <a:buNone/>
              <a:defRPr sz="6000">
                <a:solidFill>
                  <a:srgbClr val="FFFFFF"/>
                </a:solidFill>
              </a:defRPr>
            </a:lvl8pPr>
            <a:lvl9pPr lvl="8">
              <a:spcBef>
                <a:spcPts val="0"/>
              </a:spcBef>
              <a:spcAft>
                <a:spcPts val="0"/>
              </a:spcAft>
              <a:buClr>
                <a:srgbClr val="FFFFFF"/>
              </a:buClr>
              <a:buSzPts val="6000"/>
              <a:buNone/>
              <a:defRPr sz="60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ed">
  <p:cSld name="BLANK_1">
    <p:bg>
      <p:bgPr>
        <a:solidFill>
          <a:schemeClr val="accent5"/>
        </a:solid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52" name="Google Shape;52;p11"/>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p:cSld name="BLANK_1_1">
    <p:bg>
      <p:bgPr>
        <a:no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55" name="Google Shape;55;p12"/>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56" name="Google Shape;56;p12"/>
          <p:cNvSpPr/>
          <p:nvPr/>
        </p:nvSpPr>
        <p:spPr>
          <a:xfrm>
            <a:off x="-9750" y="-58300"/>
            <a:ext cx="4626000" cy="53121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Google Shape;57;p12"/>
          <p:cNvSpPr txBox="1">
            <a:spLocks noGrp="1"/>
          </p:cNvSpPr>
          <p:nvPr>
            <p:ph type="title"/>
          </p:nvPr>
        </p:nvSpPr>
        <p:spPr>
          <a:xfrm>
            <a:off x="298950" y="1254975"/>
            <a:ext cx="4008600" cy="1087800"/>
          </a:xfrm>
          <a:prstGeom prst="rect">
            <a:avLst/>
          </a:prstGeom>
        </p:spPr>
        <p:txBody>
          <a:bodyPr spcFirstLastPara="1" wrap="square" lIns="91425" tIns="91425" rIns="91425" bIns="91425" anchor="t" anchorCtr="0"/>
          <a:lstStyle>
            <a:lvl1pPr lvl="0">
              <a:spcBef>
                <a:spcPts val="0"/>
              </a:spcBef>
              <a:spcAft>
                <a:spcPts val="0"/>
              </a:spcAft>
              <a:buNone/>
              <a:defRPr sz="3600" b="1">
                <a:solidFill>
                  <a:srgbClr val="FFFFFF"/>
                </a:solidFill>
                <a:latin typeface="Raleway"/>
                <a:ea typeface="Raleway"/>
                <a:cs typeface="Raleway"/>
                <a:sym typeface="Raleway"/>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58" name="Google Shape;58;p12"/>
          <p:cNvSpPr txBox="1">
            <a:spLocks noGrp="1"/>
          </p:cNvSpPr>
          <p:nvPr>
            <p:ph type="subTitle" idx="1"/>
          </p:nvPr>
        </p:nvSpPr>
        <p:spPr>
          <a:xfrm>
            <a:off x="441075" y="2538875"/>
            <a:ext cx="3537900" cy="705600"/>
          </a:xfrm>
          <a:prstGeom prst="rect">
            <a:avLst/>
          </a:prstGeom>
        </p:spPr>
        <p:txBody>
          <a:bodyPr spcFirstLastPara="1" wrap="square" lIns="91425" tIns="91425" rIns="91425" bIns="91425" anchor="t" anchorCtr="0"/>
          <a:lstStyle>
            <a:lvl1pPr lvl="0">
              <a:spcBef>
                <a:spcPts val="600"/>
              </a:spcBef>
              <a:spcAft>
                <a:spcPts val="0"/>
              </a:spcAft>
              <a:buNone/>
              <a:defRPr>
                <a:solidFill>
                  <a:srgbClr val="000000"/>
                </a:solidFill>
                <a:latin typeface="Lato Light"/>
                <a:ea typeface="Lato Light"/>
                <a:cs typeface="Lato Light"/>
                <a:sym typeface="Lato Light"/>
              </a:defRPr>
            </a:lvl1pPr>
            <a:lvl2pPr lvl="1">
              <a:spcBef>
                <a:spcPts val="600"/>
              </a:spcBef>
              <a:spcAft>
                <a:spcPts val="0"/>
              </a:spcAft>
              <a:buNone/>
              <a:defRPr/>
            </a:lvl2pPr>
            <a:lvl3pPr lvl="2">
              <a:spcBef>
                <a:spcPts val="600"/>
              </a:spcBef>
              <a:spcAft>
                <a:spcPts val="0"/>
              </a:spcAft>
              <a:buNone/>
              <a:defRPr/>
            </a:lvl3pPr>
            <a:lvl4pPr lvl="3">
              <a:spcBef>
                <a:spcPts val="600"/>
              </a:spcBef>
              <a:spcAft>
                <a:spcPts val="0"/>
              </a:spcAft>
              <a:buNone/>
              <a:defRPr/>
            </a:lvl4pPr>
            <a:lvl5pPr lvl="4">
              <a:spcBef>
                <a:spcPts val="600"/>
              </a:spcBef>
              <a:spcAft>
                <a:spcPts val="0"/>
              </a:spcAft>
              <a:buNone/>
              <a:defRPr/>
            </a:lvl5pPr>
            <a:lvl6pPr lvl="5">
              <a:spcBef>
                <a:spcPts val="600"/>
              </a:spcBef>
              <a:spcAft>
                <a:spcPts val="0"/>
              </a:spcAft>
              <a:buNone/>
              <a:defRPr/>
            </a:lvl6pPr>
            <a:lvl7pPr lvl="6">
              <a:spcBef>
                <a:spcPts val="600"/>
              </a:spcBef>
              <a:spcAft>
                <a:spcPts val="0"/>
              </a:spcAft>
              <a:buNone/>
              <a:defRPr/>
            </a:lvl7pPr>
            <a:lvl8pPr lvl="7">
              <a:spcBef>
                <a:spcPts val="600"/>
              </a:spcBef>
              <a:spcAft>
                <a:spcPts val="0"/>
              </a:spcAft>
              <a:buNone/>
              <a:defRPr/>
            </a:lvl8pPr>
            <a:lvl9pPr lvl="8">
              <a:spcBef>
                <a:spcPts val="600"/>
              </a:spcBef>
              <a:spcAft>
                <a:spcPts val="0"/>
              </a:spcAft>
              <a:buNone/>
              <a:defRPr/>
            </a:lvl9pPr>
          </a:lstStyle>
          <a:p>
            <a:endParaRPr/>
          </a:p>
        </p:txBody>
      </p:sp>
      <p:sp>
        <p:nvSpPr>
          <p:cNvPr id="59" name="Google Shape;59;p12"/>
          <p:cNvSpPr txBox="1">
            <a:spLocks noGrp="1"/>
          </p:cNvSpPr>
          <p:nvPr>
            <p:ph type="body" idx="2"/>
          </p:nvPr>
        </p:nvSpPr>
        <p:spPr>
          <a:xfrm>
            <a:off x="4910150" y="379975"/>
            <a:ext cx="3959400" cy="4383600"/>
          </a:xfrm>
          <a:prstGeom prst="rect">
            <a:avLst/>
          </a:prstGeom>
        </p:spPr>
        <p:txBody>
          <a:bodyPr spcFirstLastPara="1" wrap="square" lIns="91425" tIns="91425" rIns="91425" bIns="91425" anchor="t" anchorCtr="0"/>
          <a:lstStyle>
            <a:lvl1pPr marL="457200" lvl="0" indent="-342900">
              <a:spcBef>
                <a:spcPts val="600"/>
              </a:spcBef>
              <a:spcAft>
                <a:spcPts val="0"/>
              </a:spcAft>
              <a:buClr>
                <a:schemeClr val="accent4"/>
              </a:buClr>
              <a:buSzPts val="1800"/>
              <a:buChar char="●"/>
              <a:defRPr/>
            </a:lvl1pPr>
            <a:lvl2pPr marL="914400" lvl="1" indent="-342900">
              <a:spcBef>
                <a:spcPts val="0"/>
              </a:spcBef>
              <a:spcAft>
                <a:spcPts val="0"/>
              </a:spcAft>
              <a:buClr>
                <a:schemeClr val="accent4"/>
              </a:buClr>
              <a:buSzPts val="1800"/>
              <a:buChar char="○"/>
              <a:defRPr/>
            </a:lvl2pPr>
            <a:lvl3pPr marL="1371600" lvl="2" indent="-342900">
              <a:spcBef>
                <a:spcPts val="0"/>
              </a:spcBef>
              <a:spcAft>
                <a:spcPts val="0"/>
              </a:spcAft>
              <a:buClr>
                <a:schemeClr val="dk2"/>
              </a:buClr>
              <a:buSzPts val="1800"/>
              <a:buChar char="■"/>
              <a:defRPr/>
            </a:lvl3pPr>
            <a:lvl4pPr marL="1828800" lvl="3" indent="-342900">
              <a:spcBef>
                <a:spcPts val="0"/>
              </a:spcBef>
              <a:spcAft>
                <a:spcPts val="0"/>
              </a:spcAft>
              <a:buClr>
                <a:schemeClr val="dk2"/>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5"/>
        </a:solidFill>
        <a:effectLst/>
      </p:bgPr>
    </p:bg>
    <p:spTree>
      <p:nvGrpSpPr>
        <p:cNvPr id="1" name="Shape 12"/>
        <p:cNvGrpSpPr/>
        <p:nvPr/>
      </p:nvGrpSpPr>
      <p:grpSpPr>
        <a:xfrm>
          <a:off x="0" y="0"/>
          <a:ext cx="0" cy="0"/>
          <a:chOff x="0" y="0"/>
          <a:chExt cx="0" cy="0"/>
        </a:xfrm>
      </p:grpSpPr>
      <p:sp>
        <p:nvSpPr>
          <p:cNvPr id="13" name="Google Shape;13;p3"/>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Google Shape;14;p3"/>
          <p:cNvSpPr txBox="1">
            <a:spLocks noGrp="1"/>
          </p:cNvSpPr>
          <p:nvPr>
            <p:ph type="ctrTitle"/>
          </p:nvPr>
        </p:nvSpPr>
        <p:spPr>
          <a:xfrm>
            <a:off x="685800" y="2726342"/>
            <a:ext cx="77724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685800" y="3830653"/>
            <a:ext cx="7772400" cy="7848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5"/>
        </a:solidFill>
        <a:effectLst/>
      </p:bgPr>
    </p:bg>
    <p:spTree>
      <p:nvGrpSpPr>
        <p:cNvPr id="1" name="Shape 16"/>
        <p:cNvGrpSpPr/>
        <p:nvPr/>
      </p:nvGrpSpPr>
      <p:grpSpPr>
        <a:xfrm>
          <a:off x="0" y="0"/>
          <a:ext cx="0" cy="0"/>
          <a:chOff x="0" y="0"/>
          <a:chExt cx="0" cy="0"/>
        </a:xfrm>
      </p:grpSpPr>
      <p:sp>
        <p:nvSpPr>
          <p:cNvPr id="17" name="Google Shape;17;p4"/>
          <p:cNvSpPr/>
          <p:nvPr/>
        </p:nvSpPr>
        <p:spPr>
          <a:xfrm flipH="1">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Google Shape;18;p4"/>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lstStyle>
            <a:lvl1pPr marL="457200" lvl="0" indent="-419100" algn="ctr" rtl="0">
              <a:spcBef>
                <a:spcPts val="600"/>
              </a:spcBef>
              <a:spcAft>
                <a:spcPts val="0"/>
              </a:spcAft>
              <a:buClr>
                <a:srgbClr val="434343"/>
              </a:buClr>
              <a:buSzPts val="3000"/>
              <a:buChar char="●"/>
              <a:defRPr sz="3000" i="1">
                <a:solidFill>
                  <a:srgbClr val="434343"/>
                </a:solidFill>
              </a:defRPr>
            </a:lvl1pPr>
            <a:lvl2pPr marL="914400" lvl="1" indent="-419100" algn="ctr" rtl="0">
              <a:spcBef>
                <a:spcPts val="0"/>
              </a:spcBef>
              <a:spcAft>
                <a:spcPts val="0"/>
              </a:spcAft>
              <a:buClr>
                <a:srgbClr val="434343"/>
              </a:buClr>
              <a:buSzPts val="3000"/>
              <a:buChar char="○"/>
              <a:defRPr sz="3000" i="1">
                <a:solidFill>
                  <a:srgbClr val="434343"/>
                </a:solidFill>
              </a:defRPr>
            </a:lvl2pPr>
            <a:lvl3pPr marL="1371600" lvl="2" indent="-419100" algn="ctr" rtl="0">
              <a:spcBef>
                <a:spcPts val="0"/>
              </a:spcBef>
              <a:spcAft>
                <a:spcPts val="0"/>
              </a:spcAft>
              <a:buClr>
                <a:srgbClr val="434343"/>
              </a:buClr>
              <a:buSzPts val="3000"/>
              <a:buChar char="■"/>
              <a:defRPr sz="3000" i="1">
                <a:solidFill>
                  <a:srgbClr val="434343"/>
                </a:solidFill>
              </a:defRPr>
            </a:lvl3pPr>
            <a:lvl4pPr marL="1828800" lvl="3" indent="-419100" algn="ctr" rtl="0">
              <a:spcBef>
                <a:spcPts val="0"/>
              </a:spcBef>
              <a:spcAft>
                <a:spcPts val="0"/>
              </a:spcAft>
              <a:buClr>
                <a:srgbClr val="434343"/>
              </a:buClr>
              <a:buSzPts val="3000"/>
              <a:buChar char="●"/>
              <a:defRPr sz="3000" i="1">
                <a:solidFill>
                  <a:srgbClr val="434343"/>
                </a:solidFill>
              </a:defRPr>
            </a:lvl4pPr>
            <a:lvl5pPr marL="2286000" lvl="4" indent="-419100" algn="ctr" rtl="0">
              <a:spcBef>
                <a:spcPts val="0"/>
              </a:spcBef>
              <a:spcAft>
                <a:spcPts val="0"/>
              </a:spcAft>
              <a:buClr>
                <a:srgbClr val="434343"/>
              </a:buClr>
              <a:buSzPts val="3000"/>
              <a:buChar char="○"/>
              <a:defRPr sz="3000" i="1">
                <a:solidFill>
                  <a:srgbClr val="434343"/>
                </a:solidFill>
              </a:defRPr>
            </a:lvl5pPr>
            <a:lvl6pPr marL="2743200" lvl="5" indent="-419100" algn="ctr" rtl="0">
              <a:spcBef>
                <a:spcPts val="0"/>
              </a:spcBef>
              <a:spcAft>
                <a:spcPts val="0"/>
              </a:spcAft>
              <a:buClr>
                <a:srgbClr val="434343"/>
              </a:buClr>
              <a:buSzPts val="3000"/>
              <a:buChar char="■"/>
              <a:defRPr sz="3000" i="1">
                <a:solidFill>
                  <a:srgbClr val="434343"/>
                </a:solidFill>
              </a:defRPr>
            </a:lvl6pPr>
            <a:lvl7pPr marL="3200400" lvl="6" indent="-419100" algn="ctr" rtl="0">
              <a:spcBef>
                <a:spcPts val="0"/>
              </a:spcBef>
              <a:spcAft>
                <a:spcPts val="0"/>
              </a:spcAft>
              <a:buClr>
                <a:srgbClr val="434343"/>
              </a:buClr>
              <a:buSzPts val="3000"/>
              <a:buChar char="●"/>
              <a:defRPr sz="3000" i="1">
                <a:solidFill>
                  <a:srgbClr val="434343"/>
                </a:solidFill>
              </a:defRPr>
            </a:lvl7pPr>
            <a:lvl8pPr marL="3657600" lvl="7" indent="-419100" algn="ctr" rtl="0">
              <a:spcBef>
                <a:spcPts val="0"/>
              </a:spcBef>
              <a:spcAft>
                <a:spcPts val="0"/>
              </a:spcAft>
              <a:buClr>
                <a:srgbClr val="434343"/>
              </a:buClr>
              <a:buSzPts val="3000"/>
              <a:buChar char="○"/>
              <a:defRPr sz="3000" i="1">
                <a:solidFill>
                  <a:srgbClr val="434343"/>
                </a:solidFill>
              </a:defRPr>
            </a:lvl8pPr>
            <a:lvl9pPr marL="4114800" lvl="8" indent="-419100" algn="ctr">
              <a:spcBef>
                <a:spcPts val="0"/>
              </a:spcBef>
              <a:spcAft>
                <a:spcPts val="0"/>
              </a:spcAft>
              <a:buClr>
                <a:srgbClr val="434343"/>
              </a:buClr>
              <a:buSzPts val="3000"/>
              <a:buChar char="■"/>
              <a:defRPr sz="3000" i="1">
                <a:solidFill>
                  <a:srgbClr val="434343"/>
                </a:solidFill>
              </a:defRPr>
            </a:lvl9pPr>
          </a:lstStyle>
          <a:p>
            <a:endParaRPr/>
          </a:p>
        </p:txBody>
      </p:sp>
      <p:sp>
        <p:nvSpPr>
          <p:cNvPr id="19" name="Google Shape;19;p4"/>
          <p:cNvSpPr txBox="1"/>
          <p:nvPr/>
        </p:nvSpPr>
        <p:spPr>
          <a:xfrm>
            <a:off x="205550" y="75075"/>
            <a:ext cx="799500" cy="6537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12000" b="1">
                <a:solidFill>
                  <a:srgbClr val="434343"/>
                </a:solidFill>
                <a:latin typeface="Raleway"/>
                <a:ea typeface="Raleway"/>
                <a:cs typeface="Raleway"/>
                <a:sym typeface="Raleway"/>
              </a:rPr>
              <a:t>“</a:t>
            </a:r>
            <a:endParaRPr sz="12000" b="1">
              <a:solidFill>
                <a:srgbClr val="434343"/>
              </a:solidFill>
              <a:latin typeface="Raleway"/>
              <a:ea typeface="Raleway"/>
              <a:cs typeface="Raleway"/>
              <a:sym typeface="Raleway"/>
            </a:endParaRPr>
          </a:p>
        </p:txBody>
      </p:sp>
      <p:sp>
        <p:nvSpPr>
          <p:cNvPr id="20" name="Google Shape;20;p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2" name="Google Shape;22;p5"/>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 name="Google Shape;23;p5"/>
          <p:cNvSpPr txBox="1">
            <a:spLocks noGrp="1"/>
          </p:cNvSpPr>
          <p:nvPr>
            <p:ph type="title"/>
          </p:nvPr>
        </p:nvSpPr>
        <p:spPr>
          <a:xfrm>
            <a:off x="676275" y="379875"/>
            <a:ext cx="7111800" cy="85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529275" y="1237275"/>
            <a:ext cx="8075100" cy="3300900"/>
          </a:xfrm>
          <a:prstGeom prst="rect">
            <a:avLst/>
          </a:prstGeom>
        </p:spPr>
        <p:txBody>
          <a:bodyPr spcFirstLastPara="1" wrap="square" lIns="91425" tIns="91425" rIns="91425" bIns="91425" anchor="t" anchorCtr="0"/>
          <a:lstStyle>
            <a:lvl1pPr marL="457200" lvl="0" indent="-342900">
              <a:spcBef>
                <a:spcPts val="600"/>
              </a:spcBef>
              <a:spcAft>
                <a:spcPts val="0"/>
              </a:spcAft>
              <a:buClr>
                <a:schemeClr val="accent4"/>
              </a:buClr>
              <a:buSzPts val="1800"/>
              <a:buChar char="●"/>
              <a:defRPr/>
            </a:lvl1pPr>
            <a:lvl2pPr marL="914400" lvl="1" indent="-342900">
              <a:spcBef>
                <a:spcPts val="0"/>
              </a:spcBef>
              <a:spcAft>
                <a:spcPts val="0"/>
              </a:spcAft>
              <a:buClr>
                <a:schemeClr val="accent4"/>
              </a:buClr>
              <a:buSzPts val="1800"/>
              <a:buChar char="○"/>
              <a:defRPr/>
            </a:lvl2pPr>
            <a:lvl3pPr marL="1371600" lvl="2" indent="-342900">
              <a:spcBef>
                <a:spcPts val="0"/>
              </a:spcBef>
              <a:spcAft>
                <a:spcPts val="0"/>
              </a:spcAft>
              <a:buClr>
                <a:schemeClr val="dk2"/>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6"/>
        <p:cNvGrpSpPr/>
        <p:nvPr/>
      </p:nvGrpSpPr>
      <p:grpSpPr>
        <a:xfrm>
          <a:off x="0" y="0"/>
          <a:ext cx="0" cy="0"/>
          <a:chOff x="0" y="0"/>
          <a:chExt cx="0" cy="0"/>
        </a:xfrm>
      </p:grpSpPr>
      <p:sp>
        <p:nvSpPr>
          <p:cNvPr id="27" name="Google Shape;27;p6"/>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28" name="Google Shape;28;p6"/>
          <p:cNvSpPr txBox="1">
            <a:spLocks noGrp="1"/>
          </p:cNvSpPr>
          <p:nvPr>
            <p:ph type="title"/>
          </p:nvPr>
        </p:nvSpPr>
        <p:spPr>
          <a:xfrm>
            <a:off x="676275" y="379875"/>
            <a:ext cx="7115400" cy="85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9" name="Google Shape;29;p6"/>
          <p:cNvSpPr txBox="1">
            <a:spLocks noGrp="1"/>
          </p:cNvSpPr>
          <p:nvPr>
            <p:ph type="body" idx="1"/>
          </p:nvPr>
        </p:nvSpPr>
        <p:spPr>
          <a:xfrm>
            <a:off x="588075" y="1098175"/>
            <a:ext cx="3877200" cy="3587100"/>
          </a:xfrm>
          <a:prstGeom prst="rect">
            <a:avLst/>
          </a:prstGeom>
        </p:spPr>
        <p:txBody>
          <a:bodyPr spcFirstLastPara="1" wrap="square" lIns="91425" tIns="91425" rIns="91425" bIns="91425" anchor="t" anchorCtr="0"/>
          <a:lstStyle>
            <a:lvl1pPr marL="457200" lvl="0" indent="-342900">
              <a:spcBef>
                <a:spcPts val="600"/>
              </a:spcBef>
              <a:spcAft>
                <a:spcPts val="0"/>
              </a:spcAft>
              <a:buClr>
                <a:schemeClr val="accent4"/>
              </a:buClr>
              <a:buSzPts val="1800"/>
              <a:buChar char="●"/>
              <a:defRPr/>
            </a:lvl1pPr>
            <a:lvl2pPr marL="914400" lvl="1" indent="-342900">
              <a:spcBef>
                <a:spcPts val="0"/>
              </a:spcBef>
              <a:spcAft>
                <a:spcPts val="0"/>
              </a:spcAft>
              <a:buClr>
                <a:schemeClr val="accent4"/>
              </a:buClr>
              <a:buSzPts val="1800"/>
              <a:buChar char="○"/>
              <a:defRPr/>
            </a:lvl2pPr>
            <a:lvl3pPr marL="1371600" lvl="2" indent="-342900">
              <a:spcBef>
                <a:spcPts val="0"/>
              </a:spcBef>
              <a:spcAft>
                <a:spcPts val="0"/>
              </a:spcAft>
              <a:buClr>
                <a:schemeClr val="dk2"/>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0" name="Google Shape;30;p6"/>
          <p:cNvSpPr txBox="1">
            <a:spLocks noGrp="1"/>
          </p:cNvSpPr>
          <p:nvPr>
            <p:ph type="body" idx="2"/>
          </p:nvPr>
        </p:nvSpPr>
        <p:spPr>
          <a:xfrm>
            <a:off x="4678675" y="1237275"/>
            <a:ext cx="3877200" cy="3447900"/>
          </a:xfrm>
          <a:prstGeom prst="rect">
            <a:avLst/>
          </a:prstGeom>
        </p:spPr>
        <p:txBody>
          <a:bodyPr spcFirstLastPara="1" wrap="square" lIns="91425" tIns="91425" rIns="91425" bIns="91425" anchor="t" anchorCtr="0"/>
          <a:lstStyle>
            <a:lvl1pPr marL="457200" lvl="0" indent="-342900">
              <a:spcBef>
                <a:spcPts val="600"/>
              </a:spcBef>
              <a:spcAft>
                <a:spcPts val="0"/>
              </a:spcAft>
              <a:buClr>
                <a:schemeClr val="accent4"/>
              </a:buClr>
              <a:buSzPts val="1800"/>
              <a:buChar char="●"/>
              <a:defRPr/>
            </a:lvl1pPr>
            <a:lvl2pPr marL="914400" lvl="1" indent="-342900">
              <a:spcBef>
                <a:spcPts val="0"/>
              </a:spcBef>
              <a:spcAft>
                <a:spcPts val="0"/>
              </a:spcAft>
              <a:buClr>
                <a:schemeClr val="accent4"/>
              </a:buClr>
              <a:buSzPts val="1800"/>
              <a:buChar char="○"/>
              <a:defRPr/>
            </a:lvl2pPr>
            <a:lvl3pPr marL="1371600" lvl="2" indent="-342900">
              <a:spcBef>
                <a:spcPts val="0"/>
              </a:spcBef>
              <a:spcAft>
                <a:spcPts val="0"/>
              </a:spcAft>
              <a:buClr>
                <a:schemeClr val="dk2"/>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1" name="Google Shape;31;p6"/>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2"/>
        <p:cNvGrpSpPr/>
        <p:nvPr/>
      </p:nvGrpSpPr>
      <p:grpSpPr>
        <a:xfrm>
          <a:off x="0" y="0"/>
          <a:ext cx="0" cy="0"/>
          <a:chOff x="0" y="0"/>
          <a:chExt cx="0" cy="0"/>
        </a:xfrm>
      </p:grpSpPr>
      <p:sp>
        <p:nvSpPr>
          <p:cNvPr id="33" name="Google Shape;33;p7"/>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34" name="Google Shape;34;p7"/>
          <p:cNvSpPr txBox="1">
            <a:spLocks noGrp="1"/>
          </p:cNvSpPr>
          <p:nvPr>
            <p:ph type="title"/>
          </p:nvPr>
        </p:nvSpPr>
        <p:spPr>
          <a:xfrm>
            <a:off x="705675" y="379875"/>
            <a:ext cx="7082400" cy="8574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35" name="Google Shape;35;p7"/>
          <p:cNvSpPr txBox="1">
            <a:spLocks noGrp="1"/>
          </p:cNvSpPr>
          <p:nvPr>
            <p:ph type="body" idx="1"/>
          </p:nvPr>
        </p:nvSpPr>
        <p:spPr>
          <a:xfrm>
            <a:off x="922000"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6" name="Google Shape;36;p7"/>
          <p:cNvSpPr txBox="1">
            <a:spLocks noGrp="1"/>
          </p:cNvSpPr>
          <p:nvPr>
            <p:ph type="body" idx="2"/>
          </p:nvPr>
        </p:nvSpPr>
        <p:spPr>
          <a:xfrm>
            <a:off x="3373778"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7" name="Google Shape;37;p7"/>
          <p:cNvSpPr txBox="1">
            <a:spLocks noGrp="1"/>
          </p:cNvSpPr>
          <p:nvPr>
            <p:ph type="body" idx="3"/>
          </p:nvPr>
        </p:nvSpPr>
        <p:spPr>
          <a:xfrm>
            <a:off x="5825557"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8" name="Google Shape;38;p7"/>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8"/>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1" name="Google Shape;41;p8"/>
          <p:cNvSpPr txBox="1">
            <a:spLocks noGrp="1"/>
          </p:cNvSpPr>
          <p:nvPr>
            <p:ph type="title"/>
          </p:nvPr>
        </p:nvSpPr>
        <p:spPr>
          <a:xfrm>
            <a:off x="695875" y="379875"/>
            <a:ext cx="7082400" cy="85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42" name="Google Shape;42;p8"/>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9"/>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45" name="Google Shape;45;p9"/>
          <p:cNvSpPr txBox="1">
            <a:spLocks noGrp="1"/>
          </p:cNvSpPr>
          <p:nvPr>
            <p:ph type="body" idx="1"/>
          </p:nvPr>
        </p:nvSpPr>
        <p:spPr>
          <a:xfrm>
            <a:off x="457200" y="42539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400"/>
              <a:buNone/>
              <a:defRPr sz="1400"/>
            </a:lvl1pPr>
          </a:lstStyle>
          <a:p>
            <a:endParaRPr/>
          </a:p>
        </p:txBody>
      </p:sp>
      <p:sp>
        <p:nvSpPr>
          <p:cNvPr id="46" name="Google Shape;46;p9"/>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0"/>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
        <p:nvSpPr>
          <p:cNvPr id="49" name="Google Shape;49;p10"/>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4"/>
            </a:solidFill>
            <a:prstDash val="dot"/>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2000" y="195925"/>
            <a:ext cx="6866100" cy="8574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434343"/>
              </a:buClr>
              <a:buSzPts val="3600"/>
              <a:buFont typeface="Raleway ExtraBold"/>
              <a:buNone/>
              <a:defRPr sz="36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922000" y="1885951"/>
            <a:ext cx="6866100" cy="2366100"/>
          </a:xfrm>
          <a:prstGeom prst="rect">
            <a:avLst/>
          </a:prstGeom>
          <a:noFill/>
          <a:ln>
            <a:noFill/>
          </a:ln>
        </p:spPr>
        <p:txBody>
          <a:bodyPr spcFirstLastPara="1" wrap="square" lIns="91425" tIns="91425" rIns="91425" bIns="91425" anchor="t" anchorCtr="0"/>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lvl1pPr lvl="0" algn="ctr">
              <a:buNone/>
              <a:defRPr sz="1300">
                <a:solidFill>
                  <a:srgbClr val="FFB600"/>
                </a:solidFill>
                <a:latin typeface="Raleway ExtraBold"/>
                <a:ea typeface="Raleway ExtraBold"/>
                <a:cs typeface="Raleway ExtraBold"/>
                <a:sym typeface="Raleway ExtraBold"/>
              </a:defRPr>
            </a:lvl1pPr>
            <a:lvl2pPr lvl="1" algn="ctr">
              <a:buNone/>
              <a:defRPr sz="1300">
                <a:solidFill>
                  <a:srgbClr val="FFB600"/>
                </a:solidFill>
                <a:latin typeface="Raleway ExtraBold"/>
                <a:ea typeface="Raleway ExtraBold"/>
                <a:cs typeface="Raleway ExtraBold"/>
                <a:sym typeface="Raleway ExtraBold"/>
              </a:defRPr>
            </a:lvl2pPr>
            <a:lvl3pPr lvl="2" algn="ctr">
              <a:buNone/>
              <a:defRPr sz="1300">
                <a:solidFill>
                  <a:srgbClr val="FFB600"/>
                </a:solidFill>
                <a:latin typeface="Raleway ExtraBold"/>
                <a:ea typeface="Raleway ExtraBold"/>
                <a:cs typeface="Raleway ExtraBold"/>
                <a:sym typeface="Raleway ExtraBold"/>
              </a:defRPr>
            </a:lvl3pPr>
            <a:lvl4pPr lvl="3" algn="ctr">
              <a:buNone/>
              <a:defRPr sz="1300">
                <a:solidFill>
                  <a:srgbClr val="FFB600"/>
                </a:solidFill>
                <a:latin typeface="Raleway ExtraBold"/>
                <a:ea typeface="Raleway ExtraBold"/>
                <a:cs typeface="Raleway ExtraBold"/>
                <a:sym typeface="Raleway ExtraBold"/>
              </a:defRPr>
            </a:lvl4pPr>
            <a:lvl5pPr lvl="4" algn="ctr">
              <a:buNone/>
              <a:defRPr sz="1300">
                <a:solidFill>
                  <a:srgbClr val="FFB600"/>
                </a:solidFill>
                <a:latin typeface="Raleway ExtraBold"/>
                <a:ea typeface="Raleway ExtraBold"/>
                <a:cs typeface="Raleway ExtraBold"/>
                <a:sym typeface="Raleway ExtraBold"/>
              </a:defRPr>
            </a:lvl5pPr>
            <a:lvl6pPr lvl="5" algn="ctr">
              <a:buNone/>
              <a:defRPr sz="1300">
                <a:solidFill>
                  <a:srgbClr val="FFB600"/>
                </a:solidFill>
                <a:latin typeface="Raleway ExtraBold"/>
                <a:ea typeface="Raleway ExtraBold"/>
                <a:cs typeface="Raleway ExtraBold"/>
                <a:sym typeface="Raleway ExtraBold"/>
              </a:defRPr>
            </a:lvl6pPr>
            <a:lvl7pPr lvl="6" algn="ctr">
              <a:buNone/>
              <a:defRPr sz="1300">
                <a:solidFill>
                  <a:srgbClr val="FFB600"/>
                </a:solidFill>
                <a:latin typeface="Raleway ExtraBold"/>
                <a:ea typeface="Raleway ExtraBold"/>
                <a:cs typeface="Raleway ExtraBold"/>
                <a:sym typeface="Raleway ExtraBold"/>
              </a:defRPr>
            </a:lvl7pPr>
            <a:lvl8pPr lvl="7" algn="ctr">
              <a:buNone/>
              <a:defRPr sz="1300">
                <a:solidFill>
                  <a:srgbClr val="FFB600"/>
                </a:solidFill>
                <a:latin typeface="Raleway ExtraBold"/>
                <a:ea typeface="Raleway ExtraBold"/>
                <a:cs typeface="Raleway ExtraBold"/>
                <a:sym typeface="Raleway ExtraBold"/>
              </a:defRPr>
            </a:lvl8pPr>
            <a:lvl9pPr lvl="8" algn="ctr">
              <a:buNone/>
              <a:defRPr sz="1300">
                <a:solidFill>
                  <a:srgbClr val="FFB600"/>
                </a:solidFill>
                <a:latin typeface="Raleway ExtraBold"/>
                <a:ea typeface="Raleway ExtraBold"/>
                <a:cs typeface="Raleway ExtraBold"/>
                <a:sym typeface="Raleway ExtraBold"/>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mf.techbang.com/posts/2493?page=2" TargetMode="Externa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www.teksresourcesystem.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3" Type="http://schemas.openxmlformats.org/officeDocument/2006/relationships/hyperlink" Target="mailto:vhernandez@esc19.net" TargetMode="External"/><Relationship Id="rId7" Type="http://schemas.openxmlformats.org/officeDocument/2006/relationships/hyperlink" Target="http://pngimg.com/download/36254"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1.jpg"/><Relationship Id="rId4" Type="http://schemas.openxmlformats.org/officeDocument/2006/relationships/hyperlink" Target="mailto:Dcuevas@esc19.net"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mailto:vhernandez@esc19.net" TargetMode="External"/><Relationship Id="rId7"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hyperlink" Target="https://goo.gl/Jhc1wF" TargetMode="External"/><Relationship Id="rId5" Type="http://schemas.openxmlformats.org/officeDocument/2006/relationships/image" Target="../media/image1.jpg"/><Relationship Id="rId4" Type="http://schemas.openxmlformats.org/officeDocument/2006/relationships/hyperlink" Target="mailto:Dcuevas@esc19.net"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Yhernandez2@esc19.net" TargetMode="External"/><Relationship Id="rId7"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hyperlink" Target="https://goo.gl/Jhc1wF" TargetMode="External"/><Relationship Id="rId5" Type="http://schemas.openxmlformats.org/officeDocument/2006/relationships/image" Target="../media/image1.jpg"/><Relationship Id="rId4" Type="http://schemas.openxmlformats.org/officeDocument/2006/relationships/hyperlink" Target="mailto:Dcuevas@esc19.ne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90038" y="1263828"/>
            <a:ext cx="7556700" cy="11598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4000" b="1" dirty="0">
                <a:latin typeface="Raleway"/>
                <a:ea typeface="Raleway"/>
                <a:cs typeface="Raleway"/>
                <a:sym typeface="Raleway"/>
              </a:rPr>
              <a:t>Unpacking the Standards and Building Assessments</a:t>
            </a:r>
            <a:endParaRPr sz="4000" b="1" dirty="0">
              <a:latin typeface="Raleway"/>
              <a:ea typeface="Raleway"/>
              <a:cs typeface="Raleway"/>
              <a:sym typeface="Raleway"/>
            </a:endParaRPr>
          </a:p>
        </p:txBody>
      </p:sp>
      <p:pic>
        <p:nvPicPr>
          <p:cNvPr id="65" name="Google Shape;65;p13"/>
          <p:cNvPicPr preferRelativeResize="0"/>
          <p:nvPr/>
        </p:nvPicPr>
        <p:blipFill>
          <a:blip r:embed="rId3">
            <a:alphaModFix/>
          </a:blip>
          <a:stretch>
            <a:fillRect/>
          </a:stretch>
        </p:blipFill>
        <p:spPr>
          <a:xfrm>
            <a:off x="76425" y="4357100"/>
            <a:ext cx="2888476" cy="701950"/>
          </a:xfrm>
          <a:prstGeom prst="rect">
            <a:avLst/>
          </a:prstGeom>
          <a:noFill/>
          <a:ln>
            <a:noFill/>
          </a:ln>
          <a:effectLst>
            <a:outerShdw blurRad="157163" dist="47625" dir="6300000" algn="bl" rotWithShape="0">
              <a:srgbClr val="000000">
                <a:alpha val="64000"/>
              </a:srgbClr>
            </a:outerShdw>
          </a:effectLst>
        </p:spPr>
      </p:pic>
      <p:pic>
        <p:nvPicPr>
          <p:cNvPr id="66" name="Google Shape;66;p13"/>
          <p:cNvPicPr preferRelativeResize="0"/>
          <p:nvPr/>
        </p:nvPicPr>
        <p:blipFill>
          <a:blip r:embed="rId4">
            <a:alphaModFix/>
          </a:blip>
          <a:stretch>
            <a:fillRect/>
          </a:stretch>
        </p:blipFill>
        <p:spPr>
          <a:xfrm>
            <a:off x="6955626" y="201779"/>
            <a:ext cx="1982223" cy="940775"/>
          </a:xfrm>
          <a:prstGeom prst="rect">
            <a:avLst/>
          </a:prstGeom>
          <a:noFill/>
          <a:ln>
            <a:noFill/>
          </a:ln>
        </p:spPr>
      </p:pic>
      <p:sp>
        <p:nvSpPr>
          <p:cNvPr id="67" name="Google Shape;67;p13"/>
          <p:cNvSpPr txBox="1"/>
          <p:nvPr/>
        </p:nvSpPr>
        <p:spPr>
          <a:xfrm>
            <a:off x="140676" y="2755253"/>
            <a:ext cx="5072331" cy="13593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dirty="0">
                <a:latin typeface="Montserrat"/>
                <a:ea typeface="Montserrat"/>
                <a:cs typeface="Montserrat"/>
                <a:sym typeface="Montserrat"/>
              </a:rPr>
              <a:t>Welcome! Please log in to the TEKS Resource System</a:t>
            </a:r>
            <a:endParaRPr sz="3000" dirty="0">
              <a:latin typeface="Montserrat"/>
              <a:ea typeface="Montserrat"/>
              <a:cs typeface="Montserrat"/>
              <a:sym typeface="Montserrat"/>
            </a:endParaRPr>
          </a:p>
        </p:txBody>
      </p:sp>
      <p:pic>
        <p:nvPicPr>
          <p:cNvPr id="5" name="Picture 4">
            <a:extLst>
              <a:ext uri="{FF2B5EF4-FFF2-40B4-BE49-F238E27FC236}">
                <a16:creationId xmlns:a16="http://schemas.microsoft.com/office/drawing/2014/main" id="{2A243764-80CB-4B46-942A-05E65654210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046785" y="2666175"/>
            <a:ext cx="3480288" cy="195592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IFD - Review</a:t>
            </a:r>
          </a:p>
        </p:txBody>
      </p:sp>
      <p:pic>
        <p:nvPicPr>
          <p:cNvPr id="8" name="Picture 7"/>
          <p:cNvPicPr>
            <a:picLocks noChangeAspect="1"/>
          </p:cNvPicPr>
          <p:nvPr/>
        </p:nvPicPr>
        <p:blipFill>
          <a:blip r:embed="rId3"/>
          <a:stretch>
            <a:fillRect/>
          </a:stretch>
        </p:blipFill>
        <p:spPr>
          <a:xfrm>
            <a:off x="588579" y="1237275"/>
            <a:ext cx="8050924" cy="3292663"/>
          </a:xfrm>
          <a:prstGeom prst="rect">
            <a:avLst/>
          </a:prstGeom>
        </p:spPr>
      </p:pic>
    </p:spTree>
    <p:extLst>
      <p:ext uri="{BB962C8B-B14F-4D97-AF65-F5344CB8AC3E}">
        <p14:creationId xmlns:p14="http://schemas.microsoft.com/office/powerpoint/2010/main" val="2024620080"/>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4" name="Picture 4" descr="A screenshot of a cell phone&#10;&#10;Description generated with very high confidence">
            <a:extLst>
              <a:ext uri="{FF2B5EF4-FFF2-40B4-BE49-F238E27FC236}">
                <a16:creationId xmlns:a16="http://schemas.microsoft.com/office/drawing/2014/main" id="{5B1EFBE1-CF3E-4E19-B688-949DA9F89961}"/>
              </a:ext>
            </a:extLst>
          </p:cNvPr>
          <p:cNvPicPr>
            <a:picLocks noChangeAspect="1"/>
          </p:cNvPicPr>
          <p:nvPr/>
        </p:nvPicPr>
        <p:blipFill>
          <a:blip r:embed="rId3"/>
          <a:stretch>
            <a:fillRect/>
          </a:stretch>
        </p:blipFill>
        <p:spPr>
          <a:xfrm>
            <a:off x="95766" y="1176244"/>
            <a:ext cx="8913853" cy="1702071"/>
          </a:xfrm>
          <a:prstGeom prst="rect">
            <a:avLst/>
          </a:prstGeom>
        </p:spPr>
      </p:pic>
      <p:pic>
        <p:nvPicPr>
          <p:cNvPr id="6" name="Picture 6" descr="A screenshot of a social media post&#10;&#10;Description generated with very high confidence">
            <a:extLst>
              <a:ext uri="{FF2B5EF4-FFF2-40B4-BE49-F238E27FC236}">
                <a16:creationId xmlns:a16="http://schemas.microsoft.com/office/drawing/2014/main" id="{F3BABFAC-163A-4E5D-B016-CB1DC1786AC4}"/>
              </a:ext>
            </a:extLst>
          </p:cNvPr>
          <p:cNvPicPr>
            <a:picLocks noChangeAspect="1"/>
          </p:cNvPicPr>
          <p:nvPr/>
        </p:nvPicPr>
        <p:blipFill>
          <a:blip r:embed="rId4"/>
          <a:stretch>
            <a:fillRect/>
          </a:stretch>
        </p:blipFill>
        <p:spPr>
          <a:xfrm>
            <a:off x="3671501" y="77536"/>
            <a:ext cx="4805231" cy="5027041"/>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2" name="Picture 1"/>
          <p:cNvPicPr>
            <a:picLocks noChangeAspect="1"/>
          </p:cNvPicPr>
          <p:nvPr/>
        </p:nvPicPr>
        <p:blipFill>
          <a:blip r:embed="rId3"/>
          <a:stretch>
            <a:fillRect/>
          </a:stretch>
        </p:blipFill>
        <p:spPr>
          <a:xfrm>
            <a:off x="444025" y="1018681"/>
            <a:ext cx="7334250" cy="2181225"/>
          </a:xfrm>
          <a:prstGeom prst="rect">
            <a:avLst/>
          </a:prstGeom>
        </p:spPr>
      </p:pic>
      <p:pic>
        <p:nvPicPr>
          <p:cNvPr id="3" name="Picture 2"/>
          <p:cNvPicPr>
            <a:picLocks noChangeAspect="1"/>
          </p:cNvPicPr>
          <p:nvPr/>
        </p:nvPicPr>
        <p:blipFill>
          <a:blip r:embed="rId4"/>
          <a:stretch>
            <a:fillRect/>
          </a:stretch>
        </p:blipFill>
        <p:spPr>
          <a:xfrm>
            <a:off x="2949689" y="1388869"/>
            <a:ext cx="6105963" cy="4055491"/>
          </a:xfrm>
          <a:prstGeom prst="rect">
            <a:avLst/>
          </a:prstGeom>
        </p:spPr>
      </p:pic>
    </p:spTree>
    <p:extLst>
      <p:ext uri="{BB962C8B-B14F-4D97-AF65-F5344CB8AC3E}">
        <p14:creationId xmlns:p14="http://schemas.microsoft.com/office/powerpoint/2010/main" val="175409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4" name="Picture 3">
            <a:extLst>
              <a:ext uri="{FF2B5EF4-FFF2-40B4-BE49-F238E27FC236}">
                <a16:creationId xmlns:a16="http://schemas.microsoft.com/office/drawing/2014/main" id="{ED698EAF-418D-49B2-9F25-BE967637404E}"/>
              </a:ext>
            </a:extLst>
          </p:cNvPr>
          <p:cNvPicPr>
            <a:picLocks noChangeAspect="1"/>
          </p:cNvPicPr>
          <p:nvPr/>
        </p:nvPicPr>
        <p:blipFill>
          <a:blip r:embed="rId3"/>
          <a:stretch>
            <a:fillRect/>
          </a:stretch>
        </p:blipFill>
        <p:spPr>
          <a:xfrm>
            <a:off x="88348" y="1237275"/>
            <a:ext cx="9086850" cy="1866900"/>
          </a:xfrm>
          <a:prstGeom prst="rect">
            <a:avLst/>
          </a:prstGeom>
        </p:spPr>
      </p:pic>
      <p:pic>
        <p:nvPicPr>
          <p:cNvPr id="5" name="Picture 4">
            <a:extLst>
              <a:ext uri="{FF2B5EF4-FFF2-40B4-BE49-F238E27FC236}">
                <a16:creationId xmlns:a16="http://schemas.microsoft.com/office/drawing/2014/main" id="{3FB34577-7AB8-4732-BD62-0C6716A7655F}"/>
              </a:ext>
            </a:extLst>
          </p:cNvPr>
          <p:cNvPicPr>
            <a:picLocks noChangeAspect="1"/>
          </p:cNvPicPr>
          <p:nvPr/>
        </p:nvPicPr>
        <p:blipFill>
          <a:blip r:embed="rId4"/>
          <a:stretch>
            <a:fillRect/>
          </a:stretch>
        </p:blipFill>
        <p:spPr>
          <a:xfrm>
            <a:off x="3157409" y="961900"/>
            <a:ext cx="5986591" cy="4025735"/>
          </a:xfrm>
          <a:prstGeom prst="rect">
            <a:avLst/>
          </a:prstGeom>
        </p:spPr>
      </p:pic>
    </p:spTree>
    <p:extLst>
      <p:ext uri="{BB962C8B-B14F-4D97-AF65-F5344CB8AC3E}">
        <p14:creationId xmlns:p14="http://schemas.microsoft.com/office/powerpoint/2010/main" val="665677943"/>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2" name="Picture 2" descr="A screenshot of a cell phone&#10;&#10;Description generated with high confidence">
            <a:extLst>
              <a:ext uri="{FF2B5EF4-FFF2-40B4-BE49-F238E27FC236}">
                <a16:creationId xmlns:a16="http://schemas.microsoft.com/office/drawing/2014/main" id="{E51350B9-6C68-4665-81B2-F0373B23CD46}"/>
              </a:ext>
            </a:extLst>
          </p:cNvPr>
          <p:cNvPicPr>
            <a:picLocks noChangeAspect="1"/>
          </p:cNvPicPr>
          <p:nvPr/>
        </p:nvPicPr>
        <p:blipFill>
          <a:blip r:embed="rId3"/>
          <a:stretch>
            <a:fillRect/>
          </a:stretch>
        </p:blipFill>
        <p:spPr>
          <a:xfrm>
            <a:off x="88043" y="1195937"/>
            <a:ext cx="9045145" cy="813158"/>
          </a:xfrm>
          <a:prstGeom prst="rect">
            <a:avLst/>
          </a:prstGeom>
        </p:spPr>
      </p:pic>
      <p:pic>
        <p:nvPicPr>
          <p:cNvPr id="6" name="Picture 6" descr="A screenshot of a social media post&#10;&#10;Description generated with very high confidence">
            <a:extLst>
              <a:ext uri="{FF2B5EF4-FFF2-40B4-BE49-F238E27FC236}">
                <a16:creationId xmlns:a16="http://schemas.microsoft.com/office/drawing/2014/main" id="{4A3263CA-FECB-40F4-8D4A-B5D68F98A214}"/>
              </a:ext>
            </a:extLst>
          </p:cNvPr>
          <p:cNvPicPr>
            <a:picLocks noChangeAspect="1"/>
          </p:cNvPicPr>
          <p:nvPr/>
        </p:nvPicPr>
        <p:blipFill>
          <a:blip r:embed="rId4"/>
          <a:stretch>
            <a:fillRect/>
          </a:stretch>
        </p:blipFill>
        <p:spPr>
          <a:xfrm>
            <a:off x="1516792" y="2119406"/>
            <a:ext cx="7245692" cy="2518790"/>
          </a:xfrm>
          <a:prstGeom prst="rect">
            <a:avLst/>
          </a:prstGeom>
        </p:spPr>
      </p:pic>
    </p:spTree>
    <p:extLst>
      <p:ext uri="{BB962C8B-B14F-4D97-AF65-F5344CB8AC3E}">
        <p14:creationId xmlns:p14="http://schemas.microsoft.com/office/powerpoint/2010/main" val="47066495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4" name="Picture 3"/>
          <p:cNvPicPr>
            <a:picLocks noChangeAspect="1"/>
          </p:cNvPicPr>
          <p:nvPr/>
        </p:nvPicPr>
        <p:blipFill>
          <a:blip r:embed="rId3"/>
          <a:stretch>
            <a:fillRect/>
          </a:stretch>
        </p:blipFill>
        <p:spPr>
          <a:xfrm>
            <a:off x="0" y="1048142"/>
            <a:ext cx="9144000" cy="2206388"/>
          </a:xfrm>
          <a:prstGeom prst="rect">
            <a:avLst/>
          </a:prstGeom>
        </p:spPr>
      </p:pic>
      <p:pic>
        <p:nvPicPr>
          <p:cNvPr id="5" name="Picture 4"/>
          <p:cNvPicPr>
            <a:picLocks noChangeAspect="1"/>
          </p:cNvPicPr>
          <p:nvPr/>
        </p:nvPicPr>
        <p:blipFill>
          <a:blip r:embed="rId4"/>
          <a:stretch>
            <a:fillRect/>
          </a:stretch>
        </p:blipFill>
        <p:spPr>
          <a:xfrm>
            <a:off x="2715302" y="1048142"/>
            <a:ext cx="6428698" cy="4095358"/>
          </a:xfrm>
          <a:prstGeom prst="rect">
            <a:avLst/>
          </a:prstGeom>
        </p:spPr>
      </p:pic>
    </p:spTree>
    <p:extLst>
      <p:ext uri="{BB962C8B-B14F-4D97-AF65-F5344CB8AC3E}">
        <p14:creationId xmlns:p14="http://schemas.microsoft.com/office/powerpoint/2010/main" val="342600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695875" y="260011"/>
            <a:ext cx="7082400" cy="85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2" name="Picture 1">
            <a:extLst>
              <a:ext uri="{FF2B5EF4-FFF2-40B4-BE49-F238E27FC236}">
                <a16:creationId xmlns:a16="http://schemas.microsoft.com/office/drawing/2014/main" id="{9CA59EC8-05EC-4FAA-9632-901C8B791AE1}"/>
              </a:ext>
            </a:extLst>
          </p:cNvPr>
          <p:cNvPicPr>
            <a:picLocks noChangeAspect="1"/>
          </p:cNvPicPr>
          <p:nvPr/>
        </p:nvPicPr>
        <p:blipFill>
          <a:blip r:embed="rId3"/>
          <a:stretch>
            <a:fillRect/>
          </a:stretch>
        </p:blipFill>
        <p:spPr>
          <a:xfrm>
            <a:off x="121165" y="1048142"/>
            <a:ext cx="7286625" cy="2695575"/>
          </a:xfrm>
          <a:prstGeom prst="rect">
            <a:avLst/>
          </a:prstGeom>
        </p:spPr>
      </p:pic>
      <p:pic>
        <p:nvPicPr>
          <p:cNvPr id="3" name="Picture 2">
            <a:extLst>
              <a:ext uri="{FF2B5EF4-FFF2-40B4-BE49-F238E27FC236}">
                <a16:creationId xmlns:a16="http://schemas.microsoft.com/office/drawing/2014/main" id="{C1812CF4-B6C0-45C7-9EB2-147CDFE48665}"/>
              </a:ext>
            </a:extLst>
          </p:cNvPr>
          <p:cNvPicPr>
            <a:picLocks noChangeAspect="1"/>
          </p:cNvPicPr>
          <p:nvPr/>
        </p:nvPicPr>
        <p:blipFill>
          <a:blip r:embed="rId4"/>
          <a:stretch>
            <a:fillRect/>
          </a:stretch>
        </p:blipFill>
        <p:spPr>
          <a:xfrm>
            <a:off x="1239981" y="1048142"/>
            <a:ext cx="7296150" cy="3305175"/>
          </a:xfrm>
          <a:prstGeom prst="rect">
            <a:avLst/>
          </a:prstGeom>
        </p:spPr>
      </p:pic>
    </p:spTree>
    <p:extLst>
      <p:ext uri="{BB962C8B-B14F-4D97-AF65-F5344CB8AC3E}">
        <p14:creationId xmlns:p14="http://schemas.microsoft.com/office/powerpoint/2010/main" val="193052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2" name="Picture 1">
            <a:extLst>
              <a:ext uri="{FF2B5EF4-FFF2-40B4-BE49-F238E27FC236}">
                <a16:creationId xmlns:a16="http://schemas.microsoft.com/office/drawing/2014/main" id="{9B3CA737-2C53-4D8C-85E9-4FCFD4F3B522}"/>
              </a:ext>
            </a:extLst>
          </p:cNvPr>
          <p:cNvPicPr>
            <a:picLocks noChangeAspect="1"/>
          </p:cNvPicPr>
          <p:nvPr/>
        </p:nvPicPr>
        <p:blipFill>
          <a:blip r:embed="rId3"/>
          <a:stretch>
            <a:fillRect/>
          </a:stretch>
        </p:blipFill>
        <p:spPr>
          <a:xfrm>
            <a:off x="2493818" y="987340"/>
            <a:ext cx="5451402" cy="4156160"/>
          </a:xfrm>
          <a:prstGeom prst="rect">
            <a:avLst/>
          </a:prstGeom>
        </p:spPr>
      </p:pic>
    </p:spTree>
    <p:extLst>
      <p:ext uri="{BB962C8B-B14F-4D97-AF65-F5344CB8AC3E}">
        <p14:creationId xmlns:p14="http://schemas.microsoft.com/office/powerpoint/2010/main" val="3158803418"/>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4" name="Picture 4" descr="A screenshot of a social media post&#10;&#10;Description generated with very high confidence">
            <a:extLst>
              <a:ext uri="{FF2B5EF4-FFF2-40B4-BE49-F238E27FC236}">
                <a16:creationId xmlns:a16="http://schemas.microsoft.com/office/drawing/2014/main" id="{0301B679-79B3-44E1-87BA-FA9EFA3FE547}"/>
              </a:ext>
            </a:extLst>
          </p:cNvPr>
          <p:cNvPicPr>
            <a:picLocks noChangeAspect="1"/>
          </p:cNvPicPr>
          <p:nvPr/>
        </p:nvPicPr>
        <p:blipFill>
          <a:blip r:embed="rId3"/>
          <a:stretch>
            <a:fillRect/>
          </a:stretch>
        </p:blipFill>
        <p:spPr>
          <a:xfrm>
            <a:off x="597758" y="1079884"/>
            <a:ext cx="7431044" cy="3709692"/>
          </a:xfrm>
          <a:prstGeom prst="rect">
            <a:avLst/>
          </a:prstGeom>
        </p:spPr>
      </p:pic>
    </p:spTree>
    <p:extLst>
      <p:ext uri="{BB962C8B-B14F-4D97-AF65-F5344CB8AC3E}">
        <p14:creationId xmlns:p14="http://schemas.microsoft.com/office/powerpoint/2010/main" val="8402876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2" name="Picture 1"/>
          <p:cNvPicPr>
            <a:picLocks noChangeAspect="1"/>
          </p:cNvPicPr>
          <p:nvPr/>
        </p:nvPicPr>
        <p:blipFill>
          <a:blip r:embed="rId3"/>
          <a:stretch>
            <a:fillRect/>
          </a:stretch>
        </p:blipFill>
        <p:spPr>
          <a:xfrm>
            <a:off x="115614" y="1088271"/>
            <a:ext cx="8786648" cy="1982442"/>
          </a:xfrm>
          <a:prstGeom prst="rect">
            <a:avLst/>
          </a:prstGeom>
        </p:spPr>
      </p:pic>
      <p:pic>
        <p:nvPicPr>
          <p:cNvPr id="3" name="Picture 2"/>
          <p:cNvPicPr>
            <a:picLocks noChangeAspect="1"/>
          </p:cNvPicPr>
          <p:nvPr/>
        </p:nvPicPr>
        <p:blipFill>
          <a:blip r:embed="rId4"/>
          <a:stretch>
            <a:fillRect/>
          </a:stretch>
        </p:blipFill>
        <p:spPr>
          <a:xfrm>
            <a:off x="2279445" y="2079492"/>
            <a:ext cx="6959148" cy="4072519"/>
          </a:xfrm>
          <a:prstGeom prst="rect">
            <a:avLst/>
          </a:prstGeom>
        </p:spPr>
      </p:pic>
    </p:spTree>
    <p:extLst>
      <p:ext uri="{BB962C8B-B14F-4D97-AF65-F5344CB8AC3E}">
        <p14:creationId xmlns:p14="http://schemas.microsoft.com/office/powerpoint/2010/main" val="383092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626500" y="402075"/>
            <a:ext cx="6866100" cy="85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Welcome!</a:t>
            </a:r>
            <a:endParaRPr/>
          </a:p>
        </p:txBody>
      </p:sp>
      <p:sp>
        <p:nvSpPr>
          <p:cNvPr id="73" name="Google Shape;73;p14"/>
          <p:cNvSpPr txBox="1">
            <a:spLocks noGrp="1"/>
          </p:cNvSpPr>
          <p:nvPr>
            <p:ph type="body" idx="1"/>
          </p:nvPr>
        </p:nvSpPr>
        <p:spPr>
          <a:xfrm>
            <a:off x="499850" y="1388700"/>
            <a:ext cx="3890700" cy="2366100"/>
          </a:xfrm>
          <a:prstGeom prst="rect">
            <a:avLst/>
          </a:prstGeom>
        </p:spPr>
        <p:txBody>
          <a:bodyPr spcFirstLastPara="1" wrap="square" lIns="91425" tIns="91425" rIns="91425" bIns="91425" anchor="t" anchorCtr="0">
            <a:noAutofit/>
          </a:bodyPr>
          <a:lstStyle/>
          <a:p>
            <a:pPr marL="0" lvl="0" indent="0" rtl="0">
              <a:lnSpc>
                <a:spcPct val="90000"/>
              </a:lnSpc>
              <a:spcBef>
                <a:spcPts val="0"/>
              </a:spcBef>
              <a:spcAft>
                <a:spcPts val="0"/>
              </a:spcAft>
              <a:buNone/>
            </a:pPr>
            <a:r>
              <a:rPr lang="en">
                <a:solidFill>
                  <a:schemeClr val="dk1"/>
                </a:solidFill>
                <a:latin typeface="Poppins"/>
                <a:ea typeface="Poppins"/>
                <a:cs typeface="Poppins"/>
                <a:sym typeface="Poppins"/>
              </a:rPr>
              <a:t>As you are making yourselves comfortable, please log in to the </a:t>
            </a:r>
            <a:r>
              <a:rPr lang="en" b="1">
                <a:solidFill>
                  <a:schemeClr val="dk1"/>
                </a:solidFill>
                <a:latin typeface="Poppins"/>
                <a:ea typeface="Poppins"/>
                <a:cs typeface="Poppins"/>
                <a:sym typeface="Poppins"/>
              </a:rPr>
              <a:t>TEKS Resource System</a:t>
            </a:r>
            <a:r>
              <a:rPr lang="en">
                <a:solidFill>
                  <a:schemeClr val="dk1"/>
                </a:solidFill>
                <a:latin typeface="Poppins"/>
                <a:ea typeface="Poppins"/>
                <a:cs typeface="Poppins"/>
                <a:sym typeface="Poppins"/>
              </a:rPr>
              <a:t>:</a:t>
            </a:r>
            <a:br>
              <a:rPr lang="en">
                <a:solidFill>
                  <a:schemeClr val="dk1"/>
                </a:solidFill>
                <a:latin typeface="Poppins"/>
                <a:ea typeface="Poppins"/>
                <a:cs typeface="Poppins"/>
                <a:sym typeface="Poppins"/>
              </a:rPr>
            </a:br>
            <a:r>
              <a:rPr lang="en">
                <a:solidFill>
                  <a:schemeClr val="dk1"/>
                </a:solidFill>
                <a:latin typeface="Poppins"/>
                <a:ea typeface="Poppins"/>
                <a:cs typeface="Poppins"/>
                <a:sym typeface="Poppins"/>
              </a:rPr>
              <a:t> </a:t>
            </a:r>
            <a:br>
              <a:rPr lang="en">
                <a:solidFill>
                  <a:schemeClr val="dk1"/>
                </a:solidFill>
                <a:latin typeface="Poppins"/>
                <a:ea typeface="Poppins"/>
                <a:cs typeface="Poppins"/>
                <a:sym typeface="Poppins"/>
              </a:rPr>
            </a:br>
            <a:r>
              <a:rPr lang="en">
                <a:solidFill>
                  <a:schemeClr val="dk1"/>
                </a:solidFill>
                <a:latin typeface="Poppins"/>
                <a:ea typeface="Poppins"/>
                <a:cs typeface="Poppins"/>
                <a:sym typeface="Poppins"/>
              </a:rPr>
              <a:t>1. Open up the web page:</a:t>
            </a:r>
            <a:br>
              <a:rPr lang="en">
                <a:solidFill>
                  <a:schemeClr val="dk1"/>
                </a:solidFill>
                <a:latin typeface="Poppins"/>
                <a:ea typeface="Poppins"/>
                <a:cs typeface="Poppins"/>
                <a:sym typeface="Poppins"/>
              </a:rPr>
            </a:br>
            <a:r>
              <a:rPr lang="en" u="sng">
                <a:solidFill>
                  <a:srgbClr val="0563C1"/>
                </a:solidFill>
                <a:latin typeface="Poppins"/>
                <a:ea typeface="Poppins"/>
                <a:cs typeface="Poppins"/>
                <a:sym typeface="Poppins"/>
                <a:hlinkClick r:id="rId3"/>
              </a:rPr>
              <a:t>www.teksresourcesystem.net</a:t>
            </a:r>
            <a:br>
              <a:rPr lang="en">
                <a:solidFill>
                  <a:schemeClr val="dk1"/>
                </a:solidFill>
                <a:latin typeface="Poppins"/>
                <a:ea typeface="Poppins"/>
                <a:cs typeface="Poppins"/>
                <a:sym typeface="Poppins"/>
              </a:rPr>
            </a:br>
            <a:endParaRPr>
              <a:solidFill>
                <a:schemeClr val="dk1"/>
              </a:solidFill>
              <a:latin typeface="Poppins"/>
              <a:ea typeface="Poppins"/>
              <a:cs typeface="Poppins"/>
              <a:sym typeface="Poppins"/>
            </a:endParaRPr>
          </a:p>
          <a:p>
            <a:pPr marL="0" lvl="0" indent="0" rtl="0">
              <a:lnSpc>
                <a:spcPct val="90000"/>
              </a:lnSpc>
              <a:spcBef>
                <a:spcPts val="0"/>
              </a:spcBef>
              <a:spcAft>
                <a:spcPts val="0"/>
              </a:spcAft>
              <a:buClr>
                <a:schemeClr val="dk1"/>
              </a:buClr>
              <a:buFont typeface="Calibri"/>
              <a:buNone/>
            </a:pPr>
            <a:r>
              <a:rPr lang="en">
                <a:solidFill>
                  <a:schemeClr val="dk1"/>
                </a:solidFill>
                <a:latin typeface="Poppins"/>
                <a:ea typeface="Poppins"/>
                <a:cs typeface="Poppins"/>
                <a:sym typeface="Poppins"/>
              </a:rPr>
              <a:t>2. Log onto TEKS Resource System. </a:t>
            </a:r>
            <a:endParaRPr/>
          </a:p>
        </p:txBody>
      </p:sp>
      <p:sp>
        <p:nvSpPr>
          <p:cNvPr id="74" name="Google Shape;74;p14"/>
          <p:cNvSpPr txBox="1"/>
          <p:nvPr/>
        </p:nvSpPr>
        <p:spPr>
          <a:xfrm>
            <a:off x="4865275" y="664625"/>
            <a:ext cx="3613800" cy="31746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n" sz="2400" i="1">
                <a:solidFill>
                  <a:schemeClr val="dk1"/>
                </a:solidFill>
                <a:latin typeface="Poppins"/>
                <a:ea typeface="Poppins"/>
                <a:cs typeface="Poppins"/>
                <a:sym typeface="Poppins"/>
              </a:rPr>
              <a:t>First time users:</a:t>
            </a:r>
            <a:r>
              <a:rPr lang="en" sz="2400">
                <a:solidFill>
                  <a:schemeClr val="dk1"/>
                </a:solidFill>
                <a:latin typeface="Poppins"/>
                <a:ea typeface="Poppins"/>
                <a:cs typeface="Poppins"/>
                <a:sym typeface="Poppins"/>
              </a:rPr>
              <a:t> </a:t>
            </a:r>
            <a:br>
              <a:rPr lang="en" sz="2400">
                <a:solidFill>
                  <a:schemeClr val="dk1"/>
                </a:solidFill>
                <a:latin typeface="Poppins"/>
                <a:ea typeface="Poppins"/>
                <a:cs typeface="Poppins"/>
                <a:sym typeface="Poppins"/>
              </a:rPr>
            </a:br>
            <a:endParaRPr sz="2400">
              <a:solidFill>
                <a:schemeClr val="dk1"/>
              </a:solidFill>
              <a:latin typeface="Poppins"/>
              <a:ea typeface="Poppins"/>
              <a:cs typeface="Poppins"/>
              <a:sym typeface="Poppins"/>
            </a:endParaRPr>
          </a:p>
          <a:p>
            <a:pPr marL="0" lvl="0" indent="0" rtl="0">
              <a:lnSpc>
                <a:spcPct val="90000"/>
              </a:lnSpc>
              <a:spcBef>
                <a:spcPts val="0"/>
              </a:spcBef>
              <a:spcAft>
                <a:spcPts val="0"/>
              </a:spcAft>
              <a:buNone/>
            </a:pPr>
            <a:r>
              <a:rPr lang="en" sz="1800" b="1">
                <a:solidFill>
                  <a:schemeClr val="dk1"/>
                </a:solidFill>
                <a:latin typeface="Poppins"/>
                <a:ea typeface="Poppins"/>
                <a:cs typeface="Poppins"/>
                <a:sym typeface="Poppins"/>
              </a:rPr>
              <a:t>Username</a:t>
            </a:r>
            <a:r>
              <a:rPr lang="en" sz="1800">
                <a:solidFill>
                  <a:schemeClr val="dk1"/>
                </a:solidFill>
                <a:latin typeface="Poppins"/>
                <a:ea typeface="Poppins"/>
                <a:cs typeface="Poppins"/>
                <a:sym typeface="Poppins"/>
              </a:rPr>
              <a:t>: full district email address</a:t>
            </a:r>
            <a:br>
              <a:rPr lang="en" sz="1800">
                <a:solidFill>
                  <a:schemeClr val="dk1"/>
                </a:solidFill>
                <a:latin typeface="Poppins"/>
                <a:ea typeface="Poppins"/>
                <a:cs typeface="Poppins"/>
                <a:sym typeface="Poppins"/>
              </a:rPr>
            </a:br>
            <a:r>
              <a:rPr lang="en" sz="1800" b="1">
                <a:solidFill>
                  <a:schemeClr val="dk1"/>
                </a:solidFill>
                <a:latin typeface="Poppins"/>
                <a:ea typeface="Poppins"/>
                <a:cs typeface="Poppins"/>
                <a:sym typeface="Poppins"/>
              </a:rPr>
              <a:t>Password</a:t>
            </a:r>
            <a:r>
              <a:rPr lang="en" sz="1800">
                <a:solidFill>
                  <a:schemeClr val="dk1"/>
                </a:solidFill>
                <a:latin typeface="Poppins"/>
                <a:ea typeface="Poppins"/>
                <a:cs typeface="Poppins"/>
                <a:sym typeface="Poppins"/>
              </a:rPr>
              <a:t>: check your district email</a:t>
            </a:r>
            <a:br>
              <a:rPr lang="en" sz="1800">
                <a:solidFill>
                  <a:schemeClr val="dk1"/>
                </a:solidFill>
                <a:latin typeface="Poppins"/>
                <a:ea typeface="Poppins"/>
                <a:cs typeface="Poppins"/>
                <a:sym typeface="Poppins"/>
              </a:rPr>
            </a:br>
            <a:r>
              <a:rPr lang="en" sz="1800">
                <a:solidFill>
                  <a:schemeClr val="dk1"/>
                </a:solidFill>
                <a:latin typeface="Poppins"/>
                <a:ea typeface="Poppins"/>
                <a:cs typeface="Poppins"/>
                <a:sym typeface="Poppins"/>
              </a:rPr>
              <a:t>If this is not available, click “Forgot password” link to receive a new email. </a:t>
            </a:r>
            <a:endParaRPr sz="1800">
              <a:solidFill>
                <a:schemeClr val="dk1"/>
              </a:solidFill>
              <a:latin typeface="Poppins"/>
              <a:ea typeface="Poppins"/>
              <a:cs typeface="Poppins"/>
              <a:sym typeface="Poppins"/>
            </a:endParaRPr>
          </a:p>
        </p:txBody>
      </p:sp>
      <p:sp>
        <p:nvSpPr>
          <p:cNvPr id="75" name="Google Shape;75;p14"/>
          <p:cNvSpPr txBox="1"/>
          <p:nvPr/>
        </p:nvSpPr>
        <p:spPr>
          <a:xfrm>
            <a:off x="4804225" y="3647875"/>
            <a:ext cx="3735900" cy="11082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n" sz="1800" b="1" i="1">
                <a:solidFill>
                  <a:srgbClr val="FF0000"/>
                </a:solidFill>
                <a:latin typeface="Bell MT"/>
                <a:ea typeface="Bell MT"/>
                <a:cs typeface="Bell MT"/>
                <a:sym typeface="Bell MT"/>
              </a:rPr>
              <a:t>Please VERIFY your account with the follow–up email you will receive the first time you log on.</a:t>
            </a:r>
            <a:endParaRPr sz="1800">
              <a:solidFill>
                <a:schemeClr val="dk2"/>
              </a:solidFill>
              <a:latin typeface="Raleway Light"/>
              <a:ea typeface="Raleway Light"/>
              <a:cs typeface="Raleway Light"/>
              <a:sym typeface="Raleway Light"/>
            </a:endParaRPr>
          </a:p>
        </p:txBody>
      </p:sp>
      <p:grpSp>
        <p:nvGrpSpPr>
          <p:cNvPr id="76" name="Google Shape;76;p14"/>
          <p:cNvGrpSpPr/>
          <p:nvPr/>
        </p:nvGrpSpPr>
        <p:grpSpPr>
          <a:xfrm>
            <a:off x="7996325" y="402086"/>
            <a:ext cx="779532" cy="750732"/>
            <a:chOff x="2583325" y="2972875"/>
            <a:chExt cx="462850" cy="445750"/>
          </a:xfrm>
        </p:grpSpPr>
        <p:sp>
          <p:nvSpPr>
            <p:cNvPr id="77" name="Google Shape;77;p14"/>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Google Shape;78;p14"/>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650532" y="255252"/>
            <a:ext cx="7082400" cy="85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3" name="Picture 2">
            <a:extLst>
              <a:ext uri="{FF2B5EF4-FFF2-40B4-BE49-F238E27FC236}">
                <a16:creationId xmlns:a16="http://schemas.microsoft.com/office/drawing/2014/main" id="{6D388B1F-B7CE-4B38-BFA1-71BDF5C90C7C}"/>
              </a:ext>
            </a:extLst>
          </p:cNvPr>
          <p:cNvPicPr>
            <a:picLocks noChangeAspect="1"/>
          </p:cNvPicPr>
          <p:nvPr/>
        </p:nvPicPr>
        <p:blipFill>
          <a:blip r:embed="rId3"/>
          <a:stretch>
            <a:fillRect/>
          </a:stretch>
        </p:blipFill>
        <p:spPr>
          <a:xfrm>
            <a:off x="4468388" y="255252"/>
            <a:ext cx="4675612" cy="4632996"/>
          </a:xfrm>
          <a:prstGeom prst="rect">
            <a:avLst/>
          </a:prstGeom>
        </p:spPr>
      </p:pic>
      <p:pic>
        <p:nvPicPr>
          <p:cNvPr id="2" name="Picture 1">
            <a:extLst>
              <a:ext uri="{FF2B5EF4-FFF2-40B4-BE49-F238E27FC236}">
                <a16:creationId xmlns:a16="http://schemas.microsoft.com/office/drawing/2014/main" id="{1F43566B-39B0-422D-9858-7C6E68EF5857}"/>
              </a:ext>
            </a:extLst>
          </p:cNvPr>
          <p:cNvPicPr>
            <a:picLocks noChangeAspect="1"/>
          </p:cNvPicPr>
          <p:nvPr/>
        </p:nvPicPr>
        <p:blipFill>
          <a:blip r:embed="rId4"/>
          <a:stretch>
            <a:fillRect/>
          </a:stretch>
        </p:blipFill>
        <p:spPr>
          <a:xfrm>
            <a:off x="332592" y="1641606"/>
            <a:ext cx="4239408" cy="1860288"/>
          </a:xfrm>
          <a:prstGeom prst="rect">
            <a:avLst/>
          </a:prstGeom>
        </p:spPr>
      </p:pic>
    </p:spTree>
    <p:extLst>
      <p:ext uri="{BB962C8B-B14F-4D97-AF65-F5344CB8AC3E}">
        <p14:creationId xmlns:p14="http://schemas.microsoft.com/office/powerpoint/2010/main" val="3907107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2" name="Picture 2" descr="A screenshot of a social media post&#10;&#10;Description generated with very high confidence">
            <a:extLst>
              <a:ext uri="{FF2B5EF4-FFF2-40B4-BE49-F238E27FC236}">
                <a16:creationId xmlns:a16="http://schemas.microsoft.com/office/drawing/2014/main" id="{8F4B6AC1-7A70-4C1A-A421-81D28E1A835E}"/>
              </a:ext>
            </a:extLst>
          </p:cNvPr>
          <p:cNvPicPr>
            <a:picLocks noChangeAspect="1"/>
          </p:cNvPicPr>
          <p:nvPr/>
        </p:nvPicPr>
        <p:blipFill>
          <a:blip r:embed="rId3"/>
          <a:stretch>
            <a:fillRect/>
          </a:stretch>
        </p:blipFill>
        <p:spPr>
          <a:xfrm>
            <a:off x="3710117" y="21913"/>
            <a:ext cx="4728003" cy="4999274"/>
          </a:xfrm>
          <a:prstGeom prst="rect">
            <a:avLst/>
          </a:prstGeom>
        </p:spPr>
      </p:pic>
    </p:spTree>
    <p:extLst>
      <p:ext uri="{BB962C8B-B14F-4D97-AF65-F5344CB8AC3E}">
        <p14:creationId xmlns:p14="http://schemas.microsoft.com/office/powerpoint/2010/main" val="17367313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Review</a:t>
            </a:r>
            <a:endParaRPr dirty="0"/>
          </a:p>
        </p:txBody>
      </p:sp>
      <p:pic>
        <p:nvPicPr>
          <p:cNvPr id="4" name="Picture 3"/>
          <p:cNvPicPr>
            <a:picLocks noChangeAspect="1"/>
          </p:cNvPicPr>
          <p:nvPr/>
        </p:nvPicPr>
        <p:blipFill>
          <a:blip r:embed="rId3"/>
          <a:stretch>
            <a:fillRect/>
          </a:stretch>
        </p:blipFill>
        <p:spPr>
          <a:xfrm>
            <a:off x="3478924" y="859306"/>
            <a:ext cx="5527298" cy="3989904"/>
          </a:xfrm>
          <a:prstGeom prst="rect">
            <a:avLst/>
          </a:prstGeom>
        </p:spPr>
      </p:pic>
    </p:spTree>
    <p:extLst>
      <p:ext uri="{BB962C8B-B14F-4D97-AF65-F5344CB8AC3E}">
        <p14:creationId xmlns:p14="http://schemas.microsoft.com/office/powerpoint/2010/main" val="2158051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676275" y="379875"/>
            <a:ext cx="7111800" cy="85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IFD – Rev</a:t>
            </a:r>
            <a:r>
              <a:rPr lang="en-US" dirty="0"/>
              <a:t>i</a:t>
            </a:r>
            <a:r>
              <a:rPr lang="en" dirty="0"/>
              <a:t>ew: Your Turn!</a:t>
            </a:r>
            <a:endParaRPr dirty="0"/>
          </a:p>
        </p:txBody>
      </p:sp>
      <p:sp>
        <p:nvSpPr>
          <p:cNvPr id="104" name="Google Shape;104;p18"/>
          <p:cNvSpPr txBox="1">
            <a:spLocks noGrp="1"/>
          </p:cNvSpPr>
          <p:nvPr>
            <p:ph type="body" idx="1"/>
          </p:nvPr>
        </p:nvSpPr>
        <p:spPr>
          <a:xfrm>
            <a:off x="529275" y="1237275"/>
            <a:ext cx="8075100" cy="3300900"/>
          </a:xfrm>
          <a:prstGeom prst="rect">
            <a:avLst/>
          </a:prstGeom>
        </p:spPr>
        <p:txBody>
          <a:bodyPr spcFirstLastPara="1" wrap="square" lIns="91425" tIns="91425" rIns="91425" bIns="91425" anchor="t" anchorCtr="0">
            <a:noAutofit/>
          </a:bodyPr>
          <a:lstStyle/>
          <a:p>
            <a:pPr marL="114300" lvl="0" indent="0" rtl="0">
              <a:spcBef>
                <a:spcPts val="600"/>
              </a:spcBef>
              <a:spcAft>
                <a:spcPts val="0"/>
              </a:spcAft>
              <a:buSzPts val="1800"/>
              <a:buNone/>
            </a:pPr>
            <a:r>
              <a:rPr lang="en" b="1" dirty="0"/>
              <a:t>Select an IFD to work on today</a:t>
            </a:r>
          </a:p>
          <a:p>
            <a:pPr marL="457200" lvl="0" indent="-342900" rtl="0">
              <a:spcBef>
                <a:spcPts val="600"/>
              </a:spcBef>
              <a:spcAft>
                <a:spcPts val="0"/>
              </a:spcAft>
              <a:buSzPts val="1800"/>
              <a:buChar char="●"/>
            </a:pPr>
            <a:r>
              <a:rPr lang="en" dirty="0"/>
              <a:t>Log in to the TEKS Resource System</a:t>
            </a:r>
            <a:endParaRPr dirty="0"/>
          </a:p>
          <a:p>
            <a:pPr marL="457200" lvl="0" indent="-342900" rtl="0">
              <a:spcBef>
                <a:spcPts val="0"/>
              </a:spcBef>
              <a:spcAft>
                <a:spcPts val="0"/>
              </a:spcAft>
              <a:buSzPts val="1800"/>
              <a:buChar char="●"/>
            </a:pPr>
            <a:r>
              <a:rPr lang="en" dirty="0"/>
              <a:t>Select a grade level for your content area - Click Search</a:t>
            </a:r>
            <a:endParaRPr dirty="0"/>
          </a:p>
          <a:p>
            <a:pPr marL="457200" lvl="0" indent="-342900" rtl="0">
              <a:spcBef>
                <a:spcPts val="0"/>
              </a:spcBef>
              <a:spcAft>
                <a:spcPts val="0"/>
              </a:spcAft>
              <a:buSzPts val="1800"/>
              <a:buChar char="●"/>
            </a:pPr>
            <a:r>
              <a:rPr lang="en" dirty="0"/>
              <a:t>Click on “Instructional Focus Document” OR Find it in the YAG</a:t>
            </a:r>
            <a:endParaRPr dirty="0"/>
          </a:p>
          <a:p>
            <a:pPr marL="457200" lvl="0" indent="-342900">
              <a:spcBef>
                <a:spcPts val="0"/>
              </a:spcBef>
              <a:spcAft>
                <a:spcPts val="0"/>
              </a:spcAft>
              <a:buSzPts val="1800"/>
              <a:buChar char="●"/>
            </a:pPr>
            <a:r>
              <a:rPr lang="en" dirty="0"/>
              <a:t>Select a unit of study</a:t>
            </a:r>
          </a:p>
          <a:p>
            <a:pPr marL="457200" lvl="0" indent="-342900">
              <a:spcBef>
                <a:spcPts val="0"/>
              </a:spcBef>
              <a:spcAft>
                <a:spcPts val="0"/>
              </a:spcAft>
              <a:buSzPts val="1800"/>
              <a:buChar char="●"/>
            </a:pPr>
            <a:endParaRPr lang="en" dirty="0"/>
          </a:p>
          <a:p>
            <a:pPr marL="114300" lvl="0" indent="0">
              <a:spcBef>
                <a:spcPts val="0"/>
              </a:spcBef>
              <a:spcAft>
                <a:spcPts val="0"/>
              </a:spcAft>
              <a:buSzPts val="1800"/>
              <a:buNone/>
            </a:pPr>
            <a:r>
              <a:rPr lang="en" b="1" dirty="0"/>
              <a:t>Review your IFD</a:t>
            </a:r>
          </a:p>
          <a:p>
            <a:pPr>
              <a:spcBef>
                <a:spcPts val="0"/>
              </a:spcBef>
            </a:pPr>
            <a:r>
              <a:rPr lang="en" dirty="0"/>
              <a:t>Find the title, suggested number of days and unit overview</a:t>
            </a:r>
          </a:p>
          <a:p>
            <a:pPr>
              <a:spcBef>
                <a:spcPts val="0"/>
              </a:spcBef>
            </a:pPr>
            <a:r>
              <a:rPr lang="en" dirty="0"/>
              <a:t>Find the performance assessments (unit understandings and overarching concepts)</a:t>
            </a:r>
          </a:p>
          <a:p>
            <a:pPr>
              <a:spcBef>
                <a:spcPts val="0"/>
              </a:spcBef>
            </a:pPr>
            <a:r>
              <a:rPr lang="en" dirty="0"/>
              <a:t>Find the specificity for the standards</a:t>
            </a:r>
            <a:endParaRPr dirty="0"/>
          </a:p>
        </p:txBody>
      </p:sp>
    </p:spTree>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374" y="214675"/>
            <a:ext cx="4008600" cy="1087800"/>
          </a:xfrm>
        </p:spPr>
        <p:txBody>
          <a:bodyPr/>
          <a:lstStyle/>
          <a:p>
            <a:r>
              <a:rPr lang="en-US" dirty="0"/>
              <a:t>Backward Design Model</a:t>
            </a:r>
            <a:br>
              <a:rPr lang="en-US" dirty="0"/>
            </a:br>
            <a:r>
              <a:rPr lang="en-US" dirty="0"/>
              <a:t>Stage 1: Identify Desired Results</a:t>
            </a:r>
          </a:p>
        </p:txBody>
      </p:sp>
      <p:sp>
        <p:nvSpPr>
          <p:cNvPr id="3" name="Subtitle 2"/>
          <p:cNvSpPr>
            <a:spLocks noGrp="1"/>
          </p:cNvSpPr>
          <p:nvPr>
            <p:ph type="subTitle" idx="1"/>
          </p:nvPr>
        </p:nvSpPr>
        <p:spPr/>
        <p:txBody>
          <a:bodyPr/>
          <a:lstStyle/>
          <a:p>
            <a:r>
              <a:rPr lang="en-US" dirty="0"/>
              <a:t>What should the students know and be able to do after this unit?</a:t>
            </a:r>
          </a:p>
        </p:txBody>
      </p:sp>
      <p:sp>
        <p:nvSpPr>
          <p:cNvPr id="4" name="Text Placeholder 3"/>
          <p:cNvSpPr>
            <a:spLocks noGrp="1"/>
          </p:cNvSpPr>
          <p:nvPr>
            <p:ph type="body" idx="2"/>
          </p:nvPr>
        </p:nvSpPr>
        <p:spPr>
          <a:xfrm>
            <a:off x="4776038" y="347075"/>
            <a:ext cx="3959400" cy="4383600"/>
          </a:xfrm>
        </p:spPr>
        <p:txBody>
          <a:bodyPr/>
          <a:lstStyle/>
          <a:p>
            <a:r>
              <a:rPr lang="en-US" dirty="0"/>
              <a:t>What is the goal of this unit?</a:t>
            </a:r>
          </a:p>
          <a:p>
            <a:r>
              <a:rPr lang="en-US" dirty="0"/>
              <a:t>What will students understand?</a:t>
            </a:r>
          </a:p>
          <a:p>
            <a:r>
              <a:rPr lang="en-US" dirty="0"/>
              <a:t>What will students know and be able to do?</a:t>
            </a:r>
          </a:p>
        </p:txBody>
      </p:sp>
      <p:graphicFrame>
        <p:nvGraphicFramePr>
          <p:cNvPr id="5" name="Diagram 4"/>
          <p:cNvGraphicFramePr/>
          <p:nvPr>
            <p:extLst>
              <p:ext uri="{D42A27DB-BD31-4B8C-83A1-F6EECF244321}">
                <p14:modId xmlns:p14="http://schemas.microsoft.com/office/powerpoint/2010/main" val="699115186"/>
              </p:ext>
            </p:extLst>
          </p:nvPr>
        </p:nvGraphicFramePr>
        <p:xfrm>
          <a:off x="4919241" y="2280744"/>
          <a:ext cx="3816197" cy="2999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1533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goal of this unit?</a:t>
            </a:r>
          </a:p>
        </p:txBody>
      </p:sp>
      <p:sp>
        <p:nvSpPr>
          <p:cNvPr id="3" name="Text Placeholder 2"/>
          <p:cNvSpPr>
            <a:spLocks noGrp="1"/>
          </p:cNvSpPr>
          <p:nvPr>
            <p:ph type="body" idx="1"/>
          </p:nvPr>
        </p:nvSpPr>
        <p:spPr>
          <a:xfrm>
            <a:off x="529275" y="1237275"/>
            <a:ext cx="8075100" cy="927856"/>
          </a:xfrm>
        </p:spPr>
        <p:txBody>
          <a:bodyPr/>
          <a:lstStyle/>
          <a:p>
            <a:r>
              <a:rPr lang="en-US" dirty="0"/>
              <a:t>The goal of each unit is the enduring understandings found in the Overview sections of the IFD. </a:t>
            </a:r>
          </a:p>
          <a:p>
            <a:endParaRPr lang="en-US" dirty="0"/>
          </a:p>
        </p:txBody>
      </p:sp>
    </p:spTree>
    <p:extLst>
      <p:ext uri="{BB962C8B-B14F-4D97-AF65-F5344CB8AC3E}">
        <p14:creationId xmlns:p14="http://schemas.microsoft.com/office/powerpoint/2010/main" val="1670509328"/>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6" y="140463"/>
            <a:ext cx="8850322" cy="857400"/>
          </a:xfrm>
        </p:spPr>
        <p:txBody>
          <a:bodyPr/>
          <a:lstStyle/>
          <a:p>
            <a:pPr algn="ctr"/>
            <a:r>
              <a:rPr lang="en-US" sz="2400" dirty="0"/>
              <a:t>Example</a:t>
            </a:r>
          </a:p>
        </p:txBody>
      </p:sp>
      <p:sp>
        <p:nvSpPr>
          <p:cNvPr id="3" name="Text Placeholder 2"/>
          <p:cNvSpPr>
            <a:spLocks noGrp="1"/>
          </p:cNvSpPr>
          <p:nvPr>
            <p:ph type="body" idx="1"/>
          </p:nvPr>
        </p:nvSpPr>
        <p:spPr>
          <a:xfrm>
            <a:off x="541622" y="3152572"/>
            <a:ext cx="8093644" cy="1563232"/>
          </a:xfrm>
        </p:spPr>
        <p:txBody>
          <a:bodyPr/>
          <a:lstStyle/>
          <a:p>
            <a:r>
              <a:rPr lang="en-US" dirty="0"/>
              <a:t>Summarizing and forming an overview</a:t>
            </a:r>
          </a:p>
          <a:p>
            <a:r>
              <a:rPr lang="en-US" dirty="0"/>
              <a:t>Different organizational patterns</a:t>
            </a:r>
          </a:p>
          <a:p>
            <a:r>
              <a:rPr lang="en-US" dirty="0"/>
              <a:t>Logical connections within multiple, similar, or different genres</a:t>
            </a:r>
          </a:p>
          <a:p>
            <a:endParaRPr lang="en-US" dirty="0"/>
          </a:p>
        </p:txBody>
      </p:sp>
      <p:pic>
        <p:nvPicPr>
          <p:cNvPr id="5" name="Picture 4">
            <a:extLst>
              <a:ext uri="{FF2B5EF4-FFF2-40B4-BE49-F238E27FC236}">
                <a16:creationId xmlns:a16="http://schemas.microsoft.com/office/drawing/2014/main" id="{01D002D8-9301-4906-B9C7-F690DC7E4542}"/>
              </a:ext>
            </a:extLst>
          </p:cNvPr>
          <p:cNvPicPr>
            <a:picLocks noChangeAspect="1"/>
          </p:cNvPicPr>
          <p:nvPr/>
        </p:nvPicPr>
        <p:blipFill>
          <a:blip r:embed="rId3"/>
          <a:stretch>
            <a:fillRect/>
          </a:stretch>
        </p:blipFill>
        <p:spPr>
          <a:xfrm>
            <a:off x="296805" y="1001293"/>
            <a:ext cx="4341598" cy="1689029"/>
          </a:xfrm>
          <a:prstGeom prst="rect">
            <a:avLst/>
          </a:prstGeom>
        </p:spPr>
      </p:pic>
      <p:pic>
        <p:nvPicPr>
          <p:cNvPr id="4" name="Picture 3">
            <a:extLst>
              <a:ext uri="{FF2B5EF4-FFF2-40B4-BE49-F238E27FC236}">
                <a16:creationId xmlns:a16="http://schemas.microsoft.com/office/drawing/2014/main" id="{43984735-1CC9-4A42-9353-4B768B76B1CD}"/>
              </a:ext>
            </a:extLst>
          </p:cNvPr>
          <p:cNvPicPr>
            <a:picLocks noChangeAspect="1"/>
          </p:cNvPicPr>
          <p:nvPr/>
        </p:nvPicPr>
        <p:blipFill>
          <a:blip r:embed="rId4"/>
          <a:stretch>
            <a:fillRect/>
          </a:stretch>
        </p:blipFill>
        <p:spPr>
          <a:xfrm>
            <a:off x="4853601" y="667407"/>
            <a:ext cx="4107518" cy="2485165"/>
          </a:xfrm>
          <a:prstGeom prst="rect">
            <a:avLst/>
          </a:prstGeom>
        </p:spPr>
      </p:pic>
    </p:spTree>
    <p:extLst>
      <p:ext uri="{BB962C8B-B14F-4D97-AF65-F5344CB8AC3E}">
        <p14:creationId xmlns:p14="http://schemas.microsoft.com/office/powerpoint/2010/main" val="14467890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1606" y="140463"/>
            <a:ext cx="8850322" cy="857400"/>
          </a:xfrm>
        </p:spPr>
        <p:txBody>
          <a:bodyPr/>
          <a:lstStyle/>
          <a:p>
            <a:pPr algn="ctr"/>
            <a:r>
              <a:rPr lang="en-US" sz="3200" dirty="0"/>
              <a:t>ELAR Example: 7</a:t>
            </a:r>
            <a:r>
              <a:rPr lang="en-US" sz="3200" baseline="30000" dirty="0"/>
              <a:t>th</a:t>
            </a:r>
            <a:r>
              <a:rPr lang="en-US" sz="3200" dirty="0"/>
              <a:t> Grade Unit 3</a:t>
            </a:r>
            <a:endParaRPr lang="en-US" dirty="0"/>
          </a:p>
        </p:txBody>
      </p:sp>
      <p:sp>
        <p:nvSpPr>
          <p:cNvPr id="3" name="Text Placeholder 2"/>
          <p:cNvSpPr>
            <a:spLocks noGrp="1"/>
          </p:cNvSpPr>
          <p:nvPr>
            <p:ph type="body" idx="1"/>
          </p:nvPr>
        </p:nvSpPr>
        <p:spPr>
          <a:xfrm>
            <a:off x="541622" y="3152572"/>
            <a:ext cx="8093644" cy="1563232"/>
          </a:xfrm>
        </p:spPr>
        <p:txBody>
          <a:bodyPr/>
          <a:lstStyle/>
          <a:p>
            <a:r>
              <a:rPr lang="en-US" dirty="0"/>
              <a:t>Summarizing and forming an overview</a:t>
            </a:r>
          </a:p>
          <a:p>
            <a:r>
              <a:rPr lang="en-US" dirty="0"/>
              <a:t>Different organizational patterns</a:t>
            </a:r>
          </a:p>
          <a:p>
            <a:r>
              <a:rPr lang="en-US" dirty="0"/>
              <a:t>Logical connections within multiple, similar, or different genres</a:t>
            </a:r>
          </a:p>
          <a:p>
            <a:endParaRPr lang="en-US" dirty="0"/>
          </a:p>
        </p:txBody>
      </p:sp>
      <p:pic>
        <p:nvPicPr>
          <p:cNvPr id="4" name="Picture 5" descr="A screenshot of a social media post&#10;&#10;Description generated with very high confidence">
            <a:extLst>
              <a:ext uri="{FF2B5EF4-FFF2-40B4-BE49-F238E27FC236}">
                <a16:creationId xmlns:a16="http://schemas.microsoft.com/office/drawing/2014/main" id="{00616BE6-06FE-4290-B181-370279DCE1E3}"/>
              </a:ext>
            </a:extLst>
          </p:cNvPr>
          <p:cNvPicPr>
            <a:picLocks noChangeAspect="1"/>
          </p:cNvPicPr>
          <p:nvPr/>
        </p:nvPicPr>
        <p:blipFill rotWithShape="1">
          <a:blip r:embed="rId3"/>
          <a:srcRect l="21473" t="42782" r="22806" b="25176"/>
          <a:stretch/>
        </p:blipFill>
        <p:spPr>
          <a:xfrm>
            <a:off x="590266" y="879001"/>
            <a:ext cx="7936249" cy="2373736"/>
          </a:xfrm>
          <a:prstGeom prst="rect">
            <a:avLst/>
          </a:prstGeom>
        </p:spPr>
      </p:pic>
    </p:spTree>
    <p:extLst>
      <p:ext uri="{BB962C8B-B14F-4D97-AF65-F5344CB8AC3E}">
        <p14:creationId xmlns:p14="http://schemas.microsoft.com/office/powerpoint/2010/main" val="331075260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1606" y="140463"/>
            <a:ext cx="8850322" cy="857400"/>
          </a:xfrm>
        </p:spPr>
        <p:txBody>
          <a:bodyPr/>
          <a:lstStyle/>
          <a:p>
            <a:pPr algn="ctr"/>
            <a:r>
              <a:rPr lang="en-US" sz="3200" dirty="0"/>
              <a:t>Social Studies Example: 5</a:t>
            </a:r>
            <a:r>
              <a:rPr lang="en-US" sz="3200" baseline="30000" dirty="0"/>
              <a:t>th</a:t>
            </a:r>
            <a:r>
              <a:rPr lang="en-US" sz="3200" dirty="0"/>
              <a:t> Grade Unit 3</a:t>
            </a:r>
            <a:endParaRPr lang="en-US" dirty="0"/>
          </a:p>
        </p:txBody>
      </p:sp>
      <p:sp>
        <p:nvSpPr>
          <p:cNvPr id="3" name="Text Placeholder 2"/>
          <p:cNvSpPr>
            <a:spLocks noGrp="1"/>
          </p:cNvSpPr>
          <p:nvPr>
            <p:ph type="body" idx="1"/>
          </p:nvPr>
        </p:nvSpPr>
        <p:spPr>
          <a:xfrm>
            <a:off x="541622" y="3152572"/>
            <a:ext cx="8093644" cy="1563232"/>
          </a:xfrm>
        </p:spPr>
        <p:txBody>
          <a:bodyPr/>
          <a:lstStyle/>
          <a:p>
            <a:r>
              <a:rPr lang="en-US" dirty="0"/>
              <a:t>About exploration and colonization of North America.</a:t>
            </a:r>
          </a:p>
          <a:p>
            <a:r>
              <a:rPr lang="en-US" dirty="0"/>
              <a:t>The colonization of the Americas resulted in changes in global trade patterns and new settlement patterns.</a:t>
            </a:r>
            <a:endParaRPr lang="en-US"/>
          </a:p>
          <a:p>
            <a:r>
              <a:rPr lang="en-US" dirty="0"/>
              <a:t>Establishment of British colonies in North America first steps toward eventual creation of United States.</a:t>
            </a:r>
          </a:p>
          <a:p>
            <a:endParaRPr lang="en-US" dirty="0"/>
          </a:p>
        </p:txBody>
      </p:sp>
      <p:pic>
        <p:nvPicPr>
          <p:cNvPr id="5" name="Picture 5" descr="A screenshot of a cell phone&#10;&#10;Description generated with very high confidence">
            <a:extLst>
              <a:ext uri="{FF2B5EF4-FFF2-40B4-BE49-F238E27FC236}">
                <a16:creationId xmlns:a16="http://schemas.microsoft.com/office/drawing/2014/main" id="{397B870D-DDEA-4DBD-A259-3F54C03DFE93}"/>
              </a:ext>
            </a:extLst>
          </p:cNvPr>
          <p:cNvPicPr>
            <a:picLocks noChangeAspect="1"/>
          </p:cNvPicPr>
          <p:nvPr/>
        </p:nvPicPr>
        <p:blipFill>
          <a:blip r:embed="rId3"/>
          <a:stretch>
            <a:fillRect/>
          </a:stretch>
        </p:blipFill>
        <p:spPr>
          <a:xfrm>
            <a:off x="1053414" y="937929"/>
            <a:ext cx="6805484" cy="1977905"/>
          </a:xfrm>
          <a:prstGeom prst="rect">
            <a:avLst/>
          </a:prstGeom>
        </p:spPr>
      </p:pic>
    </p:spTree>
    <p:extLst>
      <p:ext uri="{BB962C8B-B14F-4D97-AF65-F5344CB8AC3E}">
        <p14:creationId xmlns:p14="http://schemas.microsoft.com/office/powerpoint/2010/main" val="103663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4" y="379875"/>
            <a:ext cx="7784553" cy="857400"/>
          </a:xfrm>
        </p:spPr>
        <p:txBody>
          <a:bodyPr/>
          <a:lstStyle/>
          <a:p>
            <a:r>
              <a:rPr lang="en-US" dirty="0"/>
              <a:t>Science Example: 7</a:t>
            </a:r>
            <a:r>
              <a:rPr lang="en-US" baseline="30000" dirty="0"/>
              <a:t>th</a:t>
            </a:r>
            <a:r>
              <a:rPr lang="en-US" dirty="0"/>
              <a:t> Grade Unit 2</a:t>
            </a:r>
          </a:p>
        </p:txBody>
      </p:sp>
      <p:sp>
        <p:nvSpPr>
          <p:cNvPr id="3" name="Text Placeholder 2"/>
          <p:cNvSpPr>
            <a:spLocks noGrp="1"/>
          </p:cNvSpPr>
          <p:nvPr>
            <p:ph type="body" idx="1"/>
          </p:nvPr>
        </p:nvSpPr>
        <p:spPr>
          <a:xfrm>
            <a:off x="4240925" y="1237275"/>
            <a:ext cx="4363449" cy="3300900"/>
          </a:xfrm>
        </p:spPr>
        <p:txBody>
          <a:bodyPr/>
          <a:lstStyle/>
          <a:p>
            <a:r>
              <a:rPr lang="en-US" dirty="0"/>
              <a:t>Levels of organization within the human body</a:t>
            </a:r>
          </a:p>
          <a:p>
            <a:r>
              <a:rPr lang="en-US" dirty="0"/>
              <a:t>Living organisms must be able to maintain balance of stable, internal conditions in response to external and internal stimuli</a:t>
            </a:r>
          </a:p>
          <a:p>
            <a:r>
              <a:rPr lang="en-US" dirty="0"/>
              <a:t>Effects of force on motion in living organisms</a:t>
            </a:r>
          </a:p>
          <a:p>
            <a:r>
              <a:rPr lang="en-US" dirty="0"/>
              <a:t>Chemical and physical changes in matter within the digestive system</a:t>
            </a:r>
          </a:p>
          <a:p>
            <a:endParaRPr lang="en-US" dirty="0"/>
          </a:p>
        </p:txBody>
      </p:sp>
      <p:pic>
        <p:nvPicPr>
          <p:cNvPr id="4" name="Picture 3"/>
          <p:cNvPicPr>
            <a:picLocks noChangeAspect="1"/>
          </p:cNvPicPr>
          <p:nvPr/>
        </p:nvPicPr>
        <p:blipFill>
          <a:blip r:embed="rId3"/>
          <a:stretch>
            <a:fillRect/>
          </a:stretch>
        </p:blipFill>
        <p:spPr>
          <a:xfrm>
            <a:off x="560159" y="1765328"/>
            <a:ext cx="3680766" cy="1675796"/>
          </a:xfrm>
          <a:prstGeom prst="rect">
            <a:avLst/>
          </a:prstGeom>
        </p:spPr>
      </p:pic>
    </p:spTree>
    <p:extLst>
      <p:ext uri="{BB962C8B-B14F-4D97-AF65-F5344CB8AC3E}">
        <p14:creationId xmlns:p14="http://schemas.microsoft.com/office/powerpoint/2010/main" val="245340258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676275" y="379875"/>
            <a:ext cx="7111800" cy="85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Objectives</a:t>
            </a:r>
            <a:endParaRPr/>
          </a:p>
        </p:txBody>
      </p:sp>
      <p:sp>
        <p:nvSpPr>
          <p:cNvPr id="84" name="Google Shape;84;p15"/>
          <p:cNvSpPr txBox="1">
            <a:spLocks noGrp="1"/>
          </p:cNvSpPr>
          <p:nvPr>
            <p:ph type="body" idx="1"/>
          </p:nvPr>
        </p:nvSpPr>
        <p:spPr>
          <a:xfrm>
            <a:off x="529275" y="1237275"/>
            <a:ext cx="8075100" cy="3300900"/>
          </a:xfrm>
          <a:prstGeom prst="rect">
            <a:avLst/>
          </a:prstGeom>
        </p:spPr>
        <p:txBody>
          <a:bodyPr spcFirstLastPara="1" wrap="square" lIns="91425" tIns="91425" rIns="91425" bIns="91425" anchor="t" anchorCtr="0">
            <a:noAutofit/>
          </a:bodyPr>
          <a:lstStyle/>
          <a:p>
            <a:pPr fontAlgn="base"/>
            <a:r>
              <a:rPr lang="en-US" sz="2000" dirty="0"/>
              <a:t>Understanding the Backward Design model by Wiggins and </a:t>
            </a:r>
            <a:r>
              <a:rPr lang="en-US" sz="2000" dirty="0" err="1"/>
              <a:t>McTighe</a:t>
            </a:r>
            <a:endParaRPr lang="en-US" sz="2000" dirty="0"/>
          </a:p>
          <a:p>
            <a:pPr fontAlgn="base"/>
            <a:r>
              <a:rPr lang="en-US" sz="2000" dirty="0"/>
              <a:t>Explore standard bundling as it pertains to the TEKS Resource System</a:t>
            </a:r>
          </a:p>
          <a:p>
            <a:pPr fontAlgn="base"/>
            <a:r>
              <a:rPr lang="en-US" sz="2000" dirty="0"/>
              <a:t>Unpack the standards to study the cognitive rigor, context and content of student expectations.</a:t>
            </a:r>
          </a:p>
          <a:p>
            <a:pPr fontAlgn="base"/>
            <a:r>
              <a:rPr lang="en-US" sz="2000" dirty="0"/>
              <a:t>Learn to create assessments using the Assessment Creator and build assessments for the upcoming unit of study</a:t>
            </a:r>
          </a:p>
        </p:txBody>
      </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Turn!</a:t>
            </a:r>
          </a:p>
        </p:txBody>
      </p:sp>
      <p:sp>
        <p:nvSpPr>
          <p:cNvPr id="3" name="Text Placeholder 2"/>
          <p:cNvSpPr>
            <a:spLocks noGrp="1"/>
          </p:cNvSpPr>
          <p:nvPr>
            <p:ph type="body" idx="1"/>
          </p:nvPr>
        </p:nvSpPr>
        <p:spPr/>
        <p:txBody>
          <a:bodyPr/>
          <a:lstStyle/>
          <a:p>
            <a:pPr marL="114300" indent="0">
              <a:buNone/>
            </a:pPr>
            <a:r>
              <a:rPr lang="en-US" dirty="0"/>
              <a:t>Big ideas of the unit</a:t>
            </a:r>
          </a:p>
          <a:p>
            <a:r>
              <a:rPr lang="en-US" dirty="0"/>
              <a:t>Using the unit overview you’ve chosen, identify the big ideas for your unit.</a:t>
            </a:r>
          </a:p>
        </p:txBody>
      </p:sp>
      <p:grpSp>
        <p:nvGrpSpPr>
          <p:cNvPr id="8" name="Group 7">
            <a:extLst>
              <a:ext uri="{FF2B5EF4-FFF2-40B4-BE49-F238E27FC236}">
                <a16:creationId xmlns:a16="http://schemas.microsoft.com/office/drawing/2014/main" id="{3C5318BC-E3D3-47BE-8801-5A79AEAC8939}"/>
              </a:ext>
            </a:extLst>
          </p:cNvPr>
          <p:cNvGrpSpPr/>
          <p:nvPr/>
        </p:nvGrpSpPr>
        <p:grpSpPr>
          <a:xfrm>
            <a:off x="6585438" y="2488223"/>
            <a:ext cx="1608993" cy="2275402"/>
            <a:chOff x="6585438" y="2488223"/>
            <a:chExt cx="1608993" cy="2275402"/>
          </a:xfrm>
        </p:grpSpPr>
        <p:sp>
          <p:nvSpPr>
            <p:cNvPr id="4" name="Rectangle 3">
              <a:extLst>
                <a:ext uri="{FF2B5EF4-FFF2-40B4-BE49-F238E27FC236}">
                  <a16:creationId xmlns:a16="http://schemas.microsoft.com/office/drawing/2014/main" id="{E98E5607-B150-4386-A71D-506C8871D7FC}"/>
                </a:ext>
              </a:extLst>
            </p:cNvPr>
            <p:cNvSpPr/>
            <p:nvPr/>
          </p:nvSpPr>
          <p:spPr>
            <a:xfrm>
              <a:off x="6585438" y="2488223"/>
              <a:ext cx="1608993" cy="22754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ACC3813-B75F-48EE-AD49-53930C0B1263}"/>
                </a:ext>
              </a:extLst>
            </p:cNvPr>
            <p:cNvSpPr/>
            <p:nvPr/>
          </p:nvSpPr>
          <p:spPr>
            <a:xfrm>
              <a:off x="6761285" y="2924459"/>
              <a:ext cx="1230922" cy="1301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89CA679-4C9E-4C1C-88A1-991AFDB843FF}"/>
                </a:ext>
              </a:extLst>
            </p:cNvPr>
            <p:cNvSpPr/>
            <p:nvPr/>
          </p:nvSpPr>
          <p:spPr>
            <a:xfrm>
              <a:off x="7227277" y="3438808"/>
              <a:ext cx="298938" cy="27256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AC8953D-567C-45F4-A7F8-A5282235D541}"/>
                </a:ext>
              </a:extLst>
            </p:cNvPr>
            <p:cNvSpPr txBox="1"/>
            <p:nvPr/>
          </p:nvSpPr>
          <p:spPr>
            <a:xfrm>
              <a:off x="6585438" y="2571750"/>
              <a:ext cx="1512277" cy="307777"/>
            </a:xfrm>
            <a:prstGeom prst="rect">
              <a:avLst/>
            </a:prstGeom>
            <a:noFill/>
          </p:spPr>
          <p:txBody>
            <a:bodyPr wrap="square" rtlCol="0">
              <a:spAutoFit/>
            </a:bodyPr>
            <a:lstStyle/>
            <a:p>
              <a:r>
                <a:rPr lang="en-US" dirty="0"/>
                <a:t>Circle map</a:t>
              </a:r>
            </a:p>
          </p:txBody>
        </p:sp>
      </p:grpSp>
    </p:spTree>
    <p:extLst>
      <p:ext uri="{BB962C8B-B14F-4D97-AF65-F5344CB8AC3E}">
        <p14:creationId xmlns:p14="http://schemas.microsoft.com/office/powerpoint/2010/main" val="4044141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379875"/>
            <a:ext cx="7928100" cy="857400"/>
          </a:xfrm>
        </p:spPr>
        <p:txBody>
          <a:bodyPr/>
          <a:lstStyle/>
          <a:p>
            <a:r>
              <a:rPr lang="en-US" sz="2800" dirty="0"/>
              <a:t>What will students know and be able to do?</a:t>
            </a:r>
          </a:p>
        </p:txBody>
      </p:sp>
      <p:sp>
        <p:nvSpPr>
          <p:cNvPr id="3" name="Text Placeholder 2"/>
          <p:cNvSpPr>
            <a:spLocks noGrp="1"/>
          </p:cNvSpPr>
          <p:nvPr>
            <p:ph type="body" idx="1"/>
          </p:nvPr>
        </p:nvSpPr>
        <p:spPr>
          <a:xfrm>
            <a:off x="529275" y="1237275"/>
            <a:ext cx="8075100" cy="2472877"/>
          </a:xfrm>
        </p:spPr>
        <p:txBody>
          <a:bodyPr/>
          <a:lstStyle/>
          <a:p>
            <a:pPr indent="-457200"/>
            <a:r>
              <a:rPr lang="en-US" dirty="0"/>
              <a:t>Standards bundled within a unit are organized into smaller chunks or unit understandings.</a:t>
            </a:r>
          </a:p>
          <a:p>
            <a:pPr indent="-457200"/>
            <a:r>
              <a:rPr lang="en-US" dirty="0"/>
              <a:t>Unit understandings get assessed through the Performance Assessment.</a:t>
            </a:r>
          </a:p>
          <a:p>
            <a:pPr indent="-457200"/>
            <a:r>
              <a:rPr lang="en-US" dirty="0"/>
              <a:t>PAs are not lessons, they are checkpoints within a unit.</a:t>
            </a:r>
          </a:p>
          <a:p>
            <a:pPr indent="-457200"/>
            <a:r>
              <a:rPr lang="en-US" dirty="0"/>
              <a:t>Number of PAs is dependent upon information that has been chunked conceptually.</a:t>
            </a:r>
          </a:p>
        </p:txBody>
      </p:sp>
      <p:sp>
        <p:nvSpPr>
          <p:cNvPr id="4" name="Rounded Rectangle 3"/>
          <p:cNvSpPr/>
          <p:nvPr/>
        </p:nvSpPr>
        <p:spPr>
          <a:xfrm>
            <a:off x="1299008" y="3710151"/>
            <a:ext cx="2995448" cy="88286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Bundling of Standards</a:t>
            </a:r>
          </a:p>
          <a:p>
            <a:pPr algn="ctr"/>
            <a:r>
              <a:rPr lang="en-US" sz="2000" dirty="0">
                <a:latin typeface="Calibri" panose="020F0502020204030204" pitchFamily="34" charset="0"/>
                <a:cs typeface="Calibri" panose="020F0502020204030204" pitchFamily="34" charset="0"/>
              </a:rPr>
              <a:t>Option #1</a:t>
            </a:r>
          </a:p>
        </p:txBody>
      </p:sp>
      <p:sp>
        <p:nvSpPr>
          <p:cNvPr id="5" name="Rounded Rectangle 4"/>
          <p:cNvSpPr/>
          <p:nvPr/>
        </p:nvSpPr>
        <p:spPr>
          <a:xfrm>
            <a:off x="5064188" y="3710151"/>
            <a:ext cx="2995448" cy="88286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Bundling of Standards</a:t>
            </a:r>
          </a:p>
          <a:p>
            <a:pPr algn="ctr"/>
            <a:r>
              <a:rPr lang="en-US" sz="2000" dirty="0">
                <a:latin typeface="Calibri" panose="020F0502020204030204" pitchFamily="34" charset="0"/>
                <a:cs typeface="Calibri" panose="020F0502020204030204" pitchFamily="34" charset="0"/>
              </a:rPr>
              <a:t>Option #2</a:t>
            </a:r>
          </a:p>
        </p:txBody>
      </p:sp>
    </p:spTree>
    <p:extLst>
      <p:ext uri="{BB962C8B-B14F-4D97-AF65-F5344CB8AC3E}">
        <p14:creationId xmlns:p14="http://schemas.microsoft.com/office/powerpoint/2010/main" val="3733556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Down the Standards</a:t>
            </a:r>
          </a:p>
        </p:txBody>
      </p:sp>
      <p:sp>
        <p:nvSpPr>
          <p:cNvPr id="3" name="Subtitle 2"/>
          <p:cNvSpPr>
            <a:spLocks noGrp="1"/>
          </p:cNvSpPr>
          <p:nvPr>
            <p:ph type="subTitle" idx="1"/>
          </p:nvPr>
        </p:nvSpPr>
        <p:spPr>
          <a:xfrm>
            <a:off x="441075" y="2538875"/>
            <a:ext cx="3831372" cy="705600"/>
          </a:xfrm>
        </p:spPr>
        <p:txBody>
          <a:bodyPr/>
          <a:lstStyle/>
          <a:p>
            <a:r>
              <a:rPr lang="en-US" dirty="0"/>
              <a:t>Using a Performance Assessment</a:t>
            </a:r>
          </a:p>
        </p:txBody>
      </p:sp>
      <p:sp>
        <p:nvSpPr>
          <p:cNvPr id="4" name="Text Placeholder 3"/>
          <p:cNvSpPr>
            <a:spLocks noGrp="1"/>
          </p:cNvSpPr>
          <p:nvPr>
            <p:ph type="body" idx="2"/>
          </p:nvPr>
        </p:nvSpPr>
        <p:spPr>
          <a:xfrm>
            <a:off x="4740165" y="231227"/>
            <a:ext cx="4246179" cy="4532347"/>
          </a:xfrm>
        </p:spPr>
        <p:txBody>
          <a:bodyPr/>
          <a:lstStyle/>
          <a:p>
            <a:r>
              <a:rPr lang="en-US" dirty="0"/>
              <a:t>What are the unit understandings associated with the performance assessment? (Big Ideas)</a:t>
            </a:r>
          </a:p>
          <a:p>
            <a:r>
              <a:rPr lang="en-US" dirty="0"/>
              <a:t>What are the standards addressed in the performance assessment?</a:t>
            </a:r>
          </a:p>
          <a:p>
            <a:r>
              <a:rPr lang="en-US" dirty="0"/>
              <a:t>What is the cognitive rigor and content for the standard?</a:t>
            </a:r>
          </a:p>
          <a:p>
            <a:r>
              <a:rPr lang="en-US" dirty="0"/>
              <a:t>What are some notes/vocabulary/background knowledge/misconceptions that I need to address?</a:t>
            </a:r>
          </a:p>
          <a:p>
            <a:endParaRPr lang="en-US" dirty="0"/>
          </a:p>
        </p:txBody>
      </p:sp>
    </p:spTree>
    <p:extLst>
      <p:ext uri="{BB962C8B-B14F-4D97-AF65-F5344CB8AC3E}">
        <p14:creationId xmlns:p14="http://schemas.microsoft.com/office/powerpoint/2010/main" val="1525704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Performance Assessments:</a:t>
            </a:r>
            <a:br>
              <a:rPr lang="en-US" sz="3200" dirty="0"/>
            </a:br>
            <a:r>
              <a:rPr lang="en-US" sz="3200" dirty="0"/>
              <a:t>Unit Understandings</a:t>
            </a:r>
          </a:p>
        </p:txBody>
      </p:sp>
      <p:sp>
        <p:nvSpPr>
          <p:cNvPr id="3" name="Text Placeholder 2"/>
          <p:cNvSpPr>
            <a:spLocks noGrp="1"/>
          </p:cNvSpPr>
          <p:nvPr>
            <p:ph type="body" idx="1"/>
          </p:nvPr>
        </p:nvSpPr>
        <p:spPr>
          <a:xfrm>
            <a:off x="529275" y="1618593"/>
            <a:ext cx="8075100" cy="2919582"/>
          </a:xfrm>
        </p:spPr>
        <p:txBody>
          <a:bodyPr/>
          <a:lstStyle/>
          <a:p>
            <a:r>
              <a:rPr lang="en-US" dirty="0"/>
              <a:t>The unit understandings associated with the performance assessment are aligned with the “Big Ideas” identified in the overview.</a:t>
            </a:r>
          </a:p>
          <a:p>
            <a:r>
              <a:rPr lang="en-US" dirty="0"/>
              <a:t>Identify a “Big Idea” and the standards that are associated with it.</a:t>
            </a:r>
          </a:p>
          <a:p>
            <a:r>
              <a:rPr lang="en-US" dirty="0"/>
              <a:t>Review the specificity for these standards (bottom of IFD) and make notes as appropriate.</a:t>
            </a:r>
          </a:p>
          <a:p>
            <a:pPr lvl="1"/>
            <a:r>
              <a:rPr lang="en-US" dirty="0"/>
              <a:t>Cognitive Rigor – verb</a:t>
            </a:r>
          </a:p>
          <a:p>
            <a:pPr lvl="1"/>
            <a:r>
              <a:rPr lang="en-US" dirty="0"/>
              <a:t>Content</a:t>
            </a:r>
          </a:p>
          <a:p>
            <a:r>
              <a:rPr lang="en-US" dirty="0"/>
              <a:t>Add notes/vocabulary/misconceptions as needed</a:t>
            </a:r>
          </a:p>
        </p:txBody>
      </p:sp>
    </p:spTree>
    <p:extLst>
      <p:ext uri="{BB962C8B-B14F-4D97-AF65-F5344CB8AC3E}">
        <p14:creationId xmlns:p14="http://schemas.microsoft.com/office/powerpoint/2010/main" val="3791484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291" y="397165"/>
            <a:ext cx="8123852" cy="427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857471" y="466397"/>
            <a:ext cx="4853276" cy="434917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p:cNvSpPr/>
          <p:nvPr/>
        </p:nvSpPr>
        <p:spPr>
          <a:xfrm>
            <a:off x="4525502" y="1760382"/>
            <a:ext cx="1517215" cy="134485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err="1">
                <a:cs typeface="Arial"/>
              </a:rPr>
              <a:t>Measurment</a:t>
            </a:r>
            <a:endParaRPr lang="en-US" sz="1100" dirty="0">
              <a:cs typeface="Arial"/>
            </a:endParaRPr>
          </a:p>
        </p:txBody>
      </p:sp>
      <p:sp>
        <p:nvSpPr>
          <p:cNvPr id="6" name="TextBox 5"/>
          <p:cNvSpPr txBox="1"/>
          <p:nvPr/>
        </p:nvSpPr>
        <p:spPr>
          <a:xfrm>
            <a:off x="4211941" y="730148"/>
            <a:ext cx="2760428" cy="1015663"/>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4.5C Use models to determine the formulas for perimeter of a rectangle (l + w + l+ w or 2l +2w), including the special form for perimeter of a square (4s) and the area of a rectangle (l x w).</a:t>
            </a:r>
          </a:p>
        </p:txBody>
      </p:sp>
      <p:sp>
        <p:nvSpPr>
          <p:cNvPr id="7" name="TextBox 6"/>
          <p:cNvSpPr txBox="1"/>
          <p:nvPr/>
        </p:nvSpPr>
        <p:spPr>
          <a:xfrm>
            <a:off x="3168958" y="1774788"/>
            <a:ext cx="1543392" cy="1015663"/>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4.6A Identify points, lines, line segments, rays, angles, and perpendicular and parallel lines.</a:t>
            </a:r>
            <a:r>
              <a:rPr lang="en-US" sz="1200" dirty="0">
                <a:solidFill>
                  <a:schemeClr val="bg1"/>
                </a:solidFill>
                <a:latin typeface="Calibri" panose="020F0502020204030204" pitchFamily="34" charset="0"/>
                <a:cs typeface="Calibri" panose="020F0502020204030204" pitchFamily="34" charset="0"/>
              </a:rPr>
              <a:t> </a:t>
            </a:r>
            <a:endParaRPr lang="en-US" sz="1200" b="1" dirty="0">
              <a:solidFill>
                <a:schemeClr val="bg1"/>
              </a:solidFill>
              <a:latin typeface="Calibri" panose="020F0502020204030204" pitchFamily="34" charset="0"/>
              <a:cs typeface="Calibri" panose="020F0502020204030204" pitchFamily="34" charset="0"/>
            </a:endParaRPr>
          </a:p>
        </p:txBody>
      </p:sp>
      <p:sp>
        <p:nvSpPr>
          <p:cNvPr id="8" name="TextBox 7"/>
          <p:cNvSpPr txBox="1"/>
          <p:nvPr/>
        </p:nvSpPr>
        <p:spPr>
          <a:xfrm>
            <a:off x="5994157" y="1797791"/>
            <a:ext cx="1289393" cy="1384995"/>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4.5D</a:t>
            </a:r>
            <a:r>
              <a:rPr lang="en-US" sz="1200" dirty="0">
                <a:solidFill>
                  <a:schemeClr val="bg1"/>
                </a:solidFill>
                <a:latin typeface="Calibri" panose="020F0502020204030204" pitchFamily="34" charset="0"/>
                <a:cs typeface="Calibri" panose="020F0502020204030204" pitchFamily="34" charset="0"/>
              </a:rPr>
              <a:t> Solve problems related to perimeter and area of rectangles where dimensions are whole numbers.</a:t>
            </a:r>
            <a:r>
              <a:rPr lang="en-US" sz="1100" b="1" dirty="0">
                <a:solidFill>
                  <a:schemeClr val="bg1"/>
                </a:solidFill>
                <a:latin typeface="Calibri" panose="020F0502020204030204" pitchFamily="34" charset="0"/>
                <a:cs typeface="Calibri" panose="020F0502020204030204" pitchFamily="34" charset="0"/>
              </a:rPr>
              <a:t> </a:t>
            </a:r>
            <a:endParaRPr lang="en-US" sz="1100" b="1" dirty="0">
              <a:solidFill>
                <a:schemeClr val="bg1"/>
              </a:solidFill>
              <a:latin typeface="Calibri"/>
              <a:cs typeface="Calibri"/>
            </a:endParaRPr>
          </a:p>
        </p:txBody>
      </p:sp>
      <p:sp>
        <p:nvSpPr>
          <p:cNvPr id="9" name="TextBox 8"/>
          <p:cNvSpPr txBox="1"/>
          <p:nvPr/>
        </p:nvSpPr>
        <p:spPr>
          <a:xfrm rot="5400000">
            <a:off x="6365411" y="2117131"/>
            <a:ext cx="3666836"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r>
              <a:rPr lang="en-US" sz="2000" dirty="0">
                <a:solidFill>
                  <a:schemeClr val="tx1"/>
                </a:solidFill>
                <a:latin typeface="Calibri"/>
                <a:cs typeface="Calibri"/>
              </a:rPr>
              <a:t>(Unit 8) Determine and use the formulas for area and perimeter.</a:t>
            </a:r>
          </a:p>
        </p:txBody>
      </p:sp>
      <p:sp>
        <p:nvSpPr>
          <p:cNvPr id="10" name="Oval 9"/>
          <p:cNvSpPr/>
          <p:nvPr/>
        </p:nvSpPr>
        <p:spPr>
          <a:xfrm>
            <a:off x="6392119" y="1823366"/>
            <a:ext cx="367903" cy="2449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72000" y="700144"/>
            <a:ext cx="321128" cy="28233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557453" y="1774787"/>
            <a:ext cx="561032" cy="2500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cxnSpLocks/>
          </p:cNvCxnSpPr>
          <p:nvPr/>
        </p:nvCxnSpPr>
        <p:spPr>
          <a:xfrm flipV="1">
            <a:off x="4879209" y="927014"/>
            <a:ext cx="460345" cy="1101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6" name="Straight Connector 15"/>
          <p:cNvCxnSpPr>
            <a:cxnSpLocks/>
          </p:cNvCxnSpPr>
          <p:nvPr/>
        </p:nvCxnSpPr>
        <p:spPr>
          <a:xfrm>
            <a:off x="3246562" y="2358801"/>
            <a:ext cx="758175"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23" name="TextBox 22"/>
          <p:cNvSpPr txBox="1"/>
          <p:nvPr/>
        </p:nvSpPr>
        <p:spPr>
          <a:xfrm>
            <a:off x="585331" y="1835138"/>
            <a:ext cx="2076100" cy="2385268"/>
          </a:xfrm>
          <a:prstGeom prst="rect">
            <a:avLst/>
          </a:prstGeom>
          <a:noFill/>
        </p:spPr>
        <p:txBody>
          <a:bodyPr wrap="square" rtlCol="0" anchor="t">
            <a:spAutoFit/>
          </a:bodyPr>
          <a:lstStyle/>
          <a:p>
            <a:r>
              <a:rPr lang="en-US" b="1" dirty="0">
                <a:solidFill>
                  <a:schemeClr val="bg1"/>
                </a:solidFill>
                <a:latin typeface="Calibri" panose="020F0502020204030204" pitchFamily="34" charset="0"/>
                <a:cs typeface="Calibri" panose="020F0502020204030204" pitchFamily="34" charset="0"/>
              </a:rPr>
              <a:t>Vocabulary:</a:t>
            </a:r>
          </a:p>
          <a:p>
            <a:r>
              <a:rPr lang="en-US" sz="1100" b="1" dirty="0">
                <a:solidFill>
                  <a:schemeClr val="bg1"/>
                </a:solidFill>
                <a:latin typeface="Calibri"/>
                <a:cs typeface="Calibri"/>
              </a:rPr>
              <a:t>Measurement</a:t>
            </a:r>
            <a:endParaRPr lang="en-US" dirty="0">
              <a:solidFill>
                <a:schemeClr val="bg1"/>
              </a:solidFill>
            </a:endParaRPr>
          </a:p>
          <a:p>
            <a:endParaRPr lang="en-US" sz="1100" b="1" dirty="0">
              <a:solidFill>
                <a:schemeClr val="bg1"/>
              </a:solidFill>
            </a:endParaRPr>
          </a:p>
          <a:p>
            <a:endParaRPr lang="en-US" sz="1100" b="1" dirty="0">
              <a:solidFill>
                <a:schemeClr val="bg1"/>
              </a:solidFill>
            </a:endParaRPr>
          </a:p>
          <a:p>
            <a:endParaRPr lang="en-US" b="1" dirty="0">
              <a:solidFill>
                <a:schemeClr val="bg1"/>
              </a:solidFill>
            </a:endParaRPr>
          </a:p>
          <a:p>
            <a:r>
              <a:rPr lang="en" b="1" dirty="0">
                <a:solidFill>
                  <a:schemeClr val="bg1"/>
                </a:solidFill>
                <a:latin typeface="Calibri"/>
                <a:cs typeface="Calibri"/>
              </a:rPr>
              <a:t>Related Vocabulary:</a:t>
            </a:r>
            <a:endParaRPr lang="en-US" sz="1200" b="1" dirty="0">
              <a:solidFill>
                <a:schemeClr val="bg1"/>
              </a:solidFill>
            </a:endParaRPr>
          </a:p>
          <a:p>
            <a:r>
              <a:rPr lang="en" sz="1100" b="1" dirty="0">
                <a:solidFill>
                  <a:schemeClr val="bg1"/>
                </a:solidFill>
                <a:latin typeface="Calibri"/>
                <a:cs typeface="Calibri"/>
              </a:rPr>
              <a:t>Analog time</a:t>
            </a:r>
          </a:p>
          <a:p>
            <a:r>
              <a:rPr lang="en" sz="1100" b="1" dirty="0">
                <a:solidFill>
                  <a:schemeClr val="bg1"/>
                </a:solidFill>
                <a:latin typeface="Calibri"/>
                <a:cs typeface="Calibri"/>
              </a:rPr>
              <a:t>Start time</a:t>
            </a:r>
          </a:p>
          <a:p>
            <a:endParaRPr lang="en-US" sz="1100" b="1" dirty="0">
              <a:solidFill>
                <a:schemeClr val="bg1"/>
              </a:solidFill>
              <a:latin typeface="Calibri"/>
              <a:cs typeface="Calibri"/>
            </a:endParaRPr>
          </a:p>
          <a:p>
            <a:endParaRPr lang="en" sz="900" dirty="0">
              <a:latin typeface="Calibri" panose="020F0502020204030204" pitchFamily="34" charset="0"/>
              <a:cs typeface="Calibri" panose="020F0502020204030204" pitchFamily="34" charset="0"/>
            </a:endParaRPr>
          </a:p>
          <a:p>
            <a:endParaRPr lang="en-US" sz="900" b="1" dirty="0">
              <a:solidFill>
                <a:schemeClr val="bg1"/>
              </a:solidFill>
              <a:latin typeface="Calibri" panose="020F0502020204030204" pitchFamily="34" charset="0"/>
              <a:cs typeface="Calibri" panose="020F0502020204030204" pitchFamily="34" charset="0"/>
            </a:endParaRPr>
          </a:p>
          <a:p>
            <a:endParaRPr lang="en-US" sz="900" dirty="0">
              <a:solidFill>
                <a:schemeClr val="bg1"/>
              </a:solidFill>
              <a:latin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cs typeface="Calibri" panose="020F0502020204030204" pitchFamily="34" charset="0"/>
            </a:endParaRPr>
          </a:p>
        </p:txBody>
      </p:sp>
      <p:sp>
        <p:nvSpPr>
          <p:cNvPr id="24" name="Cloud Callout 23"/>
          <p:cNvSpPr/>
          <p:nvPr/>
        </p:nvSpPr>
        <p:spPr>
          <a:xfrm rot="20603583" flipH="1">
            <a:off x="1257064" y="528580"/>
            <a:ext cx="1619159" cy="111894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Activities?</a:t>
            </a:r>
          </a:p>
        </p:txBody>
      </p:sp>
      <p:cxnSp>
        <p:nvCxnSpPr>
          <p:cNvPr id="2" name="Straight Connector 1">
            <a:extLst>
              <a:ext uri="{FF2B5EF4-FFF2-40B4-BE49-F238E27FC236}">
                <a16:creationId xmlns:a16="http://schemas.microsoft.com/office/drawing/2014/main" id="{5E26AFF1-CEB5-4852-99D4-EECC72D1AD72}"/>
              </a:ext>
            </a:extLst>
          </p:cNvPr>
          <p:cNvCxnSpPr>
            <a:cxnSpLocks/>
          </p:cNvCxnSpPr>
          <p:nvPr/>
        </p:nvCxnSpPr>
        <p:spPr>
          <a:xfrm>
            <a:off x="4313134" y="1119861"/>
            <a:ext cx="2311477" cy="11168"/>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ED0B35C9-1158-4E60-AF73-55ABFDB755A2}"/>
              </a:ext>
            </a:extLst>
          </p:cNvPr>
          <p:cNvCxnSpPr>
            <a:cxnSpLocks/>
          </p:cNvCxnSpPr>
          <p:nvPr/>
        </p:nvCxnSpPr>
        <p:spPr>
          <a:xfrm>
            <a:off x="6246421" y="1472938"/>
            <a:ext cx="492934"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35" name="Straight Connector 34">
            <a:extLst>
              <a:ext uri="{FF2B5EF4-FFF2-40B4-BE49-F238E27FC236}">
                <a16:creationId xmlns:a16="http://schemas.microsoft.com/office/drawing/2014/main" id="{A8B4E63B-D5EA-427A-BE91-7ED45C0ED545}"/>
              </a:ext>
            </a:extLst>
          </p:cNvPr>
          <p:cNvCxnSpPr/>
          <p:nvPr/>
        </p:nvCxnSpPr>
        <p:spPr>
          <a:xfrm flipV="1">
            <a:off x="6031218" y="2199888"/>
            <a:ext cx="862939"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40F3DDF9-9EC0-4E13-9D87-E6BD3F5D70F6}"/>
              </a:ext>
            </a:extLst>
          </p:cNvPr>
          <p:cNvCxnSpPr>
            <a:cxnSpLocks/>
          </p:cNvCxnSpPr>
          <p:nvPr/>
        </p:nvCxnSpPr>
        <p:spPr>
          <a:xfrm flipV="1">
            <a:off x="6062110" y="2218722"/>
            <a:ext cx="697912" cy="4161"/>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45" name="Straight Connector 44">
            <a:extLst>
              <a:ext uri="{FF2B5EF4-FFF2-40B4-BE49-F238E27FC236}">
                <a16:creationId xmlns:a16="http://schemas.microsoft.com/office/drawing/2014/main" id="{75CFFDDA-FB7F-40A3-95D4-E3EAE960D4BA}"/>
              </a:ext>
            </a:extLst>
          </p:cNvPr>
          <p:cNvCxnSpPr>
            <a:cxnSpLocks/>
          </p:cNvCxnSpPr>
          <p:nvPr/>
        </p:nvCxnSpPr>
        <p:spPr>
          <a:xfrm flipV="1">
            <a:off x="3260928" y="2744353"/>
            <a:ext cx="818148" cy="20006"/>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A329C5FA-4776-4701-BA73-A2E21B6E43E9}"/>
              </a:ext>
            </a:extLst>
          </p:cNvPr>
          <p:cNvCxnSpPr>
            <a:cxnSpLocks/>
          </p:cNvCxnSpPr>
          <p:nvPr/>
        </p:nvCxnSpPr>
        <p:spPr>
          <a:xfrm>
            <a:off x="5086945" y="1662618"/>
            <a:ext cx="1121633" cy="3236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0C691122-DAFD-4EF4-BAA4-F005B8DC3A72}"/>
              </a:ext>
            </a:extLst>
          </p:cNvPr>
          <p:cNvCxnSpPr>
            <a:cxnSpLocks/>
          </p:cNvCxnSpPr>
          <p:nvPr/>
        </p:nvCxnSpPr>
        <p:spPr>
          <a:xfrm>
            <a:off x="6236203" y="2402859"/>
            <a:ext cx="523819" cy="1020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3C0CA122-0339-46DB-B9C7-4A617832FB7B}"/>
              </a:ext>
            </a:extLst>
          </p:cNvPr>
          <p:cNvCxnSpPr>
            <a:cxnSpLocks/>
          </p:cNvCxnSpPr>
          <p:nvPr/>
        </p:nvCxnSpPr>
        <p:spPr>
          <a:xfrm>
            <a:off x="6069367" y="2792569"/>
            <a:ext cx="638490"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2" name="Straight Connector 21">
            <a:extLst>
              <a:ext uri="{FF2B5EF4-FFF2-40B4-BE49-F238E27FC236}">
                <a16:creationId xmlns:a16="http://schemas.microsoft.com/office/drawing/2014/main" id="{D11741B2-E1CC-4625-AEC2-FB831B366AC6}"/>
              </a:ext>
            </a:extLst>
          </p:cNvPr>
          <p:cNvCxnSpPr/>
          <p:nvPr/>
        </p:nvCxnSpPr>
        <p:spPr>
          <a:xfrm>
            <a:off x="6060297" y="2937712"/>
            <a:ext cx="515774" cy="8749"/>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7AB0E795-837D-4A28-A12C-4ACC9864752E}"/>
              </a:ext>
            </a:extLst>
          </p:cNvPr>
          <p:cNvCxnSpPr>
            <a:cxnSpLocks/>
          </p:cNvCxnSpPr>
          <p:nvPr/>
        </p:nvCxnSpPr>
        <p:spPr>
          <a:xfrm flipV="1">
            <a:off x="6060296" y="2592354"/>
            <a:ext cx="257507" cy="643"/>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34" name="Straight Connector 33">
            <a:extLst>
              <a:ext uri="{FF2B5EF4-FFF2-40B4-BE49-F238E27FC236}">
                <a16:creationId xmlns:a16="http://schemas.microsoft.com/office/drawing/2014/main" id="{12202196-EE45-4E68-AFB4-E88DB1C1D0AA}"/>
              </a:ext>
            </a:extLst>
          </p:cNvPr>
          <p:cNvCxnSpPr>
            <a:cxnSpLocks/>
          </p:cNvCxnSpPr>
          <p:nvPr/>
        </p:nvCxnSpPr>
        <p:spPr>
          <a:xfrm>
            <a:off x="3264919" y="2174974"/>
            <a:ext cx="1241190"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50" name="Straight Connector 49">
            <a:extLst>
              <a:ext uri="{FF2B5EF4-FFF2-40B4-BE49-F238E27FC236}">
                <a16:creationId xmlns:a16="http://schemas.microsoft.com/office/drawing/2014/main" id="{4690E805-6A79-4D84-8BC6-452DC67B3CE0}"/>
              </a:ext>
            </a:extLst>
          </p:cNvPr>
          <p:cNvCxnSpPr>
            <a:cxnSpLocks/>
          </p:cNvCxnSpPr>
          <p:nvPr/>
        </p:nvCxnSpPr>
        <p:spPr>
          <a:xfrm>
            <a:off x="3245860" y="2563023"/>
            <a:ext cx="833216"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52" name="Straight Connector 51">
            <a:extLst>
              <a:ext uri="{FF2B5EF4-FFF2-40B4-BE49-F238E27FC236}">
                <a16:creationId xmlns:a16="http://schemas.microsoft.com/office/drawing/2014/main" id="{763C3F3A-1375-485C-9AD5-5AE4F7FCB295}"/>
              </a:ext>
            </a:extLst>
          </p:cNvPr>
          <p:cNvCxnSpPr>
            <a:cxnSpLocks/>
          </p:cNvCxnSpPr>
          <p:nvPr/>
        </p:nvCxnSpPr>
        <p:spPr>
          <a:xfrm flipV="1">
            <a:off x="4137878" y="2007192"/>
            <a:ext cx="404339" cy="1670"/>
          </a:xfrm>
          <a:prstGeom prst="line">
            <a:avLst/>
          </a:prstGeom>
          <a:ln w="38100"/>
        </p:spPr>
        <p:style>
          <a:lnRef idx="1">
            <a:schemeClr val="accent3"/>
          </a:lnRef>
          <a:fillRef idx="0">
            <a:schemeClr val="accent3"/>
          </a:fillRef>
          <a:effectRef idx="0">
            <a:schemeClr val="accent3"/>
          </a:effectRef>
          <a:fontRef idx="minor">
            <a:schemeClr val="tx1"/>
          </a:fontRef>
        </p:style>
      </p:cxnSp>
      <p:pic>
        <p:nvPicPr>
          <p:cNvPr id="33" name="Picture 32">
            <a:extLst>
              <a:ext uri="{FF2B5EF4-FFF2-40B4-BE49-F238E27FC236}">
                <a16:creationId xmlns:a16="http://schemas.microsoft.com/office/drawing/2014/main" id="{21319D87-4AB4-47A3-A0F3-B34791D6569A}"/>
              </a:ext>
            </a:extLst>
          </p:cNvPr>
          <p:cNvPicPr>
            <a:picLocks noChangeAspect="1"/>
          </p:cNvPicPr>
          <p:nvPr/>
        </p:nvPicPr>
        <p:blipFill>
          <a:blip r:embed="rId3"/>
          <a:stretch>
            <a:fillRect/>
          </a:stretch>
        </p:blipFill>
        <p:spPr>
          <a:xfrm>
            <a:off x="5532703" y="782128"/>
            <a:ext cx="713718" cy="183413"/>
          </a:xfrm>
          <a:prstGeom prst="rect">
            <a:avLst/>
          </a:prstGeom>
        </p:spPr>
      </p:pic>
      <p:sp>
        <p:nvSpPr>
          <p:cNvPr id="65" name="TextBox 64">
            <a:extLst>
              <a:ext uri="{FF2B5EF4-FFF2-40B4-BE49-F238E27FC236}">
                <a16:creationId xmlns:a16="http://schemas.microsoft.com/office/drawing/2014/main" id="{7D78DF8D-9A9A-480E-8510-23ACD1C7BAEC}"/>
              </a:ext>
            </a:extLst>
          </p:cNvPr>
          <p:cNvSpPr txBox="1"/>
          <p:nvPr/>
        </p:nvSpPr>
        <p:spPr>
          <a:xfrm>
            <a:off x="3309153" y="2866632"/>
            <a:ext cx="1638458" cy="1015663"/>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4.8A Identify relative sizes of measurement units within the customary and metric systems.</a:t>
            </a:r>
            <a:r>
              <a:rPr lang="en-US" sz="1200" dirty="0">
                <a:solidFill>
                  <a:schemeClr val="bg1"/>
                </a:solidFill>
                <a:latin typeface="Calibri" panose="020F0502020204030204" pitchFamily="34" charset="0"/>
                <a:cs typeface="Calibri" panose="020F0502020204030204" pitchFamily="34" charset="0"/>
              </a:rPr>
              <a:t> </a:t>
            </a:r>
            <a:endParaRPr lang="en-US" sz="1200" b="1" dirty="0">
              <a:solidFill>
                <a:schemeClr val="bg1"/>
              </a:solidFill>
              <a:latin typeface="Calibri" panose="020F0502020204030204" pitchFamily="34" charset="0"/>
              <a:cs typeface="Calibri" panose="020F0502020204030204" pitchFamily="34" charset="0"/>
            </a:endParaRPr>
          </a:p>
        </p:txBody>
      </p:sp>
      <p:sp>
        <p:nvSpPr>
          <p:cNvPr id="66" name="Oval 65">
            <a:extLst>
              <a:ext uri="{FF2B5EF4-FFF2-40B4-BE49-F238E27FC236}">
                <a16:creationId xmlns:a16="http://schemas.microsoft.com/office/drawing/2014/main" id="{7855D049-2B05-4729-BE62-9F37F0ADB1D2}"/>
              </a:ext>
            </a:extLst>
          </p:cNvPr>
          <p:cNvSpPr/>
          <p:nvPr/>
        </p:nvSpPr>
        <p:spPr>
          <a:xfrm>
            <a:off x="3693129" y="2873541"/>
            <a:ext cx="561032" cy="2500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1EA114A9-0B25-4989-AFE0-6641256F5953}"/>
              </a:ext>
            </a:extLst>
          </p:cNvPr>
          <p:cNvCxnSpPr>
            <a:cxnSpLocks/>
          </p:cNvCxnSpPr>
          <p:nvPr/>
        </p:nvCxnSpPr>
        <p:spPr>
          <a:xfrm>
            <a:off x="4254161" y="3099025"/>
            <a:ext cx="568738"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71" name="Straight Connector 70">
            <a:extLst>
              <a:ext uri="{FF2B5EF4-FFF2-40B4-BE49-F238E27FC236}">
                <a16:creationId xmlns:a16="http://schemas.microsoft.com/office/drawing/2014/main" id="{BD45997B-A0CF-4AAD-955D-65FDF90519F2}"/>
              </a:ext>
            </a:extLst>
          </p:cNvPr>
          <p:cNvCxnSpPr>
            <a:cxnSpLocks/>
          </p:cNvCxnSpPr>
          <p:nvPr/>
        </p:nvCxnSpPr>
        <p:spPr>
          <a:xfrm>
            <a:off x="3378099" y="3278919"/>
            <a:ext cx="1354465"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74" name="TextBox 73">
            <a:extLst>
              <a:ext uri="{FF2B5EF4-FFF2-40B4-BE49-F238E27FC236}">
                <a16:creationId xmlns:a16="http://schemas.microsoft.com/office/drawing/2014/main" id="{CD3B15AE-537F-4482-9BBE-97383CC31097}"/>
              </a:ext>
            </a:extLst>
          </p:cNvPr>
          <p:cNvSpPr txBox="1"/>
          <p:nvPr/>
        </p:nvSpPr>
        <p:spPr>
          <a:xfrm>
            <a:off x="4864265" y="3282875"/>
            <a:ext cx="2652964" cy="1384995"/>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4.8B Convert measurements within the same measurement system, customary or metric, from a smaller unit into a larger unit or a larger unit into a smaller unit when given other equivalent measures represented in a table.</a:t>
            </a:r>
          </a:p>
        </p:txBody>
      </p:sp>
      <p:sp>
        <p:nvSpPr>
          <p:cNvPr id="75" name="Oval 74">
            <a:extLst>
              <a:ext uri="{FF2B5EF4-FFF2-40B4-BE49-F238E27FC236}">
                <a16:creationId xmlns:a16="http://schemas.microsoft.com/office/drawing/2014/main" id="{B267DE61-C36A-499F-AE50-522276FAE4E2}"/>
              </a:ext>
            </a:extLst>
          </p:cNvPr>
          <p:cNvSpPr/>
          <p:nvPr/>
        </p:nvSpPr>
        <p:spPr>
          <a:xfrm>
            <a:off x="5263242" y="3285119"/>
            <a:ext cx="561032" cy="2500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81418A4F-7963-4A8B-943B-AF1CC3E962DC}"/>
              </a:ext>
            </a:extLst>
          </p:cNvPr>
          <p:cNvCxnSpPr>
            <a:cxnSpLocks/>
          </p:cNvCxnSpPr>
          <p:nvPr/>
        </p:nvCxnSpPr>
        <p:spPr>
          <a:xfrm flipV="1">
            <a:off x="5840093" y="3481385"/>
            <a:ext cx="915156" cy="10303"/>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78" name="Straight Connector 77">
            <a:extLst>
              <a:ext uri="{FF2B5EF4-FFF2-40B4-BE49-F238E27FC236}">
                <a16:creationId xmlns:a16="http://schemas.microsoft.com/office/drawing/2014/main" id="{3459957A-A557-4BC8-9EC1-0DEC41880478}"/>
              </a:ext>
            </a:extLst>
          </p:cNvPr>
          <p:cNvCxnSpPr>
            <a:cxnSpLocks/>
          </p:cNvCxnSpPr>
          <p:nvPr/>
        </p:nvCxnSpPr>
        <p:spPr>
          <a:xfrm flipV="1">
            <a:off x="6297671" y="3882295"/>
            <a:ext cx="921861" cy="1"/>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80" name="Straight Connector 79">
            <a:extLst>
              <a:ext uri="{FF2B5EF4-FFF2-40B4-BE49-F238E27FC236}">
                <a16:creationId xmlns:a16="http://schemas.microsoft.com/office/drawing/2014/main" id="{558D3924-B5A2-4008-867E-39E619234AB7}"/>
              </a:ext>
            </a:extLst>
          </p:cNvPr>
          <p:cNvCxnSpPr>
            <a:cxnSpLocks/>
          </p:cNvCxnSpPr>
          <p:nvPr/>
        </p:nvCxnSpPr>
        <p:spPr>
          <a:xfrm flipV="1">
            <a:off x="4967701" y="4030182"/>
            <a:ext cx="2251831" cy="1"/>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82" name="Straight Connector 81">
            <a:extLst>
              <a:ext uri="{FF2B5EF4-FFF2-40B4-BE49-F238E27FC236}">
                <a16:creationId xmlns:a16="http://schemas.microsoft.com/office/drawing/2014/main" id="{DB03BCF6-EE3C-4832-8C83-42B37E78128C}"/>
              </a:ext>
            </a:extLst>
          </p:cNvPr>
          <p:cNvCxnSpPr>
            <a:cxnSpLocks/>
          </p:cNvCxnSpPr>
          <p:nvPr/>
        </p:nvCxnSpPr>
        <p:spPr>
          <a:xfrm>
            <a:off x="4934380" y="4238997"/>
            <a:ext cx="1177909" cy="0"/>
          </a:xfrm>
          <a:prstGeom prst="line">
            <a:avLst/>
          </a:prstGeom>
          <a:ln w="38100"/>
        </p:spPr>
        <p:style>
          <a:lnRef idx="1">
            <a:schemeClr val="accent3"/>
          </a:lnRef>
          <a:fillRef idx="0">
            <a:schemeClr val="accent3"/>
          </a:fillRef>
          <a:effectRef idx="0">
            <a:schemeClr val="accent3"/>
          </a:effectRef>
          <a:fontRef idx="minor">
            <a:schemeClr val="tx1"/>
          </a:fontRef>
        </p:style>
      </p:cxnSp>
      <p:pic>
        <p:nvPicPr>
          <p:cNvPr id="85" name="Picture 84">
            <a:extLst>
              <a:ext uri="{FF2B5EF4-FFF2-40B4-BE49-F238E27FC236}">
                <a16:creationId xmlns:a16="http://schemas.microsoft.com/office/drawing/2014/main" id="{99A8F0B9-A616-4285-9BEF-5E5666F475D2}"/>
              </a:ext>
            </a:extLst>
          </p:cNvPr>
          <p:cNvPicPr>
            <a:picLocks noChangeAspect="1"/>
          </p:cNvPicPr>
          <p:nvPr/>
        </p:nvPicPr>
        <p:blipFill>
          <a:blip r:embed="rId4"/>
          <a:stretch>
            <a:fillRect/>
          </a:stretch>
        </p:blipFill>
        <p:spPr>
          <a:xfrm>
            <a:off x="647976" y="3945103"/>
            <a:ext cx="3495585" cy="571500"/>
          </a:xfrm>
          <a:prstGeom prst="rect">
            <a:avLst/>
          </a:prstGeom>
        </p:spPr>
      </p:pic>
    </p:spTree>
    <p:extLst>
      <p:ext uri="{BB962C8B-B14F-4D97-AF65-F5344CB8AC3E}">
        <p14:creationId xmlns:p14="http://schemas.microsoft.com/office/powerpoint/2010/main" val="10863910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8"/>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8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animBg="1"/>
      <p:bldP spid="10" grpId="0" animBg="1"/>
      <p:bldP spid="11" grpId="0" animBg="1"/>
      <p:bldP spid="12" grpId="0" animBg="1"/>
      <p:bldP spid="23" grpId="0"/>
      <p:bldP spid="24" grpId="0" animBg="1"/>
      <p:bldP spid="65" grpId="0"/>
      <p:bldP spid="66" grpId="0" animBg="1"/>
      <p:bldP spid="74" grpId="0"/>
      <p:bldP spid="7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480291" y="397165"/>
            <a:ext cx="8123852" cy="427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107857" y="397165"/>
            <a:ext cx="4279937" cy="427993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p:cNvSpPr/>
          <p:nvPr/>
        </p:nvSpPr>
        <p:spPr>
          <a:xfrm>
            <a:off x="4525502" y="1760382"/>
            <a:ext cx="1517215" cy="134485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cs typeface="Arial"/>
              </a:rPr>
              <a:t>Structure to organize information and communicate meaning.</a:t>
            </a:r>
          </a:p>
        </p:txBody>
      </p:sp>
      <p:sp>
        <p:nvSpPr>
          <p:cNvPr id="6" name="TextBox 5"/>
          <p:cNvSpPr txBox="1"/>
          <p:nvPr/>
        </p:nvSpPr>
        <p:spPr>
          <a:xfrm>
            <a:off x="4211941" y="730148"/>
            <a:ext cx="2760428" cy="830997"/>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7.10A Evaluate a summary of the original text for accuracy of the main ideas, supporting details, and overall meaning. </a:t>
            </a:r>
          </a:p>
        </p:txBody>
      </p:sp>
      <p:sp>
        <p:nvSpPr>
          <p:cNvPr id="7" name="TextBox 6"/>
          <p:cNvSpPr txBox="1"/>
          <p:nvPr/>
        </p:nvSpPr>
        <p:spPr>
          <a:xfrm>
            <a:off x="3109583" y="1656038"/>
            <a:ext cx="1543392" cy="1754326"/>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7.10D Synthesize</a:t>
            </a:r>
            <a:r>
              <a:rPr lang="en-US" sz="1200" dirty="0">
                <a:solidFill>
                  <a:schemeClr val="bg1"/>
                </a:solidFill>
                <a:latin typeface="Calibri" panose="020F0502020204030204" pitchFamily="34" charset="0"/>
                <a:cs typeface="Calibri" panose="020F0502020204030204" pitchFamily="34" charset="0"/>
              </a:rPr>
              <a:t> and make  logical connections between ideas within a text and across multiple texts representing similar or different genres, support with text evidence. </a:t>
            </a:r>
            <a:endParaRPr lang="en-US" sz="1200" b="1" dirty="0">
              <a:solidFill>
                <a:schemeClr val="bg1"/>
              </a:solidFill>
              <a:latin typeface="Calibri" panose="020F0502020204030204" pitchFamily="34" charset="0"/>
              <a:cs typeface="Calibri" panose="020F0502020204030204" pitchFamily="34" charset="0"/>
            </a:endParaRPr>
          </a:p>
        </p:txBody>
      </p:sp>
      <p:sp>
        <p:nvSpPr>
          <p:cNvPr id="8" name="TextBox 7"/>
          <p:cNvSpPr txBox="1"/>
          <p:nvPr/>
        </p:nvSpPr>
        <p:spPr>
          <a:xfrm>
            <a:off x="5982556" y="1645618"/>
            <a:ext cx="1289393" cy="1938992"/>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7.10C</a:t>
            </a:r>
            <a:r>
              <a:rPr lang="en-US" sz="1200" dirty="0">
                <a:solidFill>
                  <a:schemeClr val="bg1"/>
                </a:solidFill>
                <a:latin typeface="Calibri" panose="020F0502020204030204" pitchFamily="34" charset="0"/>
                <a:cs typeface="Calibri" panose="020F0502020204030204" pitchFamily="34" charset="0"/>
              </a:rPr>
              <a:t> Use different organizational patterns as guides for summarizing and forming an overview of different kinds of expository text.</a:t>
            </a:r>
            <a:r>
              <a:rPr lang="en-US" sz="1100" b="1" dirty="0">
                <a:solidFill>
                  <a:schemeClr val="bg1"/>
                </a:solidFill>
                <a:latin typeface="Calibri" panose="020F0502020204030204" pitchFamily="34" charset="0"/>
                <a:cs typeface="Calibri" panose="020F0502020204030204" pitchFamily="34" charset="0"/>
              </a:rPr>
              <a:t> </a:t>
            </a:r>
            <a:endParaRPr lang="en-US" sz="1100" b="1" dirty="0">
              <a:solidFill>
                <a:schemeClr val="bg1"/>
              </a:solidFill>
              <a:latin typeface="Calibri"/>
              <a:cs typeface="Calibri"/>
            </a:endParaRPr>
          </a:p>
        </p:txBody>
      </p:sp>
      <p:sp>
        <p:nvSpPr>
          <p:cNvPr id="9" name="TextBox 8"/>
          <p:cNvSpPr txBox="1"/>
          <p:nvPr/>
        </p:nvSpPr>
        <p:spPr>
          <a:xfrm rot="5400000">
            <a:off x="6294161" y="1963243"/>
            <a:ext cx="3666836" cy="1015663"/>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r>
              <a:rPr lang="en-US" sz="2000" dirty="0">
                <a:solidFill>
                  <a:schemeClr val="tx1"/>
                </a:solidFill>
                <a:latin typeface="Calibri"/>
                <a:cs typeface="Calibri"/>
              </a:rPr>
              <a:t>Authors choose structure to organize information and communicate meaning. </a:t>
            </a:r>
          </a:p>
        </p:txBody>
      </p:sp>
      <p:sp>
        <p:nvSpPr>
          <p:cNvPr id="10" name="Oval 9"/>
          <p:cNvSpPr/>
          <p:nvPr/>
        </p:nvSpPr>
        <p:spPr>
          <a:xfrm>
            <a:off x="6440660" y="1646026"/>
            <a:ext cx="367903" cy="2449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649994" y="727413"/>
            <a:ext cx="654519" cy="292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557453" y="1656406"/>
            <a:ext cx="1071388" cy="2605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377974" y="914276"/>
            <a:ext cx="650896" cy="1349"/>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6" name="Straight Connector 15"/>
          <p:cNvCxnSpPr/>
          <p:nvPr/>
        </p:nvCxnSpPr>
        <p:spPr>
          <a:xfrm flipV="1">
            <a:off x="3108015" y="2402217"/>
            <a:ext cx="1239288" cy="1846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a:xfrm flipV="1">
            <a:off x="3320854" y="2596013"/>
            <a:ext cx="941509" cy="8046"/>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a:xfrm flipV="1">
            <a:off x="3208631" y="2242763"/>
            <a:ext cx="1218442" cy="322"/>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23" name="TextBox 22"/>
          <p:cNvSpPr txBox="1"/>
          <p:nvPr/>
        </p:nvSpPr>
        <p:spPr>
          <a:xfrm>
            <a:off x="585331" y="1835138"/>
            <a:ext cx="2076100" cy="2385268"/>
          </a:xfrm>
          <a:prstGeom prst="rect">
            <a:avLst/>
          </a:prstGeom>
          <a:noFill/>
        </p:spPr>
        <p:txBody>
          <a:bodyPr wrap="square" rtlCol="0" anchor="t">
            <a:spAutoFit/>
          </a:bodyPr>
          <a:lstStyle/>
          <a:p>
            <a:r>
              <a:rPr lang="en-US" b="1" dirty="0">
                <a:solidFill>
                  <a:schemeClr val="bg1"/>
                </a:solidFill>
                <a:latin typeface="Calibri" panose="020F0502020204030204" pitchFamily="34" charset="0"/>
                <a:cs typeface="Calibri" panose="020F0502020204030204" pitchFamily="34" charset="0"/>
              </a:rPr>
              <a:t>Vocabulary:</a:t>
            </a:r>
          </a:p>
          <a:p>
            <a:r>
              <a:rPr lang="en" sz="1100" b="1" dirty="0">
                <a:solidFill>
                  <a:schemeClr val="bg1"/>
                </a:solidFill>
                <a:latin typeface="Calibri"/>
                <a:cs typeface="Calibri"/>
              </a:rPr>
              <a:t>summarize</a:t>
            </a:r>
            <a:endParaRPr lang="en-US">
              <a:solidFill>
                <a:schemeClr val="bg1"/>
              </a:solidFill>
            </a:endParaRPr>
          </a:p>
          <a:p>
            <a:endParaRPr lang="en-US" sz="1100" b="1" dirty="0">
              <a:solidFill>
                <a:schemeClr val="bg1"/>
              </a:solidFill>
            </a:endParaRPr>
          </a:p>
          <a:p>
            <a:endParaRPr lang="en-US" sz="1100" b="1" dirty="0">
              <a:solidFill>
                <a:schemeClr val="bg1"/>
              </a:solidFill>
            </a:endParaRPr>
          </a:p>
          <a:p>
            <a:endParaRPr lang="en-US" b="1" dirty="0">
              <a:solidFill>
                <a:schemeClr val="bg1"/>
              </a:solidFill>
            </a:endParaRPr>
          </a:p>
          <a:p>
            <a:r>
              <a:rPr lang="en" b="1" dirty="0">
                <a:solidFill>
                  <a:schemeClr val="bg1"/>
                </a:solidFill>
                <a:latin typeface="Calibri"/>
                <a:cs typeface="Calibri"/>
              </a:rPr>
              <a:t>Related Vocabulary:</a:t>
            </a:r>
            <a:endParaRPr lang="en-US" sz="1200" b="1" dirty="0">
              <a:solidFill>
                <a:schemeClr val="bg1"/>
              </a:solidFill>
            </a:endParaRPr>
          </a:p>
          <a:p>
            <a:r>
              <a:rPr lang="en" sz="1100" b="1" dirty="0">
                <a:solidFill>
                  <a:schemeClr val="bg1"/>
                </a:solidFill>
                <a:latin typeface="Calibri"/>
                <a:cs typeface="Calibri"/>
              </a:rPr>
              <a:t>Structures</a:t>
            </a:r>
          </a:p>
          <a:p>
            <a:r>
              <a:rPr lang="en" sz="1100" b="1" dirty="0">
                <a:solidFill>
                  <a:schemeClr val="bg1"/>
                </a:solidFill>
                <a:latin typeface="Calibri"/>
                <a:cs typeface="Calibri"/>
              </a:rPr>
              <a:t>interpretation</a:t>
            </a:r>
          </a:p>
          <a:p>
            <a:endParaRPr lang="en-US" sz="1100" b="1" dirty="0">
              <a:solidFill>
                <a:schemeClr val="bg1"/>
              </a:solidFill>
              <a:latin typeface="Calibri"/>
              <a:cs typeface="Calibri"/>
            </a:endParaRPr>
          </a:p>
          <a:p>
            <a:endParaRPr lang="en" sz="900" dirty="0">
              <a:latin typeface="Calibri" panose="020F0502020204030204" pitchFamily="34" charset="0"/>
              <a:cs typeface="Calibri" panose="020F0502020204030204" pitchFamily="34" charset="0"/>
            </a:endParaRPr>
          </a:p>
          <a:p>
            <a:endParaRPr lang="en-US" sz="900" b="1" dirty="0">
              <a:solidFill>
                <a:schemeClr val="bg1"/>
              </a:solidFill>
              <a:latin typeface="Calibri" panose="020F0502020204030204" pitchFamily="34" charset="0"/>
              <a:cs typeface="Calibri" panose="020F0502020204030204" pitchFamily="34" charset="0"/>
            </a:endParaRPr>
          </a:p>
          <a:p>
            <a:endParaRPr lang="en-US" sz="900" dirty="0">
              <a:solidFill>
                <a:schemeClr val="bg1"/>
              </a:solidFill>
              <a:latin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cs typeface="Calibri" panose="020F0502020204030204" pitchFamily="34" charset="0"/>
            </a:endParaRPr>
          </a:p>
        </p:txBody>
      </p:sp>
      <p:sp>
        <p:nvSpPr>
          <p:cNvPr id="24" name="Cloud Callout 23"/>
          <p:cNvSpPr/>
          <p:nvPr/>
        </p:nvSpPr>
        <p:spPr>
          <a:xfrm rot="20603583" flipH="1">
            <a:off x="1257064" y="528580"/>
            <a:ext cx="1619159" cy="111894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Activities?</a:t>
            </a:r>
          </a:p>
        </p:txBody>
      </p:sp>
      <p:cxnSp>
        <p:nvCxnSpPr>
          <p:cNvPr id="2" name="Straight Connector 1">
            <a:extLst>
              <a:ext uri="{FF2B5EF4-FFF2-40B4-BE49-F238E27FC236}">
                <a16:creationId xmlns:a16="http://schemas.microsoft.com/office/drawing/2014/main" id="{5E26AFF1-CEB5-4852-99D4-EECC72D1AD72}"/>
              </a:ext>
            </a:extLst>
          </p:cNvPr>
          <p:cNvCxnSpPr/>
          <p:nvPr/>
        </p:nvCxnSpPr>
        <p:spPr>
          <a:xfrm flipV="1">
            <a:off x="5252960" y="1128828"/>
            <a:ext cx="1316786" cy="25864"/>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ED0B35C9-1158-4E60-AF73-55ABFDB755A2}"/>
              </a:ext>
            </a:extLst>
          </p:cNvPr>
          <p:cNvCxnSpPr/>
          <p:nvPr/>
        </p:nvCxnSpPr>
        <p:spPr>
          <a:xfrm flipV="1">
            <a:off x="4260889" y="1287603"/>
            <a:ext cx="2369072" cy="16793"/>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35" name="Straight Connector 34">
            <a:extLst>
              <a:ext uri="{FF2B5EF4-FFF2-40B4-BE49-F238E27FC236}">
                <a16:creationId xmlns:a16="http://schemas.microsoft.com/office/drawing/2014/main" id="{A8B4E63B-D5EA-427A-BE91-7ED45C0ED545}"/>
              </a:ext>
            </a:extLst>
          </p:cNvPr>
          <p:cNvCxnSpPr/>
          <p:nvPr/>
        </p:nvCxnSpPr>
        <p:spPr>
          <a:xfrm flipV="1">
            <a:off x="6031218" y="2021763"/>
            <a:ext cx="862939"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40F3DDF9-9EC0-4E13-9D87-E6BD3F5D70F6}"/>
              </a:ext>
            </a:extLst>
          </p:cNvPr>
          <p:cNvCxnSpPr/>
          <p:nvPr/>
        </p:nvCxnSpPr>
        <p:spPr>
          <a:xfrm flipV="1">
            <a:off x="6062110" y="2222561"/>
            <a:ext cx="1032845"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45" name="Straight Connector 44">
            <a:extLst>
              <a:ext uri="{FF2B5EF4-FFF2-40B4-BE49-F238E27FC236}">
                <a16:creationId xmlns:a16="http://schemas.microsoft.com/office/drawing/2014/main" id="{75CFFDDA-FB7F-40A3-95D4-E3EAE960D4BA}"/>
              </a:ext>
            </a:extLst>
          </p:cNvPr>
          <p:cNvCxnSpPr/>
          <p:nvPr/>
        </p:nvCxnSpPr>
        <p:spPr>
          <a:xfrm flipV="1">
            <a:off x="3212751" y="3157948"/>
            <a:ext cx="1165729" cy="10741"/>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A329C5FA-4776-4701-BA73-A2E21B6E43E9}"/>
              </a:ext>
            </a:extLst>
          </p:cNvPr>
          <p:cNvCxnSpPr/>
          <p:nvPr/>
        </p:nvCxnSpPr>
        <p:spPr>
          <a:xfrm flipV="1">
            <a:off x="4269445" y="1503454"/>
            <a:ext cx="623682" cy="16793"/>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0C691122-DAFD-4EF4-BAA4-F005B8DC3A72}"/>
              </a:ext>
            </a:extLst>
          </p:cNvPr>
          <p:cNvCxnSpPr/>
          <p:nvPr/>
        </p:nvCxnSpPr>
        <p:spPr>
          <a:xfrm>
            <a:off x="6114725" y="2402497"/>
            <a:ext cx="624630" cy="1782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3C0CA122-0339-46DB-B9C7-4A617832FB7B}"/>
              </a:ext>
            </a:extLst>
          </p:cNvPr>
          <p:cNvCxnSpPr/>
          <p:nvPr/>
        </p:nvCxnSpPr>
        <p:spPr>
          <a:xfrm flipV="1">
            <a:off x="6069367" y="2792247"/>
            <a:ext cx="1032845"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2" name="Straight Connector 21">
            <a:extLst>
              <a:ext uri="{FF2B5EF4-FFF2-40B4-BE49-F238E27FC236}">
                <a16:creationId xmlns:a16="http://schemas.microsoft.com/office/drawing/2014/main" id="{D11741B2-E1CC-4625-AEC2-FB831B366AC6}"/>
              </a:ext>
            </a:extLst>
          </p:cNvPr>
          <p:cNvCxnSpPr/>
          <p:nvPr/>
        </p:nvCxnSpPr>
        <p:spPr>
          <a:xfrm>
            <a:off x="6060297" y="2937712"/>
            <a:ext cx="515774" cy="8749"/>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5" name="Straight Connector 24">
            <a:extLst>
              <a:ext uri="{FF2B5EF4-FFF2-40B4-BE49-F238E27FC236}">
                <a16:creationId xmlns:a16="http://schemas.microsoft.com/office/drawing/2014/main" id="{32A89151-89E9-4F80-B9E1-F412271A172D}"/>
              </a:ext>
            </a:extLst>
          </p:cNvPr>
          <p:cNvCxnSpPr/>
          <p:nvPr/>
        </p:nvCxnSpPr>
        <p:spPr>
          <a:xfrm>
            <a:off x="6060296" y="3146354"/>
            <a:ext cx="624631" cy="8749"/>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6" name="Straight Connector 25">
            <a:extLst>
              <a:ext uri="{FF2B5EF4-FFF2-40B4-BE49-F238E27FC236}">
                <a16:creationId xmlns:a16="http://schemas.microsoft.com/office/drawing/2014/main" id="{1F1989ED-4341-4153-BD6A-0E5FCC452EAD}"/>
              </a:ext>
            </a:extLst>
          </p:cNvPr>
          <p:cNvCxnSpPr/>
          <p:nvPr/>
        </p:nvCxnSpPr>
        <p:spPr>
          <a:xfrm flipV="1">
            <a:off x="6069367" y="3318390"/>
            <a:ext cx="1032845"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D33630C8-9C08-47E6-B2FA-AB89A3821430}"/>
              </a:ext>
            </a:extLst>
          </p:cNvPr>
          <p:cNvCxnSpPr/>
          <p:nvPr/>
        </p:nvCxnSpPr>
        <p:spPr>
          <a:xfrm flipV="1">
            <a:off x="6114725" y="3508890"/>
            <a:ext cx="796989"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7AB0E795-837D-4A28-A12C-4ACC9864752E}"/>
              </a:ext>
            </a:extLst>
          </p:cNvPr>
          <p:cNvCxnSpPr/>
          <p:nvPr/>
        </p:nvCxnSpPr>
        <p:spPr>
          <a:xfrm>
            <a:off x="6060296" y="2592997"/>
            <a:ext cx="679059" cy="8749"/>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32" name="Oval 31">
            <a:extLst>
              <a:ext uri="{FF2B5EF4-FFF2-40B4-BE49-F238E27FC236}">
                <a16:creationId xmlns:a16="http://schemas.microsoft.com/office/drawing/2014/main" id="{471C5C7C-2CFC-485D-9BC4-599AE232044C}"/>
              </a:ext>
            </a:extLst>
          </p:cNvPr>
          <p:cNvSpPr/>
          <p:nvPr/>
        </p:nvSpPr>
        <p:spPr>
          <a:xfrm>
            <a:off x="3138351" y="1863234"/>
            <a:ext cx="445463" cy="2515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2202196-EE45-4E68-AFB4-E88DB1C1D0AA}"/>
              </a:ext>
            </a:extLst>
          </p:cNvPr>
          <p:cNvCxnSpPr/>
          <p:nvPr/>
        </p:nvCxnSpPr>
        <p:spPr>
          <a:xfrm flipV="1">
            <a:off x="3355325" y="2784699"/>
            <a:ext cx="941509" cy="8046"/>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50" name="Straight Connector 49">
            <a:extLst>
              <a:ext uri="{FF2B5EF4-FFF2-40B4-BE49-F238E27FC236}">
                <a16:creationId xmlns:a16="http://schemas.microsoft.com/office/drawing/2014/main" id="{4690E805-6A79-4D84-8BC6-452DC67B3CE0}"/>
              </a:ext>
            </a:extLst>
          </p:cNvPr>
          <p:cNvCxnSpPr/>
          <p:nvPr/>
        </p:nvCxnSpPr>
        <p:spPr>
          <a:xfrm>
            <a:off x="3247221" y="2958233"/>
            <a:ext cx="1102231" cy="7403"/>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52" name="Straight Connector 51">
            <a:extLst>
              <a:ext uri="{FF2B5EF4-FFF2-40B4-BE49-F238E27FC236}">
                <a16:creationId xmlns:a16="http://schemas.microsoft.com/office/drawing/2014/main" id="{763C3F3A-1375-485C-9AD5-5AE4F7FCB295}"/>
              </a:ext>
            </a:extLst>
          </p:cNvPr>
          <p:cNvCxnSpPr/>
          <p:nvPr/>
        </p:nvCxnSpPr>
        <p:spPr>
          <a:xfrm flipV="1">
            <a:off x="3210937" y="3337563"/>
            <a:ext cx="793800" cy="1670"/>
          </a:xfrm>
          <a:prstGeom prst="line">
            <a:avLst/>
          </a:prstGeom>
          <a:ln w="381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767466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animBg="1"/>
      <p:bldP spid="10" grpId="0" animBg="1"/>
      <p:bldP spid="11" grpId="0" animBg="1"/>
      <p:bldP spid="12" grpId="0" animBg="1"/>
      <p:bldP spid="23" grpId="0"/>
      <p:bldP spid="24" grpId="0" animBg="1"/>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480291" y="397165"/>
            <a:ext cx="8123852" cy="427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107857" y="397165"/>
            <a:ext cx="4279937" cy="427993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p:cNvSpPr/>
          <p:nvPr/>
        </p:nvSpPr>
        <p:spPr>
          <a:xfrm>
            <a:off x="4462003" y="1751311"/>
            <a:ext cx="1571643" cy="15716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cs typeface="Arial"/>
              </a:rPr>
              <a:t>Europeans began exploring and colonizing in North America for a variety of reasons.</a:t>
            </a:r>
            <a:endParaRPr lang="en-US" dirty="0"/>
          </a:p>
        </p:txBody>
      </p:sp>
      <p:sp>
        <p:nvSpPr>
          <p:cNvPr id="6" name="TextBox 5"/>
          <p:cNvSpPr txBox="1"/>
          <p:nvPr/>
        </p:nvSpPr>
        <p:spPr>
          <a:xfrm>
            <a:off x="4211941" y="730148"/>
            <a:ext cx="2760428" cy="646331"/>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5.1A Explain when, where, and why groups of people explored, colonized, and settled in the United States</a:t>
            </a:r>
          </a:p>
        </p:txBody>
      </p:sp>
      <p:sp>
        <p:nvSpPr>
          <p:cNvPr id="7" name="TextBox 6"/>
          <p:cNvSpPr txBox="1"/>
          <p:nvPr/>
        </p:nvSpPr>
        <p:spPr>
          <a:xfrm>
            <a:off x="3245654" y="1637895"/>
            <a:ext cx="1289393" cy="1015663"/>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5.6A</a:t>
            </a:r>
            <a:r>
              <a:rPr lang="en-US" sz="1200" dirty="0">
                <a:solidFill>
                  <a:schemeClr val="bg1"/>
                </a:solidFill>
                <a:latin typeface="Calibri" panose="020F0502020204030204" pitchFamily="34" charset="0"/>
                <a:cs typeface="Calibri" panose="020F0502020204030204" pitchFamily="34" charset="0"/>
              </a:rPr>
              <a:t> </a:t>
            </a:r>
            <a:r>
              <a:rPr lang="en-US" sz="1200" b="1" dirty="0">
                <a:solidFill>
                  <a:schemeClr val="bg1"/>
                </a:solidFill>
                <a:latin typeface="Calibri" panose="020F0502020204030204" pitchFamily="34" charset="0"/>
                <a:cs typeface="Calibri" panose="020F0502020204030204" pitchFamily="34" charset="0"/>
              </a:rPr>
              <a:t>Apply geographic tools  to construct and interpret maps.</a:t>
            </a:r>
            <a:endParaRPr lang="en-US" sz="1200" dirty="0">
              <a:solidFill>
                <a:schemeClr val="bg1"/>
              </a:solidFill>
              <a:latin typeface="Calibri" panose="020F0502020204030204" pitchFamily="34" charset="0"/>
              <a:cs typeface="Calibri" panose="020F0502020204030204" pitchFamily="34" charset="0"/>
            </a:endParaRPr>
          </a:p>
        </p:txBody>
      </p:sp>
      <p:sp>
        <p:nvSpPr>
          <p:cNvPr id="8" name="TextBox 7"/>
          <p:cNvSpPr txBox="1"/>
          <p:nvPr/>
        </p:nvSpPr>
        <p:spPr>
          <a:xfrm>
            <a:off x="5982556" y="1645618"/>
            <a:ext cx="1289393" cy="615553"/>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5.7C</a:t>
            </a:r>
            <a:r>
              <a:rPr lang="en-US" sz="1200" dirty="0">
                <a:solidFill>
                  <a:schemeClr val="bg1"/>
                </a:solidFill>
                <a:latin typeface="Calibri" panose="020F0502020204030204" pitchFamily="34" charset="0"/>
                <a:cs typeface="Calibri" panose="020F0502020204030204" pitchFamily="34" charset="0"/>
              </a:rPr>
              <a:t> </a:t>
            </a:r>
            <a:r>
              <a:rPr lang="en-US" sz="1100" b="1" dirty="0">
                <a:solidFill>
                  <a:schemeClr val="bg1"/>
                </a:solidFill>
                <a:latin typeface="Calibri" panose="020F0502020204030204" pitchFamily="34" charset="0"/>
                <a:cs typeface="Calibri" panose="020F0502020204030204" pitchFamily="34" charset="0"/>
              </a:rPr>
              <a:t>Locate on a map important political features </a:t>
            </a:r>
            <a:endParaRPr lang="en-US" sz="1100" b="1" dirty="0">
              <a:solidFill>
                <a:schemeClr val="bg1"/>
              </a:solidFill>
              <a:latin typeface="Calibri"/>
              <a:cs typeface="Calibri"/>
            </a:endParaRPr>
          </a:p>
        </p:txBody>
      </p:sp>
      <p:sp>
        <p:nvSpPr>
          <p:cNvPr id="9" name="TextBox 8"/>
          <p:cNvSpPr txBox="1"/>
          <p:nvPr/>
        </p:nvSpPr>
        <p:spPr>
          <a:xfrm rot="5400000">
            <a:off x="6294161" y="2117131"/>
            <a:ext cx="3666836"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r>
              <a:rPr lang="en-US" sz="2000" dirty="0">
                <a:solidFill>
                  <a:schemeClr val="tx1"/>
                </a:solidFill>
                <a:latin typeface="Calibri" panose="020F0502020204030204" pitchFamily="34" charset="0"/>
                <a:cs typeface="Calibri" panose="020F0502020204030204" pitchFamily="34" charset="0"/>
              </a:rPr>
              <a:t>Europeans began exploring and colonizing in North America </a:t>
            </a:r>
            <a:endParaRPr lang="en-US" sz="2000" dirty="0">
              <a:solidFill>
                <a:schemeClr val="tx1"/>
              </a:solidFill>
              <a:latin typeface="Calibri"/>
              <a:cs typeface="Calibri"/>
            </a:endParaRPr>
          </a:p>
        </p:txBody>
      </p:sp>
      <p:sp>
        <p:nvSpPr>
          <p:cNvPr id="10" name="Oval 9"/>
          <p:cNvSpPr/>
          <p:nvPr/>
        </p:nvSpPr>
        <p:spPr>
          <a:xfrm>
            <a:off x="6349946" y="1646026"/>
            <a:ext cx="440474" cy="25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613709" y="700200"/>
            <a:ext cx="509377" cy="3104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11881" y="1674548"/>
            <a:ext cx="518033" cy="2242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5060474" y="960982"/>
            <a:ext cx="1485467" cy="77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6" name="Straight Connector 15"/>
          <p:cNvCxnSpPr/>
          <p:nvPr/>
        </p:nvCxnSpPr>
        <p:spPr>
          <a:xfrm flipV="1">
            <a:off x="3244086" y="2384074"/>
            <a:ext cx="1112288" cy="321"/>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a:xfrm flipV="1">
            <a:off x="3320854" y="2577870"/>
            <a:ext cx="941509" cy="8046"/>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a:xfrm flipV="1">
            <a:off x="3322514" y="2057705"/>
            <a:ext cx="570806"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a:xfrm flipV="1">
            <a:off x="3299345" y="2224620"/>
            <a:ext cx="801156" cy="322"/>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23" name="TextBox 22"/>
          <p:cNvSpPr txBox="1"/>
          <p:nvPr/>
        </p:nvSpPr>
        <p:spPr>
          <a:xfrm>
            <a:off x="585331" y="1835138"/>
            <a:ext cx="2076100" cy="3139321"/>
          </a:xfrm>
          <a:prstGeom prst="rect">
            <a:avLst/>
          </a:prstGeom>
          <a:noFill/>
        </p:spPr>
        <p:txBody>
          <a:bodyPr wrap="square" rtlCol="0" anchor="t">
            <a:spAutoFit/>
          </a:bodyPr>
          <a:lstStyle/>
          <a:p>
            <a:r>
              <a:rPr lang="en-US" b="1" dirty="0">
                <a:solidFill>
                  <a:schemeClr val="bg1"/>
                </a:solidFill>
                <a:latin typeface="Calibri" panose="020F0502020204030204" pitchFamily="34" charset="0"/>
                <a:cs typeface="Calibri" panose="020F0502020204030204" pitchFamily="34" charset="0"/>
              </a:rPr>
              <a:t>Vocabulary:</a:t>
            </a:r>
          </a:p>
          <a:p>
            <a:r>
              <a:rPr lang="en" sz="1100" b="1" dirty="0">
                <a:solidFill>
                  <a:schemeClr val="bg1"/>
                </a:solidFill>
                <a:latin typeface="Calibri"/>
                <a:cs typeface="Calibri"/>
              </a:rPr>
              <a:t>exploration, colony, migration, mercantilism, free enterprise system, cash crop, representative government, monarchy, industry </a:t>
            </a:r>
            <a:endParaRPr lang="en-US" sz="1100" b="1" dirty="0">
              <a:solidFill>
                <a:schemeClr val="bg1"/>
              </a:solidFill>
            </a:endParaRPr>
          </a:p>
          <a:p>
            <a:endParaRPr lang="en-US" sz="1100" b="1" dirty="0">
              <a:solidFill>
                <a:schemeClr val="bg1"/>
              </a:solidFill>
            </a:endParaRPr>
          </a:p>
          <a:p>
            <a:r>
              <a:rPr lang="en" sz="1100" b="1" dirty="0">
                <a:solidFill>
                  <a:schemeClr val="bg1"/>
                </a:solidFill>
                <a:latin typeface="Calibri"/>
                <a:cs typeface="Calibri"/>
              </a:rPr>
              <a:t>Related Vocabulary</a:t>
            </a:r>
            <a:endParaRPr lang="en-US" sz="1100" b="1" dirty="0">
              <a:solidFill>
                <a:schemeClr val="bg1"/>
              </a:solidFill>
            </a:endParaRPr>
          </a:p>
          <a:p>
            <a:r>
              <a:rPr lang="en" sz="1100" b="1" dirty="0">
                <a:solidFill>
                  <a:schemeClr val="bg1"/>
                </a:solidFill>
                <a:latin typeface="Calibri"/>
                <a:cs typeface="Calibri"/>
              </a:rPr>
              <a:t>Compact, agriculture, Columbian Exchange, conquistadors, missionaries, charter, indentured servants, slave trade, markets</a:t>
            </a:r>
            <a:endParaRPr lang="en-US" sz="1100" b="1" dirty="0">
              <a:solidFill>
                <a:schemeClr val="bg1"/>
              </a:solidFill>
            </a:endParaRPr>
          </a:p>
          <a:p>
            <a:endParaRPr lang="en-US" sz="1100" b="1" dirty="0">
              <a:solidFill>
                <a:schemeClr val="bg1"/>
              </a:solidFill>
              <a:latin typeface="Calibri"/>
              <a:cs typeface="Calibri"/>
            </a:endParaRPr>
          </a:p>
          <a:p>
            <a:endParaRPr lang="en" sz="900" dirty="0">
              <a:latin typeface="Calibri" panose="020F0502020204030204" pitchFamily="34" charset="0"/>
              <a:cs typeface="Calibri" panose="020F0502020204030204" pitchFamily="34" charset="0"/>
            </a:endParaRPr>
          </a:p>
          <a:p>
            <a:endParaRPr lang="en-US" sz="900" b="1" dirty="0">
              <a:solidFill>
                <a:schemeClr val="bg1"/>
              </a:solidFill>
              <a:latin typeface="Calibri" panose="020F0502020204030204" pitchFamily="34" charset="0"/>
              <a:cs typeface="Calibri" panose="020F0502020204030204" pitchFamily="34" charset="0"/>
            </a:endParaRPr>
          </a:p>
          <a:p>
            <a:endParaRPr lang="en-US" sz="900" dirty="0">
              <a:solidFill>
                <a:schemeClr val="bg1"/>
              </a:solidFill>
              <a:latin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cs typeface="Calibri" panose="020F0502020204030204" pitchFamily="34" charset="0"/>
            </a:endParaRPr>
          </a:p>
        </p:txBody>
      </p:sp>
      <p:sp>
        <p:nvSpPr>
          <p:cNvPr id="24" name="Cloud Callout 23"/>
          <p:cNvSpPr/>
          <p:nvPr/>
        </p:nvSpPr>
        <p:spPr>
          <a:xfrm rot="20603583" flipH="1">
            <a:off x="1257064" y="528580"/>
            <a:ext cx="1619159" cy="111894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Activities?</a:t>
            </a:r>
          </a:p>
        </p:txBody>
      </p:sp>
      <p:cxnSp>
        <p:nvCxnSpPr>
          <p:cNvPr id="2" name="Straight Connector 1">
            <a:extLst>
              <a:ext uri="{FF2B5EF4-FFF2-40B4-BE49-F238E27FC236}">
                <a16:creationId xmlns:a16="http://schemas.microsoft.com/office/drawing/2014/main" id="{5E26AFF1-CEB5-4852-99D4-EECC72D1AD72}"/>
              </a:ext>
            </a:extLst>
          </p:cNvPr>
          <p:cNvCxnSpPr/>
          <p:nvPr/>
        </p:nvCxnSpPr>
        <p:spPr>
          <a:xfrm flipV="1">
            <a:off x="4463746" y="1128828"/>
            <a:ext cx="2087858" cy="77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ED0B35C9-1158-4E60-AF73-55ABFDB755A2}"/>
              </a:ext>
            </a:extLst>
          </p:cNvPr>
          <p:cNvCxnSpPr/>
          <p:nvPr/>
        </p:nvCxnSpPr>
        <p:spPr>
          <a:xfrm flipV="1">
            <a:off x="4260889" y="1296674"/>
            <a:ext cx="2087858" cy="7722"/>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28" name="TextBox 27">
            <a:extLst>
              <a:ext uri="{FF2B5EF4-FFF2-40B4-BE49-F238E27FC236}">
                <a16:creationId xmlns:a16="http://schemas.microsoft.com/office/drawing/2014/main" id="{3242800B-D23C-4FC1-A915-9208BBC2C59C}"/>
              </a:ext>
            </a:extLst>
          </p:cNvPr>
          <p:cNvSpPr txBox="1"/>
          <p:nvPr/>
        </p:nvSpPr>
        <p:spPr>
          <a:xfrm>
            <a:off x="2286000" y="2343150"/>
            <a:ext cx="4572000" cy="73866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endParaRPr lang="en-US"/>
          </a:p>
          <a:p>
            <a:endParaRPr lang="en-US"/>
          </a:p>
        </p:txBody>
      </p:sp>
      <p:cxnSp>
        <p:nvCxnSpPr>
          <p:cNvPr id="35" name="Straight Connector 34">
            <a:extLst>
              <a:ext uri="{FF2B5EF4-FFF2-40B4-BE49-F238E27FC236}">
                <a16:creationId xmlns:a16="http://schemas.microsoft.com/office/drawing/2014/main" id="{A8B4E63B-D5EA-427A-BE91-7ED45C0ED545}"/>
              </a:ext>
            </a:extLst>
          </p:cNvPr>
          <p:cNvCxnSpPr/>
          <p:nvPr/>
        </p:nvCxnSpPr>
        <p:spPr>
          <a:xfrm flipV="1">
            <a:off x="6031218" y="2021763"/>
            <a:ext cx="862939"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40F3DDF9-9EC0-4E13-9D87-E6BD3F5D70F6}"/>
              </a:ext>
            </a:extLst>
          </p:cNvPr>
          <p:cNvCxnSpPr/>
          <p:nvPr/>
        </p:nvCxnSpPr>
        <p:spPr>
          <a:xfrm flipV="1">
            <a:off x="6062110" y="2222561"/>
            <a:ext cx="1032845" cy="322"/>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39" name="TextBox 38">
            <a:extLst>
              <a:ext uri="{FF2B5EF4-FFF2-40B4-BE49-F238E27FC236}">
                <a16:creationId xmlns:a16="http://schemas.microsoft.com/office/drawing/2014/main" id="{867F48B5-A837-4981-BE14-6D2CE3469C20}"/>
              </a:ext>
            </a:extLst>
          </p:cNvPr>
          <p:cNvSpPr txBox="1"/>
          <p:nvPr/>
        </p:nvSpPr>
        <p:spPr>
          <a:xfrm>
            <a:off x="4001361" y="3508359"/>
            <a:ext cx="2760428" cy="646331"/>
          </a:xfrm>
          <a:prstGeom prst="rect">
            <a:avLst/>
          </a:prstGeom>
          <a:noFill/>
        </p:spPr>
        <p:txBody>
          <a:bodyPr wrap="square" rtlCol="0" anchor="t">
            <a:spAutoFit/>
          </a:bodyPr>
          <a:lstStyle/>
          <a:p>
            <a:r>
              <a:rPr lang="en-US" sz="1200" b="1" dirty="0">
                <a:solidFill>
                  <a:schemeClr val="bg1"/>
                </a:solidFill>
                <a:latin typeface="Calibri" panose="020F0502020204030204" pitchFamily="34" charset="0"/>
                <a:cs typeface="Calibri" panose="020F0502020204030204" pitchFamily="34" charset="0"/>
              </a:rPr>
              <a:t>5.8A Identify and describe the types of settlement and patterns of land use in the United States.</a:t>
            </a:r>
          </a:p>
        </p:txBody>
      </p:sp>
      <p:cxnSp>
        <p:nvCxnSpPr>
          <p:cNvPr id="41" name="Straight Connector 40">
            <a:extLst>
              <a:ext uri="{FF2B5EF4-FFF2-40B4-BE49-F238E27FC236}">
                <a16:creationId xmlns:a16="http://schemas.microsoft.com/office/drawing/2014/main" id="{9AF3B14B-231C-4162-A7AA-137F658362C1}"/>
              </a:ext>
            </a:extLst>
          </p:cNvPr>
          <p:cNvCxnSpPr/>
          <p:nvPr/>
        </p:nvCxnSpPr>
        <p:spPr>
          <a:xfrm flipV="1">
            <a:off x="4059801" y="3904111"/>
            <a:ext cx="2376642" cy="8044"/>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43" name="Straight Connector 42">
            <a:extLst>
              <a:ext uri="{FF2B5EF4-FFF2-40B4-BE49-F238E27FC236}">
                <a16:creationId xmlns:a16="http://schemas.microsoft.com/office/drawing/2014/main" id="{5DC19202-9688-4E43-A09F-55619E9E414F}"/>
              </a:ext>
            </a:extLst>
          </p:cNvPr>
          <p:cNvCxnSpPr/>
          <p:nvPr/>
        </p:nvCxnSpPr>
        <p:spPr>
          <a:xfrm flipV="1">
            <a:off x="4057742" y="4079680"/>
            <a:ext cx="1187304" cy="15767"/>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45" name="Straight Connector 44">
            <a:extLst>
              <a:ext uri="{FF2B5EF4-FFF2-40B4-BE49-F238E27FC236}">
                <a16:creationId xmlns:a16="http://schemas.microsoft.com/office/drawing/2014/main" id="{75CFFDDA-FB7F-40A3-95D4-E3EAE960D4BA}"/>
              </a:ext>
            </a:extLst>
          </p:cNvPr>
          <p:cNvCxnSpPr/>
          <p:nvPr/>
        </p:nvCxnSpPr>
        <p:spPr>
          <a:xfrm>
            <a:off x="5779965" y="3740190"/>
            <a:ext cx="739372" cy="7401"/>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47" name="Oval 46">
            <a:extLst>
              <a:ext uri="{FF2B5EF4-FFF2-40B4-BE49-F238E27FC236}">
                <a16:creationId xmlns:a16="http://schemas.microsoft.com/office/drawing/2014/main" id="{307C181D-B459-4B60-9BEE-E0CF22010563}"/>
              </a:ext>
            </a:extLst>
          </p:cNvPr>
          <p:cNvSpPr/>
          <p:nvPr/>
        </p:nvSpPr>
        <p:spPr>
          <a:xfrm>
            <a:off x="4356792" y="3424351"/>
            <a:ext cx="1420686" cy="356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5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animBg="1"/>
      <p:bldP spid="10" grpId="0" animBg="1"/>
      <p:bldP spid="11" grpId="0" animBg="1"/>
      <p:bldP spid="12" grpId="0" animBg="1"/>
      <p:bldP spid="23" grpId="0"/>
      <p:bldP spid="24" grpId="0" animBg="1"/>
      <p:bldP spid="39" grpId="0"/>
      <p:bldP spid="4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291" y="397165"/>
            <a:ext cx="8123852" cy="427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107857" y="397165"/>
            <a:ext cx="4279937" cy="427993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p:cNvSpPr/>
          <p:nvPr/>
        </p:nvSpPr>
        <p:spPr>
          <a:xfrm>
            <a:off x="4462003" y="1751311"/>
            <a:ext cx="1571643" cy="15716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t>Interconnected Organ Systems</a:t>
            </a:r>
          </a:p>
        </p:txBody>
      </p:sp>
      <p:sp>
        <p:nvSpPr>
          <p:cNvPr id="6" name="TextBox 5"/>
          <p:cNvSpPr txBox="1"/>
          <p:nvPr/>
        </p:nvSpPr>
        <p:spPr>
          <a:xfrm>
            <a:off x="4211941" y="706980"/>
            <a:ext cx="2258435" cy="461665"/>
          </a:xfrm>
          <a:prstGeom prst="rect">
            <a:avLst/>
          </a:prstGeom>
          <a:noFill/>
        </p:spPr>
        <p:txBody>
          <a:bodyPr wrap="square" rtlCol="0">
            <a:spAutoFit/>
          </a:bodyPr>
          <a:lstStyle/>
          <a:p>
            <a:r>
              <a:rPr lang="en-US" sz="1200" dirty="0">
                <a:solidFill>
                  <a:schemeClr val="bg1"/>
                </a:solidFill>
                <a:latin typeface="Calibri" panose="020F0502020204030204" pitchFamily="34" charset="0"/>
                <a:cs typeface="Calibri" panose="020F0502020204030204" pitchFamily="34" charset="0"/>
              </a:rPr>
              <a:t>7.3B </a:t>
            </a:r>
            <a:r>
              <a:rPr lang="en-US" sz="1200" b="1" dirty="0">
                <a:solidFill>
                  <a:schemeClr val="bg1"/>
                </a:solidFill>
                <a:latin typeface="Calibri" panose="020F0502020204030204" pitchFamily="34" charset="0"/>
                <a:cs typeface="Calibri" panose="020F0502020204030204" pitchFamily="34" charset="0"/>
              </a:rPr>
              <a:t>Use</a:t>
            </a:r>
            <a:r>
              <a:rPr lang="en-US" sz="1200" dirty="0">
                <a:solidFill>
                  <a:schemeClr val="bg1"/>
                </a:solidFill>
                <a:latin typeface="Calibri" panose="020F0502020204030204" pitchFamily="34" charset="0"/>
                <a:cs typeface="Calibri" panose="020F0502020204030204" pitchFamily="34" charset="0"/>
              </a:rPr>
              <a:t> models to represent aspects of natural world</a:t>
            </a:r>
          </a:p>
        </p:txBody>
      </p:sp>
      <p:sp>
        <p:nvSpPr>
          <p:cNvPr id="7" name="TextBox 6"/>
          <p:cNvSpPr txBox="1"/>
          <p:nvPr/>
        </p:nvSpPr>
        <p:spPr>
          <a:xfrm>
            <a:off x="3245654" y="1637895"/>
            <a:ext cx="1289393" cy="1754326"/>
          </a:xfrm>
          <a:prstGeom prst="rect">
            <a:avLst/>
          </a:prstGeom>
          <a:noFill/>
        </p:spPr>
        <p:txBody>
          <a:bodyPr wrap="square" rtlCol="0">
            <a:spAutoFit/>
          </a:bodyPr>
          <a:lstStyle/>
          <a:p>
            <a:r>
              <a:rPr lang="en-US" sz="1200" dirty="0">
                <a:solidFill>
                  <a:schemeClr val="bg1"/>
                </a:solidFill>
                <a:latin typeface="Calibri" panose="020F0502020204030204" pitchFamily="34" charset="0"/>
                <a:cs typeface="Calibri" panose="020F0502020204030204" pitchFamily="34" charset="0"/>
              </a:rPr>
              <a:t>7.12B Identify main function of systems in a human body</a:t>
            </a:r>
          </a:p>
          <a:p>
            <a:r>
              <a:rPr lang="en-US" sz="1200" dirty="0">
                <a:solidFill>
                  <a:schemeClr val="bg1"/>
                </a:solidFill>
                <a:latin typeface="Calibri" panose="020F0502020204030204" pitchFamily="34" charset="0"/>
                <a:cs typeface="Calibri" panose="020F0502020204030204" pitchFamily="34" charset="0"/>
              </a:rPr>
              <a:t>Note: last time students see before STARR (8); foundation for Biology</a:t>
            </a:r>
          </a:p>
        </p:txBody>
      </p:sp>
      <p:sp>
        <p:nvSpPr>
          <p:cNvPr id="8" name="TextBox 7"/>
          <p:cNvSpPr txBox="1"/>
          <p:nvPr/>
        </p:nvSpPr>
        <p:spPr>
          <a:xfrm>
            <a:off x="6098401" y="1637895"/>
            <a:ext cx="1289393" cy="1200329"/>
          </a:xfrm>
          <a:prstGeom prst="rect">
            <a:avLst/>
          </a:prstGeom>
          <a:noFill/>
        </p:spPr>
        <p:txBody>
          <a:bodyPr wrap="square" rtlCol="0">
            <a:spAutoFit/>
          </a:bodyPr>
          <a:lstStyle/>
          <a:p>
            <a:r>
              <a:rPr lang="en-US" sz="1200" dirty="0">
                <a:solidFill>
                  <a:schemeClr val="bg1"/>
                </a:solidFill>
                <a:latin typeface="Calibri" panose="020F0502020204030204" pitchFamily="34" charset="0"/>
                <a:cs typeface="Calibri" panose="020F0502020204030204" pitchFamily="34" charset="0"/>
              </a:rPr>
              <a:t>7.12C Recognize levels of organization in animals</a:t>
            </a:r>
          </a:p>
          <a:p>
            <a:r>
              <a:rPr lang="en-US" sz="1200" dirty="0">
                <a:solidFill>
                  <a:schemeClr val="bg1"/>
                </a:solidFill>
                <a:latin typeface="Calibri" panose="020F0502020204030204" pitchFamily="34" charset="0"/>
                <a:cs typeface="Calibri" panose="020F0502020204030204" pitchFamily="34" charset="0"/>
              </a:rPr>
              <a:t>Note: foundation for Biology</a:t>
            </a:r>
          </a:p>
        </p:txBody>
      </p:sp>
      <p:sp>
        <p:nvSpPr>
          <p:cNvPr id="9" name="TextBox 8"/>
          <p:cNvSpPr txBox="1"/>
          <p:nvPr/>
        </p:nvSpPr>
        <p:spPr>
          <a:xfrm rot="5400000">
            <a:off x="6294161" y="2117131"/>
            <a:ext cx="3666836"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b="1" dirty="0">
                <a:solidFill>
                  <a:schemeClr val="tx1"/>
                </a:solidFill>
                <a:latin typeface="Calibri" panose="020F0502020204030204" pitchFamily="34" charset="0"/>
                <a:cs typeface="Calibri" panose="020F0502020204030204" pitchFamily="34" charset="0"/>
              </a:rPr>
              <a:t>Big Idea: Levels of organization within the human body</a:t>
            </a:r>
          </a:p>
        </p:txBody>
      </p:sp>
      <p:sp>
        <p:nvSpPr>
          <p:cNvPr id="10" name="Oval 9"/>
          <p:cNvSpPr/>
          <p:nvPr/>
        </p:nvSpPr>
        <p:spPr>
          <a:xfrm>
            <a:off x="4535047" y="711547"/>
            <a:ext cx="378691" cy="2308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702398" y="1596065"/>
            <a:ext cx="509377" cy="3104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546611" y="1589596"/>
            <a:ext cx="703383" cy="3169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913738" y="937812"/>
            <a:ext cx="427420"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6" name="Straight Connector 15"/>
          <p:cNvCxnSpPr/>
          <p:nvPr/>
        </p:nvCxnSpPr>
        <p:spPr>
          <a:xfrm flipV="1">
            <a:off x="3274978" y="2059709"/>
            <a:ext cx="1112288" cy="321"/>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a:xfrm flipV="1">
            <a:off x="3297685" y="2238059"/>
            <a:ext cx="570806"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a:xfrm flipV="1">
            <a:off x="6172291" y="2065428"/>
            <a:ext cx="570806"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a:xfrm flipV="1">
            <a:off x="6172291" y="2224620"/>
            <a:ext cx="801156" cy="322"/>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23" name="TextBox 22"/>
          <p:cNvSpPr txBox="1"/>
          <p:nvPr/>
        </p:nvSpPr>
        <p:spPr>
          <a:xfrm>
            <a:off x="631669" y="491341"/>
            <a:ext cx="2076100" cy="4185761"/>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Vocabulary:</a:t>
            </a:r>
          </a:p>
          <a:p>
            <a:r>
              <a:rPr lang="en-US" dirty="0">
                <a:solidFill>
                  <a:schemeClr val="bg1"/>
                </a:solidFill>
                <a:latin typeface="Calibri" panose="020F0502020204030204" pitchFamily="34" charset="0"/>
                <a:cs typeface="Calibri" panose="020F0502020204030204" pitchFamily="34" charset="0"/>
              </a:rPr>
              <a:t>Circulatory, digestive, endocrine, excretory, integumentary, muscular, nervous, respiratory, skeletal systems, system, homeostasis</a:t>
            </a:r>
          </a:p>
          <a:p>
            <a:endParaRPr lang="en-US" dirty="0">
              <a:solidFill>
                <a:schemeClr val="bg1"/>
              </a:solidFill>
              <a:latin typeface="Calibri" panose="020F0502020204030204" pitchFamily="34" charset="0"/>
              <a:cs typeface="Calibri" panose="020F0502020204030204" pitchFamily="34" charset="0"/>
            </a:endParaRPr>
          </a:p>
          <a:p>
            <a:r>
              <a:rPr lang="en-US" b="1" dirty="0">
                <a:solidFill>
                  <a:schemeClr val="bg1"/>
                </a:solidFill>
                <a:latin typeface="Calibri" panose="020F0502020204030204" pitchFamily="34" charset="0"/>
                <a:cs typeface="Calibri" panose="020F0502020204030204" pitchFamily="34" charset="0"/>
              </a:rPr>
              <a:t>Misconceptions:</a:t>
            </a:r>
          </a:p>
          <a:p>
            <a:pPr marL="285750" indent="-285750">
              <a:buFontTx/>
              <a:buChar char="-"/>
            </a:pPr>
            <a:r>
              <a:rPr lang="en-US" dirty="0">
                <a:solidFill>
                  <a:schemeClr val="bg1"/>
                </a:solidFill>
                <a:latin typeface="Calibri" panose="020F0502020204030204" pitchFamily="34" charset="0"/>
                <a:cs typeface="Calibri" panose="020F0502020204030204" pitchFamily="34" charset="0"/>
              </a:rPr>
              <a:t>body systems are interrelated, correct functioning depends on and influences homeostasis in another</a:t>
            </a:r>
          </a:p>
          <a:p>
            <a:pPr marL="285750" indent="-285750">
              <a:buFontTx/>
              <a:buChar char="-"/>
            </a:pPr>
            <a:r>
              <a:rPr lang="en-US" dirty="0">
                <a:solidFill>
                  <a:schemeClr val="bg1"/>
                </a:solidFill>
                <a:latin typeface="Calibri" panose="020F0502020204030204" pitchFamily="34" charset="0"/>
                <a:cs typeface="Calibri" panose="020F0502020204030204" pitchFamily="34" charset="0"/>
              </a:rPr>
              <a:t>Other animals have similar structures and functions (body systems)</a:t>
            </a:r>
          </a:p>
        </p:txBody>
      </p:sp>
      <p:sp>
        <p:nvSpPr>
          <p:cNvPr id="24" name="Cloud Callout 23"/>
          <p:cNvSpPr/>
          <p:nvPr/>
        </p:nvSpPr>
        <p:spPr>
          <a:xfrm rot="20603583" flipH="1">
            <a:off x="1905794" y="822054"/>
            <a:ext cx="1619159" cy="111894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Activities?</a:t>
            </a:r>
          </a:p>
        </p:txBody>
      </p:sp>
    </p:spTree>
    <p:extLst>
      <p:ext uri="{BB962C8B-B14F-4D97-AF65-F5344CB8AC3E}">
        <p14:creationId xmlns:p14="http://schemas.microsoft.com/office/powerpoint/2010/main" val="165984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animBg="1"/>
      <p:bldP spid="10" grpId="0" animBg="1"/>
      <p:bldP spid="11" grpId="0" animBg="1"/>
      <p:bldP spid="12" grpId="0" animBg="1"/>
      <p:bldP spid="23" grpId="0"/>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291" y="397165"/>
            <a:ext cx="8123852" cy="427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107857" y="397165"/>
            <a:ext cx="4279937" cy="427993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p:cNvSpPr/>
          <p:nvPr/>
        </p:nvSpPr>
        <p:spPr>
          <a:xfrm>
            <a:off x="4254332" y="1751311"/>
            <a:ext cx="2024317" cy="15716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t>PA #1 UNIT UNDERSTANDING</a:t>
            </a:r>
          </a:p>
        </p:txBody>
      </p:sp>
      <p:sp>
        <p:nvSpPr>
          <p:cNvPr id="6" name="TextBox 5"/>
          <p:cNvSpPr txBox="1"/>
          <p:nvPr/>
        </p:nvSpPr>
        <p:spPr>
          <a:xfrm>
            <a:off x="4112355" y="886113"/>
            <a:ext cx="2258435" cy="276999"/>
          </a:xfrm>
          <a:prstGeom prst="rect">
            <a:avLst/>
          </a:prstGeom>
          <a:noFill/>
        </p:spPr>
        <p:txBody>
          <a:bodyPr wrap="square" rtlCol="0">
            <a:spAutoFit/>
          </a:bodyPr>
          <a:lstStyle/>
          <a:p>
            <a:r>
              <a:rPr lang="en-US" sz="1200" dirty="0">
                <a:solidFill>
                  <a:schemeClr val="bg1"/>
                </a:solidFill>
                <a:latin typeface="Calibri" panose="020F0502020204030204" pitchFamily="34" charset="0"/>
                <a:cs typeface="Calibri" panose="020F0502020204030204" pitchFamily="34" charset="0"/>
              </a:rPr>
              <a:t>STANDARD #1</a:t>
            </a:r>
          </a:p>
        </p:txBody>
      </p:sp>
      <p:sp>
        <p:nvSpPr>
          <p:cNvPr id="7" name="TextBox 6"/>
          <p:cNvSpPr txBox="1"/>
          <p:nvPr/>
        </p:nvSpPr>
        <p:spPr>
          <a:xfrm>
            <a:off x="3245654" y="1637895"/>
            <a:ext cx="1289393" cy="276999"/>
          </a:xfrm>
          <a:prstGeom prst="rect">
            <a:avLst/>
          </a:prstGeom>
          <a:noFill/>
        </p:spPr>
        <p:txBody>
          <a:bodyPr wrap="square" rtlCol="0">
            <a:spAutoFit/>
          </a:bodyPr>
          <a:lstStyle/>
          <a:p>
            <a:r>
              <a:rPr lang="en-US" sz="1200" dirty="0">
                <a:solidFill>
                  <a:schemeClr val="bg1"/>
                </a:solidFill>
                <a:latin typeface="Calibri" panose="020F0502020204030204" pitchFamily="34" charset="0"/>
                <a:cs typeface="Calibri" panose="020F0502020204030204" pitchFamily="34" charset="0"/>
              </a:rPr>
              <a:t>STANDARD #2</a:t>
            </a:r>
          </a:p>
        </p:txBody>
      </p:sp>
      <p:sp>
        <p:nvSpPr>
          <p:cNvPr id="8" name="TextBox 7"/>
          <p:cNvSpPr txBox="1"/>
          <p:nvPr/>
        </p:nvSpPr>
        <p:spPr>
          <a:xfrm>
            <a:off x="6098401" y="1637895"/>
            <a:ext cx="1289393" cy="276999"/>
          </a:xfrm>
          <a:prstGeom prst="rect">
            <a:avLst/>
          </a:prstGeom>
          <a:noFill/>
        </p:spPr>
        <p:txBody>
          <a:bodyPr wrap="square" rtlCol="0">
            <a:spAutoFit/>
          </a:bodyPr>
          <a:lstStyle/>
          <a:p>
            <a:r>
              <a:rPr lang="en-US" sz="1200" dirty="0">
                <a:solidFill>
                  <a:schemeClr val="bg1"/>
                </a:solidFill>
                <a:latin typeface="Calibri" panose="020F0502020204030204" pitchFamily="34" charset="0"/>
                <a:cs typeface="Calibri" panose="020F0502020204030204" pitchFamily="34" charset="0"/>
              </a:rPr>
              <a:t>STANDARD #3</a:t>
            </a:r>
          </a:p>
        </p:txBody>
      </p:sp>
      <p:sp>
        <p:nvSpPr>
          <p:cNvPr id="9" name="TextBox 8"/>
          <p:cNvSpPr txBox="1"/>
          <p:nvPr/>
        </p:nvSpPr>
        <p:spPr>
          <a:xfrm rot="5400000">
            <a:off x="6294161" y="2117131"/>
            <a:ext cx="3666836"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b="1" dirty="0">
                <a:solidFill>
                  <a:schemeClr val="tx1"/>
                </a:solidFill>
                <a:latin typeface="Calibri" panose="020F0502020204030204" pitchFamily="34" charset="0"/>
                <a:cs typeface="Calibri" panose="020F0502020204030204" pitchFamily="34" charset="0"/>
              </a:rPr>
              <a:t>Big Idea:</a:t>
            </a:r>
          </a:p>
          <a:p>
            <a:pPr algn="ctr"/>
            <a:endParaRPr lang="en-US" sz="2000" b="1" dirty="0">
              <a:solidFill>
                <a:schemeClr val="tx1"/>
              </a:solidFill>
              <a:latin typeface="Calibri" panose="020F0502020204030204" pitchFamily="34" charset="0"/>
              <a:cs typeface="Calibri" panose="020F0502020204030204" pitchFamily="34" charset="0"/>
            </a:endParaRPr>
          </a:p>
        </p:txBody>
      </p:sp>
      <p:sp>
        <p:nvSpPr>
          <p:cNvPr id="10" name="Oval 9"/>
          <p:cNvSpPr/>
          <p:nvPr/>
        </p:nvSpPr>
        <p:spPr>
          <a:xfrm>
            <a:off x="5470968" y="770696"/>
            <a:ext cx="378691" cy="2308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346386" y="1876724"/>
            <a:ext cx="509377" cy="3104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394030" y="1876724"/>
            <a:ext cx="703383" cy="3169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470968" y="1155351"/>
            <a:ext cx="427420"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a:xfrm flipV="1">
            <a:off x="3297685" y="2238059"/>
            <a:ext cx="570806"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a:xfrm flipV="1">
            <a:off x="6457694" y="2238059"/>
            <a:ext cx="570806" cy="322"/>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23" name="TextBox 22"/>
          <p:cNvSpPr txBox="1"/>
          <p:nvPr/>
        </p:nvSpPr>
        <p:spPr>
          <a:xfrm>
            <a:off x="631669" y="491341"/>
            <a:ext cx="2076100" cy="2031325"/>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Vocabulary:</a:t>
            </a:r>
          </a:p>
          <a:p>
            <a:endParaRPr lang="en-US" dirty="0">
              <a:solidFill>
                <a:schemeClr val="bg1"/>
              </a:solidFill>
              <a:latin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cs typeface="Calibri" panose="020F0502020204030204" pitchFamily="34" charset="0"/>
            </a:endParaRPr>
          </a:p>
          <a:p>
            <a:r>
              <a:rPr lang="en-US" b="1" dirty="0">
                <a:solidFill>
                  <a:schemeClr val="bg1"/>
                </a:solidFill>
                <a:latin typeface="Calibri" panose="020F0502020204030204" pitchFamily="34" charset="0"/>
                <a:cs typeface="Calibri" panose="020F0502020204030204" pitchFamily="34" charset="0"/>
              </a:rPr>
              <a:t>Misconceptions:</a:t>
            </a:r>
          </a:p>
          <a:p>
            <a:endParaRPr lang="en-US" b="1" dirty="0">
              <a:solidFill>
                <a:schemeClr val="bg1"/>
              </a:solidFill>
              <a:latin typeface="Calibri" panose="020F0502020204030204" pitchFamily="34" charset="0"/>
              <a:cs typeface="Calibri" panose="020F0502020204030204" pitchFamily="34" charset="0"/>
            </a:endParaRPr>
          </a:p>
          <a:p>
            <a:endParaRPr lang="en-US" b="1" dirty="0">
              <a:solidFill>
                <a:schemeClr val="bg1"/>
              </a:solidFill>
              <a:latin typeface="Calibri" panose="020F0502020204030204" pitchFamily="34" charset="0"/>
              <a:cs typeface="Calibri" panose="020F0502020204030204" pitchFamily="34" charset="0"/>
            </a:endParaRPr>
          </a:p>
          <a:p>
            <a:endParaRPr lang="en-US" b="1" dirty="0">
              <a:solidFill>
                <a:schemeClr val="bg1"/>
              </a:solidFill>
              <a:latin typeface="Calibri" panose="020F0502020204030204" pitchFamily="34" charset="0"/>
              <a:cs typeface="Calibri" panose="020F0502020204030204" pitchFamily="34" charset="0"/>
            </a:endParaRPr>
          </a:p>
          <a:p>
            <a:endParaRPr lang="en-US" b="1" dirty="0">
              <a:solidFill>
                <a:schemeClr val="bg1"/>
              </a:solidFill>
              <a:latin typeface="Calibri" panose="020F0502020204030204" pitchFamily="34" charset="0"/>
              <a:cs typeface="Calibri" panose="020F0502020204030204" pitchFamily="34" charset="0"/>
            </a:endParaRPr>
          </a:p>
        </p:txBody>
      </p:sp>
      <p:sp>
        <p:nvSpPr>
          <p:cNvPr id="24" name="Cloud Callout 23"/>
          <p:cNvSpPr/>
          <p:nvPr/>
        </p:nvSpPr>
        <p:spPr>
          <a:xfrm rot="20603583" flipH="1">
            <a:off x="1905794" y="822054"/>
            <a:ext cx="1619159" cy="111894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Activities?</a:t>
            </a:r>
          </a:p>
        </p:txBody>
      </p:sp>
      <p:sp>
        <p:nvSpPr>
          <p:cNvPr id="2" name="TextBox 1"/>
          <p:cNvSpPr txBox="1"/>
          <p:nvPr/>
        </p:nvSpPr>
        <p:spPr>
          <a:xfrm>
            <a:off x="634748" y="3707606"/>
            <a:ext cx="2513519" cy="646331"/>
          </a:xfrm>
          <a:prstGeom prst="rect">
            <a:avLst/>
          </a:prstGeom>
          <a:noFill/>
        </p:spPr>
        <p:txBody>
          <a:bodyPr wrap="square" rtlCol="0">
            <a:spAutoFit/>
          </a:bodyPr>
          <a:lstStyle/>
          <a:p>
            <a:r>
              <a:rPr lang="en-US" sz="3600" b="1" dirty="0">
                <a:solidFill>
                  <a:schemeClr val="bg1"/>
                </a:solidFill>
                <a:latin typeface="Raleway" panose="020B0604020202020204" charset="0"/>
                <a:cs typeface="Calibri" panose="020F0502020204030204" pitchFamily="34" charset="0"/>
              </a:rPr>
              <a:t>Your Turn!</a:t>
            </a:r>
          </a:p>
        </p:txBody>
      </p:sp>
    </p:spTree>
    <p:extLst>
      <p:ext uri="{BB962C8B-B14F-4D97-AF65-F5344CB8AC3E}">
        <p14:creationId xmlns:p14="http://schemas.microsoft.com/office/powerpoint/2010/main" val="379712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animBg="1"/>
      <p:bldP spid="10" grpId="0" animBg="1"/>
      <p:bldP spid="11" grpId="0" animBg="1"/>
      <p:bldP spid="12" grpId="0" animBg="1"/>
      <p:bldP spid="23" grpId="0"/>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480291" y="397165"/>
            <a:ext cx="8123852" cy="427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107857" y="397165"/>
            <a:ext cx="4279937" cy="427993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p:cNvSpPr/>
          <p:nvPr/>
        </p:nvSpPr>
        <p:spPr>
          <a:xfrm>
            <a:off x="4254332" y="1751311"/>
            <a:ext cx="2024317" cy="157164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dirty="0"/>
              <a:t>PA #1 UNIT UNDERSTANDING</a:t>
            </a:r>
          </a:p>
        </p:txBody>
      </p:sp>
      <p:sp>
        <p:nvSpPr>
          <p:cNvPr id="6" name="TextBox 5"/>
          <p:cNvSpPr txBox="1"/>
          <p:nvPr/>
        </p:nvSpPr>
        <p:spPr>
          <a:xfrm>
            <a:off x="4112355" y="886113"/>
            <a:ext cx="2258435" cy="276999"/>
          </a:xfrm>
          <a:prstGeom prst="rect">
            <a:avLst/>
          </a:prstGeom>
          <a:noFill/>
        </p:spPr>
        <p:txBody>
          <a:bodyPr wrap="square" rtlCol="0">
            <a:spAutoFit/>
          </a:bodyPr>
          <a:lstStyle/>
          <a:p>
            <a:r>
              <a:rPr lang="en-US" sz="1200" dirty="0">
                <a:solidFill>
                  <a:schemeClr val="bg1"/>
                </a:solidFill>
                <a:latin typeface="Calibri" panose="020F0502020204030204" pitchFamily="34" charset="0"/>
                <a:cs typeface="Calibri" panose="020F0502020204030204" pitchFamily="34" charset="0"/>
              </a:rPr>
              <a:t>STANDARD #1</a:t>
            </a:r>
          </a:p>
        </p:txBody>
      </p:sp>
      <p:sp>
        <p:nvSpPr>
          <p:cNvPr id="7" name="TextBox 6"/>
          <p:cNvSpPr txBox="1"/>
          <p:nvPr/>
        </p:nvSpPr>
        <p:spPr>
          <a:xfrm>
            <a:off x="3245654" y="1637895"/>
            <a:ext cx="1289393" cy="276999"/>
          </a:xfrm>
          <a:prstGeom prst="rect">
            <a:avLst/>
          </a:prstGeom>
          <a:noFill/>
        </p:spPr>
        <p:txBody>
          <a:bodyPr wrap="square" rtlCol="0">
            <a:spAutoFit/>
          </a:bodyPr>
          <a:lstStyle/>
          <a:p>
            <a:r>
              <a:rPr lang="en-US" sz="1200" dirty="0">
                <a:solidFill>
                  <a:schemeClr val="bg1"/>
                </a:solidFill>
                <a:latin typeface="Calibri" panose="020F0502020204030204" pitchFamily="34" charset="0"/>
                <a:cs typeface="Calibri" panose="020F0502020204030204" pitchFamily="34" charset="0"/>
              </a:rPr>
              <a:t>STANDARD #2</a:t>
            </a:r>
          </a:p>
        </p:txBody>
      </p:sp>
      <p:sp>
        <p:nvSpPr>
          <p:cNvPr id="8" name="TextBox 7"/>
          <p:cNvSpPr txBox="1"/>
          <p:nvPr/>
        </p:nvSpPr>
        <p:spPr>
          <a:xfrm>
            <a:off x="6098401" y="1637895"/>
            <a:ext cx="1289393" cy="276999"/>
          </a:xfrm>
          <a:prstGeom prst="rect">
            <a:avLst/>
          </a:prstGeom>
          <a:noFill/>
        </p:spPr>
        <p:txBody>
          <a:bodyPr wrap="square" rtlCol="0">
            <a:spAutoFit/>
          </a:bodyPr>
          <a:lstStyle/>
          <a:p>
            <a:r>
              <a:rPr lang="en-US" sz="1200" dirty="0">
                <a:solidFill>
                  <a:schemeClr val="bg1"/>
                </a:solidFill>
                <a:latin typeface="Calibri" panose="020F0502020204030204" pitchFamily="34" charset="0"/>
                <a:cs typeface="Calibri" panose="020F0502020204030204" pitchFamily="34" charset="0"/>
              </a:rPr>
              <a:t>STANDARD #3</a:t>
            </a:r>
          </a:p>
        </p:txBody>
      </p:sp>
      <p:sp>
        <p:nvSpPr>
          <p:cNvPr id="9" name="TextBox 8"/>
          <p:cNvSpPr txBox="1"/>
          <p:nvPr/>
        </p:nvSpPr>
        <p:spPr>
          <a:xfrm rot="5400000">
            <a:off x="6294161" y="2117131"/>
            <a:ext cx="3666836"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b="1" dirty="0">
                <a:solidFill>
                  <a:schemeClr val="tx1"/>
                </a:solidFill>
                <a:latin typeface="Calibri" panose="020F0502020204030204" pitchFamily="34" charset="0"/>
                <a:cs typeface="Calibri" panose="020F0502020204030204" pitchFamily="34" charset="0"/>
              </a:rPr>
              <a:t>Big Idea:</a:t>
            </a:r>
          </a:p>
          <a:p>
            <a:pPr algn="ctr"/>
            <a:endParaRPr lang="en-US" sz="2000" b="1" dirty="0">
              <a:solidFill>
                <a:schemeClr val="tx1"/>
              </a:solidFill>
              <a:latin typeface="Calibri" panose="020F0502020204030204" pitchFamily="34" charset="0"/>
              <a:cs typeface="Calibri" panose="020F0502020204030204" pitchFamily="34" charset="0"/>
            </a:endParaRPr>
          </a:p>
        </p:txBody>
      </p:sp>
      <p:sp>
        <p:nvSpPr>
          <p:cNvPr id="10" name="Oval 9"/>
          <p:cNvSpPr/>
          <p:nvPr/>
        </p:nvSpPr>
        <p:spPr>
          <a:xfrm>
            <a:off x="5470968" y="770696"/>
            <a:ext cx="378691" cy="2308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346386" y="1876724"/>
            <a:ext cx="509377" cy="3104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394030" y="1876724"/>
            <a:ext cx="703383" cy="3169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470968" y="1155351"/>
            <a:ext cx="427420"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a:xfrm flipV="1">
            <a:off x="3297685" y="2238059"/>
            <a:ext cx="570806" cy="322"/>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a:xfrm flipV="1">
            <a:off x="6457694" y="2238059"/>
            <a:ext cx="570806" cy="322"/>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23" name="TextBox 22"/>
          <p:cNvSpPr txBox="1"/>
          <p:nvPr/>
        </p:nvSpPr>
        <p:spPr>
          <a:xfrm>
            <a:off x="631669" y="491341"/>
            <a:ext cx="2076100" cy="2031325"/>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Vocabulary:</a:t>
            </a:r>
          </a:p>
          <a:p>
            <a:endParaRPr lang="en-US" dirty="0">
              <a:solidFill>
                <a:schemeClr val="bg1"/>
              </a:solidFill>
              <a:latin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cs typeface="Calibri" panose="020F0502020204030204" pitchFamily="34" charset="0"/>
            </a:endParaRPr>
          </a:p>
          <a:p>
            <a:endParaRPr lang="en-US" dirty="0">
              <a:solidFill>
                <a:schemeClr val="bg1"/>
              </a:solidFill>
              <a:latin typeface="Calibri" panose="020F0502020204030204" pitchFamily="34" charset="0"/>
              <a:cs typeface="Calibri" panose="020F0502020204030204" pitchFamily="34" charset="0"/>
            </a:endParaRPr>
          </a:p>
          <a:p>
            <a:r>
              <a:rPr lang="en-US" b="1" dirty="0">
                <a:solidFill>
                  <a:schemeClr val="bg1"/>
                </a:solidFill>
                <a:latin typeface="Calibri" panose="020F0502020204030204" pitchFamily="34" charset="0"/>
                <a:cs typeface="Calibri" panose="020F0502020204030204" pitchFamily="34" charset="0"/>
              </a:rPr>
              <a:t>Misconceptions:</a:t>
            </a:r>
          </a:p>
          <a:p>
            <a:endParaRPr lang="en-US" b="1" dirty="0">
              <a:solidFill>
                <a:schemeClr val="bg1"/>
              </a:solidFill>
              <a:latin typeface="Calibri" panose="020F0502020204030204" pitchFamily="34" charset="0"/>
              <a:cs typeface="Calibri" panose="020F0502020204030204" pitchFamily="34" charset="0"/>
            </a:endParaRPr>
          </a:p>
          <a:p>
            <a:endParaRPr lang="en-US" b="1" dirty="0">
              <a:solidFill>
                <a:schemeClr val="bg1"/>
              </a:solidFill>
              <a:latin typeface="Calibri" panose="020F0502020204030204" pitchFamily="34" charset="0"/>
              <a:cs typeface="Calibri" panose="020F0502020204030204" pitchFamily="34" charset="0"/>
            </a:endParaRPr>
          </a:p>
          <a:p>
            <a:endParaRPr lang="en-US" b="1" dirty="0">
              <a:solidFill>
                <a:schemeClr val="bg1"/>
              </a:solidFill>
              <a:latin typeface="Calibri" panose="020F0502020204030204" pitchFamily="34" charset="0"/>
              <a:cs typeface="Calibri" panose="020F0502020204030204" pitchFamily="34" charset="0"/>
            </a:endParaRPr>
          </a:p>
          <a:p>
            <a:endParaRPr lang="en-US" b="1" dirty="0">
              <a:solidFill>
                <a:schemeClr val="bg1"/>
              </a:solidFill>
              <a:latin typeface="Calibri" panose="020F0502020204030204" pitchFamily="34" charset="0"/>
              <a:cs typeface="Calibri" panose="020F0502020204030204" pitchFamily="34" charset="0"/>
            </a:endParaRPr>
          </a:p>
        </p:txBody>
      </p:sp>
      <p:sp>
        <p:nvSpPr>
          <p:cNvPr id="24" name="Cloud Callout 23"/>
          <p:cNvSpPr/>
          <p:nvPr/>
        </p:nvSpPr>
        <p:spPr>
          <a:xfrm rot="20603583" flipH="1">
            <a:off x="1905794" y="822054"/>
            <a:ext cx="1619159" cy="111894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Activities?</a:t>
            </a:r>
          </a:p>
        </p:txBody>
      </p:sp>
      <p:sp>
        <p:nvSpPr>
          <p:cNvPr id="2" name="TextBox 1"/>
          <p:cNvSpPr txBox="1"/>
          <p:nvPr/>
        </p:nvSpPr>
        <p:spPr>
          <a:xfrm>
            <a:off x="634748" y="3707606"/>
            <a:ext cx="2513519" cy="646331"/>
          </a:xfrm>
          <a:prstGeom prst="rect">
            <a:avLst/>
          </a:prstGeom>
          <a:noFill/>
        </p:spPr>
        <p:txBody>
          <a:bodyPr wrap="square" rtlCol="0">
            <a:spAutoFit/>
          </a:bodyPr>
          <a:lstStyle/>
          <a:p>
            <a:r>
              <a:rPr lang="en-US" sz="3600" b="1" dirty="0">
                <a:solidFill>
                  <a:schemeClr val="bg1"/>
                </a:solidFill>
                <a:latin typeface="Raleway" panose="020B0604020202020204" charset="0"/>
                <a:cs typeface="Calibri" panose="020F0502020204030204" pitchFamily="34" charset="0"/>
              </a:rPr>
              <a:t>Your Turn!</a:t>
            </a:r>
          </a:p>
        </p:txBody>
      </p:sp>
    </p:spTree>
    <p:extLst>
      <p:ext uri="{BB962C8B-B14F-4D97-AF65-F5344CB8AC3E}">
        <p14:creationId xmlns:p14="http://schemas.microsoft.com/office/powerpoint/2010/main" val="264385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animBg="1"/>
      <p:bldP spid="10" grpId="0" animBg="1"/>
      <p:bldP spid="11" grpId="0" animBg="1"/>
      <p:bldP spid="12" grpId="0" animBg="1"/>
      <p:bldP spid="23"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Backward Design Model</a:t>
            </a:r>
          </a:p>
        </p:txBody>
      </p:sp>
      <p:sp>
        <p:nvSpPr>
          <p:cNvPr id="4" name="Text Placeholder 3"/>
          <p:cNvSpPr>
            <a:spLocks noGrp="1"/>
          </p:cNvSpPr>
          <p:nvPr>
            <p:ph type="body" idx="2"/>
          </p:nvPr>
        </p:nvSpPr>
        <p:spPr>
          <a:xfrm>
            <a:off x="4776038" y="150973"/>
            <a:ext cx="3959400" cy="4383600"/>
          </a:xfrm>
        </p:spPr>
        <p:txBody>
          <a:bodyPr/>
          <a:lstStyle/>
          <a:p>
            <a:r>
              <a:rPr lang="en-US" dirty="0"/>
              <a:t>Stage 1: Identify Desired Results</a:t>
            </a:r>
          </a:p>
          <a:p>
            <a:r>
              <a:rPr lang="en-US" dirty="0"/>
              <a:t>Stage 2: Determine Acceptable Evidence of Learning</a:t>
            </a:r>
          </a:p>
          <a:p>
            <a:r>
              <a:rPr lang="en-US" dirty="0"/>
              <a:t>Stage 3: Plan Learning Experiences</a:t>
            </a:r>
          </a:p>
        </p:txBody>
      </p:sp>
      <p:graphicFrame>
        <p:nvGraphicFramePr>
          <p:cNvPr id="5" name="Diagram 4"/>
          <p:cNvGraphicFramePr/>
          <p:nvPr>
            <p:extLst>
              <p:ext uri="{D42A27DB-BD31-4B8C-83A1-F6EECF244321}">
                <p14:modId xmlns:p14="http://schemas.microsoft.com/office/powerpoint/2010/main" val="1292233809"/>
              </p:ext>
            </p:extLst>
          </p:nvPr>
        </p:nvGraphicFramePr>
        <p:xfrm>
          <a:off x="4669536" y="1926336"/>
          <a:ext cx="4474464" cy="3168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understanding by design imag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5018" y="2174601"/>
            <a:ext cx="2302532" cy="2968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376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Gallery Walk!</a:t>
            </a:r>
          </a:p>
        </p:txBody>
      </p:sp>
      <p:sp>
        <p:nvSpPr>
          <p:cNvPr id="3" name="Subtitle 2"/>
          <p:cNvSpPr>
            <a:spLocks noGrp="1"/>
          </p:cNvSpPr>
          <p:nvPr>
            <p:ph type="subTitle" idx="1"/>
          </p:nvPr>
        </p:nvSpPr>
        <p:spPr/>
        <p:txBody>
          <a:bodyPr/>
          <a:lstStyle/>
          <a:p>
            <a:r>
              <a:rPr lang="en-US" dirty="0"/>
              <a:t>Select one person from your team to be the spokesperson </a:t>
            </a:r>
          </a:p>
        </p:txBody>
      </p:sp>
      <p:sp>
        <p:nvSpPr>
          <p:cNvPr id="4" name="Text Placeholder 3"/>
          <p:cNvSpPr>
            <a:spLocks noGrp="1"/>
          </p:cNvSpPr>
          <p:nvPr>
            <p:ph type="body" idx="2"/>
          </p:nvPr>
        </p:nvSpPr>
        <p:spPr/>
        <p:txBody>
          <a:bodyPr/>
          <a:lstStyle/>
          <a:p>
            <a:r>
              <a:rPr lang="en-US" dirty="0"/>
              <a:t>We will rotate teams every 5 minutes.</a:t>
            </a:r>
          </a:p>
          <a:p>
            <a:r>
              <a:rPr lang="en-US" dirty="0"/>
              <a:t>Spokesperson will stay with the poster and share with visiting teams the following:</a:t>
            </a:r>
          </a:p>
          <a:p>
            <a:pPr lvl="1"/>
            <a:r>
              <a:rPr lang="en-US" dirty="0"/>
              <a:t>Content/Grade Level/Unit</a:t>
            </a:r>
          </a:p>
          <a:p>
            <a:pPr lvl="1"/>
            <a:r>
              <a:rPr lang="en-US" b="1" dirty="0">
                <a:solidFill>
                  <a:srgbClr val="C00000"/>
                </a:solidFill>
              </a:rPr>
              <a:t>“Aha”</a:t>
            </a:r>
            <a:r>
              <a:rPr lang="en-US" dirty="0"/>
              <a:t> moments your team had as a result of the standards study</a:t>
            </a:r>
          </a:p>
          <a:p>
            <a:pPr lvl="1"/>
            <a:r>
              <a:rPr lang="en-US" dirty="0"/>
              <a:t>How might you adjust your instruction as a result of the work you did today?</a:t>
            </a:r>
          </a:p>
        </p:txBody>
      </p:sp>
    </p:spTree>
    <p:extLst>
      <p:ext uri="{BB962C8B-B14F-4D97-AF65-F5344CB8AC3E}">
        <p14:creationId xmlns:p14="http://schemas.microsoft.com/office/powerpoint/2010/main" val="811480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333008" y="804573"/>
            <a:ext cx="4333010" cy="3034435"/>
          </a:xfrm>
        </p:spPr>
        <p:txBody>
          <a:bodyPr/>
          <a:lstStyle/>
          <a:p>
            <a:pPr marL="38100" indent="0">
              <a:buNone/>
            </a:pPr>
            <a:r>
              <a:rPr lang="en-US" dirty="0"/>
              <a:t>Good work unpacking the standards!</a:t>
            </a:r>
          </a:p>
          <a:p>
            <a:pPr marL="38100" indent="0">
              <a:buNone/>
            </a:pPr>
            <a:endParaRPr lang="en-US" dirty="0"/>
          </a:p>
          <a:p>
            <a:pPr marL="38100" indent="0">
              <a:buNone/>
            </a:pPr>
            <a:r>
              <a:rPr lang="en-US" dirty="0">
                <a:solidFill>
                  <a:schemeClr val="bg1"/>
                </a:solidFill>
              </a:rPr>
              <a:t>Questions?</a:t>
            </a: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583" y="991609"/>
            <a:ext cx="3034434" cy="303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196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solidFill>
                  <a:schemeClr val="bg1"/>
                </a:solidFill>
              </a:rPr>
              <a:t>Unpacking the Standards and Building Assessments</a:t>
            </a:r>
          </a:p>
        </p:txBody>
      </p:sp>
      <p:sp>
        <p:nvSpPr>
          <p:cNvPr id="3" name="Subtitle 2"/>
          <p:cNvSpPr>
            <a:spLocks noGrp="1"/>
          </p:cNvSpPr>
          <p:nvPr>
            <p:ph type="subTitle" idx="1"/>
          </p:nvPr>
        </p:nvSpPr>
        <p:spPr/>
        <p:txBody>
          <a:bodyPr/>
          <a:lstStyle/>
          <a:p>
            <a:r>
              <a:rPr lang="en-US" dirty="0">
                <a:solidFill>
                  <a:schemeClr val="tx1"/>
                </a:solidFill>
              </a:rPr>
              <a:t>Backward Design Stage 2</a:t>
            </a:r>
          </a:p>
        </p:txBody>
      </p:sp>
    </p:spTree>
    <p:extLst>
      <p:ext uri="{BB962C8B-B14F-4D97-AF65-F5344CB8AC3E}">
        <p14:creationId xmlns:p14="http://schemas.microsoft.com/office/powerpoint/2010/main" val="3280314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Backward Design for Planning</a:t>
            </a:r>
          </a:p>
        </p:txBody>
      </p:sp>
      <p:sp>
        <p:nvSpPr>
          <p:cNvPr id="3" name="Text Placeholder 2"/>
          <p:cNvSpPr>
            <a:spLocks noGrp="1"/>
          </p:cNvSpPr>
          <p:nvPr>
            <p:ph type="body" idx="1"/>
          </p:nvPr>
        </p:nvSpPr>
        <p:spPr>
          <a:xfrm>
            <a:off x="529275" y="1237274"/>
            <a:ext cx="4518213" cy="3602949"/>
          </a:xfrm>
        </p:spPr>
        <p:txBody>
          <a:bodyPr/>
          <a:lstStyle/>
          <a:p>
            <a:r>
              <a:rPr lang="en-US" b="1" dirty="0"/>
              <a:t>Stage 1: Identify Desired Results</a:t>
            </a:r>
          </a:p>
          <a:p>
            <a:pPr lvl="1"/>
            <a:r>
              <a:rPr lang="en-US" dirty="0"/>
              <a:t>What should the students know and be able to do after this unit?</a:t>
            </a:r>
          </a:p>
          <a:p>
            <a:r>
              <a:rPr lang="en-US" b="1" dirty="0"/>
              <a:t>Stage 2: Determine Acceptable </a:t>
            </a:r>
            <a:r>
              <a:rPr lang="en-US" dirty="0"/>
              <a:t>Evidence of Learning</a:t>
            </a:r>
          </a:p>
          <a:p>
            <a:pPr lvl="1"/>
            <a:r>
              <a:rPr lang="en-US" dirty="0"/>
              <a:t>How will students demonstrate what they know and can do?</a:t>
            </a:r>
          </a:p>
          <a:p>
            <a:r>
              <a:rPr lang="en-US" b="1" dirty="0"/>
              <a:t>Stage 3: Plan Learning Experiences</a:t>
            </a:r>
          </a:p>
          <a:p>
            <a:pPr lvl="1"/>
            <a:r>
              <a:rPr lang="en-US" dirty="0"/>
              <a:t>What learning experiences are needed to equip students with the knowledge and skills?</a:t>
            </a:r>
          </a:p>
        </p:txBody>
      </p:sp>
      <p:graphicFrame>
        <p:nvGraphicFramePr>
          <p:cNvPr id="4" name="Diagram 3"/>
          <p:cNvGraphicFramePr/>
          <p:nvPr>
            <p:extLst/>
          </p:nvPr>
        </p:nvGraphicFramePr>
        <p:xfrm>
          <a:off x="4059936" y="1048512"/>
          <a:ext cx="5084064" cy="3558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7503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a:t>
            </a:r>
          </a:p>
        </p:txBody>
      </p:sp>
      <p:sp>
        <p:nvSpPr>
          <p:cNvPr id="3" name="Text Placeholder 2"/>
          <p:cNvSpPr>
            <a:spLocks noGrp="1"/>
          </p:cNvSpPr>
          <p:nvPr>
            <p:ph type="body" idx="1"/>
          </p:nvPr>
        </p:nvSpPr>
        <p:spPr>
          <a:xfrm>
            <a:off x="529275" y="1237275"/>
            <a:ext cx="8075100" cy="653870"/>
          </a:xfrm>
        </p:spPr>
        <p:txBody>
          <a:bodyPr/>
          <a:lstStyle/>
          <a:p>
            <a:pPr marL="114300" indent="0">
              <a:buNone/>
            </a:pPr>
            <a:r>
              <a:rPr lang="en-US" dirty="0"/>
              <a:t>Formative &amp; Summative Assessment</a:t>
            </a:r>
          </a:p>
        </p:txBody>
      </p:sp>
      <p:graphicFrame>
        <p:nvGraphicFramePr>
          <p:cNvPr id="4" name="Table 3"/>
          <p:cNvGraphicFramePr>
            <a:graphicFrameLocks noGrp="1"/>
          </p:cNvGraphicFramePr>
          <p:nvPr>
            <p:extLst>
              <p:ext uri="{D42A27DB-BD31-4B8C-83A1-F6EECF244321}">
                <p14:modId xmlns:p14="http://schemas.microsoft.com/office/powerpoint/2010/main" val="2459622752"/>
              </p:ext>
            </p:extLst>
          </p:nvPr>
        </p:nvGraphicFramePr>
        <p:xfrm>
          <a:off x="1518825" y="1897199"/>
          <a:ext cx="6096000" cy="1702692"/>
        </p:xfrm>
        <a:graphic>
          <a:graphicData uri="http://schemas.openxmlformats.org/drawingml/2006/table">
            <a:tbl>
              <a:tblPr firstRow="1" bandRow="1">
                <a:tableStyleId>{7DF18680-E054-41AD-8BC1-D1AEF772440D}</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25673">
                <a:tc>
                  <a:txBody>
                    <a:bodyPr/>
                    <a:lstStyle/>
                    <a:p>
                      <a:r>
                        <a:rPr lang="en-US" dirty="0"/>
                        <a:t>Formative</a:t>
                      </a:r>
                    </a:p>
                  </a:txBody>
                  <a:tcPr/>
                </a:tc>
                <a:tc>
                  <a:txBody>
                    <a:bodyPr/>
                    <a:lstStyle/>
                    <a:p>
                      <a:r>
                        <a:rPr lang="en-US" dirty="0"/>
                        <a:t>Summative</a:t>
                      </a:r>
                    </a:p>
                  </a:txBody>
                  <a:tcPr/>
                </a:tc>
                <a:extLst>
                  <a:ext uri="{0D108BD9-81ED-4DB2-BD59-A6C34878D82A}">
                    <a16:rowId xmlns:a16="http://schemas.microsoft.com/office/drawing/2014/main" val="10000"/>
                  </a:ext>
                </a:extLst>
              </a:tr>
              <a:tr h="425673">
                <a:tc>
                  <a:txBody>
                    <a:bodyPr/>
                    <a:lstStyle/>
                    <a:p>
                      <a:r>
                        <a:rPr lang="en-US" dirty="0"/>
                        <a:t>Performance</a:t>
                      </a:r>
                      <a:r>
                        <a:rPr lang="en-US" baseline="0" dirty="0"/>
                        <a:t> Assessment</a:t>
                      </a:r>
                      <a:endParaRPr lang="en-US" dirty="0"/>
                    </a:p>
                  </a:txBody>
                  <a:tcPr/>
                </a:tc>
                <a:tc>
                  <a:txBody>
                    <a:bodyPr/>
                    <a:lstStyle/>
                    <a:p>
                      <a:r>
                        <a:rPr lang="en-US" dirty="0"/>
                        <a:t>Performance Assessment</a:t>
                      </a:r>
                    </a:p>
                  </a:txBody>
                  <a:tcPr/>
                </a:tc>
                <a:extLst>
                  <a:ext uri="{0D108BD9-81ED-4DB2-BD59-A6C34878D82A}">
                    <a16:rowId xmlns:a16="http://schemas.microsoft.com/office/drawing/2014/main" val="10001"/>
                  </a:ext>
                </a:extLst>
              </a:tr>
              <a:tr h="425673">
                <a:tc>
                  <a:txBody>
                    <a:bodyPr/>
                    <a:lstStyle/>
                    <a:p>
                      <a:r>
                        <a:rPr lang="en-US" dirty="0"/>
                        <a:t>Guiding Questions</a:t>
                      </a:r>
                    </a:p>
                  </a:txBody>
                  <a:tcPr/>
                </a:tc>
                <a:tc>
                  <a:txBody>
                    <a:bodyPr/>
                    <a:lstStyle/>
                    <a:p>
                      <a:r>
                        <a:rPr lang="en-US" dirty="0"/>
                        <a:t>Assessment Creator Items</a:t>
                      </a:r>
                    </a:p>
                  </a:txBody>
                  <a:tcPr/>
                </a:tc>
                <a:extLst>
                  <a:ext uri="{0D108BD9-81ED-4DB2-BD59-A6C34878D82A}">
                    <a16:rowId xmlns:a16="http://schemas.microsoft.com/office/drawing/2014/main" val="10002"/>
                  </a:ext>
                </a:extLst>
              </a:tr>
              <a:tr h="425673">
                <a:tc>
                  <a:txBody>
                    <a:bodyPr/>
                    <a:lstStyle/>
                    <a:p>
                      <a:r>
                        <a:rPr lang="en-US" dirty="0"/>
                        <a:t>Formative Spiral</a:t>
                      </a:r>
                      <a:r>
                        <a:rPr lang="en-US" baseline="0" dirty="0"/>
                        <a:t> Items</a:t>
                      </a:r>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65718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Formative Assessment</a:t>
            </a:r>
          </a:p>
        </p:txBody>
      </p:sp>
      <p:sp>
        <p:nvSpPr>
          <p:cNvPr id="3" name="Text Placeholder 2"/>
          <p:cNvSpPr>
            <a:spLocks noGrp="1"/>
          </p:cNvSpPr>
          <p:nvPr>
            <p:ph type="body" idx="1"/>
          </p:nvPr>
        </p:nvSpPr>
        <p:spPr>
          <a:xfrm>
            <a:off x="529275" y="1663301"/>
            <a:ext cx="4447970" cy="2874873"/>
          </a:xfrm>
        </p:spPr>
        <p:txBody>
          <a:bodyPr/>
          <a:lstStyle/>
          <a:p>
            <a:r>
              <a:rPr lang="en-US" dirty="0"/>
              <a:t>Performance Assessments</a:t>
            </a:r>
          </a:p>
          <a:p>
            <a:r>
              <a:rPr lang="en-US" dirty="0"/>
              <a:t>Guide Questions</a:t>
            </a:r>
          </a:p>
          <a:p>
            <a:r>
              <a:rPr lang="en-US" dirty="0"/>
              <a:t>Formative Spiral Items</a:t>
            </a:r>
          </a:p>
        </p:txBody>
      </p:sp>
      <p:sp>
        <p:nvSpPr>
          <p:cNvPr id="4" name="TextBox 3"/>
          <p:cNvSpPr txBox="1"/>
          <p:nvPr/>
        </p:nvSpPr>
        <p:spPr>
          <a:xfrm>
            <a:off x="5124245" y="1663302"/>
            <a:ext cx="3262746" cy="1200329"/>
          </a:xfrm>
          <a:prstGeom prst="rect">
            <a:avLst/>
          </a:prstGeom>
          <a:solidFill>
            <a:schemeClr val="accent5"/>
          </a:solidFill>
        </p:spPr>
        <p:txBody>
          <a:bodyPr wrap="square" rtlCol="0">
            <a:spAutoFit/>
          </a:bodyPr>
          <a:lstStyle/>
          <a:p>
            <a:pPr marL="285750" indent="-285750">
              <a:buFont typeface="Arial" panose="020B0604020202020204" pitchFamily="34" charset="0"/>
              <a:buChar char="•"/>
            </a:pPr>
            <a:r>
              <a:rPr lang="en-US" sz="1800" i="1" dirty="0">
                <a:solidFill>
                  <a:schemeClr val="bg1"/>
                </a:solidFill>
                <a:latin typeface="Raleway" panose="020B0604020202020204" charset="0"/>
              </a:rPr>
              <a:t>What are they?</a:t>
            </a:r>
          </a:p>
          <a:p>
            <a:pPr marL="285750" indent="-285750">
              <a:buFont typeface="Arial" panose="020B0604020202020204" pitchFamily="34" charset="0"/>
              <a:buChar char="•"/>
            </a:pPr>
            <a:r>
              <a:rPr lang="en-US" sz="1800" i="1" dirty="0">
                <a:solidFill>
                  <a:schemeClr val="bg1"/>
                </a:solidFill>
                <a:latin typeface="Raleway" panose="020B0604020202020204" charset="0"/>
              </a:rPr>
              <a:t>Where are they located?</a:t>
            </a:r>
          </a:p>
          <a:p>
            <a:pPr marL="285750" indent="-285750">
              <a:buFont typeface="Arial" panose="020B0604020202020204" pitchFamily="34" charset="0"/>
              <a:buChar char="•"/>
            </a:pPr>
            <a:r>
              <a:rPr lang="en-US" sz="1800" i="1" dirty="0">
                <a:solidFill>
                  <a:schemeClr val="bg1"/>
                </a:solidFill>
                <a:latin typeface="Raleway" panose="020B0604020202020204" charset="0"/>
              </a:rPr>
              <a:t>How can they help me assess student progress?</a:t>
            </a:r>
          </a:p>
        </p:txBody>
      </p:sp>
    </p:spTree>
    <p:extLst>
      <p:ext uri="{BB962C8B-B14F-4D97-AF65-F5344CB8AC3E}">
        <p14:creationId xmlns:p14="http://schemas.microsoft.com/office/powerpoint/2010/main" val="590463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5" y="379875"/>
            <a:ext cx="8062480" cy="857400"/>
          </a:xfrm>
        </p:spPr>
        <p:txBody>
          <a:bodyPr/>
          <a:lstStyle/>
          <a:p>
            <a:r>
              <a:rPr lang="en-US" sz="3200" dirty="0"/>
              <a:t>Performance Assessments: Discussion</a:t>
            </a:r>
          </a:p>
        </p:txBody>
      </p:sp>
      <p:sp>
        <p:nvSpPr>
          <p:cNvPr id="3" name="Text Placeholder 2"/>
          <p:cNvSpPr>
            <a:spLocks noGrp="1"/>
          </p:cNvSpPr>
          <p:nvPr>
            <p:ph type="body" idx="1"/>
          </p:nvPr>
        </p:nvSpPr>
        <p:spPr/>
        <p:txBody>
          <a:bodyPr/>
          <a:lstStyle/>
          <a:p>
            <a:r>
              <a:rPr lang="en-US" dirty="0"/>
              <a:t>As I examine the Performance Assessment tasks for my grade level and content area:</a:t>
            </a:r>
          </a:p>
          <a:p>
            <a:pPr lvl="1"/>
            <a:r>
              <a:rPr lang="en-US" dirty="0"/>
              <a:t>What kind of tasks are the students being asked to complete?</a:t>
            </a:r>
          </a:p>
          <a:p>
            <a:pPr lvl="1"/>
            <a:r>
              <a:rPr lang="en-US" dirty="0"/>
              <a:t>If I compare the tasks with the standard breakdown (completed earlier) – does it align?</a:t>
            </a:r>
          </a:p>
          <a:p>
            <a:pPr lvl="1"/>
            <a:r>
              <a:rPr lang="en-US" dirty="0"/>
              <a:t>If I don’t like this task – what else can I ask the students to do instead to demonstrate this level of content and cognitive rigor?</a:t>
            </a:r>
          </a:p>
          <a:p>
            <a:pPr lvl="1"/>
            <a:r>
              <a:rPr lang="en-US" dirty="0"/>
              <a:t>If I want to raise the rigor, what can my students do instead?</a:t>
            </a:r>
          </a:p>
          <a:p>
            <a:pPr lvl="1"/>
            <a:r>
              <a:rPr lang="en-US" dirty="0"/>
              <a:t>How can I embed technology?</a:t>
            </a:r>
          </a:p>
        </p:txBody>
      </p:sp>
    </p:spTree>
    <p:extLst>
      <p:ext uri="{BB962C8B-B14F-4D97-AF65-F5344CB8AC3E}">
        <p14:creationId xmlns:p14="http://schemas.microsoft.com/office/powerpoint/2010/main" val="846400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Summative Assessment</a:t>
            </a:r>
          </a:p>
        </p:txBody>
      </p:sp>
      <p:sp>
        <p:nvSpPr>
          <p:cNvPr id="3" name="Text Placeholder 2"/>
          <p:cNvSpPr>
            <a:spLocks noGrp="1"/>
          </p:cNvSpPr>
          <p:nvPr>
            <p:ph type="body" idx="1"/>
          </p:nvPr>
        </p:nvSpPr>
        <p:spPr/>
        <p:txBody>
          <a:bodyPr/>
          <a:lstStyle/>
          <a:p>
            <a:r>
              <a:rPr lang="en-US" dirty="0"/>
              <a:t>Performance Assessments</a:t>
            </a:r>
          </a:p>
          <a:p>
            <a:r>
              <a:rPr lang="en-US" dirty="0"/>
              <a:t>Assessment Creator Items</a:t>
            </a:r>
          </a:p>
        </p:txBody>
      </p:sp>
      <p:sp>
        <p:nvSpPr>
          <p:cNvPr id="5" name="TextBox 4"/>
          <p:cNvSpPr txBox="1"/>
          <p:nvPr/>
        </p:nvSpPr>
        <p:spPr>
          <a:xfrm>
            <a:off x="5124245" y="1663302"/>
            <a:ext cx="3262746" cy="1200329"/>
          </a:xfrm>
          <a:prstGeom prst="rect">
            <a:avLst/>
          </a:prstGeom>
          <a:solidFill>
            <a:schemeClr val="accent5"/>
          </a:solidFill>
        </p:spPr>
        <p:txBody>
          <a:bodyPr wrap="square" rtlCol="0">
            <a:spAutoFit/>
          </a:bodyPr>
          <a:lstStyle/>
          <a:p>
            <a:pPr marL="285750" indent="-285750">
              <a:buFont typeface="Arial" panose="020B0604020202020204" pitchFamily="34" charset="0"/>
              <a:buChar char="•"/>
            </a:pPr>
            <a:r>
              <a:rPr lang="en-US" sz="1800" i="1" dirty="0">
                <a:solidFill>
                  <a:schemeClr val="bg1"/>
                </a:solidFill>
                <a:latin typeface="Raleway" panose="020B0604020202020204" charset="0"/>
              </a:rPr>
              <a:t>What are they?</a:t>
            </a:r>
          </a:p>
          <a:p>
            <a:pPr marL="285750" indent="-285750">
              <a:buFont typeface="Arial" panose="020B0604020202020204" pitchFamily="34" charset="0"/>
              <a:buChar char="•"/>
            </a:pPr>
            <a:r>
              <a:rPr lang="en-US" sz="1800" i="1" dirty="0">
                <a:solidFill>
                  <a:schemeClr val="bg1"/>
                </a:solidFill>
                <a:latin typeface="Raleway" panose="020B0604020202020204" charset="0"/>
              </a:rPr>
              <a:t>Where are they located?</a:t>
            </a:r>
          </a:p>
          <a:p>
            <a:pPr marL="285750" indent="-285750">
              <a:buFont typeface="Arial" panose="020B0604020202020204" pitchFamily="34" charset="0"/>
              <a:buChar char="•"/>
            </a:pPr>
            <a:r>
              <a:rPr lang="en-US" sz="1800" i="1" dirty="0">
                <a:solidFill>
                  <a:schemeClr val="bg1"/>
                </a:solidFill>
                <a:latin typeface="Raleway" panose="020B0604020202020204" charset="0"/>
              </a:rPr>
              <a:t>How can they help me assess student progress?</a:t>
            </a:r>
          </a:p>
        </p:txBody>
      </p:sp>
    </p:spTree>
    <p:extLst>
      <p:ext uri="{BB962C8B-B14F-4D97-AF65-F5344CB8AC3E}">
        <p14:creationId xmlns:p14="http://schemas.microsoft.com/office/powerpoint/2010/main" val="3176730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Creator</a:t>
            </a:r>
          </a:p>
        </p:txBody>
      </p:sp>
      <p:sp>
        <p:nvSpPr>
          <p:cNvPr id="3" name="Text Placeholder 2"/>
          <p:cNvSpPr>
            <a:spLocks noGrp="1"/>
          </p:cNvSpPr>
          <p:nvPr>
            <p:ph type="body" idx="1"/>
          </p:nvPr>
        </p:nvSpPr>
        <p:spPr/>
        <p:txBody>
          <a:bodyPr/>
          <a:lstStyle/>
          <a:p>
            <a:r>
              <a:rPr lang="en-US" dirty="0"/>
              <a:t>Click on the District Resources</a:t>
            </a:r>
          </a:p>
          <a:p>
            <a:r>
              <a:rPr lang="en-US" dirty="0"/>
              <a:t>Click on Assessment Creator</a:t>
            </a:r>
          </a:p>
          <a:p>
            <a:r>
              <a:rPr lang="en-US" dirty="0"/>
              <a:t>Review creating an assessment </a:t>
            </a:r>
          </a:p>
          <a:p>
            <a:pPr lvl="1"/>
            <a:r>
              <a:rPr lang="en-US" dirty="0"/>
              <a:t>Formative Spiral Items</a:t>
            </a:r>
          </a:p>
          <a:p>
            <a:pPr lvl="1"/>
            <a:r>
              <a:rPr lang="en-US" dirty="0"/>
              <a:t>Unit Assessment Items</a:t>
            </a:r>
          </a:p>
        </p:txBody>
      </p:sp>
    </p:spTree>
    <p:extLst>
      <p:ext uri="{BB962C8B-B14F-4D97-AF65-F5344CB8AC3E}">
        <p14:creationId xmlns:p14="http://schemas.microsoft.com/office/powerpoint/2010/main" val="331339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Text Placeholder 2"/>
          <p:cNvSpPr>
            <a:spLocks noGrp="1"/>
          </p:cNvSpPr>
          <p:nvPr>
            <p:ph type="body" idx="1"/>
          </p:nvPr>
        </p:nvSpPr>
        <p:spPr/>
        <p:txBody>
          <a:bodyPr/>
          <a:lstStyle/>
          <a:p>
            <a:r>
              <a:rPr lang="en-US" dirty="0"/>
              <a:t>As I examine formative spiral items</a:t>
            </a:r>
          </a:p>
          <a:p>
            <a:pPr lvl="1"/>
            <a:r>
              <a:rPr lang="en-US" dirty="0"/>
              <a:t>What types of questions/tasks will the students respond to?</a:t>
            </a:r>
          </a:p>
          <a:p>
            <a:r>
              <a:rPr lang="en-US" dirty="0"/>
              <a:t>As I examine the unit assessment items</a:t>
            </a:r>
          </a:p>
          <a:p>
            <a:pPr lvl="1"/>
            <a:r>
              <a:rPr lang="en-US" dirty="0"/>
              <a:t>How can I determine which questions I will use for the assessment?</a:t>
            </a:r>
          </a:p>
          <a:p>
            <a:pPr lvl="1"/>
            <a:endParaRPr lang="en-US" dirty="0"/>
          </a:p>
        </p:txBody>
      </p:sp>
    </p:spTree>
    <p:extLst>
      <p:ext uri="{BB962C8B-B14F-4D97-AF65-F5344CB8AC3E}">
        <p14:creationId xmlns:p14="http://schemas.microsoft.com/office/powerpoint/2010/main" val="2991691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Backward Design for Planning</a:t>
            </a:r>
          </a:p>
        </p:txBody>
      </p:sp>
      <p:sp>
        <p:nvSpPr>
          <p:cNvPr id="3" name="Text Placeholder 2"/>
          <p:cNvSpPr>
            <a:spLocks noGrp="1"/>
          </p:cNvSpPr>
          <p:nvPr>
            <p:ph type="body" idx="1"/>
          </p:nvPr>
        </p:nvSpPr>
        <p:spPr>
          <a:xfrm>
            <a:off x="529275" y="1237274"/>
            <a:ext cx="4518213" cy="3602949"/>
          </a:xfrm>
        </p:spPr>
        <p:txBody>
          <a:bodyPr/>
          <a:lstStyle/>
          <a:p>
            <a:r>
              <a:rPr lang="en-US" b="1" dirty="0"/>
              <a:t>Stage 1: Identify Desired Results</a:t>
            </a:r>
          </a:p>
          <a:p>
            <a:pPr lvl="1"/>
            <a:r>
              <a:rPr lang="en-US" dirty="0"/>
              <a:t>What should the students know and be able to do after this unit?</a:t>
            </a:r>
          </a:p>
          <a:p>
            <a:r>
              <a:rPr lang="en-US" b="1" dirty="0"/>
              <a:t>Stage 2: Determine Acceptable </a:t>
            </a:r>
            <a:r>
              <a:rPr lang="en-US" dirty="0"/>
              <a:t>Evidence of Learning</a:t>
            </a:r>
          </a:p>
          <a:p>
            <a:pPr lvl="1"/>
            <a:r>
              <a:rPr lang="en-US" dirty="0"/>
              <a:t>How will students demonstrate what they know and can do?</a:t>
            </a:r>
          </a:p>
          <a:p>
            <a:r>
              <a:rPr lang="en-US" b="1" dirty="0"/>
              <a:t>Stage 3: Plan Learning Experiences</a:t>
            </a:r>
          </a:p>
          <a:p>
            <a:pPr lvl="1"/>
            <a:r>
              <a:rPr lang="en-US" dirty="0"/>
              <a:t>What learning experiences are needed to equip students with the knowledge and skills?</a:t>
            </a:r>
          </a:p>
        </p:txBody>
      </p:sp>
      <p:graphicFrame>
        <p:nvGraphicFramePr>
          <p:cNvPr id="4" name="Diagram 3"/>
          <p:cNvGraphicFramePr/>
          <p:nvPr>
            <p:extLst>
              <p:ext uri="{D42A27DB-BD31-4B8C-83A1-F6EECF244321}">
                <p14:modId xmlns:p14="http://schemas.microsoft.com/office/powerpoint/2010/main" val="589790194"/>
              </p:ext>
            </p:extLst>
          </p:nvPr>
        </p:nvGraphicFramePr>
        <p:xfrm>
          <a:off x="4059936" y="1048512"/>
          <a:ext cx="5084064" cy="3558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5307173"/>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Creator</a:t>
            </a:r>
          </a:p>
        </p:txBody>
      </p:sp>
      <p:sp>
        <p:nvSpPr>
          <p:cNvPr id="3" name="Text Placeholder 2"/>
          <p:cNvSpPr>
            <a:spLocks noGrp="1"/>
          </p:cNvSpPr>
          <p:nvPr>
            <p:ph type="body" idx="1"/>
          </p:nvPr>
        </p:nvSpPr>
        <p:spPr/>
        <p:txBody>
          <a:bodyPr/>
          <a:lstStyle/>
          <a:p>
            <a:r>
              <a:rPr lang="en-US" dirty="0"/>
              <a:t>Tips and Tricks</a:t>
            </a:r>
          </a:p>
        </p:txBody>
      </p:sp>
    </p:spTree>
    <p:extLst>
      <p:ext uri="{BB962C8B-B14F-4D97-AF65-F5344CB8AC3E}">
        <p14:creationId xmlns:p14="http://schemas.microsoft.com/office/powerpoint/2010/main" val="62473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Turn!</a:t>
            </a:r>
          </a:p>
        </p:txBody>
      </p:sp>
      <p:sp>
        <p:nvSpPr>
          <p:cNvPr id="3" name="Subtitle 2"/>
          <p:cNvSpPr>
            <a:spLocks noGrp="1"/>
          </p:cNvSpPr>
          <p:nvPr>
            <p:ph type="subTitle" idx="1"/>
          </p:nvPr>
        </p:nvSpPr>
        <p:spPr/>
        <p:txBody>
          <a:bodyPr/>
          <a:lstStyle/>
          <a:p>
            <a:r>
              <a:rPr lang="en-US" dirty="0"/>
              <a:t>Create an assessment</a:t>
            </a:r>
          </a:p>
        </p:txBody>
      </p:sp>
      <p:sp>
        <p:nvSpPr>
          <p:cNvPr id="4" name="Text Placeholder 3"/>
          <p:cNvSpPr>
            <a:spLocks noGrp="1"/>
          </p:cNvSpPr>
          <p:nvPr>
            <p:ph type="body" idx="2"/>
          </p:nvPr>
        </p:nvSpPr>
        <p:spPr/>
        <p:txBody>
          <a:bodyPr/>
          <a:lstStyle/>
          <a:p>
            <a:r>
              <a:rPr lang="en-US" dirty="0"/>
              <a:t>Create an assessment:</a:t>
            </a:r>
          </a:p>
          <a:p>
            <a:pPr lvl="1"/>
            <a:r>
              <a:rPr lang="en-US" dirty="0"/>
              <a:t>Formative Spiral Items OR</a:t>
            </a:r>
          </a:p>
          <a:p>
            <a:pPr lvl="1"/>
            <a:r>
              <a:rPr lang="en-US" dirty="0"/>
              <a:t>Unit Assessment Items</a:t>
            </a:r>
          </a:p>
          <a:p>
            <a:r>
              <a:rPr lang="en-US" dirty="0"/>
              <a:t>What is your rationale for choosing those questions?</a:t>
            </a:r>
          </a:p>
          <a:p>
            <a:r>
              <a:rPr lang="en-US" dirty="0"/>
              <a:t>How will your instruction change/be impacted now that you know the type of questions you will be using to assess student knowledge?</a:t>
            </a:r>
          </a:p>
          <a:p>
            <a:endParaRPr lang="en-US" dirty="0"/>
          </a:p>
          <a:p>
            <a:pPr marL="114300" indent="0" algn="ctr">
              <a:buNone/>
            </a:pPr>
            <a:r>
              <a:rPr lang="en-US" sz="2800" b="1" dirty="0"/>
              <a:t>BE READY TO SHARE</a:t>
            </a:r>
          </a:p>
        </p:txBody>
      </p:sp>
    </p:spTree>
    <p:extLst>
      <p:ext uri="{BB962C8B-B14F-4D97-AF65-F5344CB8AC3E}">
        <p14:creationId xmlns:p14="http://schemas.microsoft.com/office/powerpoint/2010/main" val="2541280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Backward Design for Planning</a:t>
            </a:r>
          </a:p>
        </p:txBody>
      </p:sp>
      <p:sp>
        <p:nvSpPr>
          <p:cNvPr id="3" name="Text Placeholder 2"/>
          <p:cNvSpPr>
            <a:spLocks noGrp="1"/>
          </p:cNvSpPr>
          <p:nvPr>
            <p:ph type="body" idx="1"/>
          </p:nvPr>
        </p:nvSpPr>
        <p:spPr>
          <a:xfrm>
            <a:off x="529275" y="1237274"/>
            <a:ext cx="4518213" cy="3602949"/>
          </a:xfrm>
        </p:spPr>
        <p:txBody>
          <a:bodyPr/>
          <a:lstStyle/>
          <a:p>
            <a:r>
              <a:rPr lang="en-US" b="1" dirty="0"/>
              <a:t>Stage 1: Identify Desired Results</a:t>
            </a:r>
          </a:p>
          <a:p>
            <a:pPr lvl="1"/>
            <a:r>
              <a:rPr lang="en-US" dirty="0"/>
              <a:t>What should the students know and be able to do after this unit?</a:t>
            </a:r>
          </a:p>
          <a:p>
            <a:r>
              <a:rPr lang="en-US" b="1" dirty="0"/>
              <a:t>Stage 2: Determine Acceptable </a:t>
            </a:r>
            <a:r>
              <a:rPr lang="en-US" dirty="0"/>
              <a:t>Evidence of Learning</a:t>
            </a:r>
          </a:p>
          <a:p>
            <a:pPr lvl="1"/>
            <a:r>
              <a:rPr lang="en-US" dirty="0"/>
              <a:t>How will students demonstrate what they know and can do?</a:t>
            </a:r>
          </a:p>
          <a:p>
            <a:r>
              <a:rPr lang="en-US" b="1" dirty="0"/>
              <a:t>Stage 3: Plan Learning Experiences</a:t>
            </a:r>
          </a:p>
          <a:p>
            <a:pPr lvl="1"/>
            <a:r>
              <a:rPr lang="en-US" dirty="0"/>
              <a:t>What learning experiences are needed to equip students with the knowledge and skills?</a:t>
            </a:r>
          </a:p>
        </p:txBody>
      </p:sp>
      <p:graphicFrame>
        <p:nvGraphicFramePr>
          <p:cNvPr id="4" name="Diagram 3"/>
          <p:cNvGraphicFramePr/>
          <p:nvPr>
            <p:extLst/>
          </p:nvPr>
        </p:nvGraphicFramePr>
        <p:xfrm>
          <a:off x="4059936" y="1048512"/>
          <a:ext cx="5084064" cy="3558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5184802"/>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6"/>
          <p:cNvSpPr txBox="1">
            <a:spLocks noGrp="1"/>
          </p:cNvSpPr>
          <p:nvPr>
            <p:ph type="ctrTitle" idx="4294967295"/>
          </p:nvPr>
        </p:nvSpPr>
        <p:spPr>
          <a:xfrm>
            <a:off x="465992" y="153135"/>
            <a:ext cx="6593700" cy="1159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9600">
                <a:solidFill>
                  <a:schemeClr val="accent5"/>
                </a:solidFill>
              </a:rPr>
              <a:t>Thanks!</a:t>
            </a:r>
            <a:endParaRPr sz="9600">
              <a:solidFill>
                <a:schemeClr val="accent5"/>
              </a:solidFill>
            </a:endParaRPr>
          </a:p>
        </p:txBody>
      </p:sp>
      <p:sp>
        <p:nvSpPr>
          <p:cNvPr id="294" name="Google Shape;294;p46"/>
          <p:cNvSpPr txBox="1">
            <a:spLocks noGrp="1"/>
          </p:cNvSpPr>
          <p:nvPr>
            <p:ph type="subTitle" idx="4294967295"/>
          </p:nvPr>
        </p:nvSpPr>
        <p:spPr>
          <a:xfrm>
            <a:off x="465992" y="1435646"/>
            <a:ext cx="3832916" cy="1685572"/>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sz="3600" b="1" dirty="0"/>
              <a:t>Any questions?</a:t>
            </a:r>
            <a:endParaRPr sz="3600" b="1" dirty="0"/>
          </a:p>
          <a:p>
            <a:pPr marL="0" indent="0">
              <a:buClr>
                <a:schemeClr val="dk1"/>
              </a:buClr>
              <a:buSzPts val="1100"/>
              <a:buNone/>
            </a:pPr>
            <a:r>
              <a:rPr lang="en-US" dirty="0"/>
              <a:t>Ernesto  Herrera	</a:t>
            </a:r>
            <a:endParaRPr lang="en" dirty="0"/>
          </a:p>
          <a:p>
            <a:pPr marL="0" indent="0">
              <a:buClr>
                <a:schemeClr val="dk1"/>
              </a:buClr>
              <a:buSzPts val="1100"/>
              <a:buFont typeface="Arial"/>
              <a:buNone/>
            </a:pPr>
            <a:r>
              <a:rPr lang="en-US" dirty="0" err="1">
                <a:hlinkClick r:id="rId3"/>
              </a:rPr>
              <a:t>eherrera</a:t>
            </a:r>
            <a:r>
              <a:rPr lang="en" dirty="0">
                <a:hlinkClick r:id="rId3"/>
              </a:rPr>
              <a:t>@esc19.net</a:t>
            </a:r>
            <a:endParaRPr lang="en" dirty="0"/>
          </a:p>
          <a:p>
            <a:pPr marL="0" indent="0">
              <a:buClr>
                <a:schemeClr val="dk1"/>
              </a:buClr>
              <a:buSzPts val="1100"/>
              <a:buFont typeface="Arial"/>
              <a:buNone/>
            </a:pPr>
            <a:endParaRPr lang="en" dirty="0"/>
          </a:p>
          <a:p>
            <a:pPr marL="0" indent="0">
              <a:buClr>
                <a:schemeClr val="dk1"/>
              </a:buClr>
              <a:buSzPts val="1100"/>
              <a:buNone/>
            </a:pPr>
            <a:r>
              <a:rPr lang="en-US" dirty="0"/>
              <a:t>Jeff Strom</a:t>
            </a:r>
            <a:endParaRPr lang="en" dirty="0" err="1"/>
          </a:p>
          <a:p>
            <a:pPr marL="0" indent="0">
              <a:buClr>
                <a:schemeClr val="dk1"/>
              </a:buClr>
              <a:buSzPts val="1100"/>
              <a:buFont typeface="Arial"/>
              <a:buNone/>
            </a:pPr>
            <a:r>
              <a:rPr lang="en-US" dirty="0" err="1">
                <a:hlinkClick r:id="rId4"/>
              </a:rPr>
              <a:t>jstrom</a:t>
            </a:r>
            <a:r>
              <a:rPr lang="en" dirty="0">
                <a:hlinkClick r:id="rId4"/>
              </a:rPr>
              <a:t>@esc19.net</a:t>
            </a:r>
            <a:r>
              <a:rPr lang="en" dirty="0"/>
              <a:t> </a:t>
            </a:r>
          </a:p>
        </p:txBody>
      </p:sp>
      <p:sp>
        <p:nvSpPr>
          <p:cNvPr id="295" name="Google Shape;295;p46"/>
          <p:cNvSpPr/>
          <p:nvPr/>
        </p:nvSpPr>
        <p:spPr>
          <a:xfrm>
            <a:off x="7059692" y="1998353"/>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96" name="Google Shape;296;p46"/>
          <p:cNvPicPr preferRelativeResize="0"/>
          <p:nvPr/>
        </p:nvPicPr>
        <p:blipFill>
          <a:blip r:embed="rId5">
            <a:alphaModFix/>
          </a:blip>
          <a:stretch>
            <a:fillRect/>
          </a:stretch>
        </p:blipFill>
        <p:spPr>
          <a:xfrm>
            <a:off x="108725" y="4365175"/>
            <a:ext cx="2888476" cy="701950"/>
          </a:xfrm>
          <a:prstGeom prst="rect">
            <a:avLst/>
          </a:prstGeom>
          <a:noFill/>
          <a:ln>
            <a:noFill/>
          </a:ln>
          <a:effectLst>
            <a:outerShdw blurRad="157163" dist="47625" dir="6300000" algn="bl" rotWithShape="0">
              <a:srgbClr val="000000">
                <a:alpha val="64000"/>
              </a:srgbClr>
            </a:outerShdw>
          </a:effectLst>
        </p:spPr>
      </p:pic>
      <p:pic>
        <p:nvPicPr>
          <p:cNvPr id="5" name="Picture 4" descr="A yellow toy&#10;&#10;Description generated with high confidence">
            <a:extLst>
              <a:ext uri="{FF2B5EF4-FFF2-40B4-BE49-F238E27FC236}">
                <a16:creationId xmlns:a16="http://schemas.microsoft.com/office/drawing/2014/main" id="{FE6B0F89-7F51-4713-BA74-2E548AFD50E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352549" y="1977888"/>
            <a:ext cx="2032990" cy="2339081"/>
          </a:xfrm>
          <a:prstGeom prst="rect">
            <a:avLst/>
          </a:prstGeom>
        </p:spPr>
      </p:pic>
    </p:spTree>
    <p:extLst>
      <p:ext uri="{BB962C8B-B14F-4D97-AF65-F5344CB8AC3E}">
        <p14:creationId xmlns:p14="http://schemas.microsoft.com/office/powerpoint/2010/main" val="3909432776"/>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292"/>
        <p:cNvGrpSpPr/>
        <p:nvPr/>
      </p:nvGrpSpPr>
      <p:grpSpPr>
        <a:xfrm>
          <a:off x="0" y="0"/>
          <a:ext cx="0" cy="0"/>
          <a:chOff x="0" y="0"/>
          <a:chExt cx="0" cy="0"/>
        </a:xfrm>
      </p:grpSpPr>
      <p:sp>
        <p:nvSpPr>
          <p:cNvPr id="293" name="Google Shape;293;p46"/>
          <p:cNvSpPr txBox="1">
            <a:spLocks noGrp="1"/>
          </p:cNvSpPr>
          <p:nvPr>
            <p:ph type="ctrTitle" idx="4294967295"/>
          </p:nvPr>
        </p:nvSpPr>
        <p:spPr>
          <a:xfrm>
            <a:off x="465992" y="153135"/>
            <a:ext cx="6593700" cy="1159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9600">
                <a:solidFill>
                  <a:schemeClr val="accent5"/>
                </a:solidFill>
              </a:rPr>
              <a:t>Thanks!</a:t>
            </a:r>
            <a:endParaRPr sz="9600">
              <a:solidFill>
                <a:schemeClr val="accent5"/>
              </a:solidFill>
            </a:endParaRPr>
          </a:p>
        </p:txBody>
      </p:sp>
      <p:sp>
        <p:nvSpPr>
          <p:cNvPr id="294" name="Google Shape;294;p46"/>
          <p:cNvSpPr txBox="1">
            <a:spLocks noGrp="1"/>
          </p:cNvSpPr>
          <p:nvPr>
            <p:ph type="subTitle" idx="4294967295"/>
          </p:nvPr>
        </p:nvSpPr>
        <p:spPr>
          <a:xfrm>
            <a:off x="465992" y="1435646"/>
            <a:ext cx="3832916" cy="1685572"/>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sz="3600" b="1" dirty="0"/>
              <a:t>Any questions?</a:t>
            </a:r>
            <a:endParaRPr sz="3600" b="1" dirty="0"/>
          </a:p>
          <a:p>
            <a:pPr marL="0" indent="0">
              <a:buClr>
                <a:schemeClr val="dk1"/>
              </a:buClr>
              <a:buSzPts val="1100"/>
              <a:buNone/>
            </a:pPr>
            <a:r>
              <a:rPr lang="en-US" dirty="0"/>
              <a:t>Veronica T. Hernandez	</a:t>
            </a:r>
            <a:endParaRPr lang="en" dirty="0"/>
          </a:p>
          <a:p>
            <a:pPr marL="0" indent="0">
              <a:buClr>
                <a:schemeClr val="dk1"/>
              </a:buClr>
              <a:buSzPts val="1100"/>
              <a:buFont typeface="Arial"/>
              <a:buNone/>
            </a:pPr>
            <a:r>
              <a:rPr lang="en-US" dirty="0" err="1">
                <a:hlinkClick r:id="rId3"/>
              </a:rPr>
              <a:t>vhernandez</a:t>
            </a:r>
            <a:r>
              <a:rPr lang="en" dirty="0">
                <a:hlinkClick r:id="rId3"/>
              </a:rPr>
              <a:t>@esc19.net</a:t>
            </a:r>
            <a:endParaRPr lang="en" dirty="0"/>
          </a:p>
          <a:p>
            <a:pPr marL="0" indent="0">
              <a:buClr>
                <a:schemeClr val="dk1"/>
              </a:buClr>
              <a:buSzPts val="1100"/>
              <a:buFont typeface="Arial"/>
              <a:buNone/>
            </a:pPr>
            <a:endParaRPr lang="en" dirty="0"/>
          </a:p>
          <a:p>
            <a:pPr marL="0" indent="0">
              <a:buClr>
                <a:schemeClr val="dk1"/>
              </a:buClr>
              <a:buSzPts val="1100"/>
              <a:buNone/>
            </a:pPr>
            <a:r>
              <a:rPr lang="en-US" dirty="0"/>
              <a:t>Jeff Strom</a:t>
            </a:r>
            <a:endParaRPr lang="en" dirty="0" err="1"/>
          </a:p>
          <a:p>
            <a:pPr marL="0" indent="0">
              <a:buClr>
                <a:schemeClr val="dk1"/>
              </a:buClr>
              <a:buSzPts val="1100"/>
              <a:buFont typeface="Arial"/>
              <a:buNone/>
            </a:pPr>
            <a:r>
              <a:rPr lang="en-US" dirty="0" err="1">
                <a:hlinkClick r:id="rId4"/>
              </a:rPr>
              <a:t>jstrom</a:t>
            </a:r>
            <a:r>
              <a:rPr lang="en" dirty="0">
                <a:hlinkClick r:id="rId4"/>
              </a:rPr>
              <a:t>@esc19.net</a:t>
            </a:r>
            <a:r>
              <a:rPr lang="en" dirty="0"/>
              <a:t> </a:t>
            </a:r>
          </a:p>
        </p:txBody>
      </p:sp>
      <p:sp>
        <p:nvSpPr>
          <p:cNvPr id="295" name="Google Shape;295;p46"/>
          <p:cNvSpPr/>
          <p:nvPr/>
        </p:nvSpPr>
        <p:spPr>
          <a:xfrm>
            <a:off x="8054234" y="327815"/>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96" name="Google Shape;296;p46"/>
          <p:cNvPicPr preferRelativeResize="0"/>
          <p:nvPr/>
        </p:nvPicPr>
        <p:blipFill>
          <a:blip r:embed="rId5">
            <a:alphaModFix/>
          </a:blip>
          <a:stretch>
            <a:fillRect/>
          </a:stretch>
        </p:blipFill>
        <p:spPr>
          <a:xfrm>
            <a:off x="108725" y="4365175"/>
            <a:ext cx="2888476" cy="701950"/>
          </a:xfrm>
          <a:prstGeom prst="rect">
            <a:avLst/>
          </a:prstGeom>
          <a:noFill/>
          <a:ln>
            <a:noFill/>
          </a:ln>
          <a:effectLst>
            <a:outerShdw blurRad="157163" dist="47625" dir="6300000" algn="bl" rotWithShape="0">
              <a:srgbClr val="000000">
                <a:alpha val="64000"/>
              </a:srgbClr>
            </a:outerShdw>
          </a:effectLst>
        </p:spPr>
      </p:pic>
      <p:sp>
        <p:nvSpPr>
          <p:cNvPr id="2" name="Google Shape;294;p46">
            <a:extLst>
              <a:ext uri="{FF2B5EF4-FFF2-40B4-BE49-F238E27FC236}">
                <a16:creationId xmlns:a16="http://schemas.microsoft.com/office/drawing/2014/main" id="{8F0B1184-9A7B-4E3F-8271-4F8FD44F1E0C}"/>
              </a:ext>
            </a:extLst>
          </p:cNvPr>
          <p:cNvSpPr txBox="1">
            <a:spLocks/>
          </p:cNvSpPr>
          <p:nvPr/>
        </p:nvSpPr>
        <p:spPr>
          <a:xfrm>
            <a:off x="3598986" y="2836553"/>
            <a:ext cx="5336398" cy="13326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1pPr>
            <a:lvl2pPr marL="914400" marR="0" lvl="1" indent="-342900" algn="l" rtl="0">
              <a:lnSpc>
                <a:spcPct val="100000"/>
              </a:lnSpc>
              <a:spcBef>
                <a:spcPts val="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2pPr>
            <a:lvl3pPr marL="1371600" marR="0" lvl="2" indent="-342900" algn="l" rtl="0">
              <a:lnSpc>
                <a:spcPct val="100000"/>
              </a:lnSpc>
              <a:spcBef>
                <a:spcPts val="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3pPr>
            <a:lvl4pPr marL="1828800" marR="0" lvl="3"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4pPr>
            <a:lvl5pPr marL="2286000" marR="0" lvl="4"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5pPr>
            <a:lvl6pPr marL="2743200" marR="0" lvl="5"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6pPr>
            <a:lvl7pPr marL="3200400" marR="0" lvl="6"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7pPr>
            <a:lvl8pPr marL="3657600" marR="0" lvl="7"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8pPr>
            <a:lvl9pPr marL="4114800" marR="0" lvl="8"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9pPr>
          </a:lstStyle>
          <a:p>
            <a:pPr marL="0" indent="0">
              <a:buFont typeface="Raleway Light"/>
              <a:buNone/>
            </a:pPr>
            <a:r>
              <a:rPr lang="en-US" sz="3600" b="1" dirty="0"/>
              <a:t>Evaluation/Feedback</a:t>
            </a:r>
          </a:p>
          <a:p>
            <a:pPr>
              <a:buNone/>
            </a:pPr>
            <a:r>
              <a:rPr lang="en-US" sz="3600" dirty="0">
                <a:solidFill>
                  <a:srgbClr val="000000"/>
                </a:solidFill>
                <a:hlinkClick r:id="rId6"/>
              </a:rPr>
              <a:t>https://goo.gl/Jhc1wF</a:t>
            </a:r>
            <a:r>
              <a:rPr lang="en-US" sz="3600" dirty="0">
                <a:solidFill>
                  <a:srgbClr val="000000"/>
                </a:solidFill>
              </a:rPr>
              <a:t> </a:t>
            </a:r>
            <a:endParaRPr lang="en-US"/>
          </a:p>
        </p:txBody>
      </p:sp>
      <p:pic>
        <p:nvPicPr>
          <p:cNvPr id="3" name="Picture 3">
            <a:extLst>
              <a:ext uri="{FF2B5EF4-FFF2-40B4-BE49-F238E27FC236}">
                <a16:creationId xmlns:a16="http://schemas.microsoft.com/office/drawing/2014/main" id="{A368B2DD-74C6-499F-BCEE-0B6E7834E003}"/>
              </a:ext>
            </a:extLst>
          </p:cNvPr>
          <p:cNvPicPr>
            <a:picLocks noChangeAspect="1"/>
          </p:cNvPicPr>
          <p:nvPr/>
        </p:nvPicPr>
        <p:blipFill>
          <a:blip r:embed="rId7"/>
          <a:stretch>
            <a:fillRect/>
          </a:stretch>
        </p:blipFill>
        <p:spPr>
          <a:xfrm>
            <a:off x="7198702" y="1584813"/>
            <a:ext cx="1428750" cy="1428750"/>
          </a:xfrm>
          <a:prstGeom prst="rect">
            <a:avLst/>
          </a:prstGeom>
        </p:spPr>
      </p:pic>
    </p:spTree>
    <p:extLst>
      <p:ext uri="{BB962C8B-B14F-4D97-AF65-F5344CB8AC3E}">
        <p14:creationId xmlns:p14="http://schemas.microsoft.com/office/powerpoint/2010/main" val="2300420389"/>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292"/>
        <p:cNvGrpSpPr/>
        <p:nvPr/>
      </p:nvGrpSpPr>
      <p:grpSpPr>
        <a:xfrm>
          <a:off x="0" y="0"/>
          <a:ext cx="0" cy="0"/>
          <a:chOff x="0" y="0"/>
          <a:chExt cx="0" cy="0"/>
        </a:xfrm>
      </p:grpSpPr>
      <p:sp>
        <p:nvSpPr>
          <p:cNvPr id="293" name="Google Shape;293;p46"/>
          <p:cNvSpPr txBox="1">
            <a:spLocks noGrp="1"/>
          </p:cNvSpPr>
          <p:nvPr>
            <p:ph type="ctrTitle" idx="4294967295"/>
          </p:nvPr>
        </p:nvSpPr>
        <p:spPr>
          <a:xfrm>
            <a:off x="465992" y="153135"/>
            <a:ext cx="6593700" cy="1159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9600">
                <a:solidFill>
                  <a:schemeClr val="accent5"/>
                </a:solidFill>
              </a:rPr>
              <a:t>Thanks!</a:t>
            </a:r>
            <a:endParaRPr sz="9600">
              <a:solidFill>
                <a:schemeClr val="accent5"/>
              </a:solidFill>
            </a:endParaRPr>
          </a:p>
        </p:txBody>
      </p:sp>
      <p:sp>
        <p:nvSpPr>
          <p:cNvPr id="294" name="Google Shape;294;p46"/>
          <p:cNvSpPr txBox="1">
            <a:spLocks noGrp="1"/>
          </p:cNvSpPr>
          <p:nvPr>
            <p:ph type="subTitle" idx="4294967295"/>
          </p:nvPr>
        </p:nvSpPr>
        <p:spPr>
          <a:xfrm>
            <a:off x="465992" y="1435646"/>
            <a:ext cx="3832916" cy="19305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 sz="3600" b="1" dirty="0"/>
              <a:t>Any questions?</a:t>
            </a:r>
            <a:endParaRPr sz="3600" b="1" dirty="0"/>
          </a:p>
          <a:p>
            <a:pPr marL="0" indent="0">
              <a:buClr>
                <a:schemeClr val="dk1"/>
              </a:buClr>
              <a:buSzPts val="1100"/>
              <a:buNone/>
            </a:pPr>
            <a:r>
              <a:rPr lang="en" dirty="0" err="1"/>
              <a:t>Yoscelina</a:t>
            </a:r>
            <a:r>
              <a:rPr lang="en" dirty="0"/>
              <a:t> Hernandez</a:t>
            </a:r>
            <a:endParaRPr lang="en" sz="3600" b="1" dirty="0"/>
          </a:p>
          <a:p>
            <a:pPr marL="0" indent="0">
              <a:buClr>
                <a:schemeClr val="dk1"/>
              </a:buClr>
              <a:buSzPts val="1100"/>
              <a:buFont typeface="Arial"/>
              <a:buNone/>
            </a:pPr>
            <a:r>
              <a:rPr lang="en" dirty="0">
                <a:hlinkClick r:id="rId3"/>
              </a:rPr>
              <a:t>yhernandez2@esc19.net</a:t>
            </a:r>
            <a:endParaRPr lang="en" dirty="0"/>
          </a:p>
          <a:p>
            <a:pPr marL="0" indent="0">
              <a:buClr>
                <a:schemeClr val="dk1"/>
              </a:buClr>
              <a:buSzPts val="1100"/>
              <a:buFont typeface="Arial"/>
              <a:buNone/>
            </a:pPr>
            <a:endParaRPr lang="en" dirty="0"/>
          </a:p>
          <a:p>
            <a:pPr marL="0" indent="0">
              <a:buClr>
                <a:schemeClr val="dk1"/>
              </a:buClr>
              <a:buSzPts val="1100"/>
              <a:buNone/>
            </a:pPr>
            <a:r>
              <a:rPr lang="en" dirty="0"/>
              <a:t>Roxanne Hackney</a:t>
            </a:r>
          </a:p>
          <a:p>
            <a:pPr marL="0" indent="0">
              <a:buClr>
                <a:schemeClr val="dk1"/>
              </a:buClr>
              <a:buSzPts val="1100"/>
              <a:buFont typeface="Arial"/>
              <a:buNone/>
            </a:pPr>
            <a:r>
              <a:rPr lang="en" dirty="0">
                <a:hlinkClick r:id="rId4"/>
              </a:rPr>
              <a:t>rhackney@esc19.net</a:t>
            </a:r>
            <a:r>
              <a:rPr lang="en" dirty="0"/>
              <a:t> </a:t>
            </a:r>
          </a:p>
        </p:txBody>
      </p:sp>
      <p:sp>
        <p:nvSpPr>
          <p:cNvPr id="295" name="Google Shape;295;p46"/>
          <p:cNvSpPr/>
          <p:nvPr/>
        </p:nvSpPr>
        <p:spPr>
          <a:xfrm>
            <a:off x="8054234" y="327815"/>
            <a:ext cx="798007" cy="72583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96" name="Google Shape;296;p46"/>
          <p:cNvPicPr preferRelativeResize="0"/>
          <p:nvPr/>
        </p:nvPicPr>
        <p:blipFill>
          <a:blip r:embed="rId5">
            <a:alphaModFix/>
          </a:blip>
          <a:stretch>
            <a:fillRect/>
          </a:stretch>
        </p:blipFill>
        <p:spPr>
          <a:xfrm>
            <a:off x="108725" y="4365175"/>
            <a:ext cx="2888476" cy="701950"/>
          </a:xfrm>
          <a:prstGeom prst="rect">
            <a:avLst/>
          </a:prstGeom>
          <a:noFill/>
          <a:ln>
            <a:noFill/>
          </a:ln>
          <a:effectLst>
            <a:outerShdw blurRad="157163" dist="47625" dir="6300000" algn="bl" rotWithShape="0">
              <a:srgbClr val="000000">
                <a:alpha val="64000"/>
              </a:srgbClr>
            </a:outerShdw>
          </a:effectLst>
        </p:spPr>
      </p:pic>
      <p:sp>
        <p:nvSpPr>
          <p:cNvPr id="2" name="Google Shape;294;p46">
            <a:extLst>
              <a:ext uri="{FF2B5EF4-FFF2-40B4-BE49-F238E27FC236}">
                <a16:creationId xmlns:a16="http://schemas.microsoft.com/office/drawing/2014/main" id="{8F0B1184-9A7B-4E3F-8271-4F8FD44F1E0C}"/>
              </a:ext>
            </a:extLst>
          </p:cNvPr>
          <p:cNvSpPr txBox="1">
            <a:spLocks/>
          </p:cNvSpPr>
          <p:nvPr/>
        </p:nvSpPr>
        <p:spPr>
          <a:xfrm>
            <a:off x="3598986" y="2836553"/>
            <a:ext cx="5336398" cy="13326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1pPr>
            <a:lvl2pPr marL="914400" marR="0" lvl="1" indent="-342900" algn="l" rtl="0">
              <a:lnSpc>
                <a:spcPct val="100000"/>
              </a:lnSpc>
              <a:spcBef>
                <a:spcPts val="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2pPr>
            <a:lvl3pPr marL="1371600" marR="0" lvl="2" indent="-342900" algn="l" rtl="0">
              <a:lnSpc>
                <a:spcPct val="100000"/>
              </a:lnSpc>
              <a:spcBef>
                <a:spcPts val="0"/>
              </a:spcBef>
              <a:spcAft>
                <a:spcPts val="0"/>
              </a:spcAft>
              <a:buClr>
                <a:srgbClr val="FFB600"/>
              </a:buClr>
              <a:buSzPts val="1800"/>
              <a:buFont typeface="Raleway Light"/>
              <a:buChar char="■"/>
              <a:defRPr sz="1800" b="0" i="0" u="none" strike="noStrike" cap="none">
                <a:solidFill>
                  <a:srgbClr val="666666"/>
                </a:solidFill>
                <a:latin typeface="Raleway Light"/>
                <a:ea typeface="Raleway Light"/>
                <a:cs typeface="Raleway Light"/>
                <a:sym typeface="Raleway Light"/>
              </a:defRPr>
            </a:lvl3pPr>
            <a:lvl4pPr marL="1828800" marR="0" lvl="3"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4pPr>
            <a:lvl5pPr marL="2286000" marR="0" lvl="4"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5pPr>
            <a:lvl6pPr marL="2743200" marR="0" lvl="5"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6pPr>
            <a:lvl7pPr marL="3200400" marR="0" lvl="6"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7pPr>
            <a:lvl8pPr marL="3657600" marR="0" lvl="7"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8pPr>
            <a:lvl9pPr marL="4114800" marR="0" lvl="8" indent="-342900" algn="l" rtl="0">
              <a:lnSpc>
                <a:spcPct val="100000"/>
              </a:lnSpc>
              <a:spcBef>
                <a:spcPts val="0"/>
              </a:spcBef>
              <a:spcAft>
                <a:spcPts val="0"/>
              </a:spcAft>
              <a:buClr>
                <a:srgbClr val="666666"/>
              </a:buClr>
              <a:buSzPts val="1800"/>
              <a:buFont typeface="Raleway Light"/>
              <a:buChar char="■"/>
              <a:defRPr sz="1800" b="0" i="0" u="none" strike="noStrike" cap="none">
                <a:solidFill>
                  <a:srgbClr val="666666"/>
                </a:solidFill>
                <a:latin typeface="Raleway Light"/>
                <a:ea typeface="Raleway Light"/>
                <a:cs typeface="Raleway Light"/>
                <a:sym typeface="Raleway Light"/>
              </a:defRPr>
            </a:lvl9pPr>
          </a:lstStyle>
          <a:p>
            <a:pPr marL="0" indent="0">
              <a:buFont typeface="Raleway Light"/>
              <a:buNone/>
            </a:pPr>
            <a:r>
              <a:rPr lang="en-US" sz="3600" b="1" dirty="0"/>
              <a:t>Evaluation/Feedback</a:t>
            </a:r>
          </a:p>
          <a:p>
            <a:pPr>
              <a:buNone/>
            </a:pPr>
            <a:r>
              <a:rPr lang="en-US" sz="3600" dirty="0">
                <a:solidFill>
                  <a:srgbClr val="000000"/>
                </a:solidFill>
                <a:hlinkClick r:id="rId6"/>
              </a:rPr>
              <a:t>https://goo.gl/Jhc1wF</a:t>
            </a:r>
            <a:r>
              <a:rPr lang="en-US" sz="3600" dirty="0">
                <a:solidFill>
                  <a:srgbClr val="000000"/>
                </a:solidFill>
              </a:rPr>
              <a:t> </a:t>
            </a:r>
            <a:endParaRPr lang="en-US"/>
          </a:p>
        </p:txBody>
      </p:sp>
      <p:pic>
        <p:nvPicPr>
          <p:cNvPr id="3" name="Picture 3">
            <a:extLst>
              <a:ext uri="{FF2B5EF4-FFF2-40B4-BE49-F238E27FC236}">
                <a16:creationId xmlns:a16="http://schemas.microsoft.com/office/drawing/2014/main" id="{A368B2DD-74C6-499F-BCEE-0B6E7834E003}"/>
              </a:ext>
            </a:extLst>
          </p:cNvPr>
          <p:cNvPicPr>
            <a:picLocks noChangeAspect="1"/>
          </p:cNvPicPr>
          <p:nvPr/>
        </p:nvPicPr>
        <p:blipFill>
          <a:blip r:embed="rId7"/>
          <a:stretch>
            <a:fillRect/>
          </a:stretch>
        </p:blipFill>
        <p:spPr>
          <a:xfrm>
            <a:off x="7198702" y="1584813"/>
            <a:ext cx="1428750" cy="1428750"/>
          </a:xfrm>
          <a:prstGeom prst="rect">
            <a:avLst/>
          </a:prstGeom>
        </p:spPr>
      </p:pic>
    </p:spTree>
    <p:extLst>
      <p:ext uri="{BB962C8B-B14F-4D97-AF65-F5344CB8AC3E}">
        <p14:creationId xmlns:p14="http://schemas.microsoft.com/office/powerpoint/2010/main" val="1714221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7"/>
          <p:cNvPicPr preferRelativeResize="0"/>
          <p:nvPr/>
        </p:nvPicPr>
        <p:blipFill>
          <a:blip r:embed="rId3">
            <a:alphaModFix/>
          </a:blip>
          <a:stretch>
            <a:fillRect/>
          </a:stretch>
        </p:blipFill>
        <p:spPr>
          <a:xfrm>
            <a:off x="1146727" y="0"/>
            <a:ext cx="6850548" cy="5143502"/>
          </a:xfrm>
          <a:prstGeom prst="rect">
            <a:avLst/>
          </a:prstGeom>
          <a:noFill/>
          <a:ln>
            <a:noFill/>
          </a:ln>
        </p:spPr>
      </p:pic>
    </p:spTree>
    <p:extLst>
      <p:ext uri="{BB962C8B-B14F-4D97-AF65-F5344CB8AC3E}">
        <p14:creationId xmlns:p14="http://schemas.microsoft.com/office/powerpoint/2010/main" val="2551994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8"/>
          <p:cNvPicPr preferRelativeResize="0"/>
          <p:nvPr/>
        </p:nvPicPr>
        <p:blipFill>
          <a:blip r:embed="rId3">
            <a:alphaModFix/>
          </a:blip>
          <a:stretch>
            <a:fillRect/>
          </a:stretch>
        </p:blipFill>
        <p:spPr>
          <a:xfrm>
            <a:off x="1141750" y="0"/>
            <a:ext cx="6860501" cy="5143501"/>
          </a:xfrm>
          <a:prstGeom prst="rect">
            <a:avLst/>
          </a:prstGeom>
          <a:noFill/>
          <a:ln>
            <a:noFill/>
          </a:ln>
        </p:spPr>
      </p:pic>
    </p:spTree>
    <p:extLst>
      <p:ext uri="{BB962C8B-B14F-4D97-AF65-F5344CB8AC3E}">
        <p14:creationId xmlns:p14="http://schemas.microsoft.com/office/powerpoint/2010/main" val="940930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9"/>
          <p:cNvPicPr preferRelativeResize="0"/>
          <p:nvPr/>
        </p:nvPicPr>
        <p:blipFill>
          <a:blip r:embed="rId3">
            <a:alphaModFix/>
          </a:blip>
          <a:stretch>
            <a:fillRect/>
          </a:stretch>
        </p:blipFill>
        <p:spPr>
          <a:xfrm>
            <a:off x="1116681" y="0"/>
            <a:ext cx="6910636" cy="5143499"/>
          </a:xfrm>
          <a:prstGeom prst="rect">
            <a:avLst/>
          </a:prstGeom>
          <a:noFill/>
          <a:ln>
            <a:noFill/>
          </a:ln>
        </p:spPr>
      </p:pic>
    </p:spTree>
    <p:extLst>
      <p:ext uri="{BB962C8B-B14F-4D97-AF65-F5344CB8AC3E}">
        <p14:creationId xmlns:p14="http://schemas.microsoft.com/office/powerpoint/2010/main" val="4015101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50"/>
          <p:cNvPicPr preferRelativeResize="0"/>
          <p:nvPr/>
        </p:nvPicPr>
        <p:blipFill>
          <a:blip r:embed="rId3">
            <a:alphaModFix/>
          </a:blip>
          <a:stretch>
            <a:fillRect/>
          </a:stretch>
        </p:blipFill>
        <p:spPr>
          <a:xfrm>
            <a:off x="1139257" y="0"/>
            <a:ext cx="6865487" cy="5143500"/>
          </a:xfrm>
          <a:prstGeom prst="rect">
            <a:avLst/>
          </a:prstGeom>
          <a:noFill/>
          <a:ln>
            <a:noFill/>
          </a:ln>
        </p:spPr>
      </p:pic>
    </p:spTree>
    <p:extLst>
      <p:ext uri="{BB962C8B-B14F-4D97-AF65-F5344CB8AC3E}">
        <p14:creationId xmlns:p14="http://schemas.microsoft.com/office/powerpoint/2010/main" val="2135499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25" y="111181"/>
            <a:ext cx="4008600" cy="1087800"/>
          </a:xfrm>
        </p:spPr>
        <p:txBody>
          <a:bodyPr/>
          <a:lstStyle/>
          <a:p>
            <a:r>
              <a:rPr lang="en-US" dirty="0"/>
              <a:t>TEKS Resource System Structure</a:t>
            </a:r>
          </a:p>
        </p:txBody>
      </p:sp>
      <p:sp>
        <p:nvSpPr>
          <p:cNvPr id="3" name="Subtitle 2"/>
          <p:cNvSpPr>
            <a:spLocks noGrp="1"/>
          </p:cNvSpPr>
          <p:nvPr>
            <p:ph type="subTitle" idx="1"/>
          </p:nvPr>
        </p:nvSpPr>
        <p:spPr>
          <a:xfrm>
            <a:off x="205725" y="1883936"/>
            <a:ext cx="3537900" cy="705600"/>
          </a:xfrm>
        </p:spPr>
        <p:txBody>
          <a:bodyPr/>
          <a:lstStyle/>
          <a:p>
            <a:r>
              <a:rPr lang="en-US" dirty="0"/>
              <a:t>Thematic Units of Study</a:t>
            </a:r>
          </a:p>
        </p:txBody>
      </p:sp>
      <p:sp>
        <p:nvSpPr>
          <p:cNvPr id="4" name="Text Placeholder 3"/>
          <p:cNvSpPr>
            <a:spLocks noGrp="1"/>
          </p:cNvSpPr>
          <p:nvPr>
            <p:ph type="body" idx="2"/>
          </p:nvPr>
        </p:nvSpPr>
        <p:spPr>
          <a:xfrm>
            <a:off x="4910150" y="-59409"/>
            <a:ext cx="3959400" cy="2125715"/>
          </a:xfrm>
        </p:spPr>
        <p:txBody>
          <a:bodyPr/>
          <a:lstStyle/>
          <a:p>
            <a:r>
              <a:rPr lang="en-US" dirty="0"/>
              <a:t>TEA – Standards</a:t>
            </a:r>
          </a:p>
          <a:p>
            <a:r>
              <a:rPr lang="en-US" dirty="0"/>
              <a:t>Year at a Glance (YAG)</a:t>
            </a:r>
          </a:p>
          <a:p>
            <a:r>
              <a:rPr lang="en-US" dirty="0"/>
              <a:t>Instructional Focus Document (IFD)</a:t>
            </a:r>
          </a:p>
          <a:p>
            <a:r>
              <a:rPr lang="en-US" dirty="0"/>
              <a:t>Performance Assessment (PA)</a:t>
            </a:r>
          </a:p>
        </p:txBody>
      </p:sp>
      <p:pic>
        <p:nvPicPr>
          <p:cNvPr id="5" name="Picture 4"/>
          <p:cNvPicPr>
            <a:picLocks noChangeAspect="1"/>
          </p:cNvPicPr>
          <p:nvPr/>
        </p:nvPicPr>
        <p:blipFill>
          <a:blip r:embed="rId3"/>
          <a:stretch>
            <a:fillRect/>
          </a:stretch>
        </p:blipFill>
        <p:spPr>
          <a:xfrm>
            <a:off x="4214326" y="1739617"/>
            <a:ext cx="4600148" cy="3403883"/>
          </a:xfrm>
          <a:prstGeom prst="rect">
            <a:avLst/>
          </a:prstGeom>
        </p:spPr>
      </p:pic>
    </p:spTree>
    <p:extLst>
      <p:ext uri="{BB962C8B-B14F-4D97-AF65-F5344CB8AC3E}">
        <p14:creationId xmlns:p14="http://schemas.microsoft.com/office/powerpoint/2010/main" val="37348443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51"/>
          <p:cNvPicPr preferRelativeResize="0"/>
          <p:nvPr/>
        </p:nvPicPr>
        <p:blipFill>
          <a:blip r:embed="rId3">
            <a:alphaModFix/>
          </a:blip>
          <a:stretch>
            <a:fillRect/>
          </a:stretch>
        </p:blipFill>
        <p:spPr>
          <a:xfrm>
            <a:off x="1153153" y="-40350"/>
            <a:ext cx="6837686" cy="5104077"/>
          </a:xfrm>
          <a:prstGeom prst="rect">
            <a:avLst/>
          </a:prstGeom>
          <a:noFill/>
          <a:ln>
            <a:noFill/>
          </a:ln>
        </p:spPr>
      </p:pic>
    </p:spTree>
    <p:extLst>
      <p:ext uri="{BB962C8B-B14F-4D97-AF65-F5344CB8AC3E}">
        <p14:creationId xmlns:p14="http://schemas.microsoft.com/office/powerpoint/2010/main" val="37772087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THIS IS THE END!!!</a:t>
            </a:r>
          </a:p>
        </p:txBody>
      </p:sp>
    </p:spTree>
    <p:extLst>
      <p:ext uri="{BB962C8B-B14F-4D97-AF65-F5344CB8AC3E}">
        <p14:creationId xmlns:p14="http://schemas.microsoft.com/office/powerpoint/2010/main" val="2720285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5725" y="111181"/>
            <a:ext cx="4008600" cy="1087800"/>
          </a:xfrm>
        </p:spPr>
        <p:txBody>
          <a:bodyPr/>
          <a:lstStyle/>
          <a:p>
            <a:r>
              <a:rPr lang="en-US" dirty="0"/>
              <a:t>TEKS Resource System Structure</a:t>
            </a:r>
          </a:p>
        </p:txBody>
      </p:sp>
      <p:sp>
        <p:nvSpPr>
          <p:cNvPr id="3" name="Subtitle 2"/>
          <p:cNvSpPr>
            <a:spLocks noGrp="1"/>
          </p:cNvSpPr>
          <p:nvPr>
            <p:ph type="subTitle" idx="1"/>
          </p:nvPr>
        </p:nvSpPr>
        <p:spPr>
          <a:xfrm>
            <a:off x="205725" y="1883936"/>
            <a:ext cx="3537900" cy="705600"/>
          </a:xfrm>
        </p:spPr>
        <p:txBody>
          <a:bodyPr/>
          <a:lstStyle/>
          <a:p>
            <a:r>
              <a:rPr lang="en-US" dirty="0"/>
              <a:t>Thematic Units of Study</a:t>
            </a:r>
          </a:p>
        </p:txBody>
      </p:sp>
      <p:sp>
        <p:nvSpPr>
          <p:cNvPr id="4" name="Text Placeholder 3"/>
          <p:cNvSpPr>
            <a:spLocks noGrp="1"/>
          </p:cNvSpPr>
          <p:nvPr>
            <p:ph type="body" idx="2"/>
          </p:nvPr>
        </p:nvSpPr>
        <p:spPr/>
        <p:txBody>
          <a:bodyPr/>
          <a:lstStyle/>
          <a:p>
            <a:r>
              <a:rPr lang="en-US" dirty="0"/>
              <a:t>TEA – Standards</a:t>
            </a:r>
          </a:p>
          <a:p>
            <a:r>
              <a:rPr lang="en-US" dirty="0"/>
              <a:t>Year at a Glance (YAG)</a:t>
            </a:r>
          </a:p>
          <a:p>
            <a:r>
              <a:rPr lang="en-US" dirty="0"/>
              <a:t>Instructional Focus Document (IFD)</a:t>
            </a:r>
          </a:p>
          <a:p>
            <a:r>
              <a:rPr lang="en-US" dirty="0"/>
              <a:t>Performance Assessment (PA)</a:t>
            </a:r>
          </a:p>
        </p:txBody>
      </p:sp>
      <p:pic>
        <p:nvPicPr>
          <p:cNvPr id="6" name="Picture 6" descr="A screenshot of a social media post&#10;&#10;Description generated with very high confidence">
            <a:extLst>
              <a:ext uri="{FF2B5EF4-FFF2-40B4-BE49-F238E27FC236}">
                <a16:creationId xmlns:a16="http://schemas.microsoft.com/office/drawing/2014/main" id="{70A55DF9-F4D6-4E3C-A7B0-B7F5C99E61E1}"/>
              </a:ext>
            </a:extLst>
          </p:cNvPr>
          <p:cNvPicPr>
            <a:picLocks noChangeAspect="1"/>
          </p:cNvPicPr>
          <p:nvPr/>
        </p:nvPicPr>
        <p:blipFill>
          <a:blip r:embed="rId3"/>
          <a:stretch>
            <a:fillRect/>
          </a:stretch>
        </p:blipFill>
        <p:spPr>
          <a:xfrm>
            <a:off x="5285604" y="2278121"/>
            <a:ext cx="3453712" cy="2711077"/>
          </a:xfrm>
          <a:prstGeom prst="rect">
            <a:avLst/>
          </a:prstGeom>
        </p:spPr>
      </p:pic>
    </p:spTree>
    <p:extLst>
      <p:ext uri="{BB962C8B-B14F-4D97-AF65-F5344CB8AC3E}">
        <p14:creationId xmlns:p14="http://schemas.microsoft.com/office/powerpoint/2010/main" val="3892812335"/>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body" idx="2"/>
          </p:nvPr>
        </p:nvSpPr>
        <p:spPr>
          <a:xfrm>
            <a:off x="4910150" y="379975"/>
            <a:ext cx="3959400" cy="4383600"/>
          </a:xfrm>
          <a:prstGeom prst="rect">
            <a:avLst/>
          </a:prstGeom>
        </p:spPr>
        <p:txBody>
          <a:bodyPr spcFirstLastPara="1" wrap="square" lIns="91425" tIns="91425" rIns="91425" bIns="91425" anchor="t" anchorCtr="0">
            <a:noAutofit/>
          </a:bodyPr>
          <a:lstStyle/>
          <a:p>
            <a:pPr marL="457200" lvl="0" indent="-381000" rtl="0">
              <a:spcBef>
                <a:spcPts val="600"/>
              </a:spcBef>
              <a:spcAft>
                <a:spcPts val="0"/>
              </a:spcAft>
              <a:buSzPts val="2400"/>
              <a:buChar char="●"/>
            </a:pPr>
            <a:r>
              <a:rPr lang="en" sz="2400" dirty="0"/>
              <a:t>Overview</a:t>
            </a:r>
            <a:endParaRPr sz="2400" dirty="0"/>
          </a:p>
          <a:p>
            <a:pPr marL="457200" lvl="0" indent="-381000" rtl="0">
              <a:spcBef>
                <a:spcPts val="0"/>
              </a:spcBef>
              <a:spcAft>
                <a:spcPts val="0"/>
              </a:spcAft>
              <a:buSzPts val="2400"/>
              <a:buChar char="●"/>
            </a:pPr>
            <a:r>
              <a:rPr lang="en" sz="2400" dirty="0"/>
              <a:t>Overarching Understandings and Questions</a:t>
            </a:r>
            <a:endParaRPr lang="en-US" sz="2400" dirty="0"/>
          </a:p>
          <a:p>
            <a:pPr marL="457200" lvl="0" indent="-381000">
              <a:spcBef>
                <a:spcPts val="0"/>
              </a:spcBef>
              <a:spcAft>
                <a:spcPts val="0"/>
              </a:spcAft>
              <a:buSzPts val="2400"/>
              <a:buChar char="●"/>
            </a:pPr>
            <a:r>
              <a:rPr lang="en" sz="2400" dirty="0"/>
              <a:t>Performance Assessments</a:t>
            </a:r>
            <a:endParaRPr sz="2400" dirty="0"/>
          </a:p>
        </p:txBody>
      </p:sp>
      <p:sp>
        <p:nvSpPr>
          <p:cNvPr id="90" name="Google Shape;90;p16"/>
          <p:cNvSpPr txBox="1">
            <a:spLocks noGrp="1"/>
          </p:cNvSpPr>
          <p:nvPr>
            <p:ph type="title"/>
          </p:nvPr>
        </p:nvSpPr>
        <p:spPr>
          <a:xfrm>
            <a:off x="265175" y="427550"/>
            <a:ext cx="4201722" cy="2748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Instructional Focus Document: </a:t>
            </a:r>
            <a:br>
              <a:rPr lang="en" dirty="0"/>
            </a:br>
            <a:r>
              <a:rPr lang="en" i="1" u="sng" dirty="0"/>
              <a:t>A Review</a:t>
            </a:r>
            <a:endParaRPr i="1" u="sng" dirty="0"/>
          </a:p>
        </p:txBody>
      </p:sp>
      <p:sp>
        <p:nvSpPr>
          <p:cNvPr id="91" name="Google Shape;91;p16"/>
          <p:cNvSpPr txBox="1">
            <a:spLocks noGrp="1"/>
          </p:cNvSpPr>
          <p:nvPr>
            <p:ph type="subTitle" idx="1"/>
          </p:nvPr>
        </p:nvSpPr>
        <p:spPr>
          <a:xfrm>
            <a:off x="411925" y="3675400"/>
            <a:ext cx="3537900" cy="705600"/>
          </a:xfrm>
          <a:prstGeom prst="rect">
            <a:avLst/>
          </a:prstGeom>
        </p:spPr>
        <p:txBody>
          <a:bodyPr spcFirstLastPara="1" wrap="square" lIns="91425" tIns="91425" rIns="91425" bIns="91425" anchor="t" anchorCtr="0">
            <a:noAutofit/>
          </a:bodyPr>
          <a:lstStyle/>
          <a:p>
            <a:pPr marL="0" lvl="0" indent="0">
              <a:spcBef>
                <a:spcPts val="600"/>
              </a:spcBef>
              <a:spcAft>
                <a:spcPts val="0"/>
              </a:spcAft>
              <a:buNone/>
            </a:pPr>
            <a:endParaRPr/>
          </a:p>
        </p:txBody>
      </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IFD - Review</a:t>
            </a:r>
          </a:p>
        </p:txBody>
      </p:sp>
      <p:pic>
        <p:nvPicPr>
          <p:cNvPr id="2" name="Picture 1">
            <a:extLst>
              <a:ext uri="{FF2B5EF4-FFF2-40B4-BE49-F238E27FC236}">
                <a16:creationId xmlns:a16="http://schemas.microsoft.com/office/drawing/2014/main" id="{7B2E37C8-89AC-4D46-9D84-F5C563B524CF}"/>
              </a:ext>
            </a:extLst>
          </p:cNvPr>
          <p:cNvPicPr>
            <a:picLocks noChangeAspect="1"/>
          </p:cNvPicPr>
          <p:nvPr/>
        </p:nvPicPr>
        <p:blipFill>
          <a:blip r:embed="rId3"/>
          <a:stretch>
            <a:fillRect/>
          </a:stretch>
        </p:blipFill>
        <p:spPr>
          <a:xfrm>
            <a:off x="1087569" y="999969"/>
            <a:ext cx="7168054" cy="3540141"/>
          </a:xfrm>
          <a:prstGeom prst="rect">
            <a:avLst/>
          </a:prstGeom>
        </p:spPr>
      </p:pic>
    </p:spTree>
    <p:extLst>
      <p:ext uri="{BB962C8B-B14F-4D97-AF65-F5344CB8AC3E}">
        <p14:creationId xmlns:p14="http://schemas.microsoft.com/office/powerpoint/2010/main" val="319214476"/>
      </p:ext>
    </p:extLst>
  </p:cSld>
  <p:clrMapOvr>
    <a:masterClrMapping/>
  </p:clrMapOvr>
</p:sld>
</file>

<file path=ppt/theme/theme1.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07c1712-9ad0-4b47-a479-4cda3565dd3d">
      <UserInfo>
        <DisplayName>Ernesto C. Herrera</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030E9C84A00D46A273F1ABB6104F80" ma:contentTypeVersion="6" ma:contentTypeDescription="Create a new document." ma:contentTypeScope="" ma:versionID="37f93e968ee92ba5a039c5ea51fd4c27">
  <xsd:schema xmlns:xsd="http://www.w3.org/2001/XMLSchema" xmlns:xs="http://www.w3.org/2001/XMLSchema" xmlns:p="http://schemas.microsoft.com/office/2006/metadata/properties" xmlns:ns2="6353a2e1-8f80-4f5b-89cd-69c3b6649afb" xmlns:ns3="707c1712-9ad0-4b47-a479-4cda3565dd3d" targetNamespace="http://schemas.microsoft.com/office/2006/metadata/properties" ma:root="true" ma:fieldsID="332f34cbaf5b48d847b83b99a28513f7" ns2:_="" ns3:_="">
    <xsd:import namespace="6353a2e1-8f80-4f5b-89cd-69c3b6649afb"/>
    <xsd:import namespace="707c1712-9ad0-4b47-a479-4cda3565dd3d"/>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3a2e1-8f80-4f5b-89cd-69c3b6649a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7c1712-9ad0-4b47-a479-4cda3565dd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AFAE96-BCE8-4ED2-8D1D-8EEAD1AC7C41}">
  <ds:schemaRefs>
    <ds:schemaRef ds:uri="http://purl.org/dc/elements/1.1/"/>
    <ds:schemaRef ds:uri="6353a2e1-8f80-4f5b-89cd-69c3b6649afb"/>
    <ds:schemaRef ds:uri="707c1712-9ad0-4b47-a479-4cda3565dd3d"/>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35D330B5-0197-4F64-89F5-FF5FDA5B42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3a2e1-8f80-4f5b-89cd-69c3b6649afb"/>
    <ds:schemaRef ds:uri="707c1712-9ad0-4b47-a479-4cda3565dd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4F4DE1-6BD2-43BA-BF50-39B40C333E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3974</TotalTime>
  <Words>9374</Words>
  <Application>Microsoft Office PowerPoint</Application>
  <PresentationFormat>On-screen Show (16:9)</PresentationFormat>
  <Paragraphs>778</Paragraphs>
  <Slides>61</Slides>
  <Notes>61</Notes>
  <HiddenSlides>20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Raleway Light</vt:lpstr>
      <vt:lpstr>Bell MT</vt:lpstr>
      <vt:lpstr>Calibri</vt:lpstr>
      <vt:lpstr>Raleway ExtraBold</vt:lpstr>
      <vt:lpstr>Raleway</vt:lpstr>
      <vt:lpstr>Arial</vt:lpstr>
      <vt:lpstr>Montserrat</vt:lpstr>
      <vt:lpstr>Lato Light</vt:lpstr>
      <vt:lpstr>Poppins</vt:lpstr>
      <vt:lpstr>Olivia template</vt:lpstr>
      <vt:lpstr>Unpacking the Standards and Building Assessments</vt:lpstr>
      <vt:lpstr>Welcome!</vt:lpstr>
      <vt:lpstr>Objectives</vt:lpstr>
      <vt:lpstr>Backward Design Model</vt:lpstr>
      <vt:lpstr>Backward Design for Planning</vt:lpstr>
      <vt:lpstr>TEKS Resource System Structure</vt:lpstr>
      <vt:lpstr>TEKS Resource System Structure</vt:lpstr>
      <vt:lpstr>Instructional Focus Document:  A Review</vt:lpstr>
      <vt:lpstr>IFD - Review</vt:lpstr>
      <vt:lpstr>IFD - Review</vt:lpstr>
      <vt:lpstr>IFD - Review</vt:lpstr>
      <vt:lpstr>IFD - Review</vt:lpstr>
      <vt:lpstr>IFD - Review</vt:lpstr>
      <vt:lpstr>IFD - Review</vt:lpstr>
      <vt:lpstr>IFD - Review</vt:lpstr>
      <vt:lpstr>IFD - Review</vt:lpstr>
      <vt:lpstr>IFD - Review</vt:lpstr>
      <vt:lpstr>IFD - Review</vt:lpstr>
      <vt:lpstr>IFD - Review</vt:lpstr>
      <vt:lpstr>IFD - Review</vt:lpstr>
      <vt:lpstr>IFD - Review</vt:lpstr>
      <vt:lpstr>IFD - Review</vt:lpstr>
      <vt:lpstr>IFD – Review: Your Turn!</vt:lpstr>
      <vt:lpstr>Backward Design Model Stage 1: Identify Desired Results</vt:lpstr>
      <vt:lpstr>What is the goal of this unit?</vt:lpstr>
      <vt:lpstr>Example</vt:lpstr>
      <vt:lpstr>ELAR Example: 7th Grade Unit 3</vt:lpstr>
      <vt:lpstr>Social Studies Example: 5th Grade Unit 3</vt:lpstr>
      <vt:lpstr>Science Example: 7th Grade Unit 2</vt:lpstr>
      <vt:lpstr>Your Turn!</vt:lpstr>
      <vt:lpstr>What will students know and be able to do?</vt:lpstr>
      <vt:lpstr>Breaking Down the Standards</vt:lpstr>
      <vt:lpstr>Performance Assessments: Unit Understandings</vt:lpstr>
      <vt:lpstr>PowerPoint Presentation</vt:lpstr>
      <vt:lpstr>PowerPoint Presentation</vt:lpstr>
      <vt:lpstr>PowerPoint Presentation</vt:lpstr>
      <vt:lpstr>PowerPoint Presentation</vt:lpstr>
      <vt:lpstr>PowerPoint Presentation</vt:lpstr>
      <vt:lpstr>PowerPoint Presentation</vt:lpstr>
      <vt:lpstr>Gallery Walk!</vt:lpstr>
      <vt:lpstr>PowerPoint Presentation</vt:lpstr>
      <vt:lpstr>Unpacking the Standards and Building Assessments</vt:lpstr>
      <vt:lpstr>Backward Design for Planning</vt:lpstr>
      <vt:lpstr>Assessment</vt:lpstr>
      <vt:lpstr>Formative Assessment</vt:lpstr>
      <vt:lpstr>Performance Assessments: Discussion</vt:lpstr>
      <vt:lpstr>Summative Assessment</vt:lpstr>
      <vt:lpstr>Assessment Creator</vt:lpstr>
      <vt:lpstr>Discussion</vt:lpstr>
      <vt:lpstr>Assessment Creator</vt:lpstr>
      <vt:lpstr>Your Turn!</vt:lpstr>
      <vt:lpstr>Backward Design for Planning</vt:lpstr>
      <vt:lpstr>Thanks!</vt:lpstr>
      <vt:lpstr>Thanks!</vt:lpstr>
      <vt:lpstr>Thanks!</vt:lpstr>
      <vt:lpstr>PowerPoint Presentation</vt:lpstr>
      <vt:lpstr>PowerPoint Presentation</vt:lpstr>
      <vt:lpstr>PowerPoint Presentation</vt:lpstr>
      <vt:lpstr>PowerPoint Presentation</vt:lpstr>
      <vt:lpstr>PowerPoint Presentation</vt:lpstr>
      <vt:lpstr>THIS IS 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Unpacking the Standards and Building Assessments</dc:title>
  <dc:creator>Veronica Hernandez</dc:creator>
  <cp:lastModifiedBy>Jeffrey Strom</cp:lastModifiedBy>
  <cp:revision>464</cp:revision>
  <cp:lastPrinted>2018-09-14T18:00:36Z</cp:lastPrinted>
  <dcterms:modified xsi:type="dcterms:W3CDTF">2019-01-09T21:00:02Z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0x010100C5030E9C84A00D46A273F1ABB6104F80</vt:lpwstr>
  </property>
</Properties>
</file>