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325" r:id="rId7"/>
    <p:sldId id="323" r:id="rId8"/>
    <p:sldId id="267" r:id="rId9"/>
    <p:sldId id="266" r:id="rId10"/>
    <p:sldId id="300" r:id="rId11"/>
    <p:sldId id="319" r:id="rId12"/>
    <p:sldId id="326" r:id="rId13"/>
    <p:sldId id="334" r:id="rId14"/>
    <p:sldId id="289" r:id="rId15"/>
    <p:sldId id="336" r:id="rId16"/>
    <p:sldId id="329" r:id="rId17"/>
    <p:sldId id="333" r:id="rId18"/>
    <p:sldId id="332" r:id="rId19"/>
    <p:sldId id="27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ia Rufo" initials="PR" lastIdx="1" clrIdx="0">
    <p:extLst>
      <p:ext uri="{19B8F6BF-5375-455C-9EA6-DF929625EA0E}">
        <p15:presenceInfo xmlns:p15="http://schemas.microsoft.com/office/powerpoint/2012/main" userId="S-1-5-21-990672694-3641617645-1886227475-109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0000FF"/>
    <a:srgbClr val="F0F5FF"/>
    <a:srgbClr val="E1E1E1"/>
    <a:srgbClr val="538D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1CD4DD-9730-4C1B-B41D-9A97823B0319}" v="2300" dt="2019-11-18T15:43:25.061"/>
    <p1510:client id="{7551F13E-B7AA-9A88-09D4-C5E6ECFF06A7}" v="25" dt="2019-11-15T21:27:59.821"/>
    <p1510:client id="{B69D3BE7-8E4F-E808-94F6-1863FAFE1B19}" v="79" dt="2020-02-05T21:43:40.3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86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43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YO-ADMIN-HOME.syo.tld\Admin-Homes\prufo\Documents\BUDGET\2020-21%20Budget\TRS%20Historical%20Rate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456325674126756"/>
          <c:y val="3.2853821619254826E-2"/>
          <c:w val="0.8851311514562481"/>
          <c:h val="0.9374065134035835"/>
        </c:manualLayout>
      </c:layout>
      <c:lineChart>
        <c:grouping val="standard"/>
        <c:varyColors val="0"/>
        <c:ser>
          <c:idx val="0"/>
          <c:order val="0"/>
          <c:spPr>
            <a:ln w="666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val>
            <c:numRef>
              <c:f>Sheet1!$F$4:$F$43</c:f>
              <c:numCache>
                <c:formatCode>0.00%</c:formatCode>
                <c:ptCount val="40"/>
                <c:pt idx="0">
                  <c:v>0.2349</c:v>
                </c:pt>
                <c:pt idx="1">
                  <c:v>0.2349</c:v>
                </c:pt>
                <c:pt idx="2">
                  <c:v>0.2349</c:v>
                </c:pt>
                <c:pt idx="3">
                  <c:v>0.22899999999999998</c:v>
                </c:pt>
                <c:pt idx="4">
                  <c:v>0.22800000000000001</c:v>
                </c:pt>
                <c:pt idx="5">
                  <c:v>0.214</c:v>
                </c:pt>
                <c:pt idx="6">
                  <c:v>0.188</c:v>
                </c:pt>
                <c:pt idx="7">
                  <c:v>0.16829999999999998</c:v>
                </c:pt>
                <c:pt idx="8">
                  <c:v>0.1479</c:v>
                </c:pt>
                <c:pt idx="9">
                  <c:v>6.8699999999999997E-2</c:v>
                </c:pt>
                <c:pt idx="10">
                  <c:v>6.8400000000000002E-2</c:v>
                </c:pt>
                <c:pt idx="11">
                  <c:v>6.6400000000000001E-2</c:v>
                </c:pt>
                <c:pt idx="12">
                  <c:v>0.08</c:v>
                </c:pt>
                <c:pt idx="13">
                  <c:v>8.4100000000000008E-2</c:v>
                </c:pt>
                <c:pt idx="14">
                  <c:v>7.2400000000000006E-2</c:v>
                </c:pt>
                <c:pt idx="15">
                  <c:v>6.3700000000000007E-2</c:v>
                </c:pt>
                <c:pt idx="16">
                  <c:v>3.5700000000000003E-2</c:v>
                </c:pt>
                <c:pt idx="17">
                  <c:v>1.2500000000000001E-2</c:v>
                </c:pt>
                <c:pt idx="18">
                  <c:v>1.4199999999999999E-2</c:v>
                </c:pt>
                <c:pt idx="19">
                  <c:v>1.43E-2</c:v>
                </c:pt>
                <c:pt idx="20">
                  <c:v>4.3E-3</c:v>
                </c:pt>
                <c:pt idx="21">
                  <c:v>3.5999999999999999E-3</c:v>
                </c:pt>
                <c:pt idx="22">
                  <c:v>2.52E-2</c:v>
                </c:pt>
                <c:pt idx="23">
                  <c:v>5.6300000000000003E-2</c:v>
                </c:pt>
                <c:pt idx="24">
                  <c:v>7.9699999999999993E-2</c:v>
                </c:pt>
                <c:pt idx="25">
                  <c:v>8.5999999999999993E-2</c:v>
                </c:pt>
                <c:pt idx="26">
                  <c:v>8.7300000000000003E-2</c:v>
                </c:pt>
                <c:pt idx="27">
                  <c:v>7.6300000000000007E-2</c:v>
                </c:pt>
                <c:pt idx="28">
                  <c:v>6.1900000000000004E-2</c:v>
                </c:pt>
                <c:pt idx="29">
                  <c:v>8.6199999999999999E-2</c:v>
                </c:pt>
                <c:pt idx="30">
                  <c:v>0.11109999999999999</c:v>
                </c:pt>
                <c:pt idx="31">
                  <c:v>0.11840000000000001</c:v>
                </c:pt>
                <c:pt idx="32">
                  <c:v>0.16250000000000001</c:v>
                </c:pt>
                <c:pt idx="33">
                  <c:v>0.17530000000000001</c:v>
                </c:pt>
                <c:pt idx="34">
                  <c:v>0.1326</c:v>
                </c:pt>
                <c:pt idx="35">
                  <c:v>0.11720000000000001</c:v>
                </c:pt>
                <c:pt idx="36">
                  <c:v>9.8000000000000004E-2</c:v>
                </c:pt>
                <c:pt idx="37">
                  <c:v>0.1062</c:v>
                </c:pt>
                <c:pt idx="38">
                  <c:v>8.8599999999999998E-2</c:v>
                </c:pt>
                <c:pt idx="39">
                  <c:v>9.5299999999999996E-2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1DE-4405-968E-1DB2D8012A3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4291968"/>
        <c:axId val="25323776"/>
      </c:lineChart>
      <c:catAx>
        <c:axId val="24291968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323776"/>
        <c:crosses val="autoZero"/>
        <c:auto val="0"/>
        <c:lblAlgn val="ctr"/>
        <c:lblOffset val="100"/>
        <c:noMultiLvlLbl val="0"/>
      </c:catAx>
      <c:valAx>
        <c:axId val="25323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65000"/>
                  <a:lumOff val="3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 w="12700"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291968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>
          <a:lumMod val="85000"/>
          <a:alpha val="87000"/>
        </a:schemeClr>
      </a:solidFill>
      <a:round/>
    </a:ln>
    <a:effectLst/>
  </c:spPr>
  <c:txPr>
    <a:bodyPr/>
    <a:lstStyle/>
    <a:p>
      <a:pPr>
        <a:defRPr baseline="0"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0.76785</cdr:x>
      <cdr:y>0.72273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09446" y="1695165"/>
          <a:ext cx="1091302" cy="650346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20000"/>
            <a:lumOff val="80000"/>
          </a:schemeClr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400"/>
            </a:lnSpc>
          </a:pPr>
          <a:r>
            <a:rPr lang="es-US" sz="1400" b="1" dirty="0"/>
            <a:t>Estimación</a:t>
          </a:r>
        </a:p>
        <a:p xmlns:a="http://schemas.openxmlformats.org/drawingml/2006/main">
          <a:pPr algn="ctr">
            <a:lnSpc>
              <a:spcPts val="1400"/>
            </a:lnSpc>
          </a:pPr>
          <a:r>
            <a:rPr lang="es-US" sz="1400" b="1" dirty="0"/>
            <a:t> 2020-2021:</a:t>
          </a:r>
          <a:r>
            <a:rPr lang="es-US" sz="1400" b="1" baseline="0" dirty="0"/>
            <a:t> </a:t>
          </a:r>
        </a:p>
        <a:p xmlns:a="http://schemas.openxmlformats.org/drawingml/2006/main">
          <a:pPr algn="ctr">
            <a:lnSpc>
              <a:spcPts val="1400"/>
            </a:lnSpc>
          </a:pPr>
          <a:r>
            <a:rPr lang="es-US" sz="1600" b="1" baseline="0" dirty="0">
              <a:solidFill>
                <a:schemeClr val="accent1">
                  <a:lumMod val="75000"/>
                </a:schemeClr>
              </a:solidFill>
            </a:rPr>
            <a:t>9.53 %</a:t>
          </a:r>
          <a:r>
            <a:rPr lang="es-US" sz="1600" b="1" baseline="0" dirty="0"/>
            <a:t>  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0C0B-5A61-4153-81A5-950DAA26B36D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D940-6D33-4825-A8F2-E20414CC3D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020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0C0B-5A61-4153-81A5-950DAA26B36D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D940-6D33-4825-A8F2-E20414CC3D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228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0C0B-5A61-4153-81A5-950DAA26B36D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D940-6D33-4825-A8F2-E20414CC3D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639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0C0B-5A61-4153-81A5-950DAA26B36D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D940-6D33-4825-A8F2-E20414CC3D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761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0C0B-5A61-4153-81A5-950DAA26B36D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D940-6D33-4825-A8F2-E20414CC3D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359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0C0B-5A61-4153-81A5-950DAA26B36D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D940-6D33-4825-A8F2-E20414CC3D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345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0C0B-5A61-4153-81A5-950DAA26B36D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D940-6D33-4825-A8F2-E20414CC3D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332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0C0B-5A61-4153-81A5-950DAA26B36D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D940-6D33-4825-A8F2-E20414CC3D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472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0C0B-5A61-4153-81A5-950DAA26B36D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D940-6D33-4825-A8F2-E20414CC3D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933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0C0B-5A61-4153-81A5-950DAA26B36D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D940-6D33-4825-A8F2-E20414CC3D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855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0C0B-5A61-4153-81A5-950DAA26B36D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D940-6D33-4825-A8F2-E20414CC3D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871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10C0B-5A61-4153-81A5-950DAA26B36D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ED940-6D33-4825-A8F2-E20414CC3D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2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</a:schemeClr>
            </a:gs>
            <a:gs pos="100000">
              <a:srgbClr val="002060"/>
            </a:gs>
            <a:gs pos="100000">
              <a:srgbClr val="00206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US" sz="7200" dirty="0">
                <a:solidFill>
                  <a:schemeClr val="bg1"/>
                </a:solidFill>
              </a:rPr>
              <a:t>Distrito Escolar de </a:t>
            </a:r>
            <a:r>
              <a:rPr lang="es-US" sz="7200" dirty="0" err="1">
                <a:solidFill>
                  <a:schemeClr val="bg1"/>
                </a:solidFill>
              </a:rPr>
              <a:t>Syosset</a:t>
            </a:r>
            <a:endParaRPr lang="es-US" sz="7200">
              <a:solidFill>
                <a:schemeClr val="bg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s-US" sz="4000">
                <a:cs typeface="Calibri"/>
              </a:rPr>
              <a:t>Presupuesto 2020-2021</a:t>
            </a:r>
          </a:p>
          <a:p>
            <a:r>
              <a:rPr lang="es-US"/>
              <a:t>21 de abril de 2020</a:t>
            </a:r>
          </a:p>
        </p:txBody>
      </p:sp>
    </p:spTree>
    <p:extLst>
      <p:ext uri="{BB962C8B-B14F-4D97-AF65-F5344CB8AC3E}">
        <p14:creationId xmlns:p14="http://schemas.microsoft.com/office/powerpoint/2010/main" val="203832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28638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es-US" sz="3600" b="1" dirty="0">
                <a:solidFill>
                  <a:schemeClr val="bg1"/>
                </a:solidFill>
              </a:rPr>
              <a:t>Ayuda estatal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440" y="840792"/>
            <a:ext cx="9851745" cy="5751597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938900" y="1766873"/>
            <a:ext cx="275680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s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AYUDA ESTATAL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938900" y="2818454"/>
            <a:ext cx="3994607" cy="368818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AYUDA BASE</a:t>
            </a:r>
          </a:p>
          <a:p>
            <a:pPr>
              <a:spcBef>
                <a:spcPts val="500"/>
              </a:spcBef>
              <a:spcAft>
                <a:spcPts val="600"/>
              </a:spcAft>
            </a:pPr>
            <a:r>
              <a:rPr lang="es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AYUDA DE SOBRECOSTE/PRIVADA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AYUDA DE SOBRECOSTE/COSTO PÚBLICO HI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s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AYUDA PARA BOCES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AYUDA PARA TRANSPORTE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s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AYUDA PARA CONSTRUCCIÓN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EQUIPOS Y TECNOLOGÍA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s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AYUDAS PARA LIBROS </a:t>
            </a:r>
            <a:r>
              <a:rPr lang="es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TEXTO/</a:t>
            </a:r>
            <a:r>
              <a:rPr lang="es-US" sz="1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SOFTWARE</a:t>
            </a:r>
            <a:r>
              <a:rPr lang="es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/BIBLIOTECA</a:t>
            </a:r>
            <a:endParaRPr lang="es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s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AYUDA FISCAL ELEVADA</a:t>
            </a:r>
          </a:p>
          <a:p>
            <a:pPr>
              <a:spcAft>
                <a:spcPts val="600"/>
              </a:spcAft>
            </a:pPr>
            <a:r>
              <a:rPr lang="es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AJUSTES POR LA PANDEMIA</a:t>
            </a:r>
          </a:p>
          <a:p>
            <a:pPr>
              <a:spcAft>
                <a:spcPts val="600"/>
              </a:spcAft>
            </a:pPr>
            <a:r>
              <a:rPr lang="es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RESTAURACIÓN DE LA LEY FEDERAL DE AYUDA, ALIVIO Y SEGURIDAD ECONÓMICA ANTE EL CORONAVIRUS</a:t>
            </a:r>
          </a:p>
          <a:p>
            <a:pPr>
              <a:spcBef>
                <a:spcPts val="1500"/>
              </a:spcBef>
              <a:spcAft>
                <a:spcPts val="600"/>
              </a:spcAft>
            </a:pPr>
            <a:r>
              <a:rPr lang="es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AYUDA </a:t>
            </a:r>
            <a:r>
              <a:rPr lang="es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ESTATAL NETA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028757" y="1766873"/>
            <a:ext cx="1726535" cy="83099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PRESUPUESTO PROPUESTO PARA 2019-2020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6907692" y="1766873"/>
            <a:ext cx="1688163" cy="83099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PRESUPUESTO PROPUESTO PARA 2020-2021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8807118" y="1766873"/>
            <a:ext cx="1671010" cy="83099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PRESUPUESTO PROPUESTO PARA 2020-2021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6907692" y="1255354"/>
            <a:ext cx="1688163" cy="43088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Presupuesto ejecutivo 1/20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8805405" y="1260475"/>
            <a:ext cx="1710823" cy="43088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Presupuesto legislativo 3/31/20</a:t>
            </a:r>
          </a:p>
        </p:txBody>
      </p:sp>
    </p:spTree>
    <p:extLst>
      <p:ext uri="{BB962C8B-B14F-4D97-AF65-F5344CB8AC3E}">
        <p14:creationId xmlns:p14="http://schemas.microsoft.com/office/powerpoint/2010/main" val="92268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</a:schemeClr>
            </a:gs>
            <a:gs pos="100000">
              <a:srgbClr val="002060"/>
            </a:gs>
            <a:gs pos="100000">
              <a:srgbClr val="00206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23042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es-US" sz="3600" b="1" dirty="0">
                <a:solidFill>
                  <a:schemeClr val="bg1"/>
                </a:solidFill>
              </a:rPr>
              <a:t>Ayuda estatal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7" y="1557337"/>
            <a:ext cx="5267701" cy="431905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00074" y="5454355"/>
            <a:ext cx="30861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900" dirty="0"/>
              <a:t>De acuerdo con los ingresos de 2019-2020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13715" y="2021831"/>
            <a:ext cx="5081451" cy="35394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US" sz="2800" dirty="0"/>
              <a:t>La ayuda estatal equivale a aproximadamente el 8 % de los ingresos del distrito.</a:t>
            </a:r>
          </a:p>
          <a:p>
            <a:pPr algn="ctr"/>
            <a:endParaRPr lang="en-US" sz="2800" dirty="0" smtClean="0"/>
          </a:p>
          <a:p>
            <a:pPr algn="ctr"/>
            <a:r>
              <a:rPr lang="es-US" sz="2800" dirty="0"/>
              <a:t>Los recortes en la ayuda del 10 </a:t>
            </a:r>
            <a:r>
              <a:rPr lang="es-US" sz="2800" dirty="0" smtClean="0"/>
              <a:t>%</a:t>
            </a:r>
            <a:br>
              <a:rPr lang="es-US" sz="2800" dirty="0" smtClean="0"/>
            </a:br>
            <a:r>
              <a:rPr lang="es-US" sz="2800" dirty="0" smtClean="0"/>
              <a:t>al </a:t>
            </a:r>
            <a:r>
              <a:rPr lang="es-US" sz="2800" dirty="0"/>
              <a:t>30 % equivalen a entre $2 y $4 millones en reducciones del presupuesto.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159811" y="1622669"/>
            <a:ext cx="1859863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US" sz="1000" b="1" dirty="0">
                <a:latin typeface="Arial" panose="020B0604020202020204" pitchFamily="34" charset="0"/>
                <a:cs typeface="Arial" panose="020B0604020202020204" pitchFamily="34" charset="0"/>
              </a:rPr>
              <a:t>Otros ingresos locales: 0.8 %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6218" y="1671198"/>
            <a:ext cx="1055320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US" sz="1000" b="1" dirty="0">
                <a:latin typeface="Arial" panose="020B0604020202020204" pitchFamily="34" charset="0"/>
                <a:cs typeface="Arial" panose="020B0604020202020204" pitchFamily="34" charset="0"/>
              </a:rPr>
              <a:t>Reservas: 3.1 %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1238250" y="1900847"/>
            <a:ext cx="904874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US" sz="1000" b="1" dirty="0">
                <a:latin typeface="Arial" panose="020B0604020202020204" pitchFamily="34" charset="0"/>
                <a:cs typeface="Arial" panose="020B0604020202020204" pitchFamily="34" charset="0"/>
              </a:rPr>
              <a:t>PILOT: 3.8 %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510506" y="2281253"/>
            <a:ext cx="946819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US" sz="1000" b="1" dirty="0">
                <a:latin typeface="Arial" panose="020B0604020202020204" pitchFamily="34" charset="0"/>
                <a:cs typeface="Arial" panose="020B0604020202020204" pitchFamily="34" charset="0"/>
              </a:rPr>
              <a:t>Ayuda estatal: 7.6 %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2514600" y="4149581"/>
            <a:ext cx="1653142" cy="153888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US" sz="1000" b="1" dirty="0">
                <a:latin typeface="Arial" panose="020B0604020202020204" pitchFamily="34" charset="0"/>
                <a:cs typeface="Arial" panose="020B0604020202020204" pitchFamily="34" charset="0"/>
              </a:rPr>
              <a:t>Gravamen fiscal: 84.7 %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600074" y="5507370"/>
            <a:ext cx="2050782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US" sz="1000" dirty="0">
                <a:latin typeface="Arial" panose="020B0604020202020204" pitchFamily="34" charset="0"/>
                <a:cs typeface="Arial" panose="020B0604020202020204" pitchFamily="34" charset="0"/>
              </a:rPr>
              <a:t>De acuerdo con los ingresos </a:t>
            </a:r>
            <a:r>
              <a:rPr lang="es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US" sz="1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US" sz="1000" dirty="0">
                <a:latin typeface="Arial" panose="020B0604020202020204" pitchFamily="34" charset="0"/>
                <a:cs typeface="Arial" panose="020B0604020202020204" pitchFamily="34" charset="0"/>
              </a:rPr>
              <a:t>2019-2020</a:t>
            </a:r>
          </a:p>
        </p:txBody>
      </p:sp>
    </p:spTree>
    <p:extLst>
      <p:ext uri="{BB962C8B-B14F-4D97-AF65-F5344CB8AC3E}">
        <p14:creationId xmlns:p14="http://schemas.microsoft.com/office/powerpoint/2010/main" val="13611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31684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es-US" sz="3600" b="1" dirty="0">
                <a:solidFill>
                  <a:schemeClr val="bg1"/>
                </a:solidFill>
              </a:rPr>
              <a:t>Gastos y ayuda para el transporte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31684"/>
            <a:ext cx="12192000" cy="572631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040" y="1131684"/>
            <a:ext cx="10414806" cy="383027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410456" y="5494483"/>
            <a:ext cx="9757973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US" sz="2400" dirty="0">
                <a:solidFill>
                  <a:schemeClr val="accent1">
                    <a:lumMod val="50000"/>
                  </a:schemeClr>
                </a:solidFill>
              </a:rPr>
              <a:t>Los gastos de transporte se compensan parcialmente con la ayuda para el transporte. </a:t>
            </a:r>
            <a:r>
              <a:rPr lang="es-US" sz="2400" dirty="0" smtClean="0">
                <a:solidFill>
                  <a:schemeClr val="accent1">
                    <a:lumMod val="50000"/>
                  </a:schemeClr>
                </a:solidFill>
              </a:rPr>
              <a:t>Se </a:t>
            </a:r>
            <a:r>
              <a:rPr lang="es-US" sz="2400" dirty="0">
                <a:solidFill>
                  <a:schemeClr val="accent1">
                    <a:lumMod val="50000"/>
                  </a:schemeClr>
                </a:solidFill>
              </a:rPr>
              <a:t>prevé que la ayuda será de $2.1 millones, pero depende de los gastos, que son inciertos para el período 2019-2020.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2547203" y="1724759"/>
            <a:ext cx="2243871" cy="6745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900"/>
              </a:lnSpc>
              <a:spcAft>
                <a:spcPts val="200"/>
              </a:spcAft>
            </a:pPr>
            <a:r>
              <a:rPr lang="es-US" sz="700" dirty="0"/>
              <a:t>Salarios no relacionados con la enseñanza</a:t>
            </a:r>
          </a:p>
          <a:p>
            <a:pPr>
              <a:lnSpc>
                <a:spcPts val="900"/>
              </a:lnSpc>
              <a:spcAft>
                <a:spcPts val="200"/>
              </a:spcAft>
            </a:pPr>
            <a:r>
              <a:rPr lang="es-US" sz="700" dirty="0"/>
              <a:t>Salarios no relacionados con la enseñanza P/T</a:t>
            </a:r>
          </a:p>
          <a:p>
            <a:pPr>
              <a:lnSpc>
                <a:spcPts val="900"/>
              </a:lnSpc>
              <a:spcAft>
                <a:spcPts val="200"/>
              </a:spcAft>
            </a:pPr>
            <a:r>
              <a:rPr lang="es-US" sz="700" dirty="0"/>
              <a:t>Horas adicionales no relacionadas con la enseñanza: </a:t>
            </a:r>
            <a:r>
              <a:rPr lang="es-US" sz="700" dirty="0" err="1"/>
              <a:t>UoF</a:t>
            </a:r>
            <a:endParaRPr lang="es-US" sz="700" dirty="0"/>
          </a:p>
          <a:p>
            <a:pPr>
              <a:lnSpc>
                <a:spcPts val="900"/>
              </a:lnSpc>
              <a:spcAft>
                <a:spcPts val="200"/>
              </a:spcAft>
            </a:pPr>
            <a:r>
              <a:rPr lang="es-US" sz="700" dirty="0"/>
              <a:t>Servicios contractuales</a:t>
            </a:r>
          </a:p>
          <a:p>
            <a:pPr>
              <a:lnSpc>
                <a:spcPts val="900"/>
              </a:lnSpc>
              <a:spcAft>
                <a:spcPts val="200"/>
              </a:spcAft>
            </a:pPr>
            <a:r>
              <a:rPr lang="es-US" sz="700" dirty="0"/>
              <a:t>Suministros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162185" y="1490761"/>
            <a:ext cx="1394543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s-US" sz="1000" b="1" dirty="0">
                <a:solidFill>
                  <a:srgbClr val="0000FF"/>
                </a:solidFill>
              </a:rPr>
              <a:t>Cuenta de presupuesto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2556729" y="1496920"/>
            <a:ext cx="1701209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s-US" sz="1000" b="1" dirty="0">
                <a:solidFill>
                  <a:srgbClr val="0000FF"/>
                </a:solidFill>
              </a:rPr>
              <a:t>Concepto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4697181" y="1231954"/>
            <a:ext cx="707334" cy="4154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US" sz="900" b="1" dirty="0">
                <a:solidFill>
                  <a:srgbClr val="0000FF"/>
                </a:solidFill>
              </a:rPr>
              <a:t>Presupuesto propuesto</a:t>
            </a:r>
          </a:p>
          <a:p>
            <a:pPr algn="ctr"/>
            <a:r>
              <a:rPr lang="es-US" sz="900" b="1" dirty="0">
                <a:solidFill>
                  <a:srgbClr val="0000FF"/>
                </a:solidFill>
              </a:rPr>
              <a:t>2020-2021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5459104" y="1239228"/>
            <a:ext cx="893929" cy="4154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US" sz="900" b="1" dirty="0">
                <a:solidFill>
                  <a:srgbClr val="0000FF"/>
                </a:solidFill>
              </a:rPr>
              <a:t>Presupuesto </a:t>
            </a:r>
            <a:r>
              <a:rPr lang="es-US" sz="900" b="1" dirty="0" smtClean="0">
                <a:solidFill>
                  <a:srgbClr val="0000FF"/>
                </a:solidFill>
              </a:rPr>
              <a:t>adoptado</a:t>
            </a:r>
            <a:endParaRPr lang="es-US" sz="900" b="1" dirty="0">
              <a:solidFill>
                <a:srgbClr val="0000FF"/>
              </a:solidFill>
            </a:endParaRPr>
          </a:p>
          <a:p>
            <a:pPr algn="ctr"/>
            <a:r>
              <a:rPr lang="es-US" sz="900" b="1" dirty="0">
                <a:solidFill>
                  <a:srgbClr val="0000FF"/>
                </a:solidFill>
              </a:rPr>
              <a:t>2019-2020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6289442" y="1370777"/>
            <a:ext cx="904385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US" sz="900" b="1" dirty="0">
                <a:solidFill>
                  <a:srgbClr val="0000FF"/>
                </a:solidFill>
              </a:rPr>
              <a:t>Variación </a:t>
            </a:r>
            <a:r>
              <a:rPr lang="es-US" sz="900" b="1" dirty="0" smtClean="0">
                <a:solidFill>
                  <a:srgbClr val="0000FF"/>
                </a:solidFill>
              </a:rPr>
              <a:t/>
            </a:r>
            <a:br>
              <a:rPr lang="es-US" sz="900" b="1" dirty="0" smtClean="0">
                <a:solidFill>
                  <a:srgbClr val="0000FF"/>
                </a:solidFill>
              </a:rPr>
            </a:br>
            <a:r>
              <a:rPr lang="es-US" sz="900" b="1" dirty="0" smtClean="0">
                <a:solidFill>
                  <a:srgbClr val="0000FF"/>
                </a:solidFill>
              </a:rPr>
              <a:t>del </a:t>
            </a:r>
            <a:r>
              <a:rPr lang="es-US" sz="900" b="1" dirty="0">
                <a:solidFill>
                  <a:srgbClr val="0000FF"/>
                </a:solidFill>
              </a:rPr>
              <a:t>dólar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7130146" y="1373028"/>
            <a:ext cx="82251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US" sz="900" b="1" dirty="0" smtClean="0">
                <a:solidFill>
                  <a:srgbClr val="0000FF"/>
                </a:solidFill>
              </a:rPr>
              <a:t>Variación</a:t>
            </a:r>
            <a:br>
              <a:rPr lang="es-US" sz="900" b="1" dirty="0" smtClean="0">
                <a:solidFill>
                  <a:srgbClr val="0000FF"/>
                </a:solidFill>
              </a:rPr>
            </a:br>
            <a:r>
              <a:rPr lang="es-US" sz="900" b="1" dirty="0" smtClean="0">
                <a:solidFill>
                  <a:srgbClr val="0000FF"/>
                </a:solidFill>
              </a:rPr>
              <a:t> </a:t>
            </a:r>
            <a:r>
              <a:rPr lang="es-US" sz="900" b="1" dirty="0">
                <a:solidFill>
                  <a:srgbClr val="0000FF"/>
                </a:solidFill>
              </a:rPr>
              <a:t>porcentual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7888457" y="1241479"/>
            <a:ext cx="923959" cy="4154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US" sz="900" b="1" dirty="0">
                <a:solidFill>
                  <a:srgbClr val="0000FF"/>
                </a:solidFill>
              </a:rPr>
              <a:t>Gastos </a:t>
            </a:r>
            <a:r>
              <a:rPr lang="es-US" sz="900" b="1" dirty="0" smtClean="0">
                <a:solidFill>
                  <a:srgbClr val="0000FF"/>
                </a:solidFill>
              </a:rPr>
              <a:t/>
            </a:r>
            <a:br>
              <a:rPr lang="es-US" sz="900" b="1" dirty="0" smtClean="0">
                <a:solidFill>
                  <a:srgbClr val="0000FF"/>
                </a:solidFill>
              </a:rPr>
            </a:br>
            <a:r>
              <a:rPr lang="es-US" sz="900" b="1" dirty="0" smtClean="0">
                <a:solidFill>
                  <a:srgbClr val="0000FF"/>
                </a:solidFill>
              </a:rPr>
              <a:t>reales</a:t>
            </a:r>
            <a:endParaRPr lang="es-US" sz="900" b="1" dirty="0">
              <a:solidFill>
                <a:srgbClr val="0000FF"/>
              </a:solidFill>
            </a:endParaRPr>
          </a:p>
          <a:p>
            <a:pPr algn="ctr"/>
            <a:r>
              <a:rPr lang="es-US" sz="900" b="1" dirty="0">
                <a:solidFill>
                  <a:srgbClr val="0000FF"/>
                </a:solidFill>
              </a:rPr>
              <a:t>2018-2019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8940532" y="1368202"/>
            <a:ext cx="646237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US" sz="900" b="1" dirty="0">
                <a:solidFill>
                  <a:srgbClr val="0000FF"/>
                </a:solidFill>
              </a:rPr>
              <a:t>Gasto</a:t>
            </a:r>
          </a:p>
          <a:p>
            <a:pPr algn="ctr"/>
            <a:r>
              <a:rPr lang="es-US" sz="900" b="1" dirty="0">
                <a:solidFill>
                  <a:srgbClr val="0000FF"/>
                </a:solidFill>
              </a:rPr>
              <a:t>2017-2018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1593641" y="2421836"/>
            <a:ext cx="1701209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s-US" sz="1000" b="1">
                <a:solidFill>
                  <a:schemeClr val="accent1"/>
                </a:solidFill>
              </a:rPr>
              <a:t>5510 Subtotal de funciones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2540380" y="2718290"/>
            <a:ext cx="1717558" cy="95667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900"/>
              </a:lnSpc>
              <a:spcAft>
                <a:spcPts val="200"/>
              </a:spcAft>
            </a:pPr>
            <a:r>
              <a:rPr lang="es-US" sz="700" dirty="0"/>
              <a:t>Servicios contractuales</a:t>
            </a:r>
          </a:p>
          <a:p>
            <a:pPr>
              <a:lnSpc>
                <a:spcPts val="900"/>
              </a:lnSpc>
              <a:spcAft>
                <a:spcPts val="200"/>
              </a:spcAft>
            </a:pPr>
            <a:r>
              <a:rPr lang="es-US" sz="700" dirty="0"/>
              <a:t>Gasolina</a:t>
            </a:r>
          </a:p>
          <a:p>
            <a:pPr>
              <a:lnSpc>
                <a:spcPts val="900"/>
              </a:lnSpc>
              <a:spcAft>
                <a:spcPts val="200"/>
              </a:spcAft>
            </a:pPr>
            <a:r>
              <a:rPr lang="es-US" sz="700" dirty="0"/>
              <a:t>Excursiones</a:t>
            </a:r>
          </a:p>
          <a:p>
            <a:pPr>
              <a:lnSpc>
                <a:spcPts val="900"/>
              </a:lnSpc>
              <a:spcAft>
                <a:spcPts val="200"/>
              </a:spcAft>
            </a:pPr>
            <a:r>
              <a:rPr lang="es-US" sz="700" dirty="0"/>
              <a:t>Transporte para deportes</a:t>
            </a:r>
          </a:p>
          <a:p>
            <a:pPr>
              <a:lnSpc>
                <a:spcPts val="900"/>
              </a:lnSpc>
              <a:spcAft>
                <a:spcPts val="200"/>
              </a:spcAft>
            </a:pPr>
            <a:r>
              <a:rPr lang="es-US" sz="700" dirty="0"/>
              <a:t>Excursiones: </a:t>
            </a:r>
            <a:r>
              <a:rPr lang="es-US" sz="700" dirty="0" err="1"/>
              <a:t>comp.</a:t>
            </a:r>
            <a:r>
              <a:rPr lang="es-US" sz="700" dirty="0"/>
              <a:t> académicas</a:t>
            </a:r>
          </a:p>
          <a:p>
            <a:pPr>
              <a:lnSpc>
                <a:spcPts val="900"/>
              </a:lnSpc>
              <a:spcAft>
                <a:spcPts val="200"/>
              </a:spcAft>
            </a:pPr>
            <a:r>
              <a:rPr lang="es-US" sz="700" dirty="0"/>
              <a:t>Excursiones: música</a:t>
            </a:r>
          </a:p>
          <a:p>
            <a:pPr>
              <a:lnSpc>
                <a:spcPts val="900"/>
              </a:lnSpc>
              <a:spcAft>
                <a:spcPts val="200"/>
              </a:spcAft>
            </a:pPr>
            <a:r>
              <a:rPr lang="es-US" sz="700" dirty="0"/>
              <a:t>Software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1593641" y="3691899"/>
            <a:ext cx="1701209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s-US" sz="1000" b="1">
                <a:solidFill>
                  <a:schemeClr val="accent1"/>
                </a:solidFill>
              </a:rPr>
              <a:t>5540 Subtotal de funciones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1593640" y="4148160"/>
            <a:ext cx="1701209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s-US" sz="1000" b="1">
                <a:solidFill>
                  <a:schemeClr val="accent1"/>
                </a:solidFill>
              </a:rPr>
              <a:t>5581 Subtotal de funciones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1162186" y="4604582"/>
            <a:ext cx="1701209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s-US" sz="1000" b="1">
                <a:solidFill>
                  <a:schemeClr val="accent1"/>
                </a:solidFill>
              </a:rPr>
              <a:t>Fondo de libre disposición total</a:t>
            </a:r>
          </a:p>
        </p:txBody>
      </p:sp>
      <p:sp>
        <p:nvSpPr>
          <p:cNvPr id="23" name="CuadroTexto 22"/>
          <p:cNvSpPr txBox="1"/>
          <p:nvPr/>
        </p:nvSpPr>
        <p:spPr>
          <a:xfrm>
            <a:off x="2549905" y="4000520"/>
            <a:ext cx="1143300" cy="10772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s-US" sz="700" dirty="0"/>
              <a:t>Servicios de BOCES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9567719" y="1231954"/>
            <a:ext cx="849835" cy="4154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US" sz="900" b="1" dirty="0">
                <a:solidFill>
                  <a:srgbClr val="0000FF"/>
                </a:solidFill>
              </a:rPr>
              <a:t>Tiempo </a:t>
            </a:r>
            <a:r>
              <a:rPr lang="es-US" sz="900" b="1" dirty="0" smtClean="0">
                <a:solidFill>
                  <a:srgbClr val="0000FF"/>
                </a:solidFill>
              </a:rPr>
              <a:t>completo</a:t>
            </a:r>
            <a:br>
              <a:rPr lang="es-US" sz="900" b="1" dirty="0" smtClean="0">
                <a:solidFill>
                  <a:srgbClr val="0000FF"/>
                </a:solidFill>
              </a:rPr>
            </a:br>
            <a:r>
              <a:rPr lang="es-US" sz="900" b="1" dirty="0" smtClean="0">
                <a:solidFill>
                  <a:srgbClr val="0000FF"/>
                </a:solidFill>
              </a:rPr>
              <a:t>propuesto </a:t>
            </a:r>
            <a:r>
              <a:rPr lang="es-US" sz="900" b="1" dirty="0">
                <a:solidFill>
                  <a:srgbClr val="0000FF"/>
                </a:solidFill>
              </a:rPr>
              <a:t>para 2020-2021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10484229" y="1234567"/>
            <a:ext cx="859754" cy="4154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US" sz="900" b="1" dirty="0">
                <a:solidFill>
                  <a:srgbClr val="0000FF"/>
                </a:solidFill>
              </a:rPr>
              <a:t>Tiempo completo del año actual de 2019-2020</a:t>
            </a:r>
          </a:p>
        </p:txBody>
      </p:sp>
    </p:spTree>
    <p:extLst>
      <p:ext uri="{BB962C8B-B14F-4D97-AF65-F5344CB8AC3E}">
        <p14:creationId xmlns:p14="http://schemas.microsoft.com/office/powerpoint/2010/main" val="306747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</a:schemeClr>
            </a:gs>
            <a:gs pos="100000">
              <a:srgbClr val="002060"/>
            </a:gs>
            <a:gs pos="100000">
              <a:srgbClr val="00206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23042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es-US" sz="3600" b="1">
                <a:solidFill>
                  <a:schemeClr val="bg1"/>
                </a:solidFill>
              </a:rPr>
              <a:t>Ingresos locales: reservas</a:t>
            </a:r>
          </a:p>
        </p:txBody>
      </p:sp>
      <p:sp>
        <p:nvSpPr>
          <p:cNvPr id="6" name="Rectangle 5"/>
          <p:cNvSpPr/>
          <p:nvPr/>
        </p:nvSpPr>
        <p:spPr>
          <a:xfrm>
            <a:off x="1757362" y="1583443"/>
            <a:ext cx="988218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S" sz="3600" dirty="0">
                <a:solidFill>
                  <a:schemeClr val="bg1"/>
                </a:solidFill>
              </a:rPr>
              <a:t>Seguir usando las reservas a fin de mantener el presupuesto para lo siguiente:</a:t>
            </a:r>
            <a:br>
              <a:rPr lang="es-US" sz="3600" dirty="0">
                <a:solidFill>
                  <a:schemeClr val="bg1"/>
                </a:solidFill>
              </a:rPr>
            </a:br>
            <a:endParaRPr lang="es-US" sz="3600" dirty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US" sz="3200" dirty="0">
                <a:solidFill>
                  <a:schemeClr val="bg1"/>
                </a:solidFill>
              </a:rPr>
              <a:t>Financiar los proyectos de capital del presupuesto</a:t>
            </a:r>
            <a:br>
              <a:rPr lang="es-US" sz="3200" dirty="0">
                <a:solidFill>
                  <a:schemeClr val="bg1"/>
                </a:solidFill>
              </a:rPr>
            </a:br>
            <a:endParaRPr lang="es-US" sz="3200" dirty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US" sz="3200" dirty="0">
                <a:solidFill>
                  <a:schemeClr val="bg1"/>
                </a:solidFill>
              </a:rPr>
              <a:t>Financiar los gastos directos del presupuesto (</a:t>
            </a:r>
            <a:r>
              <a:rPr lang="es-US" sz="3200" i="1" dirty="0">
                <a:solidFill>
                  <a:schemeClr val="bg1"/>
                </a:solidFill>
              </a:rPr>
              <a:t>sistema de jubilación para empleados [ERS], indemnización por accidentes y enfermedades laborales, desempleo</a:t>
            </a:r>
            <a:r>
              <a:rPr lang="es-US" sz="3200" dirty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2287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</a:schemeClr>
            </a:gs>
            <a:gs pos="100000">
              <a:srgbClr val="002060"/>
            </a:gs>
            <a:gs pos="100000">
              <a:srgbClr val="00206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23042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es-US" sz="3600" b="1">
                <a:solidFill>
                  <a:schemeClr val="bg1"/>
                </a:solidFill>
              </a:rPr>
              <a:t>Ingresos locales: reservas restringidas</a:t>
            </a:r>
          </a:p>
        </p:txBody>
      </p:sp>
      <p:sp>
        <p:nvSpPr>
          <p:cNvPr id="6" name="Rectangle 5"/>
          <p:cNvSpPr/>
          <p:nvPr/>
        </p:nvSpPr>
        <p:spPr>
          <a:xfrm>
            <a:off x="5614988" y="5660023"/>
            <a:ext cx="5905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S" sz="1600" i="1" dirty="0">
                <a:solidFill>
                  <a:schemeClr val="bg1"/>
                </a:solidFill>
              </a:rPr>
              <a:t>Saldos de reservas provenientes de estados financieros auditados.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9388" y="2257425"/>
            <a:ext cx="4786312" cy="3743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4988" y="1419224"/>
            <a:ext cx="5905500" cy="41624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2925" y="2057400"/>
            <a:ext cx="4867275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s-US" sz="3200" b="1" dirty="0">
                <a:solidFill>
                  <a:schemeClr val="bg1"/>
                </a:solidFill>
              </a:rPr>
              <a:t>Reservas restringidas totales = $26.2 millones</a:t>
            </a:r>
          </a:p>
          <a:p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s-US" sz="3200" b="1" dirty="0">
                <a:solidFill>
                  <a:schemeClr val="bg1"/>
                </a:solidFill>
              </a:rPr>
              <a:t>Se prevén $3.8 millones para mantener el presupuesto de 2020-2021 al mismo nivel que en 2019-2020.</a:t>
            </a:r>
          </a:p>
        </p:txBody>
      </p:sp>
      <p:sp>
        <p:nvSpPr>
          <p:cNvPr id="8" name="Rectángulo 7"/>
          <p:cNvSpPr/>
          <p:nvPr/>
        </p:nvSpPr>
        <p:spPr>
          <a:xfrm>
            <a:off x="5614988" y="2057400"/>
            <a:ext cx="4156809" cy="35242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adroTexto 6"/>
          <p:cNvSpPr txBox="1"/>
          <p:nvPr/>
        </p:nvSpPr>
        <p:spPr>
          <a:xfrm>
            <a:off x="5696395" y="2189185"/>
            <a:ext cx="3979866" cy="34342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s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Fondo general</a:t>
            </a:r>
          </a:p>
          <a:p>
            <a:r>
              <a:rPr lang="es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Restringido</a:t>
            </a:r>
          </a:p>
          <a:p>
            <a:pPr marL="273050">
              <a:spcBef>
                <a:spcPts val="2200"/>
              </a:spcBef>
            </a:pPr>
            <a:r>
              <a:rPr lang="es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Indemnización por accidentes y enfermedades laborales</a:t>
            </a:r>
          </a:p>
          <a:p>
            <a:pPr marL="273050">
              <a:spcBef>
                <a:spcPts val="600"/>
              </a:spcBef>
            </a:pPr>
            <a:r>
              <a:rPr lang="es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Seguro de desempleo</a:t>
            </a:r>
          </a:p>
          <a:p>
            <a:pPr marL="273050">
              <a:spcBef>
                <a:spcPts val="600"/>
              </a:spcBef>
            </a:pPr>
            <a:r>
              <a:rPr lang="es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Aportes para la jubilación</a:t>
            </a:r>
          </a:p>
          <a:p>
            <a:pPr marL="450850">
              <a:spcBef>
                <a:spcPts val="1200"/>
              </a:spcBef>
            </a:pPr>
            <a:r>
              <a:rPr lang="es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Sistema de jubilación para maestros</a:t>
            </a:r>
          </a:p>
          <a:p>
            <a:pPr marL="450850">
              <a:spcBef>
                <a:spcPts val="600"/>
              </a:spcBef>
            </a:pPr>
            <a:r>
              <a:rPr lang="es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Sistema de jubilación para empleados</a:t>
            </a:r>
          </a:p>
          <a:p>
            <a:pPr marL="273050">
              <a:spcBef>
                <a:spcPts val="800"/>
              </a:spcBef>
            </a:pPr>
            <a:r>
              <a:rPr lang="es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Seguro</a:t>
            </a:r>
          </a:p>
          <a:p>
            <a:pPr marL="273050">
              <a:spcBef>
                <a:spcPts val="800"/>
              </a:spcBef>
            </a:pPr>
            <a:r>
              <a:rPr lang="es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Responsabilidad civil adeudada por prestaciones </a:t>
            </a:r>
            <a:r>
              <a:rPr lang="es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s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empleados </a:t>
            </a:r>
          </a:p>
          <a:p>
            <a:pPr marL="273050"/>
            <a:r>
              <a:rPr lang="es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</a:p>
          <a:p>
            <a:pPr marL="273050">
              <a:spcBef>
                <a:spcPts val="600"/>
              </a:spcBef>
            </a:pPr>
            <a:r>
              <a:rPr lang="es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Reparaciones</a:t>
            </a:r>
          </a:p>
        </p:txBody>
      </p:sp>
    </p:spTree>
    <p:extLst>
      <p:ext uri="{BB962C8B-B14F-4D97-AF65-F5344CB8AC3E}">
        <p14:creationId xmlns:p14="http://schemas.microsoft.com/office/powerpoint/2010/main" val="69155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</a:schemeClr>
            </a:gs>
            <a:gs pos="100000">
              <a:srgbClr val="002060"/>
            </a:gs>
            <a:gs pos="100000">
              <a:srgbClr val="00206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 algn="ctr">
              <a:buNone/>
            </a:pPr>
            <a:r>
              <a:rPr lang="es-US" b="1" u="sng" dirty="0">
                <a:solidFill>
                  <a:schemeClr val="bg1">
                    <a:lumMod val="10000"/>
                  </a:schemeClr>
                </a:solidFill>
              </a:rPr>
              <a:t>Uso previsto del saldo del fondo asignado para mantener el presupuesto: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0" y="0"/>
            <a:ext cx="12192000" cy="1023042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US" sz="3600" b="1">
                <a:solidFill>
                  <a:schemeClr val="bg1"/>
                </a:solidFill>
              </a:rPr>
              <a:t>Ingresos locales: saldo del fondo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1726" y="2700337"/>
            <a:ext cx="6796370" cy="331052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371726" y="4037390"/>
            <a:ext cx="2905124" cy="148758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800"/>
              </a:spcAft>
            </a:pPr>
            <a:r>
              <a:rPr lang="es-US" sz="1400" dirty="0"/>
              <a:t>Asignación para proyectos de capital</a:t>
            </a:r>
          </a:p>
          <a:p>
            <a:pPr>
              <a:spcAft>
                <a:spcPts val="800"/>
              </a:spcAft>
            </a:pPr>
            <a:endParaRPr lang="es-AR" sz="1400" dirty="0" smtClean="0"/>
          </a:p>
          <a:p>
            <a:pPr>
              <a:spcAft>
                <a:spcPts val="800"/>
              </a:spcAft>
            </a:pPr>
            <a:r>
              <a:rPr lang="es-US" sz="1400" dirty="0"/>
              <a:t>Asignación general</a:t>
            </a:r>
          </a:p>
          <a:p>
            <a:pPr>
              <a:spcAft>
                <a:spcPts val="800"/>
              </a:spcAft>
            </a:pPr>
            <a:endParaRPr lang="es-AR" sz="1400" dirty="0" smtClean="0"/>
          </a:p>
          <a:p>
            <a:pPr>
              <a:spcAft>
                <a:spcPts val="800"/>
              </a:spcAft>
            </a:pPr>
            <a:r>
              <a:rPr lang="es-US" sz="1400" dirty="0"/>
              <a:t>Saldo total del fondo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4797137" y="3134810"/>
            <a:ext cx="1310895" cy="43088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US" sz="1400" dirty="0"/>
              <a:t>Presupuesto para 2019-2020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6204288" y="3135372"/>
            <a:ext cx="1413206" cy="43088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US" sz="1400" dirty="0"/>
              <a:t>Presupuesto para 2020-2021 al 3/12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7617494" y="2990988"/>
            <a:ext cx="1310895" cy="6463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US" sz="1400" dirty="0"/>
              <a:t>Presupuesto actualizado </a:t>
            </a:r>
            <a:r>
              <a:rPr lang="es-US" sz="1400" dirty="0" smtClean="0"/>
              <a:t>para</a:t>
            </a:r>
            <a:br>
              <a:rPr lang="es-US" sz="1400" dirty="0" smtClean="0"/>
            </a:br>
            <a:r>
              <a:rPr lang="es-US" sz="1400" dirty="0" smtClean="0"/>
              <a:t>2020-2021</a:t>
            </a:r>
            <a:endParaRPr lang="es-US" sz="1400" dirty="0"/>
          </a:p>
        </p:txBody>
      </p:sp>
    </p:spTree>
    <p:extLst>
      <p:ext uri="{BB962C8B-B14F-4D97-AF65-F5344CB8AC3E}">
        <p14:creationId xmlns:p14="http://schemas.microsoft.com/office/powerpoint/2010/main" val="801370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</a:schemeClr>
            </a:gs>
            <a:gs pos="100000">
              <a:srgbClr val="002060"/>
            </a:gs>
            <a:gs pos="100000">
              <a:srgbClr val="00206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/>
          <p:cNvSpPr txBox="1">
            <a:spLocks/>
          </p:cNvSpPr>
          <p:nvPr/>
        </p:nvSpPr>
        <p:spPr>
          <a:xfrm>
            <a:off x="0" y="0"/>
            <a:ext cx="12192000" cy="823865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US" sz="3600" b="1">
                <a:solidFill>
                  <a:schemeClr val="bg1"/>
                </a:solidFill>
              </a:rPr>
              <a:t>Planificación del presupuesto de 2020-2021: próximos pasos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722680"/>
              </p:ext>
            </p:extLst>
          </p:nvPr>
        </p:nvGraphicFramePr>
        <p:xfrm>
          <a:off x="2287766" y="918754"/>
          <a:ext cx="7407867" cy="57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07867">
                  <a:extLst>
                    <a:ext uri="{9D8B030D-6E8A-4147-A177-3AD203B41FA5}">
                      <a16:colId xmlns:a16="http://schemas.microsoft.com/office/drawing/2014/main" val="576651355"/>
                    </a:ext>
                  </a:extLst>
                </a:gridCol>
              </a:tblGrid>
              <a:tr h="5634774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marL="571500" indent="-571500">
                        <a:spcBef>
                          <a:spcPct val="0"/>
                        </a:spcBef>
                        <a:buSzPct val="70000"/>
                        <a:buFont typeface="Arial" panose="020B0604020202020204" pitchFamily="34" charset="0"/>
                        <a:buChar char="•"/>
                      </a:pPr>
                      <a:r>
                        <a:rPr lang="es-US" sz="3200" b="1" dirty="0">
                          <a:solidFill>
                            <a:schemeClr val="lt1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Seguir</a:t>
                      </a:r>
                      <a:r>
                        <a:rPr lang="es-US" sz="3200" b="1" baseline="0" dirty="0">
                          <a:solidFill>
                            <a:schemeClr val="lt1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haciendo modificaciones y reducciones a fin de prepararse para las disminuciones en los ingresos</a:t>
                      </a:r>
                      <a:br>
                        <a:rPr lang="es-US" sz="3200" b="1" baseline="0" dirty="0">
                          <a:solidFill>
                            <a:schemeClr val="lt1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</a:br>
                      <a:endParaRPr lang="es-US" sz="3200" b="1" baseline="0" dirty="0">
                        <a:solidFill>
                          <a:schemeClr val="lt1"/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71500" indent="-571500">
                        <a:spcBef>
                          <a:spcPct val="0"/>
                        </a:spcBef>
                        <a:buSzPct val="70000"/>
                        <a:buFont typeface="Arial" panose="020B0604020202020204" pitchFamily="34" charset="0"/>
                        <a:buChar char="•"/>
                      </a:pPr>
                      <a:r>
                        <a:rPr lang="es-US" sz="3200" b="1" dirty="0">
                          <a:solidFill>
                            <a:schemeClr val="lt1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Actualización de la ayuda estatal del </a:t>
                      </a:r>
                      <a:r>
                        <a:rPr lang="es-US" sz="3200" b="1" baseline="0" dirty="0">
                          <a:solidFill>
                            <a:schemeClr val="lt1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30 de abril</a:t>
                      </a:r>
                      <a:br>
                        <a:rPr lang="es-US" sz="3200" b="1" baseline="0" dirty="0">
                          <a:solidFill>
                            <a:schemeClr val="lt1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</a:br>
                      <a:endParaRPr lang="es-US" sz="3200" b="1" baseline="0" dirty="0">
                        <a:solidFill>
                          <a:schemeClr val="lt1"/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71500" indent="-571500">
                        <a:spcBef>
                          <a:spcPct val="0"/>
                        </a:spcBef>
                        <a:buSzPct val="70000"/>
                        <a:buFont typeface="Arial" panose="020B0604020202020204" pitchFamily="34" charset="0"/>
                        <a:buChar char="•"/>
                      </a:pPr>
                      <a:r>
                        <a:rPr lang="es-US" sz="3200" b="1" dirty="0">
                          <a:solidFill>
                            <a:schemeClr val="lt1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Actualización</a:t>
                      </a:r>
                      <a:r>
                        <a:rPr lang="es-US" sz="3200" b="1" baseline="0" dirty="0">
                          <a:solidFill>
                            <a:schemeClr val="lt1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prevista de la votación del presupuesto y plazos relacionados del </a:t>
                      </a:r>
                      <a:r>
                        <a:rPr lang="es-US" sz="3200" b="1" baseline="0" dirty="0" smtClean="0">
                          <a:solidFill>
                            <a:schemeClr val="lt1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presupuesto</a:t>
                      </a:r>
                      <a:endParaRPr lang="en-US" sz="3200" baseline="0" dirty="0" smtClean="0"/>
                    </a:p>
                    <a:p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999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932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</a:schemeClr>
            </a:gs>
            <a:gs pos="100000">
              <a:srgbClr val="002060"/>
            </a:gs>
            <a:gs pos="100000">
              <a:srgbClr val="00206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22047" y="174568"/>
            <a:ext cx="8899639" cy="67403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s-US" sz="3600" b="1" dirty="0">
                <a:solidFill>
                  <a:schemeClr val="accent5">
                    <a:lumMod val="50000"/>
                  </a:schemeClr>
                </a:solidFill>
              </a:rPr>
              <a:t>Planificación del presupuesto 2020-2021</a:t>
            </a:r>
            <a:br>
              <a:rPr lang="es-US" sz="3600" b="1" dirty="0">
                <a:solidFill>
                  <a:schemeClr val="accent5">
                    <a:lumMod val="50000"/>
                  </a:schemeClr>
                </a:solidFill>
              </a:rPr>
            </a:br>
            <a:endParaRPr lang="es-US" sz="3600" b="1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SzPct val="70000"/>
            </a:pPr>
            <a:r>
              <a:rPr lang="es-US" sz="2800" b="1" dirty="0">
                <a:solidFill>
                  <a:schemeClr val="bg1"/>
                </a:solidFill>
              </a:rPr>
              <a:t>Fechas importantes</a:t>
            </a:r>
          </a:p>
          <a:p>
            <a:pPr marL="457200" indent="-457200">
              <a:buSzPct val="70000"/>
              <a:buFont typeface="Arial" panose="020B0604020202020204" pitchFamily="34" charset="0"/>
              <a:buChar char="•"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>
              <a:buSzPct val="70000"/>
            </a:pPr>
            <a:r>
              <a:rPr lang="es-US" sz="3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 </a:t>
            </a:r>
            <a:r>
              <a:rPr lang="es-US" sz="2800" b="1" dirty="0" smtClean="0">
                <a:solidFill>
                  <a:schemeClr val="bg1"/>
                </a:solidFill>
              </a:rPr>
              <a:t>10 </a:t>
            </a:r>
            <a:r>
              <a:rPr lang="es-US" sz="2800" b="1" dirty="0">
                <a:solidFill>
                  <a:schemeClr val="bg1"/>
                </a:solidFill>
              </a:rPr>
              <a:t>de febrero: reunión de presupuesto (</a:t>
            </a:r>
            <a:r>
              <a:rPr lang="es-US" sz="2400" b="1" dirty="0">
                <a:solidFill>
                  <a:schemeClr val="bg1"/>
                </a:solidFill>
              </a:rPr>
              <a:t>códigos de capital </a:t>
            </a:r>
            <a:r>
              <a:rPr lang="es-US" sz="2400" b="1" dirty="0" smtClean="0">
                <a:solidFill>
                  <a:schemeClr val="bg1"/>
                </a:solidFill>
              </a:rPr>
              <a:t/>
            </a:r>
            <a:br>
              <a:rPr lang="es-US" sz="2400" b="1" dirty="0" smtClean="0">
                <a:solidFill>
                  <a:schemeClr val="bg1"/>
                </a:solidFill>
              </a:rPr>
            </a:br>
            <a:r>
              <a:rPr lang="es-US" sz="2400" b="1" dirty="0" smtClean="0">
                <a:solidFill>
                  <a:schemeClr val="bg1"/>
                </a:solidFill>
              </a:rPr>
              <a:t>       y </a:t>
            </a:r>
            <a:r>
              <a:rPr lang="es-US" sz="2400" b="1" dirty="0">
                <a:solidFill>
                  <a:schemeClr val="bg1"/>
                </a:solidFill>
              </a:rPr>
              <a:t>administración)</a:t>
            </a:r>
          </a:p>
          <a:p>
            <a:pPr>
              <a:buSzPct val="70000"/>
            </a:pPr>
            <a:r>
              <a:rPr lang="es-US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</a:t>
            </a:r>
            <a:r>
              <a:rPr lang="es-US" sz="2800" b="1" dirty="0">
                <a:solidFill>
                  <a:srgbClr val="FF0000"/>
                </a:solidFill>
              </a:rPr>
              <a:t> </a:t>
            </a:r>
            <a:r>
              <a:rPr lang="es-US" sz="2800" b="1" dirty="0" smtClean="0">
                <a:solidFill>
                  <a:srgbClr val="FF0000"/>
                </a:solidFill>
              </a:rPr>
              <a:t> </a:t>
            </a:r>
            <a:r>
              <a:rPr lang="es-US" sz="2800" b="1" dirty="0" smtClean="0">
                <a:solidFill>
                  <a:schemeClr val="bg1"/>
                </a:solidFill>
              </a:rPr>
              <a:t>16 </a:t>
            </a:r>
            <a:r>
              <a:rPr lang="es-US" sz="2800" b="1" dirty="0">
                <a:solidFill>
                  <a:schemeClr val="bg1"/>
                </a:solidFill>
              </a:rPr>
              <a:t>de marzo: resumen del presupuesto (programa)</a:t>
            </a:r>
          </a:p>
          <a:p>
            <a:pPr marL="457200" indent="-457200">
              <a:buSzPct val="70000"/>
              <a:buFont typeface="Arial" panose="020B0604020202020204" pitchFamily="34" charset="0"/>
              <a:buChar char="•"/>
            </a:pPr>
            <a:r>
              <a:rPr lang="es-US" sz="2800" b="1" dirty="0">
                <a:solidFill>
                  <a:schemeClr val="bg1"/>
                </a:solidFill>
              </a:rPr>
              <a:t>28 de abril: reunión de presupuesto; ganancias y reservas</a:t>
            </a:r>
          </a:p>
          <a:p>
            <a:pPr marL="457200" indent="-457200">
              <a:buSzPct val="70000"/>
              <a:buFont typeface="Arial" panose="020B0604020202020204" pitchFamily="34" charset="0"/>
              <a:buChar char="•"/>
            </a:pPr>
            <a:r>
              <a:rPr lang="es-US" sz="2800" b="1" dirty="0">
                <a:solidFill>
                  <a:schemeClr val="bg1"/>
                </a:solidFill>
              </a:rPr>
              <a:t>Fecha de adopción del presupuesto =    </a:t>
            </a:r>
            <a:r>
              <a:rPr lang="es-US" sz="2800" b="1" dirty="0">
                <a:solidFill>
                  <a:srgbClr val="FF0000"/>
                </a:solidFill>
              </a:rPr>
              <a:t>?</a:t>
            </a:r>
          </a:p>
          <a:p>
            <a:pPr marL="457200" indent="-457200">
              <a:spcAft>
                <a:spcPts val="600"/>
              </a:spcAft>
              <a:buSzPct val="70000"/>
              <a:buFont typeface="Arial" panose="020B0604020202020204" pitchFamily="34" charset="0"/>
              <a:buChar char="•"/>
            </a:pPr>
            <a:r>
              <a:rPr lang="es-US" sz="2800" b="1" dirty="0">
                <a:solidFill>
                  <a:schemeClr val="bg1"/>
                </a:solidFill>
              </a:rPr>
              <a:t>Fecha de la audiencia sobre el presupuesto =    </a:t>
            </a:r>
            <a:r>
              <a:rPr lang="es-US" sz="2800" b="1" dirty="0">
                <a:solidFill>
                  <a:srgbClr val="FF0000"/>
                </a:solidFill>
              </a:rPr>
              <a:t>?</a:t>
            </a:r>
          </a:p>
          <a:p>
            <a:pPr marL="457200" indent="-457200">
              <a:lnSpc>
                <a:spcPts val="4100"/>
              </a:lnSpc>
              <a:buSzPct val="70000"/>
              <a:buFont typeface="Arial" panose="020B0604020202020204" pitchFamily="34" charset="0"/>
              <a:buChar char="•"/>
            </a:pPr>
            <a:r>
              <a:rPr lang="es-US" sz="4000" b="1" dirty="0">
                <a:solidFill>
                  <a:schemeClr val="bg1"/>
                </a:solidFill>
              </a:rPr>
              <a:t>FECHA DE VOTACIÓN DEL PRESUPUESTO =  </a:t>
            </a:r>
            <a:r>
              <a:rPr lang="es-US" sz="4000" b="1" dirty="0">
                <a:solidFill>
                  <a:srgbClr val="FF0000"/>
                </a:solidFill>
              </a:rPr>
              <a:t>?</a:t>
            </a:r>
          </a:p>
          <a:p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0" y="0"/>
            <a:ext cx="1301858" cy="6858000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b="1" dirty="0">
              <a:solidFill>
                <a:schemeClr val="bg1"/>
              </a:solidFill>
              <a:cs typeface="Calibri Ligh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292584" y="910614"/>
            <a:ext cx="9316016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820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</a:schemeClr>
            </a:gs>
            <a:gs pos="100000">
              <a:srgbClr val="002060"/>
            </a:gs>
            <a:gs pos="100000">
              <a:srgbClr val="00206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626426" y="1497874"/>
            <a:ext cx="10546671" cy="2314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93382"/>
            <a:ext cx="11644228" cy="1444772"/>
          </a:xfrm>
        </p:spPr>
        <p:txBody>
          <a:bodyPr/>
          <a:lstStyle/>
          <a:p>
            <a:pPr algn="ctr"/>
            <a:r>
              <a:rPr lang="es-US" dirty="0">
                <a:solidFill>
                  <a:schemeClr val="accent1">
                    <a:lumMod val="50000"/>
                  </a:schemeClr>
                </a:solidFill>
              </a:rPr>
              <a:t>Reajuste de los objetivos del presupuesto </a:t>
            </a:r>
            <a:r>
              <a:rPr lang="es-US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s-US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s-US" dirty="0" smtClean="0">
                <a:solidFill>
                  <a:schemeClr val="accent1">
                    <a:lumMod val="50000"/>
                  </a:schemeClr>
                </a:solidFill>
              </a:rPr>
              <a:t>según </a:t>
            </a:r>
            <a:r>
              <a:rPr lang="es-US" dirty="0">
                <a:solidFill>
                  <a:schemeClr val="accent1">
                    <a:lumMod val="50000"/>
                  </a:schemeClr>
                </a:solidFill>
              </a:rPr>
              <a:t>el entorno fiscal actual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6461040" y="1726843"/>
            <a:ext cx="5157787" cy="823912"/>
          </a:xfrm>
        </p:spPr>
        <p:txBody>
          <a:bodyPr/>
          <a:lstStyle/>
          <a:p>
            <a:pPr algn="ctr"/>
            <a:r>
              <a:rPr lang="es-US">
                <a:solidFill>
                  <a:schemeClr val="accent5">
                    <a:lumMod val="50000"/>
                  </a:schemeClr>
                </a:solidFill>
              </a:rPr>
              <a:t>Objetivos y estrategias ajustados del presupuesto de 2020-2021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26427" y="2565607"/>
            <a:ext cx="5157787" cy="3684588"/>
          </a:xfrm>
        </p:spPr>
        <p:txBody>
          <a:bodyPr>
            <a:normAutofit/>
          </a:bodyPr>
          <a:lstStyle/>
          <a:p>
            <a:pPr marL="457200" indent="-457200">
              <a:buSzPct val="70000"/>
            </a:pPr>
            <a:r>
              <a:rPr lang="es-US" sz="1800" b="1" dirty="0">
                <a:solidFill>
                  <a:schemeClr val="bg1"/>
                </a:solidFill>
              </a:rPr>
              <a:t>Continuar mejorando el entorno de aprendizaje con un mobiliario flexible</a:t>
            </a:r>
          </a:p>
          <a:p>
            <a:pPr marL="457200" indent="-457200">
              <a:buSzPct val="70000"/>
            </a:pPr>
            <a:r>
              <a:rPr lang="es-US" sz="1800" b="1" dirty="0">
                <a:solidFill>
                  <a:schemeClr val="bg1"/>
                </a:solidFill>
              </a:rPr>
              <a:t>Continuar remplazando la tecnología para </a:t>
            </a:r>
            <a:r>
              <a:rPr lang="es-US" sz="1800" b="1" dirty="0" smtClean="0">
                <a:solidFill>
                  <a:schemeClr val="bg1"/>
                </a:solidFill>
              </a:rPr>
              <a:t/>
            </a:r>
            <a:br>
              <a:rPr lang="es-US" sz="1800" b="1" dirty="0" smtClean="0">
                <a:solidFill>
                  <a:schemeClr val="bg1"/>
                </a:solidFill>
              </a:rPr>
            </a:br>
            <a:r>
              <a:rPr lang="es-US" sz="1800" b="1" dirty="0" smtClean="0">
                <a:solidFill>
                  <a:schemeClr val="bg1"/>
                </a:solidFill>
              </a:rPr>
              <a:t>la </a:t>
            </a:r>
            <a:r>
              <a:rPr lang="es-US" sz="1800" b="1" dirty="0">
                <a:solidFill>
                  <a:schemeClr val="bg1"/>
                </a:solidFill>
              </a:rPr>
              <a:t>enseñanza </a:t>
            </a:r>
          </a:p>
          <a:p>
            <a:pPr marL="457200" indent="-457200">
              <a:buSzPct val="70000"/>
            </a:pPr>
            <a:r>
              <a:rPr lang="es-US" sz="1800" b="1" dirty="0">
                <a:solidFill>
                  <a:schemeClr val="bg1"/>
                </a:solidFill>
              </a:rPr>
              <a:t>Continuar invirtiendo en la seguridad y vigilancia de los estudiantes y el personal</a:t>
            </a:r>
          </a:p>
          <a:p>
            <a:pPr marL="457200" indent="-457200">
              <a:buSzPct val="70000"/>
            </a:pPr>
            <a:r>
              <a:rPr lang="es-US" sz="1800" b="1" dirty="0">
                <a:solidFill>
                  <a:schemeClr val="bg1"/>
                </a:solidFill>
              </a:rPr>
              <a:t>Continuar reparando y manteniendo las instalaciones y los equipos </a:t>
            </a:r>
          </a:p>
          <a:p>
            <a:pPr marL="457200" indent="-457200">
              <a:buSzPct val="70000"/>
            </a:pPr>
            <a:r>
              <a:rPr lang="es-US" sz="1800" b="1" dirty="0">
                <a:solidFill>
                  <a:schemeClr val="bg1"/>
                </a:solidFill>
              </a:rPr>
              <a:t>Continuar procurando una mayor eficiencia en las operaciones</a:t>
            </a:r>
          </a:p>
          <a:p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61040" y="2581275"/>
            <a:ext cx="5183188" cy="3684588"/>
          </a:xfrm>
        </p:spPr>
        <p:txBody>
          <a:bodyPr>
            <a:normAutofit fontScale="55000" lnSpcReduction="20000"/>
          </a:bodyPr>
          <a:lstStyle/>
          <a:p>
            <a:pPr marL="457200" indent="-457200">
              <a:lnSpc>
                <a:spcPct val="110000"/>
              </a:lnSpc>
              <a:buSzPct val="70000"/>
            </a:pPr>
            <a:r>
              <a:rPr lang="es-US" sz="3100" b="1" dirty="0">
                <a:solidFill>
                  <a:schemeClr val="bg1"/>
                </a:solidFill>
              </a:rPr>
              <a:t>Preservar el programa y los servicios en un entorno de incertidumbre en las ganancias</a:t>
            </a:r>
          </a:p>
          <a:p>
            <a:pPr marL="457200" indent="-457200">
              <a:lnSpc>
                <a:spcPct val="110000"/>
              </a:lnSpc>
              <a:buSzPct val="70000"/>
            </a:pPr>
            <a:r>
              <a:rPr lang="es-US" sz="3100" b="1" dirty="0">
                <a:solidFill>
                  <a:schemeClr val="bg1"/>
                </a:solidFill>
              </a:rPr>
              <a:t>Asegurar que la salud financiera del distrito siga siendo fuerte para responder de manera eficaz a los entornos económicos y de aprendizaje rápidamente cambiantes</a:t>
            </a:r>
          </a:p>
          <a:p>
            <a:pPr marL="457200" indent="-457200">
              <a:lnSpc>
                <a:spcPct val="110000"/>
              </a:lnSpc>
              <a:buSzPct val="70000"/>
            </a:pPr>
            <a:r>
              <a:rPr lang="es-US" sz="3100" b="1" dirty="0">
                <a:solidFill>
                  <a:schemeClr val="bg1"/>
                </a:solidFill>
              </a:rPr>
              <a:t>Mantener un entorno de aprendizaje seguro</a:t>
            </a:r>
          </a:p>
          <a:p>
            <a:pPr marL="457200" indent="-457200">
              <a:lnSpc>
                <a:spcPct val="110000"/>
              </a:lnSpc>
              <a:buSzPct val="70000"/>
            </a:pPr>
            <a:r>
              <a:rPr lang="es-US" sz="3100" b="1" dirty="0">
                <a:solidFill>
                  <a:schemeClr val="bg1"/>
                </a:solidFill>
              </a:rPr>
              <a:t>Continuar reparando y manteniendo las instalaciones y los equipos relacionados con la salud y la seguridad</a:t>
            </a:r>
          </a:p>
          <a:p>
            <a:pPr marL="457200" indent="-457200">
              <a:lnSpc>
                <a:spcPct val="110000"/>
              </a:lnSpc>
              <a:buSzPct val="70000"/>
            </a:pPr>
            <a:r>
              <a:rPr lang="es-US" sz="3100" b="1" dirty="0">
                <a:solidFill>
                  <a:schemeClr val="bg1"/>
                </a:solidFill>
              </a:rPr>
              <a:t>Continuar procurando una mayor eficiencia en las operaciones</a:t>
            </a:r>
          </a:p>
          <a:p>
            <a:endParaRPr lang="en-US" dirty="0"/>
          </a:p>
        </p:txBody>
      </p:sp>
      <p:sp>
        <p:nvSpPr>
          <p:cNvPr id="14" name="Text Placeholder 9"/>
          <p:cNvSpPr txBox="1">
            <a:spLocks/>
          </p:cNvSpPr>
          <p:nvPr/>
        </p:nvSpPr>
        <p:spPr>
          <a:xfrm>
            <a:off x="626426" y="1638154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US">
                <a:solidFill>
                  <a:schemeClr val="accent5">
                    <a:lumMod val="50000"/>
                  </a:schemeClr>
                </a:solidFill>
              </a:rPr>
              <a:t>Objetivos y estrategias originales del presupuesto de 2020-2021</a:t>
            </a: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0" y="0"/>
            <a:ext cx="533400" cy="6858000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b="1" dirty="0">
              <a:solidFill>
                <a:schemeClr val="bg1"/>
              </a:solidFill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72564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</a:schemeClr>
            </a:gs>
            <a:gs pos="100000">
              <a:srgbClr val="002060"/>
            </a:gs>
            <a:gs pos="100000">
              <a:srgbClr val="00206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22047" y="174568"/>
            <a:ext cx="88996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70000"/>
              <a:buFont typeface="Arial" panose="020B0604020202020204" pitchFamily="34" charset="0"/>
              <a:buChar char="•"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>
              <a:buSzPct val="70000"/>
            </a:pPr>
            <a:endParaRPr lang="en-US" sz="2800" b="1" dirty="0" smtClean="0">
              <a:solidFill>
                <a:schemeClr val="bg1"/>
              </a:solidFill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0" y="0"/>
            <a:ext cx="974361" cy="6858000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b="1" dirty="0">
              <a:solidFill>
                <a:schemeClr val="bg1"/>
              </a:solidFill>
              <a:cs typeface="Calibri Ligh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3045" y="366623"/>
            <a:ext cx="10678123" cy="5763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S" sz="2800" b="1" dirty="0">
                <a:solidFill>
                  <a:schemeClr val="accent1">
                    <a:lumMod val="50000"/>
                  </a:schemeClr>
                </a:solidFill>
              </a:rPr>
              <a:t>	Inquietudes sobre el entorno fiscal</a:t>
            </a:r>
          </a:p>
          <a:p>
            <a:endParaRPr lang="en-US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US" sz="2600" dirty="0">
                <a:solidFill>
                  <a:schemeClr val="bg1"/>
                </a:solidFill>
              </a:rPr>
              <a:t>Demoras en la recepción de ingresos procedentes de impuestos y problemas de flujo de efectivo</a:t>
            </a:r>
          </a:p>
          <a:p>
            <a:endParaRPr lang="en-US" sz="105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US" sz="2600" dirty="0">
                <a:solidFill>
                  <a:schemeClr val="bg1"/>
                </a:solidFill>
              </a:rPr>
              <a:t>Reducciones de la ayuda estatal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5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US" sz="2600" dirty="0">
                <a:solidFill>
                  <a:schemeClr val="bg1"/>
                </a:solidFill>
              </a:rPr>
              <a:t>Reducciones a mitad de año de </a:t>
            </a:r>
            <a:r>
              <a:rPr lang="es-US" sz="2600" dirty="0" smtClean="0">
                <a:solidFill>
                  <a:schemeClr val="bg1"/>
                </a:solidFill>
              </a:rPr>
              <a:t/>
            </a:r>
            <a:br>
              <a:rPr lang="es-US" sz="2600" dirty="0" smtClean="0">
                <a:solidFill>
                  <a:schemeClr val="bg1"/>
                </a:solidFill>
              </a:rPr>
            </a:br>
            <a:r>
              <a:rPr lang="es-US" sz="2600" dirty="0" smtClean="0">
                <a:solidFill>
                  <a:schemeClr val="bg1"/>
                </a:solidFill>
              </a:rPr>
              <a:t>la </a:t>
            </a:r>
            <a:r>
              <a:rPr lang="es-US" sz="2600" dirty="0">
                <a:solidFill>
                  <a:schemeClr val="bg1"/>
                </a:solidFill>
              </a:rPr>
              <a:t>ayuda estatal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5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US" sz="2600" dirty="0">
                <a:solidFill>
                  <a:schemeClr val="bg1"/>
                </a:solidFill>
              </a:rPr>
              <a:t>Estabilidad financiera: reservas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5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US" sz="2600" dirty="0">
                <a:solidFill>
                  <a:schemeClr val="bg1"/>
                </a:solidFill>
              </a:rPr>
              <a:t>Incertidumbre en los gastos: escuela </a:t>
            </a:r>
            <a:r>
              <a:rPr lang="es-US" sz="2600" dirty="0" smtClean="0">
                <a:solidFill>
                  <a:schemeClr val="bg1"/>
                </a:solidFill>
              </a:rPr>
              <a:t/>
            </a:r>
            <a:br>
              <a:rPr lang="es-US" sz="2600" dirty="0" smtClean="0">
                <a:solidFill>
                  <a:schemeClr val="bg1"/>
                </a:solidFill>
              </a:rPr>
            </a:br>
            <a:r>
              <a:rPr lang="es-US" sz="2600" dirty="0" smtClean="0">
                <a:solidFill>
                  <a:schemeClr val="bg1"/>
                </a:solidFill>
              </a:rPr>
              <a:t>de </a:t>
            </a:r>
            <a:r>
              <a:rPr lang="es-US" sz="2600" dirty="0">
                <a:solidFill>
                  <a:schemeClr val="bg1"/>
                </a:solidFill>
              </a:rPr>
              <a:t>verano, servicios adicionales para </a:t>
            </a:r>
            <a:r>
              <a:rPr lang="es-US" sz="2600" dirty="0" smtClean="0">
                <a:solidFill>
                  <a:schemeClr val="bg1"/>
                </a:solidFill>
              </a:rPr>
              <a:t/>
            </a:r>
            <a:br>
              <a:rPr lang="es-US" sz="2600" dirty="0" smtClean="0">
                <a:solidFill>
                  <a:schemeClr val="bg1"/>
                </a:solidFill>
              </a:rPr>
            </a:br>
            <a:r>
              <a:rPr lang="es-US" sz="2600" dirty="0" smtClean="0">
                <a:solidFill>
                  <a:schemeClr val="bg1"/>
                </a:solidFill>
              </a:rPr>
              <a:t>los </a:t>
            </a:r>
            <a:r>
              <a:rPr lang="es-US" sz="2600" dirty="0">
                <a:solidFill>
                  <a:schemeClr val="bg1"/>
                </a:solidFill>
              </a:rPr>
              <a:t>estudiantes, distanciamiento social, seguro de salud</a:t>
            </a:r>
          </a:p>
          <a:p>
            <a:endParaRPr lang="en-US" sz="105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US" sz="2600" dirty="0">
                <a:solidFill>
                  <a:schemeClr val="bg1"/>
                </a:solidFill>
              </a:rPr>
              <a:t>Demora en la votación del presupuesto y efecto en las operaciones fiscales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454046" y="796314"/>
            <a:ext cx="9316016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3246" y="1750421"/>
            <a:ext cx="5127923" cy="2910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10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</a:schemeClr>
            </a:gs>
            <a:gs pos="100000">
              <a:srgbClr val="002060"/>
            </a:gs>
            <a:gs pos="100000">
              <a:srgbClr val="00206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/>
          <p:cNvSpPr txBox="1">
            <a:spLocks/>
          </p:cNvSpPr>
          <p:nvPr/>
        </p:nvSpPr>
        <p:spPr>
          <a:xfrm>
            <a:off x="0" y="0"/>
            <a:ext cx="12191999" cy="1032095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US" sz="2400" b="1">
                <a:solidFill>
                  <a:schemeClr val="bg1"/>
                </a:solidFill>
              </a:rPr>
              <a:t>ANTEPROYECTO del presupuesto de Syosset y gravamen fiscal antes del 13 de marzo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86550" y="6000750"/>
            <a:ext cx="3914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S" i="1"/>
              <a:t>Las cifras anteriores no son actuales y se incluyen solo con fines ilustrativos.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1405" y="1239143"/>
            <a:ext cx="4785063" cy="47616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172" y="1924717"/>
            <a:ext cx="4600412" cy="373312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2107" y="2494338"/>
            <a:ext cx="710852" cy="899271"/>
          </a:xfrm>
          <a:prstGeom prst="rect">
            <a:avLst/>
          </a:prstGeom>
          <a:noFill/>
        </p:spPr>
      </p:pic>
      <p:sp>
        <p:nvSpPr>
          <p:cNvPr id="2" name="CuadroTexto 1"/>
          <p:cNvSpPr txBox="1"/>
          <p:nvPr/>
        </p:nvSpPr>
        <p:spPr>
          <a:xfrm>
            <a:off x="1651381" y="1990152"/>
            <a:ext cx="1678674" cy="553998"/>
          </a:xfrm>
          <a:prstGeom prst="rect">
            <a:avLst/>
          </a:prstGeom>
          <a:solidFill>
            <a:srgbClr val="538DD5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US" b="1" dirty="0">
                <a:solidFill>
                  <a:schemeClr val="bg1"/>
                </a:solidFill>
              </a:rPr>
              <a:t>Cálculo del límite impositivo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3477126" y="2002185"/>
            <a:ext cx="1511137" cy="553998"/>
          </a:xfrm>
          <a:prstGeom prst="rect">
            <a:avLst/>
          </a:prstGeom>
          <a:solidFill>
            <a:srgbClr val="538DD5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US" b="1" dirty="0" smtClean="0">
                <a:solidFill>
                  <a:schemeClr val="bg1"/>
                </a:solidFill>
              </a:rPr>
              <a:t>Gravamen</a:t>
            </a:r>
            <a:br>
              <a:rPr lang="es-US" b="1" dirty="0" smtClean="0">
                <a:solidFill>
                  <a:schemeClr val="bg1"/>
                </a:solidFill>
              </a:rPr>
            </a:br>
            <a:r>
              <a:rPr lang="es-US" b="1" dirty="0" smtClean="0">
                <a:solidFill>
                  <a:schemeClr val="bg1"/>
                </a:solidFill>
              </a:rPr>
              <a:t>fiscal </a:t>
            </a:r>
            <a:r>
              <a:rPr lang="es-US" b="1" dirty="0">
                <a:solidFill>
                  <a:schemeClr val="bg1"/>
                </a:solidFill>
              </a:rPr>
              <a:t>real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586780" y="2601555"/>
            <a:ext cx="1422497" cy="46487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es-US" b="1" dirty="0">
                <a:solidFill>
                  <a:srgbClr val="FF0000"/>
                </a:solidFill>
              </a:rPr>
              <a:t>2020-2021, estimado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6293965" y="1935944"/>
            <a:ext cx="3571929" cy="392415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s-US" sz="1400" b="1" dirty="0"/>
              <a:t>ANTEPROYECTO del plan de gastos preliminar</a:t>
            </a:r>
          </a:p>
          <a:p>
            <a:endParaRPr lang="es-AR" sz="1000" b="1" dirty="0" smtClean="0"/>
          </a:p>
          <a:p>
            <a:r>
              <a:rPr lang="es-US" sz="1400" b="1" dirty="0"/>
              <a:t>Ayuda estatal estimada (incluida la ayuda para construcción prevista)</a:t>
            </a:r>
          </a:p>
          <a:p>
            <a:endParaRPr lang="es-AR" sz="1100" b="1" dirty="0"/>
          </a:p>
          <a:p>
            <a:r>
              <a:rPr lang="es-US" sz="1400" b="1" dirty="0"/>
              <a:t>Ingresos locales</a:t>
            </a:r>
          </a:p>
          <a:p>
            <a:endParaRPr lang="es-AR" sz="1400" b="1" dirty="0"/>
          </a:p>
          <a:p>
            <a:r>
              <a:rPr lang="es-US" sz="1000" b="1" i="1" dirty="0">
                <a:solidFill>
                  <a:srgbClr val="FF0000"/>
                </a:solidFill>
              </a:rPr>
              <a:t>(Incluye los PILOT Y PILOT DE LIPA: LOS PILOT SE CALCULAN CON LOS VALORES DEL AÑO ACTUAL Y ESTÁN SUJETOS A REVISIÓN)</a:t>
            </a:r>
          </a:p>
          <a:p>
            <a:endParaRPr lang="es-AR" sz="1400" b="1" dirty="0" smtClean="0"/>
          </a:p>
          <a:p>
            <a:endParaRPr lang="es-AR" b="1" dirty="0"/>
          </a:p>
          <a:p>
            <a:r>
              <a:rPr lang="es-US" sz="1400" b="1" dirty="0"/>
              <a:t>Saldo del fondo asignado</a:t>
            </a:r>
          </a:p>
          <a:p>
            <a:endParaRPr lang="es-AR" sz="1200" b="1" dirty="0"/>
          </a:p>
          <a:p>
            <a:r>
              <a:rPr lang="es-US" sz="1400" b="1" dirty="0"/>
              <a:t>Reservas restringidas</a:t>
            </a:r>
          </a:p>
          <a:p>
            <a:endParaRPr lang="es-AR" sz="2000" b="1" dirty="0"/>
          </a:p>
          <a:p>
            <a:r>
              <a:rPr lang="es-US" sz="1400" b="1" dirty="0"/>
              <a:t>Ingresos del fondo de servicio de deudas</a:t>
            </a:r>
          </a:p>
          <a:p>
            <a:endParaRPr lang="es-AR" sz="2500" b="1" dirty="0"/>
          </a:p>
          <a:p>
            <a:r>
              <a:rPr lang="es-US" sz="1400" b="1" dirty="0"/>
              <a:t>Gravamen fiscal estimado para 2020-2021 ($)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9468854" y="1352417"/>
            <a:ext cx="1568895" cy="541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es-US" sz="1400" dirty="0"/>
              <a:t>Anteproyecto </a:t>
            </a:r>
            <a:r>
              <a:rPr lang="es-US" sz="1400" dirty="0" smtClean="0"/>
              <a:t/>
            </a:r>
            <a:br>
              <a:rPr lang="es-US" sz="1400" dirty="0" smtClean="0"/>
            </a:br>
            <a:r>
              <a:rPr lang="es-US" sz="1400" dirty="0" smtClean="0"/>
              <a:t>2020-2021</a:t>
            </a:r>
            <a:endParaRPr lang="es-US" sz="1400" dirty="0"/>
          </a:p>
          <a:p>
            <a:pPr algn="ctr">
              <a:lnSpc>
                <a:spcPts val="1400"/>
              </a:lnSpc>
            </a:pPr>
            <a:r>
              <a:rPr lang="es-US" sz="1400" dirty="0"/>
              <a:t>Presupuesto al 3/12</a:t>
            </a:r>
          </a:p>
        </p:txBody>
      </p:sp>
      <p:cxnSp>
        <p:nvCxnSpPr>
          <p:cNvPr id="15" name="Conector recto 14"/>
          <p:cNvCxnSpPr/>
          <p:nvPr/>
        </p:nvCxnSpPr>
        <p:spPr>
          <a:xfrm>
            <a:off x="9264316" y="1911880"/>
            <a:ext cx="17721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854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</a:schemeClr>
            </a:gs>
            <a:gs pos="100000">
              <a:srgbClr val="002060"/>
            </a:gs>
            <a:gs pos="100000">
              <a:srgbClr val="00206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0" y="1602"/>
            <a:ext cx="2194560" cy="6856397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US" sz="2400" b="1" dirty="0">
                <a:solidFill>
                  <a:schemeClr val="bg1"/>
                </a:solidFill>
              </a:rPr>
              <a:t>Cálculo del límite impositivo: </a:t>
            </a:r>
            <a:r>
              <a:rPr lang="es-US" sz="2800" dirty="0">
                <a:solidFill>
                  <a:srgbClr val="FF0000"/>
                </a:solidFill>
              </a:rPr>
              <a:t>Fase preliminar</a:t>
            </a:r>
            <a:r>
              <a:rPr lang="es-US" sz="24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3" name="TextBox 5"/>
          <p:cNvSpPr txBox="1"/>
          <p:nvPr/>
        </p:nvSpPr>
        <p:spPr>
          <a:xfrm>
            <a:off x="8814795" y="5315206"/>
            <a:ext cx="321551" cy="38137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8962" y="245127"/>
            <a:ext cx="7996238" cy="641951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309949" y="495153"/>
            <a:ext cx="5943233" cy="570925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s-US" b="1" dirty="0"/>
              <a:t>Gravamen fiscal para 2019-2020</a:t>
            </a:r>
          </a:p>
          <a:p>
            <a:endParaRPr lang="es-AR" sz="1000" b="1" dirty="0" smtClean="0"/>
          </a:p>
          <a:p>
            <a:r>
              <a:rPr lang="es-US" sz="1400" dirty="0"/>
              <a:t>Multiplicar (1) por el factor de crecimiento de la tasa imponible 2020</a:t>
            </a:r>
          </a:p>
          <a:p>
            <a:endParaRPr lang="es-AR" sz="800" dirty="0" smtClean="0"/>
          </a:p>
          <a:p>
            <a:endParaRPr lang="es-AR" sz="600" dirty="0"/>
          </a:p>
          <a:p>
            <a:endParaRPr lang="es-AR" sz="600" dirty="0" smtClean="0"/>
          </a:p>
          <a:p>
            <a:endParaRPr lang="es-AR" sz="800" dirty="0"/>
          </a:p>
          <a:p>
            <a:r>
              <a:rPr lang="es-US" sz="1400" dirty="0"/>
              <a:t>Sumar: pagos PILOT del año pasado </a:t>
            </a:r>
            <a:r>
              <a:rPr lang="es-US" sz="1400" dirty="0" smtClean="0"/>
              <a:t/>
            </a:r>
            <a:br>
              <a:rPr lang="es-US" sz="1400" dirty="0" smtClean="0"/>
            </a:br>
            <a:r>
              <a:rPr lang="es-US" sz="1400" dirty="0" smtClean="0"/>
              <a:t>                         “</a:t>
            </a:r>
            <a:r>
              <a:rPr lang="es-US" sz="1400" dirty="0"/>
              <a:t>PILOT” </a:t>
            </a:r>
            <a:r>
              <a:rPr lang="es-US" sz="1400" dirty="0" smtClean="0"/>
              <a:t>de </a:t>
            </a:r>
            <a:r>
              <a:rPr lang="es-US" sz="1400" dirty="0"/>
              <a:t>LIPA</a:t>
            </a:r>
          </a:p>
          <a:p>
            <a:endParaRPr lang="es-AR" sz="1100" dirty="0"/>
          </a:p>
          <a:p>
            <a:r>
              <a:rPr lang="es-US" sz="1400" dirty="0"/>
              <a:t>Restar exenciones - capital</a:t>
            </a:r>
          </a:p>
          <a:p>
            <a:endParaRPr lang="es-AR" sz="2000" b="1" dirty="0"/>
          </a:p>
          <a:p>
            <a:r>
              <a:rPr lang="es-US" b="1" dirty="0"/>
              <a:t>Gravamen ajustado del año pasado</a:t>
            </a:r>
          </a:p>
          <a:p>
            <a:endParaRPr lang="es-AR" sz="400" b="1" dirty="0"/>
          </a:p>
          <a:p>
            <a:r>
              <a:rPr lang="es-US" sz="1400" dirty="0"/>
              <a:t>Factor de crecimiento del gravamen permitido (locador de índice de precios al consumo [CPI] o el 2 %)</a:t>
            </a:r>
          </a:p>
          <a:p>
            <a:endParaRPr lang="es-AR" sz="600" dirty="0"/>
          </a:p>
          <a:p>
            <a:r>
              <a:rPr lang="es-US" sz="1400" dirty="0"/>
              <a:t>Estimación actual = 1.81 %</a:t>
            </a:r>
          </a:p>
          <a:p>
            <a:endParaRPr lang="es-AR" sz="600" dirty="0"/>
          </a:p>
          <a:p>
            <a:r>
              <a:rPr lang="es-US" sz="1400" dirty="0"/>
              <a:t>Restar los PILOT estimados para el año fiscal 2020-2021</a:t>
            </a:r>
          </a:p>
          <a:p>
            <a:endParaRPr lang="es-AR" sz="1400" dirty="0"/>
          </a:p>
          <a:p>
            <a:r>
              <a:rPr lang="es-US" sz="1400" dirty="0"/>
              <a:t>Restar los “PILOT” de LIPA estimados para el año fiscal 2020-2021</a:t>
            </a:r>
          </a:p>
          <a:p>
            <a:endParaRPr lang="es-AR" sz="1000" b="1" dirty="0"/>
          </a:p>
          <a:p>
            <a:r>
              <a:rPr lang="es-US" b="1" dirty="0"/>
              <a:t>Límite de gravamen fiscal</a:t>
            </a:r>
          </a:p>
          <a:p>
            <a:endParaRPr lang="es-AR" b="1" dirty="0"/>
          </a:p>
          <a:p>
            <a:r>
              <a:rPr lang="es-US" sz="1400" dirty="0"/>
              <a:t>Exenciones estimadas para el próximo año - capital</a:t>
            </a:r>
          </a:p>
          <a:p>
            <a:endParaRPr lang="es-AR" sz="3300" b="1" dirty="0"/>
          </a:p>
          <a:p>
            <a:r>
              <a:rPr lang="es-US" b="1" dirty="0"/>
              <a:t>MÁXIMO GRAVAMEN FISCAL PERMITIDO PARA 2020-2021</a:t>
            </a:r>
          </a:p>
        </p:txBody>
      </p:sp>
    </p:spTree>
    <p:extLst>
      <p:ext uri="{BB962C8B-B14F-4D97-AF65-F5344CB8AC3E}">
        <p14:creationId xmlns:p14="http://schemas.microsoft.com/office/powerpoint/2010/main" val="419185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</a:schemeClr>
            </a:gs>
            <a:gs pos="100000">
              <a:srgbClr val="002060"/>
            </a:gs>
            <a:gs pos="100000">
              <a:srgbClr val="00206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0" y="0"/>
            <a:ext cx="1149667" cy="6858000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US" sz="2400" b="1" dirty="0">
                <a:solidFill>
                  <a:schemeClr val="bg1"/>
                </a:solidFill>
              </a:rPr>
              <a:t>OSC</a:t>
            </a:r>
          </a:p>
          <a:p>
            <a:pPr algn="ctr"/>
            <a:endParaRPr lang="en-US" sz="2400" b="1" dirty="0">
              <a:solidFill>
                <a:schemeClr val="bg1"/>
              </a:solidFill>
            </a:endParaRPr>
          </a:p>
          <a:p>
            <a:pPr algn="ctr"/>
            <a:r>
              <a:rPr lang="es-US" sz="2400" b="1" dirty="0">
                <a:solidFill>
                  <a:schemeClr val="bg1"/>
                </a:solidFill>
              </a:rPr>
              <a:t>Límite </a:t>
            </a:r>
            <a:r>
              <a:rPr lang="es-US" sz="2400" b="1" dirty="0" err="1" smtClean="0">
                <a:solidFill>
                  <a:schemeClr val="bg1"/>
                </a:solidFill>
              </a:rPr>
              <a:t>impo-sitivo</a:t>
            </a:r>
            <a:endParaRPr lang="es-US" sz="2400" b="1" dirty="0">
              <a:solidFill>
                <a:schemeClr val="bg1"/>
              </a:solidFill>
            </a:endParaRPr>
          </a:p>
          <a:p>
            <a:pPr algn="ctr"/>
            <a:endParaRPr lang="en-US" sz="2400" b="1" dirty="0">
              <a:solidFill>
                <a:schemeClr val="bg1"/>
              </a:solidFill>
            </a:endParaRPr>
          </a:p>
          <a:p>
            <a:pPr algn="ctr"/>
            <a:endParaRPr lang="en-US" sz="2400" b="1" dirty="0" smtClean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7914" y="461897"/>
            <a:ext cx="8422006" cy="593420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2989557" y="1005709"/>
            <a:ext cx="6604820" cy="266996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US" sz="1200" u="sng" dirty="0">
                <a:solidFill>
                  <a:srgbClr val="0000FF"/>
                </a:solidFill>
              </a:rPr>
              <a:t>Gravamen fiscal sobre los bienes inmuebles FYE 2020</a:t>
            </a:r>
          </a:p>
          <a:p>
            <a:pPr>
              <a:spcAft>
                <a:spcPts val="600"/>
              </a:spcAft>
            </a:pPr>
            <a:r>
              <a:rPr lang="es-US" sz="1200" u="sng" spc="-50" dirty="0">
                <a:solidFill>
                  <a:srgbClr val="0000FF"/>
                </a:solidFill>
              </a:rPr>
              <a:t>Compensación de la reserva de límite impositivo de FYE 2019 utilizado para disminuir el gravamen de FYE 2020</a:t>
            </a:r>
          </a:p>
          <a:p>
            <a:pPr>
              <a:spcAft>
                <a:spcPts val="600"/>
              </a:spcAft>
            </a:pPr>
            <a:r>
              <a:rPr lang="es-US" sz="1200" u="sng" dirty="0">
                <a:solidFill>
                  <a:srgbClr val="0000FF"/>
                </a:solidFill>
              </a:rPr>
              <a:t>Total del monto de la reserva del límite impositivo (incluidos los intereses devengados de FYE 2020)</a:t>
            </a:r>
          </a:p>
          <a:p>
            <a:pPr>
              <a:spcAft>
                <a:spcPts val="600"/>
              </a:spcAft>
            </a:pPr>
            <a:r>
              <a:rPr lang="es-US" sz="1200" u="sng" dirty="0">
                <a:solidFill>
                  <a:srgbClr val="0000FF"/>
                </a:solidFill>
              </a:rPr>
              <a:t>Factor de crecimiento de la tasa imponible</a:t>
            </a:r>
          </a:p>
          <a:p>
            <a:pPr>
              <a:spcAft>
                <a:spcPts val="700"/>
              </a:spcAft>
            </a:pPr>
            <a:r>
              <a:rPr lang="es-US" sz="1200" u="sng" dirty="0">
                <a:solidFill>
                  <a:srgbClr val="0000FF"/>
                </a:solidFill>
              </a:rPr>
              <a:t>PILOT por cobrar FYE 2020</a:t>
            </a:r>
          </a:p>
          <a:p>
            <a:pPr>
              <a:spcAft>
                <a:spcPts val="700"/>
              </a:spcAft>
            </a:pPr>
            <a:r>
              <a:rPr lang="es-US" sz="1200" u="sng" dirty="0">
                <a:solidFill>
                  <a:srgbClr val="0000FF"/>
                </a:solidFill>
              </a:rPr>
              <a:t>Monto de exención por demanda solicitado en FYE 2020</a:t>
            </a:r>
          </a:p>
          <a:p>
            <a:pPr>
              <a:spcAft>
                <a:spcPts val="700"/>
              </a:spcAft>
            </a:pPr>
            <a:r>
              <a:rPr lang="es-US" sz="1200" u="sng" dirty="0">
                <a:solidFill>
                  <a:srgbClr val="0000FF"/>
                </a:solidFill>
              </a:rPr>
              <a:t>Exención del gravamen fiscal sobre el capital FYE 2020</a:t>
            </a:r>
          </a:p>
          <a:p>
            <a:pPr>
              <a:spcAft>
                <a:spcPts val="700"/>
              </a:spcAft>
            </a:pPr>
            <a:r>
              <a:rPr lang="es-US" sz="1200" u="sng" dirty="0">
                <a:solidFill>
                  <a:srgbClr val="0000FF"/>
                </a:solidFill>
              </a:rPr>
              <a:t>Factor de crecimiento del gravamen permitido</a:t>
            </a:r>
          </a:p>
          <a:p>
            <a:pPr>
              <a:spcAft>
                <a:spcPts val="700"/>
              </a:spcAft>
            </a:pPr>
            <a:r>
              <a:rPr lang="es-US" sz="1200" u="sng" dirty="0">
                <a:solidFill>
                  <a:srgbClr val="0000FF"/>
                </a:solidFill>
              </a:rPr>
              <a:t>PILOT por cobrar FYE 2021</a:t>
            </a:r>
          </a:p>
          <a:p>
            <a:r>
              <a:rPr lang="es-US" sz="1200" u="sng" dirty="0">
                <a:solidFill>
                  <a:srgbClr val="0000FF"/>
                </a:solidFill>
              </a:rPr>
              <a:t>Remanentes disponibles de FYE </a:t>
            </a:r>
            <a:r>
              <a:rPr lang="es-US" sz="1200" u="sng" dirty="0" smtClean="0">
                <a:solidFill>
                  <a:srgbClr val="0000FF"/>
                </a:solidFill>
              </a:rPr>
              <a:t>2020</a:t>
            </a:r>
            <a:endParaRPr lang="es-US" sz="1200" u="sng" dirty="0">
              <a:solidFill>
                <a:srgbClr val="0000FF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003203" y="4624641"/>
            <a:ext cx="5069777" cy="96949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US" sz="1200" u="sng" dirty="0">
                <a:solidFill>
                  <a:srgbClr val="0000FF"/>
                </a:solidFill>
              </a:rPr>
              <a:t>Exenciones por demandas</a:t>
            </a:r>
          </a:p>
          <a:p>
            <a:pPr>
              <a:spcAft>
                <a:spcPts val="600"/>
              </a:spcAft>
            </a:pPr>
            <a:r>
              <a:rPr lang="es-US" sz="1200" u="sng" dirty="0">
                <a:solidFill>
                  <a:srgbClr val="0000FF"/>
                </a:solidFill>
              </a:rPr>
              <a:t>Exención del gravamen fiscal sobre el capital FYE 2021</a:t>
            </a:r>
          </a:p>
          <a:p>
            <a:pPr>
              <a:spcAft>
                <a:spcPts val="600"/>
              </a:spcAft>
            </a:pPr>
            <a:r>
              <a:rPr lang="es-US" sz="1200" u="sng" dirty="0">
                <a:solidFill>
                  <a:srgbClr val="0000FF"/>
                </a:solidFill>
              </a:rPr>
              <a:t>Exención por el Sistema de Jubilación para Maestros</a:t>
            </a:r>
          </a:p>
          <a:p>
            <a:pPr>
              <a:spcAft>
                <a:spcPts val="600"/>
              </a:spcAft>
            </a:pPr>
            <a:r>
              <a:rPr lang="es-US" sz="1200" u="sng" dirty="0">
                <a:solidFill>
                  <a:srgbClr val="0000FF"/>
                </a:solidFill>
              </a:rPr>
              <a:t>Exención por el Sistema de Jubilación para Empleados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3003202" y="5704472"/>
            <a:ext cx="5069777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US" sz="1200" b="1" dirty="0"/>
              <a:t>Exenciones totales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4274719" y="618938"/>
            <a:ext cx="5069777" cy="200055"/>
          </a:xfrm>
          <a:prstGeom prst="rect">
            <a:avLst/>
          </a:prstGeom>
          <a:solidFill>
            <a:srgbClr val="E1E1E1"/>
          </a:solidFill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US" sz="1300" b="1" dirty="0"/>
              <a:t>Límite de gravamen fiscal, antes de ajustes y exenciones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4274719" y="4242095"/>
            <a:ext cx="5069777" cy="200055"/>
          </a:xfrm>
          <a:prstGeom prst="rect">
            <a:avLst/>
          </a:prstGeom>
          <a:solidFill>
            <a:srgbClr val="E1E1E1"/>
          </a:solidFill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US" sz="1300" b="1" dirty="0"/>
              <a:t>Exenciones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3003201" y="3784671"/>
            <a:ext cx="5069777" cy="200055"/>
          </a:xfrm>
          <a:prstGeom prst="rect">
            <a:avLst/>
          </a:prstGeom>
          <a:solidFill>
            <a:srgbClr val="F0F5FF"/>
          </a:solidFill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US" sz="1300" b="1" dirty="0"/>
              <a:t>Límite de gravamen fiscal antes de ajustes o exenciones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2991831" y="6029788"/>
            <a:ext cx="6547956" cy="204264"/>
          </a:xfrm>
          <a:prstGeom prst="rect">
            <a:avLst/>
          </a:prstGeom>
          <a:solidFill>
            <a:srgbClr val="F0F5FF"/>
          </a:solidFill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US" sz="1300" b="1" dirty="0"/>
              <a:t>Su límite de gravamen fiscal FYE 2021, ajustado para las transferencias más las exenciones</a:t>
            </a:r>
          </a:p>
        </p:txBody>
      </p:sp>
    </p:spTree>
    <p:extLst>
      <p:ext uri="{BB962C8B-B14F-4D97-AF65-F5344CB8AC3E}">
        <p14:creationId xmlns:p14="http://schemas.microsoft.com/office/powerpoint/2010/main" val="241324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</a:schemeClr>
            </a:gs>
            <a:gs pos="100000">
              <a:srgbClr val="002060"/>
            </a:gs>
            <a:gs pos="100000">
              <a:srgbClr val="00206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31684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es-US" sz="3600" b="1" dirty="0">
                <a:solidFill>
                  <a:schemeClr val="bg1"/>
                </a:solidFill>
              </a:rPr>
              <a:t>Detalle del anteproyecto del presupuesto: beneficios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559" y="870855"/>
            <a:ext cx="11726882" cy="3265714"/>
          </a:xfrm>
          <a:prstGeom prst="rect">
            <a:avLst/>
          </a:prstGeom>
        </p:spPr>
      </p:pic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754410"/>
              </p:ext>
            </p:extLst>
          </p:nvPr>
        </p:nvGraphicFramePr>
        <p:xfrm>
          <a:off x="6994864" y="4364441"/>
          <a:ext cx="4700748" cy="2345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07720" y="4364441"/>
            <a:ext cx="60707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dirty="0">
                <a:solidFill>
                  <a:schemeClr val="accent1">
                    <a:lumMod val="50000"/>
                  </a:schemeClr>
                </a:solidFill>
              </a:rPr>
              <a:t>Inquietudes: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US" b="1" dirty="0">
                <a:solidFill>
                  <a:schemeClr val="bg1"/>
                </a:solidFill>
              </a:rPr>
              <a:t>Obligaciones futuras de los sistemas de jubilación de empleados y maestros según el rendimiento del mercado.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US" b="1" dirty="0">
                <a:solidFill>
                  <a:schemeClr val="bg1"/>
                </a:solidFill>
              </a:rPr>
              <a:t>Aumentos en los costos del seguro de salud en el futuro.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US" b="1" dirty="0">
                <a:solidFill>
                  <a:schemeClr val="bg1"/>
                </a:solidFill>
              </a:rPr>
              <a:t>Aumentos en el seguro de desempleo en el caso de un exceso de cargos.</a:t>
            </a:r>
          </a:p>
          <a:p>
            <a:endParaRPr lang="en-US" dirty="0"/>
          </a:p>
        </p:txBody>
      </p:sp>
      <p:sp>
        <p:nvSpPr>
          <p:cNvPr id="6" name="CuadroTexto 5"/>
          <p:cNvSpPr txBox="1"/>
          <p:nvPr/>
        </p:nvSpPr>
        <p:spPr>
          <a:xfrm>
            <a:off x="308565" y="1648510"/>
            <a:ext cx="3621990" cy="196727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s-US" sz="1100" dirty="0"/>
              <a:t>9010 Jubilación estatal</a:t>
            </a:r>
          </a:p>
          <a:p>
            <a:pPr>
              <a:lnSpc>
                <a:spcPts val="1400"/>
              </a:lnSpc>
            </a:pPr>
            <a:r>
              <a:rPr lang="es-US" sz="1100" dirty="0"/>
              <a:t>9020 Jubilación de los maestros</a:t>
            </a:r>
          </a:p>
          <a:p>
            <a:pPr>
              <a:lnSpc>
                <a:spcPts val="1400"/>
              </a:lnSpc>
            </a:pPr>
            <a:r>
              <a:rPr lang="es-US" sz="1100" dirty="0"/>
              <a:t>9030 Seguridad Social</a:t>
            </a:r>
          </a:p>
          <a:p>
            <a:pPr>
              <a:lnSpc>
                <a:spcPts val="1400"/>
              </a:lnSpc>
            </a:pPr>
            <a:r>
              <a:rPr lang="es-US" sz="1100" dirty="0"/>
              <a:t>9040 Indemnización por accidentes y enfermedades laborales</a:t>
            </a:r>
          </a:p>
          <a:p>
            <a:pPr>
              <a:lnSpc>
                <a:spcPts val="1400"/>
              </a:lnSpc>
            </a:pPr>
            <a:r>
              <a:rPr lang="es-US" sz="1100" dirty="0"/>
              <a:t>9045 Seguro de vida</a:t>
            </a:r>
          </a:p>
          <a:p>
            <a:pPr>
              <a:lnSpc>
                <a:spcPts val="1400"/>
              </a:lnSpc>
            </a:pPr>
            <a:r>
              <a:rPr lang="es-US" sz="1100" dirty="0"/>
              <a:t>9050 Seguro de desempleo</a:t>
            </a:r>
          </a:p>
          <a:p>
            <a:pPr>
              <a:lnSpc>
                <a:spcPts val="1400"/>
              </a:lnSpc>
            </a:pPr>
            <a:r>
              <a:rPr lang="es-US" sz="1100" dirty="0"/>
              <a:t>9055 Seguro por discapacidad</a:t>
            </a:r>
          </a:p>
          <a:p>
            <a:pPr>
              <a:lnSpc>
                <a:spcPts val="1400"/>
              </a:lnSpc>
            </a:pPr>
            <a:r>
              <a:rPr lang="es-US" sz="1100" dirty="0"/>
              <a:t>9060 Seguro hospitalario, médico y dental</a:t>
            </a:r>
          </a:p>
          <a:p>
            <a:pPr>
              <a:lnSpc>
                <a:spcPts val="1400"/>
              </a:lnSpc>
            </a:pPr>
            <a:r>
              <a:rPr lang="es-US" sz="1100" dirty="0"/>
              <a:t>9065 Servicios dentales</a:t>
            </a:r>
          </a:p>
          <a:p>
            <a:pPr>
              <a:lnSpc>
                <a:spcPts val="1400"/>
              </a:lnSpc>
            </a:pPr>
            <a:r>
              <a:rPr lang="es-US" sz="1100" dirty="0"/>
              <a:t>9070 Beneficios sociales del sindicato</a:t>
            </a:r>
          </a:p>
          <a:p>
            <a:pPr>
              <a:lnSpc>
                <a:spcPts val="1400"/>
              </a:lnSpc>
            </a:pPr>
            <a:r>
              <a:rPr lang="es-US" sz="1100" dirty="0"/>
              <a:t>9089 Otros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322213" y="1352203"/>
            <a:ext cx="1701209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s-US" sz="1400" b="1" dirty="0">
                <a:solidFill>
                  <a:srgbClr val="0000FF"/>
                </a:solidFill>
              </a:rPr>
              <a:t>Cuenta de presupuesto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2113076" y="1353860"/>
            <a:ext cx="1701209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US" sz="1400" b="1" dirty="0">
                <a:solidFill>
                  <a:srgbClr val="0000FF"/>
                </a:solidFill>
              </a:rPr>
              <a:t>Concepto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4999489" y="974397"/>
            <a:ext cx="1096511" cy="60016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s-US" sz="1300" b="1" dirty="0">
                <a:solidFill>
                  <a:srgbClr val="0000FF"/>
                </a:solidFill>
              </a:rPr>
              <a:t>Presupuesto propuesto</a:t>
            </a:r>
          </a:p>
          <a:p>
            <a:pPr algn="ctr"/>
            <a:r>
              <a:rPr lang="es-US" sz="1300" b="1" dirty="0">
                <a:solidFill>
                  <a:srgbClr val="0000FF"/>
                </a:solidFill>
              </a:rPr>
              <a:t>2020-2021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6242096" y="974397"/>
            <a:ext cx="1096511" cy="60016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s-US" sz="1300" b="1" dirty="0">
                <a:solidFill>
                  <a:srgbClr val="0000FF"/>
                </a:solidFill>
              </a:rPr>
              <a:t>Presupuesto adoptado</a:t>
            </a:r>
          </a:p>
          <a:p>
            <a:pPr algn="ctr"/>
            <a:r>
              <a:rPr lang="es-US" sz="1300" b="1" dirty="0">
                <a:solidFill>
                  <a:srgbClr val="0000FF"/>
                </a:solidFill>
              </a:rPr>
              <a:t>2019-2020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7484703" y="1172628"/>
            <a:ext cx="904385" cy="40011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s-US" sz="1300" b="1" dirty="0">
                <a:solidFill>
                  <a:srgbClr val="0000FF"/>
                </a:solidFill>
              </a:rPr>
              <a:t>Variación del dólar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581215" y="1165796"/>
            <a:ext cx="822516" cy="40011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s-US" sz="1300" b="1" dirty="0">
                <a:solidFill>
                  <a:srgbClr val="0000FF"/>
                </a:solidFill>
              </a:rPr>
              <a:t>Variación porcentual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9603731" y="1182842"/>
            <a:ext cx="1096511" cy="40011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s-US" sz="1300" b="1" dirty="0">
                <a:solidFill>
                  <a:srgbClr val="0000FF"/>
                </a:solidFill>
              </a:rPr>
              <a:t>Gastos reales</a:t>
            </a:r>
          </a:p>
          <a:p>
            <a:pPr algn="ctr"/>
            <a:r>
              <a:rPr lang="es-US" sz="1300" b="1" dirty="0">
                <a:solidFill>
                  <a:srgbClr val="0000FF"/>
                </a:solidFill>
              </a:rPr>
              <a:t>2018-2019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10781586" y="1182842"/>
            <a:ext cx="1096511" cy="40011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s-US" sz="1300" b="1" dirty="0">
                <a:solidFill>
                  <a:srgbClr val="0000FF"/>
                </a:solidFill>
              </a:rPr>
              <a:t>Gasto</a:t>
            </a:r>
          </a:p>
          <a:p>
            <a:pPr algn="ctr"/>
            <a:r>
              <a:rPr lang="es-US" sz="1300" b="1" dirty="0">
                <a:solidFill>
                  <a:srgbClr val="0000FF"/>
                </a:solidFill>
              </a:rPr>
              <a:t>2017-2018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295676" y="3757012"/>
            <a:ext cx="2979787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s-US" sz="1400" b="1" dirty="0">
                <a:solidFill>
                  <a:schemeClr val="accent1"/>
                </a:solidFill>
              </a:rPr>
              <a:t>Fondo de libre disposición total</a:t>
            </a:r>
          </a:p>
        </p:txBody>
      </p:sp>
    </p:spTree>
    <p:extLst>
      <p:ext uri="{BB962C8B-B14F-4D97-AF65-F5344CB8AC3E}">
        <p14:creationId xmlns:p14="http://schemas.microsoft.com/office/powerpoint/2010/main" val="200061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</a:schemeClr>
            </a:gs>
            <a:gs pos="100000">
              <a:srgbClr val="002060"/>
            </a:gs>
            <a:gs pos="100000">
              <a:srgbClr val="00206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14600" y="533400"/>
            <a:ext cx="7162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US" sz="3200" b="1" dirty="0">
                <a:solidFill>
                  <a:srgbClr val="0070C0"/>
                </a:solidFill>
              </a:rPr>
              <a:t>Presupuesto y gravamen fiscal</a:t>
            </a:r>
          </a:p>
          <a:p>
            <a:pPr lvl="0" algn="ctr"/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21021" y="2000250"/>
            <a:ext cx="584380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419350" algn="l"/>
              </a:tabLst>
            </a:pPr>
            <a:r>
              <a:rPr lang="es-US" sz="2400" b="1" dirty="0"/>
              <a:t>Presupuesto</a:t>
            </a:r>
            <a:r>
              <a:rPr lang="es-US" sz="2400" dirty="0">
                <a:solidFill>
                  <a:schemeClr val="bg1"/>
                </a:solidFill>
              </a:rPr>
              <a:t>  </a:t>
            </a:r>
            <a:r>
              <a:rPr lang="es-US" sz="2400" dirty="0" smtClean="0">
                <a:solidFill>
                  <a:schemeClr val="bg1"/>
                </a:solidFill>
              </a:rPr>
              <a:t>  = 	Plan </a:t>
            </a:r>
            <a:r>
              <a:rPr lang="es-US" sz="2400" dirty="0">
                <a:solidFill>
                  <a:schemeClr val="bg1"/>
                </a:solidFill>
              </a:rPr>
              <a:t>de gastos que admite       	</a:t>
            </a:r>
            <a:r>
              <a:rPr lang="es-US" sz="2400" dirty="0" smtClean="0">
                <a:solidFill>
                  <a:schemeClr val="bg1"/>
                </a:solidFill>
              </a:rPr>
              <a:t>todos </a:t>
            </a:r>
            <a:r>
              <a:rPr lang="es-US" sz="2400" dirty="0">
                <a:solidFill>
                  <a:schemeClr val="bg1"/>
                </a:solidFill>
              </a:rPr>
              <a:t>los programas y </a:t>
            </a:r>
            <a:r>
              <a:rPr lang="es-US" sz="2400" dirty="0" smtClean="0">
                <a:solidFill>
                  <a:schemeClr val="bg1"/>
                </a:solidFill>
              </a:rPr>
              <a:t>	servicios de </a:t>
            </a:r>
            <a:r>
              <a:rPr lang="es-US" sz="2400" dirty="0">
                <a:solidFill>
                  <a:schemeClr val="bg1"/>
                </a:solidFill>
              </a:rPr>
              <a:t>enseñanza </a:t>
            </a:r>
            <a:r>
              <a:rPr lang="es-US" sz="2400" dirty="0" smtClean="0">
                <a:solidFill>
                  <a:schemeClr val="bg1"/>
                </a:solidFill>
              </a:rPr>
              <a:t>	del distrito </a:t>
            </a:r>
            <a:r>
              <a:rPr lang="es-US" sz="2400" dirty="0">
                <a:solidFill>
                  <a:schemeClr val="bg1"/>
                </a:solidFill>
              </a:rPr>
              <a:t>escolar. </a:t>
            </a:r>
          </a:p>
          <a:p>
            <a:endParaRPr lang="en-US" sz="2400" b="1" dirty="0" smtClean="0">
              <a:solidFill>
                <a:schemeClr val="bg1"/>
              </a:solidFill>
            </a:endParaRPr>
          </a:p>
          <a:p>
            <a:endParaRPr lang="en-US" sz="2400" dirty="0"/>
          </a:p>
          <a:p>
            <a:pPr>
              <a:tabLst>
                <a:tab pos="2419350" algn="l"/>
              </a:tabLst>
            </a:pPr>
            <a:r>
              <a:rPr lang="es-US" sz="2400" b="1" dirty="0"/>
              <a:t>Gravamen </a:t>
            </a:r>
            <a:r>
              <a:rPr lang="es-US" sz="2400" b="1" dirty="0" smtClean="0"/>
              <a:t>fiscal </a:t>
            </a:r>
            <a:r>
              <a:rPr lang="es-US" sz="2400" dirty="0" smtClean="0"/>
              <a:t> </a:t>
            </a:r>
            <a:r>
              <a:rPr lang="es-US" sz="2400" dirty="0">
                <a:solidFill>
                  <a:schemeClr val="bg1"/>
                </a:solidFill>
              </a:rPr>
              <a:t>=  La cantidad de dinero </a:t>
            </a:r>
            <a:r>
              <a:rPr lang="es-US" sz="2400" dirty="0" smtClean="0">
                <a:solidFill>
                  <a:schemeClr val="bg1"/>
                </a:solidFill>
              </a:rPr>
              <a:t>		obtenida mediante 	impuestos </a:t>
            </a:r>
            <a:r>
              <a:rPr lang="es-US" sz="2400" dirty="0">
                <a:solidFill>
                  <a:schemeClr val="bg1"/>
                </a:solidFill>
              </a:rPr>
              <a:t>a la propiedad </a:t>
            </a:r>
            <a:r>
              <a:rPr lang="es-US" sz="2400" dirty="0" smtClean="0">
                <a:solidFill>
                  <a:schemeClr val="bg1"/>
                </a:solidFill>
              </a:rPr>
              <a:t>	después  de </a:t>
            </a:r>
            <a:r>
              <a:rPr lang="es-US" sz="2400" dirty="0">
                <a:solidFill>
                  <a:schemeClr val="bg1"/>
                </a:solidFill>
              </a:rPr>
              <a:t>que se hayan </a:t>
            </a:r>
            <a:r>
              <a:rPr lang="es-US" sz="2400" dirty="0" smtClean="0">
                <a:solidFill>
                  <a:schemeClr val="bg1"/>
                </a:solidFill>
              </a:rPr>
              <a:t>	deducido </a:t>
            </a:r>
            <a:r>
              <a:rPr lang="es-US" sz="2400" dirty="0">
                <a:solidFill>
                  <a:schemeClr val="bg1"/>
                </a:solidFill>
              </a:rPr>
              <a:t>todas las </a:t>
            </a:r>
            <a:r>
              <a:rPr lang="es-US" sz="2400" dirty="0" smtClean="0">
                <a:solidFill>
                  <a:schemeClr val="bg1"/>
                </a:solidFill>
              </a:rPr>
              <a:t>demás 	fuentes </a:t>
            </a:r>
            <a:r>
              <a:rPr lang="es-US" sz="2400" dirty="0">
                <a:solidFill>
                  <a:schemeClr val="bg1"/>
                </a:solidFill>
              </a:rPr>
              <a:t>de ingreso.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221022" y="1353526"/>
            <a:ext cx="9316016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3559" y="1847849"/>
            <a:ext cx="3517854" cy="3517854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7752907" y="2173653"/>
            <a:ext cx="2362643" cy="284693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US" sz="2400" b="1" dirty="0"/>
              <a:t>Presupuesto</a:t>
            </a:r>
          </a:p>
          <a:p>
            <a:endParaRPr lang="es-AR" sz="1400" b="1" dirty="0">
              <a:solidFill>
                <a:srgbClr val="0000FF"/>
              </a:solidFill>
            </a:endParaRPr>
          </a:p>
          <a:p>
            <a:r>
              <a:rPr lang="es-US" dirty="0">
                <a:solidFill>
                  <a:srgbClr val="FF0000"/>
                </a:solidFill>
              </a:rPr>
              <a:t>(Ayuda estatal)</a:t>
            </a:r>
          </a:p>
          <a:p>
            <a:endParaRPr lang="es-AR" dirty="0">
              <a:solidFill>
                <a:srgbClr val="FF0000"/>
              </a:solidFill>
            </a:endParaRPr>
          </a:p>
          <a:p>
            <a:r>
              <a:rPr lang="es-US" dirty="0">
                <a:solidFill>
                  <a:srgbClr val="FF0000"/>
                </a:solidFill>
              </a:rPr>
              <a:t>(Ingresos locales)</a:t>
            </a:r>
          </a:p>
          <a:p>
            <a:endParaRPr lang="es-AR" dirty="0">
              <a:solidFill>
                <a:srgbClr val="FF0000"/>
              </a:solidFill>
            </a:endParaRPr>
          </a:p>
          <a:p>
            <a:r>
              <a:rPr lang="es-US" dirty="0">
                <a:solidFill>
                  <a:srgbClr val="FF0000"/>
                </a:solidFill>
              </a:rPr>
              <a:t>(Reservas)</a:t>
            </a:r>
          </a:p>
          <a:p>
            <a:endParaRPr lang="es-AR" sz="1400" b="1" dirty="0" smtClean="0">
              <a:solidFill>
                <a:srgbClr val="0000FF"/>
              </a:solidFill>
            </a:endParaRPr>
          </a:p>
          <a:p>
            <a:endParaRPr lang="es-AR" sz="1400" b="1" dirty="0" smtClean="0">
              <a:solidFill>
                <a:srgbClr val="0000FF"/>
              </a:solidFill>
            </a:endParaRPr>
          </a:p>
          <a:p>
            <a:r>
              <a:rPr lang="es-US" sz="2400" b="1" dirty="0" smtClean="0"/>
              <a:t>Gravamen </a:t>
            </a:r>
            <a:r>
              <a:rPr lang="es-US" sz="2400" b="1" dirty="0"/>
              <a:t>fiscal</a:t>
            </a:r>
          </a:p>
        </p:txBody>
      </p:sp>
      <p:cxnSp>
        <p:nvCxnSpPr>
          <p:cNvPr id="4" name="Conector recto 3"/>
          <p:cNvCxnSpPr/>
          <p:nvPr/>
        </p:nvCxnSpPr>
        <p:spPr>
          <a:xfrm>
            <a:off x="7696200" y="4351823"/>
            <a:ext cx="284083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7988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6E020DF9FF7D4B9E7478869D69B331" ma:contentTypeVersion="6" ma:contentTypeDescription="Create a new document." ma:contentTypeScope="" ma:versionID="197cf981ab93cd2ecb15608d45ec0153">
  <xsd:schema xmlns:xsd="http://www.w3.org/2001/XMLSchema" xmlns:xs="http://www.w3.org/2001/XMLSchema" xmlns:p="http://schemas.microsoft.com/office/2006/metadata/properties" xmlns:ns3="1be95179-998b-406a-a7e9-03e950f2565d" xmlns:ns4="d825e7ed-4c3b-4238-b9b5-589df28e2fc0" targetNamespace="http://schemas.microsoft.com/office/2006/metadata/properties" ma:root="true" ma:fieldsID="62a36ded14b6935a68044664a456a482" ns3:_="" ns4:_="">
    <xsd:import namespace="1be95179-998b-406a-a7e9-03e950f2565d"/>
    <xsd:import namespace="d825e7ed-4c3b-4238-b9b5-589df28e2fc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e95179-998b-406a-a7e9-03e950f256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25e7ed-4c3b-4238-b9b5-589df28e2fc0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2EBE183-15ED-48D2-91FE-B73A202768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e95179-998b-406a-a7e9-03e950f2565d"/>
    <ds:schemaRef ds:uri="d825e7ed-4c3b-4238-b9b5-589df28e2f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DF8A58-822F-46B5-B5A1-FF806DC328E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4181A20-EEED-4672-9C2A-E1760508EA90}">
  <ds:schemaRefs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d825e7ed-4c3b-4238-b9b5-589df28e2fc0"/>
    <ds:schemaRef ds:uri="1be95179-998b-406a-a7e9-03e950f2565d"/>
    <ds:schemaRef ds:uri="http://schemas.microsoft.com/office/2006/metadata/propertie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29970</TotalTime>
  <Words>826</Words>
  <Application>Microsoft Office PowerPoint</Application>
  <PresentationFormat>Panorámica</PresentationFormat>
  <Paragraphs>258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Office Theme</vt:lpstr>
      <vt:lpstr>Distrito Escolar de Syosset</vt:lpstr>
      <vt:lpstr>Presentación de PowerPoint</vt:lpstr>
      <vt:lpstr>Reajuste de los objetivos del presupuesto  según el entorno fiscal actual</vt:lpstr>
      <vt:lpstr>Presentación de PowerPoint</vt:lpstr>
      <vt:lpstr>Presentación de PowerPoint</vt:lpstr>
      <vt:lpstr>Presentación de PowerPoint</vt:lpstr>
      <vt:lpstr>Presentación de PowerPoint</vt:lpstr>
      <vt:lpstr>Detalle del anteproyecto del presupuesto: beneficios</vt:lpstr>
      <vt:lpstr>Presentación de PowerPoint</vt:lpstr>
      <vt:lpstr>Ayuda estatal</vt:lpstr>
      <vt:lpstr>Ayuda estatal</vt:lpstr>
      <vt:lpstr>Gastos y ayuda para el transporte</vt:lpstr>
      <vt:lpstr>Ingresos locales: reservas</vt:lpstr>
      <vt:lpstr>Ingresos locales: reservas restringidas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Syosset School District</dc:title>
  <dc:creator>Patricia Rufo</dc:creator>
  <cp:lastModifiedBy>Cecilia Ghidinelli</cp:lastModifiedBy>
  <cp:revision>604</cp:revision>
  <dcterms:created xsi:type="dcterms:W3CDTF">2019-10-29T19:25:36Z</dcterms:created>
  <dcterms:modified xsi:type="dcterms:W3CDTF">2020-05-26T19:06:56Z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0x0101002F6E020DF9FF7D4B9E7478869D69B331</vt:lpwstr>
  </property>
</Properties>
</file>