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325" r:id="rId7"/>
    <p:sldId id="323" r:id="rId8"/>
    <p:sldId id="267" r:id="rId9"/>
    <p:sldId id="349" r:id="rId10"/>
    <p:sldId id="352" r:id="rId11"/>
    <p:sldId id="355" r:id="rId12"/>
    <p:sldId id="326" r:id="rId13"/>
    <p:sldId id="329" r:id="rId14"/>
    <p:sldId id="343" r:id="rId15"/>
    <p:sldId id="345" r:id="rId16"/>
    <p:sldId id="357" r:id="rId17"/>
    <p:sldId id="337" r:id="rId18"/>
    <p:sldId id="339" r:id="rId19"/>
    <p:sldId id="333" r:id="rId20"/>
    <p:sldId id="341" r:id="rId21"/>
    <p:sldId id="338" r:id="rId22"/>
    <p:sldId id="332" r:id="rId23"/>
    <p:sldId id="347" r:id="rId24"/>
    <p:sldId id="346" r:id="rId25"/>
    <p:sldId id="353" r:id="rId26"/>
    <p:sldId id="354" r:id="rId27"/>
    <p:sldId id="350" r:id="rId28"/>
    <p:sldId id="273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Rufo" initials="PR" lastIdx="1" clrIdx="0">
    <p:extLst>
      <p:ext uri="{19B8F6BF-5375-455C-9EA6-DF929625EA0E}">
        <p15:presenceInfo xmlns:p15="http://schemas.microsoft.com/office/powerpoint/2012/main" userId="S-1-5-21-990672694-3641617645-1886227475-109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EB4"/>
    <a:srgbClr val="3E8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CD4DD-9730-4C1B-B41D-9A97823B0319}" v="2300" dt="2019-11-18T15:43:25.061"/>
    <p1510:client id="{7551F13E-B7AA-9A88-09D4-C5E6ECFF06A7}" v="25" dt="2019-11-15T21:27:59.821"/>
    <p1510:client id="{B69D3BE7-8E4F-E808-94F6-1863FAFE1B19}" v="79" dt="2020-02-05T21:43:40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465" autoAdjust="0"/>
    <p:restoredTop sz="94660"/>
  </p:normalViewPr>
  <p:slideViewPr>
    <p:cSldViewPr snapToGrid="0">
      <p:cViewPr>
        <p:scale>
          <a:sx n="90" d="100"/>
          <a:sy n="90" d="100"/>
        </p:scale>
        <p:origin x="3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43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2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3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5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4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3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5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7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10C0B-5A61-4153-81A5-950DAA26B36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ED940-6D33-4825-A8F2-E20414CC3DA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US" sz="7200">
                <a:solidFill>
                  <a:schemeClr val="bg1"/>
                </a:solidFill>
              </a:rPr>
              <a:t>Distrito Escolar de Syosset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US" sz="4000">
                <a:cs typeface="Calibri"/>
              </a:rPr>
              <a:t>Presupuesto 2020-2021</a:t>
            </a:r>
          </a:p>
          <a:p>
            <a:r>
              <a:rPr lang="es-US" sz="2800"/>
              <a:t>19 de mayo de 2020</a:t>
            </a:r>
          </a:p>
        </p:txBody>
      </p:sp>
    </p:spTree>
    <p:extLst>
      <p:ext uri="{BB962C8B-B14F-4D97-AF65-F5344CB8AC3E}">
        <p14:creationId xmlns:p14="http://schemas.microsoft.com/office/powerpoint/2010/main" val="20383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059216" cy="102304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US" sz="3600" b="1">
                <a:solidFill>
                  <a:schemeClr val="bg1"/>
                </a:solidFill>
              </a:rPr>
              <a:t>Ayuda estatal: recortes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5112" y="1313477"/>
            <a:ext cx="82724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3600">
                <a:solidFill>
                  <a:schemeClr val="bg1"/>
                </a:solidFill>
              </a:rPr>
              <a:t>El director de Presupuesto del gobernador estimó un recorte del 20 % en la ayuda estatal para las escuelas y les solicitó que esperaran hasta el 15 de mayo para obtener una actualización.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s-US" sz="3600">
                <a:solidFill>
                  <a:schemeClr val="bg1"/>
                </a:solidFill>
              </a:rPr>
              <a:t>Para Syosset, esto representa un recorte de $3.6 si se tiene en cuenta la ayuda total o de $1.7 si se tiene en cuenta la Ayuda Base.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059216" cy="102304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US" sz="3600" b="1">
                <a:solidFill>
                  <a:schemeClr val="bg1"/>
                </a:solidFill>
              </a:rPr>
              <a:t>Opciones cuando se reducen los ingresos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7363" y="1583443"/>
            <a:ext cx="8272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US" sz="3600">
                <a:solidFill>
                  <a:schemeClr val="bg1"/>
                </a:solidFill>
              </a:rPr>
              <a:t>Reducir el presupuesto (gastos)</a:t>
            </a:r>
          </a:p>
          <a:p>
            <a:pPr marL="742950" indent="-742950">
              <a:buFont typeface="+mj-lt"/>
              <a:buAutoNum type="arabicPeriod"/>
            </a:pPr>
            <a:r>
              <a:rPr lang="es-US" sz="3600">
                <a:solidFill>
                  <a:schemeClr val="bg1"/>
                </a:solidFill>
              </a:rPr>
              <a:t>Encontrar otra fuente de ingresos para compensar la diferencia</a:t>
            </a:r>
          </a:p>
          <a:p>
            <a:pPr marL="742950" indent="-742950">
              <a:buFont typeface="+mj-lt"/>
              <a:buAutoNum type="arabicPeriod"/>
            </a:pPr>
            <a:r>
              <a:rPr lang="es-US" sz="3600">
                <a:solidFill>
                  <a:schemeClr val="bg1"/>
                </a:solidFill>
              </a:rPr>
              <a:t>Combinar las opciones 1 y 2</a:t>
            </a:r>
          </a:p>
          <a:p>
            <a:pPr marL="742950" indent="-742950">
              <a:buFont typeface="+mj-lt"/>
              <a:buAutoNum type="arabicPeriod"/>
            </a:pPr>
            <a:r>
              <a:rPr lang="es-US" sz="3600">
                <a:solidFill>
                  <a:schemeClr val="bg1"/>
                </a:solidFill>
              </a:rPr>
              <a:t>Aceptar el aumento del presupuesto y el gravamen fiscal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5235" y="3190003"/>
            <a:ext cx="820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54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2339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942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US" sz="3600" b="1">
                <a:solidFill>
                  <a:schemeClr val="bg1"/>
                </a:solidFill>
              </a:rPr>
              <a:t>Presupuesto reducido para preservar todos los programas y servicios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652734"/>
          </a:xfrm>
        </p:spPr>
        <p:txBody>
          <a:bodyPr>
            <a:noAutofit/>
          </a:bodyPr>
          <a:lstStyle/>
          <a:p>
            <a:pPr algn="ctr"/>
            <a:r>
              <a:rPr lang="es-US" sz="2800"/>
              <a:t>Alrededor de $4.4 millones en recortes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s-US"/>
              <a:t>$2.4 millones en operaciones:</a:t>
            </a:r>
            <a:br>
              <a:rPr lang="es-US"/>
            </a:br>
            <a:r>
              <a:rPr lang="es-US"/>
              <a:t/>
            </a:r>
            <a:br>
              <a:rPr lang="es-US"/>
            </a:br>
            <a:r>
              <a:rPr lang="es-US"/>
              <a:t>    $1.4 millones en proyectos </a:t>
            </a:r>
            <a:br>
              <a:rPr lang="es-US"/>
            </a:br>
            <a:r>
              <a:rPr lang="es-US"/>
              <a:t>       de capital pospuestos</a:t>
            </a:r>
            <a:br>
              <a:rPr lang="es-US"/>
            </a:br>
            <a:r>
              <a:rPr lang="es-US"/>
              <a:t/>
            </a:r>
            <a:br>
              <a:rPr lang="es-US"/>
            </a:br>
            <a:r>
              <a:rPr lang="es-US"/>
              <a:t>    $1 millón en equipos y</a:t>
            </a:r>
            <a:br>
              <a:rPr lang="es-US"/>
            </a:br>
            <a:r>
              <a:rPr lang="es-US"/>
              <a:t>      servicios contractuales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514311"/>
            <a:ext cx="5183188" cy="3684588"/>
          </a:xfrm>
        </p:spPr>
        <p:txBody>
          <a:bodyPr/>
          <a:lstStyle/>
          <a:p>
            <a:endParaRPr lang="en-US" dirty="0"/>
          </a:p>
          <a:p>
            <a:r>
              <a:rPr lang="es-US"/>
              <a:t>$2 millones en recortes de personal por deserción:</a:t>
            </a:r>
          </a:p>
          <a:p>
            <a:pPr marL="0" indent="0">
              <a:buNone/>
            </a:pPr>
            <a:r>
              <a:rPr lang="es-US"/>
              <a:t>	 2 puestos administrativos</a:t>
            </a:r>
          </a:p>
          <a:p>
            <a:pPr marL="0" indent="0">
              <a:buNone/>
            </a:pPr>
            <a:r>
              <a:rPr lang="es-US"/>
              <a:t>	 7 puestos de apoyo</a:t>
            </a:r>
          </a:p>
          <a:p>
            <a:pPr marL="0" indent="0">
              <a:buNone/>
            </a:pPr>
            <a:r>
              <a:rPr lang="es-US"/>
              <a:t>	12 puestos docentes</a:t>
            </a:r>
          </a:p>
        </p:txBody>
      </p:sp>
    </p:spTree>
    <p:extLst>
      <p:ext uri="{BB962C8B-B14F-4D97-AF65-F5344CB8AC3E}">
        <p14:creationId xmlns:p14="http://schemas.microsoft.com/office/powerpoint/2010/main" val="41496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942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US" sz="3600" b="1">
                <a:solidFill>
                  <a:schemeClr val="bg1"/>
                </a:solidFill>
              </a:rPr>
              <a:t>Mejor flexibilidad para responder ante la incertidumbre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046514"/>
            <a:ext cx="10515600" cy="4143149"/>
          </a:xfrm>
        </p:spPr>
        <p:txBody>
          <a:bodyPr>
            <a:normAutofit fontScale="92500" lnSpcReduction="10000"/>
          </a:bodyPr>
          <a:lstStyle/>
          <a:p>
            <a:r>
              <a:rPr lang="es-US" sz="4000">
                <a:solidFill>
                  <a:schemeClr val="bg2"/>
                </a:solidFill>
              </a:rPr>
              <a:t>Se agregó una asignación de $2 millones para ayudar al distrito a responder ante posibles costos adicionales ocasionados por la pandemia de coronavirus.</a:t>
            </a:r>
          </a:p>
          <a:p>
            <a:r>
              <a:rPr lang="es-US" sz="4000">
                <a:solidFill>
                  <a:schemeClr val="bg2"/>
                </a:solidFill>
              </a:rPr>
              <a:t>Se identificaron puestos vacantes y equipos no relacionados con la instrucción que permanecerían en espera del presupuesto hasta que se disponga de cifras de ayuda estatal más definitivas.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04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0565" cy="499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65" y="2643051"/>
            <a:ext cx="5716660" cy="42149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6512" y="222023"/>
            <a:ext cx="6374053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3200" dirty="0">
                <a:solidFill>
                  <a:srgbClr val="FF0000"/>
                </a:solidFill>
              </a:rPr>
              <a:t>Beneficios del uso de las reservas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6512" y="1018415"/>
            <a:ext cx="6195106" cy="30162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800" dirty="0"/>
              <a:t>Se ahorra para futuras contingencias.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800" dirty="0"/>
              <a:t>Ayuda con la planificación operativa y de capital a largo plazo.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800" dirty="0"/>
              <a:t>Podría reducir la necesidad de préstamos.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800" dirty="0"/>
              <a:t>Puede ayudar a estabilizar los efectos </a:t>
            </a:r>
            <a:r>
              <a:rPr lang="es-US" sz="2800" dirty="0" smtClean="0"/>
              <a:t/>
            </a:r>
            <a:br>
              <a:rPr lang="es-US" sz="2800" dirty="0" smtClean="0"/>
            </a:br>
            <a:r>
              <a:rPr lang="es-US" sz="2800" dirty="0" smtClean="0"/>
              <a:t>de </a:t>
            </a:r>
            <a:r>
              <a:rPr lang="es-US" sz="2800" dirty="0"/>
              <a:t>las fluctuaciones en la economía.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67077" y="2660357"/>
            <a:ext cx="5620148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2400" dirty="0">
                <a:solidFill>
                  <a:srgbClr val="0070C0"/>
                </a:solidFill>
              </a:rPr>
              <a:t>Oficina del Contralor del Estado </a:t>
            </a:r>
          </a:p>
          <a:p>
            <a:pPr algn="ctr"/>
            <a:r>
              <a:rPr lang="es-US" sz="2400" dirty="0">
                <a:solidFill>
                  <a:srgbClr val="0070C0"/>
                </a:solidFill>
              </a:rPr>
              <a:t>Uso de reservas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604451" y="3370160"/>
            <a:ext cx="170120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600">
                <a:solidFill>
                  <a:srgbClr val="FF0000"/>
                </a:solidFill>
              </a:rPr>
              <a:t>Seminario web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819901" y="3738365"/>
            <a:ext cx="5219700" cy="7232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600" dirty="0">
                <a:solidFill>
                  <a:srgbClr val="FF0000"/>
                </a:solidFill>
              </a:rPr>
              <a:t>Asociación de Funcionarios de Negocios Escolares del estado de Nueva York</a:t>
            </a:r>
          </a:p>
          <a:p>
            <a:pPr algn="ctr"/>
            <a:endParaRPr lang="es-AR" sz="400" dirty="0">
              <a:solidFill>
                <a:srgbClr val="FF0000"/>
              </a:solidFill>
            </a:endParaRPr>
          </a:p>
          <a:p>
            <a:pPr algn="ctr"/>
            <a:r>
              <a:rPr lang="es-US" sz="1100" dirty="0">
                <a:solidFill>
                  <a:srgbClr val="FF0000"/>
                </a:solidFill>
              </a:rPr>
              <a:t>13 de mayo de 2020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922924" y="4439513"/>
            <a:ext cx="1346907" cy="206660"/>
          </a:xfrm>
          <a:prstGeom prst="rect">
            <a:avLst/>
          </a:prstGeom>
          <a:solidFill>
            <a:srgbClr val="2B5EB4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s-US" sz="800" dirty="0">
                <a:solidFill>
                  <a:schemeClr val="bg1"/>
                </a:solidFill>
              </a:rPr>
              <a:t>CONTRALOR DEL ESTADO DE NUEVA YORK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579898" y="5884827"/>
            <a:ext cx="2731169" cy="184666"/>
          </a:xfrm>
          <a:prstGeom prst="rect">
            <a:avLst/>
          </a:prstGeom>
          <a:solidFill>
            <a:srgbClr val="3E84D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200" dirty="0">
                <a:solidFill>
                  <a:schemeClr val="bg1"/>
                </a:solidFill>
              </a:rPr>
              <a:t>CONTRALOR DEL ESTADO DE NUEVA YORK</a:t>
            </a:r>
          </a:p>
        </p:txBody>
      </p:sp>
    </p:spTree>
    <p:extLst>
      <p:ext uri="{BB962C8B-B14F-4D97-AF65-F5344CB8AC3E}">
        <p14:creationId xmlns:p14="http://schemas.microsoft.com/office/powerpoint/2010/main" val="2170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2133601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US" sz="3600" b="1">
                <a:solidFill>
                  <a:schemeClr val="bg1"/>
                </a:solidFill>
              </a:rPr>
              <a:t>Ingresos locales: reservas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0"/>
            <a:ext cx="7866784" cy="653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3205016" y="1459345"/>
            <a:ext cx="27080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s-US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  <a:p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s-AR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s-US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s-US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s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US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s-US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  <a:p>
            <a:r>
              <a:rPr lang="es-US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598092" y="5945385"/>
            <a:ext cx="1787856" cy="123111"/>
          </a:xfrm>
          <a:prstGeom prst="rect">
            <a:avLst/>
          </a:prstGeom>
          <a:solidFill>
            <a:srgbClr val="2B5EB4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800" dirty="0">
                <a:solidFill>
                  <a:schemeClr val="bg1"/>
                </a:solidFill>
              </a:rPr>
              <a:t>CONTRALOR DEL ESTADO DE NUEVA YORK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95411" y="869479"/>
            <a:ext cx="7728972" cy="44935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s-US" sz="2400" dirty="0"/>
              <a:t>Los distritos escolares están autorizados a establecer las siguientes reservas: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/>
              <a:t>Reserva de aportes para la jubilación (GML </a:t>
            </a:r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s-US" dirty="0"/>
              <a:t>6-r)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/>
              <a:t>Reserva de capitales (EDU </a:t>
            </a:r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§3651)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Reserva de </a:t>
            </a:r>
            <a:r>
              <a:rPr lang="es-US" dirty="0" err="1">
                <a:latin typeface="Calibri" panose="020F0502020204030204" pitchFamily="34" charset="0"/>
                <a:cs typeface="Calibri" panose="020F0502020204030204" pitchFamily="34" charset="0"/>
              </a:rPr>
              <a:t>certiorari</a:t>
            </a:r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 de impuestos (EDU §3651[1-a])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Reserva para pérdida de propiedad y reserva para gastos por responsabilidad civil (EDU §1709[8-c])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/>
              <a:t>Reserva para reducción fiscal </a:t>
            </a:r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(EDU §1604[36], §1709[37])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Reserva de reparación (GML § 6-d)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pc="-30" dirty="0">
                <a:latin typeface="Calibri" panose="020F0502020204030204" pitchFamily="34" charset="0"/>
                <a:cs typeface="Calibri" panose="020F0502020204030204" pitchFamily="34" charset="0"/>
              </a:rPr>
              <a:t>Reserva para indemnización por accidentes y enfermedades laborales (GML § 6-j)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Reserva obligatoria para el servicio de deudas (GML § 6-l)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Reserva para el seguro de desempleo (GML § 6-m)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Reserva para el seguro (GML § 6-n)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>
                <a:latin typeface="Calibri" panose="020F0502020204030204" pitchFamily="34" charset="0"/>
                <a:cs typeface="Calibri" panose="020F0502020204030204" pitchFamily="34" charset="0"/>
              </a:rPr>
              <a:t>Reserva para la responsabilidad civil adeudada por prestaciones a los empleados (GML § 6-p)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3657599" y="90855"/>
            <a:ext cx="786678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Tipos de fondos de reserva</a:t>
            </a:r>
          </a:p>
        </p:txBody>
      </p:sp>
    </p:spTree>
    <p:extLst>
      <p:ext uri="{BB962C8B-B14F-4D97-AF65-F5344CB8AC3E}">
        <p14:creationId xmlns:p14="http://schemas.microsoft.com/office/powerpoint/2010/main" val="30923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059216" cy="102304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US" sz="3600" b="1">
                <a:solidFill>
                  <a:schemeClr val="bg1"/>
                </a:solidFill>
              </a:rPr>
              <a:t>Ingresos locales: reservas restringidas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4988" y="5660023"/>
            <a:ext cx="5905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1600" i="1" dirty="0">
                <a:solidFill>
                  <a:schemeClr val="bg1"/>
                </a:solidFill>
              </a:rPr>
              <a:t>Saldos de reservas provenientes de estados financieros auditados.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9388" y="2257425"/>
            <a:ext cx="4786312" cy="374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88" y="1419224"/>
            <a:ext cx="5905500" cy="416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" y="2057400"/>
            <a:ext cx="461962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s-US" sz="3200" b="1" dirty="0">
                <a:solidFill>
                  <a:schemeClr val="bg1"/>
                </a:solidFill>
              </a:rPr>
              <a:t>Reservas restringidas totales = $26.2 millones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s-US" sz="3200" b="1" dirty="0">
                <a:solidFill>
                  <a:schemeClr val="bg1"/>
                </a:solidFill>
              </a:rPr>
              <a:t>Se prevén $3.8 millones para mantener el presupuesto de 2020-2021 al mismo nivel que en los últimos años.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739058" y="2269457"/>
            <a:ext cx="4051413" cy="32624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Fondo general</a:t>
            </a:r>
          </a:p>
          <a:p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Restringido</a:t>
            </a:r>
          </a:p>
          <a:p>
            <a:pPr marL="180975"/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Indemnización por accidentes y enfermedades laborales</a:t>
            </a:r>
          </a:p>
          <a:p>
            <a:pPr marL="180975"/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Seguro de desempleo</a:t>
            </a:r>
          </a:p>
          <a:p>
            <a:pPr marL="180975">
              <a:spcBef>
                <a:spcPts val="1200"/>
              </a:spcBef>
            </a:pP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Aportes para la jubilación</a:t>
            </a:r>
          </a:p>
          <a:p>
            <a:pPr marL="444500">
              <a:spcBef>
                <a:spcPts val="600"/>
              </a:spcBef>
            </a:pP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jubilación para maestros</a:t>
            </a:r>
          </a:p>
          <a:p>
            <a:pPr marL="444500">
              <a:spcBef>
                <a:spcPts val="600"/>
              </a:spcBef>
            </a:pP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jubilación para empleados</a:t>
            </a:r>
          </a:p>
          <a:p>
            <a:pPr marL="180975">
              <a:spcBef>
                <a:spcPts val="600"/>
              </a:spcBef>
            </a:pP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Seguro</a:t>
            </a:r>
          </a:p>
          <a:p>
            <a:pPr marL="180975">
              <a:spcBef>
                <a:spcPts val="600"/>
              </a:spcBef>
            </a:pP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 civil adeudada por prestaciones </a:t>
            </a:r>
            <a:r>
              <a:rPr lang="es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empleados </a:t>
            </a:r>
          </a:p>
          <a:p>
            <a:pPr marL="180975"/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</a:p>
          <a:p>
            <a:pPr marL="180975"/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Reparaciones</a:t>
            </a:r>
          </a:p>
        </p:txBody>
      </p:sp>
    </p:spTree>
    <p:extLst>
      <p:ext uri="{BB962C8B-B14F-4D97-AF65-F5344CB8AC3E}">
        <p14:creationId xmlns:p14="http://schemas.microsoft.com/office/powerpoint/2010/main" val="6915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0"/>
            <a:ext cx="1893456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US" sz="3600" b="1">
                <a:solidFill>
                  <a:schemeClr val="bg1"/>
                </a:solidFill>
              </a:rPr>
              <a:t>Ingresos locales: reservas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18" y="309111"/>
            <a:ext cx="8291331" cy="65488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52349" y="1677725"/>
            <a:ext cx="7985672" cy="11387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2800" dirty="0"/>
              <a:t>Las finanzas de los distritos escolares enfrentarán mucha incertidumbre en los próximos meses y años.</a:t>
            </a:r>
          </a:p>
          <a:p>
            <a:endParaRPr lang="es-AR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3306618" y="538952"/>
            <a:ext cx="8291331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nos espera?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30223" y="3287066"/>
            <a:ext cx="7567725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2400" dirty="0"/>
              <a:t>Equilibrar la flexibilidad financiera con los recursos disponibles</a:t>
            </a:r>
          </a:p>
          <a:p>
            <a:endParaRPr lang="es-AR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4030224" y="4286348"/>
            <a:ext cx="6378200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2400" dirty="0"/>
              <a:t>Detectar nuevos riesgos y oportunidades</a:t>
            </a:r>
          </a:p>
          <a:p>
            <a:endParaRPr lang="es-AR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4030224" y="5315659"/>
            <a:ext cx="4595161" cy="7190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72000" rIns="0" bIns="0" rtlCol="0">
            <a:spAutoFit/>
          </a:bodyPr>
          <a:lstStyle/>
          <a:p>
            <a:r>
              <a:rPr lang="es-US" sz="2400" dirty="0"/>
              <a:t>Colaborar con soluciones</a:t>
            </a:r>
          </a:p>
          <a:p>
            <a:endParaRPr lang="es-AR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8516982" y="6217919"/>
            <a:ext cx="1785257" cy="195814"/>
          </a:xfrm>
          <a:prstGeom prst="rect">
            <a:avLst/>
          </a:prstGeom>
          <a:solidFill>
            <a:srgbClr val="2B5EB4"/>
          </a:solidFill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s-US" sz="800" dirty="0">
                <a:solidFill>
                  <a:schemeClr val="bg1"/>
                </a:solidFill>
              </a:rPr>
              <a:t>CONTRALOR DEL ESTADO DE NUEVA YORK</a:t>
            </a:r>
          </a:p>
        </p:txBody>
      </p:sp>
    </p:spTree>
    <p:extLst>
      <p:ext uri="{BB962C8B-B14F-4D97-AF65-F5344CB8AC3E}">
        <p14:creationId xmlns:p14="http://schemas.microsoft.com/office/powerpoint/2010/main" val="35961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059216" cy="102304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US" sz="3600" b="1">
                <a:solidFill>
                  <a:schemeClr val="bg1"/>
                </a:solidFill>
              </a:rPr>
              <a:t>Ingresos locales: reservas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7362" y="1583443"/>
            <a:ext cx="98059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3600" dirty="0">
                <a:solidFill>
                  <a:schemeClr val="bg1"/>
                </a:solidFill>
              </a:rPr>
              <a:t>Continuar utilizando el saldo del fondo y las reservas para apoyar el gravamen fiscal:</a:t>
            </a:r>
            <a:br>
              <a:rPr lang="es-US" sz="3600" dirty="0">
                <a:solidFill>
                  <a:schemeClr val="bg1"/>
                </a:solidFill>
              </a:rPr>
            </a:br>
            <a:endParaRPr lang="es-US" sz="36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US" sz="3200" dirty="0">
                <a:solidFill>
                  <a:schemeClr val="bg1"/>
                </a:solidFill>
              </a:rPr>
              <a:t>Financiar los proyectos de capital del presupuesto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US" sz="3200" dirty="0">
                <a:solidFill>
                  <a:schemeClr val="bg1"/>
                </a:solidFill>
              </a:rPr>
              <a:t>Financiar los gastos relacionados con la COVID-19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US" sz="3200" dirty="0">
                <a:solidFill>
                  <a:schemeClr val="bg1"/>
                </a:solidFill>
              </a:rPr>
              <a:t>Financiar los gastos directos del presupuesto (</a:t>
            </a:r>
            <a:r>
              <a:rPr lang="es-US" sz="3200" i="1" dirty="0">
                <a:solidFill>
                  <a:schemeClr val="bg1"/>
                </a:solidFill>
              </a:rPr>
              <a:t>sistema de jubilación para empleados [ERS], indemnización por accidentes y enfermedades laborales, desempleo</a:t>
            </a:r>
            <a:r>
              <a:rPr lang="es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13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85837" cy="6858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185737"/>
            <a:ext cx="10829925" cy="64865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461164" y="4830617"/>
            <a:ext cx="5791200" cy="2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233058" y="628650"/>
            <a:ext cx="855864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2800" b="1" dirty="0">
                <a:solidFill>
                  <a:srgbClr val="002060"/>
                </a:solidFill>
              </a:rPr>
              <a:t>OFICINA DEL CONTRALOR DEL ESTADO DE NUEVA YORK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233059" y="1260899"/>
            <a:ext cx="7296792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2600" b="1" dirty="0">
                <a:solidFill>
                  <a:schemeClr val="accent5">
                    <a:lumMod val="75000"/>
                  </a:schemeClr>
                </a:solidFill>
              </a:rPr>
              <a:t>Thomas P. </a:t>
            </a:r>
            <a:r>
              <a:rPr lang="es-US" sz="2600" b="1" dirty="0" err="1">
                <a:solidFill>
                  <a:schemeClr val="accent5">
                    <a:lumMod val="75000"/>
                  </a:schemeClr>
                </a:solidFill>
              </a:rPr>
              <a:t>DiNapoli</a:t>
            </a:r>
            <a:r>
              <a:rPr lang="es-US" sz="2600" b="1" dirty="0">
                <a:solidFill>
                  <a:schemeClr val="accent5">
                    <a:lumMod val="75000"/>
                  </a:schemeClr>
                </a:solidFill>
              </a:rPr>
              <a:t>, contralor del estado</a:t>
            </a:r>
          </a:p>
          <a:p>
            <a:r>
              <a:rPr lang="es-US" sz="2400" dirty="0" err="1">
                <a:solidFill>
                  <a:schemeClr val="accent5">
                    <a:lumMod val="75000"/>
                  </a:schemeClr>
                </a:solidFill>
              </a:rPr>
              <a:t>Elliot</a:t>
            </a:r>
            <a:r>
              <a:rPr lang="es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US" sz="2400" dirty="0" err="1">
                <a:solidFill>
                  <a:schemeClr val="accent5">
                    <a:lumMod val="75000"/>
                  </a:schemeClr>
                </a:solidFill>
              </a:rPr>
              <a:t>Auerbach</a:t>
            </a:r>
            <a:r>
              <a:rPr lang="es-US" sz="2400" dirty="0">
                <a:solidFill>
                  <a:schemeClr val="accent5">
                    <a:lumMod val="75000"/>
                  </a:schemeClr>
                </a:solidFill>
              </a:rPr>
              <a:t>, contralor adjunto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76500" y="2193151"/>
            <a:ext cx="8134349" cy="72314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US" sz="2800" b="1" dirty="0"/>
              <a:t>Recursos para gestionar el presupuesto de los distritos escolares durante la crisis de la COVID-19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233058" y="3120396"/>
            <a:ext cx="10425542" cy="34009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s-US" dirty="0"/>
              <a:t>La Oficina del Contralor del Estado de Nueva York (OSC) reconoce que la pandemia de la COVID-19 ha generado un entorno de incertidumbre para los funcionarios de los distritos escolares en cuanto a la gestión de sus operaciones financieras y los desafíos a los que se enfrentan a medida que trabajan para elaborar presupuestos equilibrados para el próximo año fiscal.</a:t>
            </a:r>
          </a:p>
          <a:p>
            <a:pPr>
              <a:spcAft>
                <a:spcPts val="300"/>
              </a:spcAft>
            </a:pPr>
            <a:r>
              <a:rPr lang="es-US" dirty="0"/>
              <a:t>Debido al cierre de los distritos escolares en Nueva York y a los cambios posteriores en los programas y las operaciones, es posible que los distritos escolares finalicen el año fiscal actual con resultados operativos muy diferentes a los anticipados antes de la pandemia. Esto podría impulsar cambios en los niveles de saldo de fondos de un distrito. </a:t>
            </a:r>
            <a:r>
              <a:rPr lang="es-US" baseline="30000" dirty="0"/>
              <a:t>1</a:t>
            </a:r>
          </a:p>
          <a:p>
            <a:pPr>
              <a:spcAft>
                <a:spcPts val="300"/>
              </a:spcAft>
            </a:pPr>
            <a:r>
              <a:rPr lang="es-US" dirty="0"/>
              <a:t>El próximo año, es posible que los distritos escolares enfrenten déficits presupuestarios significativos. Como resultado, los distritos escolares se enfrentarán a numerosos desafíos de gestión financiera. Creemos que la información que se incluye a continuación y los recursos ya disponibles pueden ayudar a los distritos escolares </a:t>
            </a:r>
            <a:r>
              <a:rPr lang="es-US" dirty="0" smtClean="0"/>
              <a:t/>
            </a:r>
            <a:br>
              <a:rPr lang="es-US" dirty="0" smtClean="0"/>
            </a:br>
            <a:r>
              <a:rPr lang="es-US" dirty="0" smtClean="0"/>
              <a:t>a </a:t>
            </a:r>
            <a:r>
              <a:rPr lang="es-US" dirty="0"/>
              <a:t>gestionar las operaciones financieras de un distrito durante este período sin precedentes.</a:t>
            </a:r>
          </a:p>
        </p:txBody>
      </p:sp>
    </p:spTree>
    <p:extLst>
      <p:ext uri="{BB962C8B-B14F-4D97-AF65-F5344CB8AC3E}">
        <p14:creationId xmlns:p14="http://schemas.microsoft.com/office/powerpoint/2010/main" val="801370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585" y="174568"/>
            <a:ext cx="9711348" cy="6309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US" sz="3600" b="1" dirty="0">
                <a:solidFill>
                  <a:schemeClr val="accent5">
                    <a:lumMod val="50000"/>
                  </a:schemeClr>
                </a:solidFill>
              </a:rPr>
              <a:t>Planificación del presupuesto 2020-2021</a:t>
            </a:r>
            <a:br>
              <a:rPr lang="es-US" sz="36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s-US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SzPct val="70000"/>
            </a:pPr>
            <a:r>
              <a:rPr lang="es-US" sz="2800" b="1" dirty="0">
                <a:solidFill>
                  <a:schemeClr val="bg1"/>
                </a:solidFill>
              </a:rPr>
              <a:t>Fechas importantes</a:t>
            </a:r>
          </a:p>
          <a:p>
            <a:pPr marL="457200" indent="-457200">
              <a:buSzPct val="70000"/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SzPct val="70000"/>
            </a:pPr>
            <a:r>
              <a:rPr lang="es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 </a:t>
            </a:r>
            <a:r>
              <a:rPr lang="es-US" sz="2800" b="1" dirty="0" smtClean="0">
                <a:solidFill>
                  <a:schemeClr val="bg1"/>
                </a:solidFill>
              </a:rPr>
              <a:t>10 </a:t>
            </a:r>
            <a:r>
              <a:rPr lang="es-US" sz="2800" b="1" dirty="0">
                <a:solidFill>
                  <a:schemeClr val="bg1"/>
                </a:solidFill>
              </a:rPr>
              <a:t>de febrero: reunión de presupuesto (</a:t>
            </a:r>
            <a:r>
              <a:rPr lang="es-US" sz="2400" b="1" dirty="0">
                <a:solidFill>
                  <a:schemeClr val="bg1"/>
                </a:solidFill>
              </a:rPr>
              <a:t>códigos de capital </a:t>
            </a:r>
            <a:r>
              <a:rPr lang="es-US" sz="2400" b="1" dirty="0" smtClean="0">
                <a:solidFill>
                  <a:schemeClr val="bg1"/>
                </a:solidFill>
              </a:rPr>
              <a:t> </a:t>
            </a:r>
            <a:br>
              <a:rPr lang="es-US" sz="2400" b="1" dirty="0" smtClean="0">
                <a:solidFill>
                  <a:schemeClr val="bg1"/>
                </a:solidFill>
              </a:rPr>
            </a:br>
            <a:r>
              <a:rPr lang="es-US" sz="2400" b="1" dirty="0" smtClean="0">
                <a:solidFill>
                  <a:schemeClr val="bg1"/>
                </a:solidFill>
              </a:rPr>
              <a:t>       y </a:t>
            </a:r>
            <a:r>
              <a:rPr lang="es-US" sz="2400" b="1" dirty="0">
                <a:solidFill>
                  <a:schemeClr val="bg1"/>
                </a:solidFill>
              </a:rPr>
              <a:t>administración)</a:t>
            </a:r>
          </a:p>
          <a:p>
            <a:pPr>
              <a:buSzPct val="70000"/>
            </a:pPr>
            <a:r>
              <a:rPr lang="es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s-US" sz="2800" b="1" dirty="0">
                <a:solidFill>
                  <a:srgbClr val="FF0000"/>
                </a:solidFill>
              </a:rPr>
              <a:t> </a:t>
            </a:r>
            <a:r>
              <a:rPr lang="es-US" sz="2800" b="1" dirty="0" smtClean="0">
                <a:solidFill>
                  <a:srgbClr val="FF0000"/>
                </a:solidFill>
              </a:rPr>
              <a:t> </a:t>
            </a:r>
            <a:r>
              <a:rPr lang="es-US" sz="2800" b="1" dirty="0" smtClean="0">
                <a:solidFill>
                  <a:schemeClr val="bg1"/>
                </a:solidFill>
              </a:rPr>
              <a:t>16 </a:t>
            </a:r>
            <a:r>
              <a:rPr lang="es-US" sz="2800" b="1" dirty="0">
                <a:solidFill>
                  <a:schemeClr val="bg1"/>
                </a:solidFill>
              </a:rPr>
              <a:t>de marzo: resumen del presupuesto (programa)</a:t>
            </a:r>
          </a:p>
          <a:p>
            <a:pPr>
              <a:buSzPct val="70000"/>
            </a:pPr>
            <a:r>
              <a:rPr lang="es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es-US" sz="2800" b="1" dirty="0">
                <a:solidFill>
                  <a:srgbClr val="FF0000"/>
                </a:solidFill>
              </a:rPr>
              <a:t> </a:t>
            </a:r>
            <a:r>
              <a:rPr lang="es-US" sz="2800" b="1" dirty="0" smtClean="0">
                <a:solidFill>
                  <a:srgbClr val="FF0000"/>
                </a:solidFill>
              </a:rPr>
              <a:t> </a:t>
            </a:r>
            <a:r>
              <a:rPr lang="es-US" sz="2800" b="1" dirty="0" smtClean="0">
                <a:solidFill>
                  <a:schemeClr val="bg1"/>
                </a:solidFill>
              </a:rPr>
              <a:t>28 </a:t>
            </a:r>
            <a:r>
              <a:rPr lang="es-US" sz="2800" b="1" dirty="0">
                <a:solidFill>
                  <a:schemeClr val="bg1"/>
                </a:solidFill>
              </a:rPr>
              <a:t>de abril: reunión de presupuesto; ganancias y reservas</a:t>
            </a:r>
          </a:p>
          <a:p>
            <a:pPr marL="457200" indent="-457200">
              <a:buSzPct val="70000"/>
              <a:buFont typeface="Arial" panose="020B0604020202020204" pitchFamily="34" charset="0"/>
              <a:buChar char="•"/>
            </a:pPr>
            <a:r>
              <a:rPr lang="es-US" sz="2800" b="1" dirty="0">
                <a:solidFill>
                  <a:schemeClr val="bg1"/>
                </a:solidFill>
              </a:rPr>
              <a:t>19 de mayo: adopción del presupuesto</a:t>
            </a:r>
          </a:p>
          <a:p>
            <a:pPr marL="457200" indent="-457200">
              <a:buSzPct val="70000"/>
              <a:buFont typeface="Arial" panose="020B0604020202020204" pitchFamily="34" charset="0"/>
              <a:buChar char="•"/>
            </a:pPr>
            <a:r>
              <a:rPr lang="es-US" sz="2800" b="1" dirty="0">
                <a:solidFill>
                  <a:schemeClr val="bg1"/>
                </a:solidFill>
              </a:rPr>
              <a:t>27 de mayo: audiencia de presupuesto</a:t>
            </a:r>
          </a:p>
          <a:p>
            <a:pPr marL="457200" indent="-457200">
              <a:buSzPct val="70000"/>
              <a:buFont typeface="Arial" panose="020B0604020202020204" pitchFamily="34" charset="0"/>
              <a:buChar char="•"/>
            </a:pPr>
            <a:r>
              <a:rPr lang="es-US" sz="4000" b="1" dirty="0">
                <a:solidFill>
                  <a:schemeClr val="bg1"/>
                </a:solidFill>
              </a:rPr>
              <a:t>9 de junio: FECHA DE VOTACIÓN DEL PRESUPUESTO</a:t>
            </a:r>
          </a:p>
          <a:p>
            <a:r>
              <a:rPr lang="es-US" sz="2800" dirty="0">
                <a:solidFill>
                  <a:schemeClr val="bg1"/>
                </a:solidFill>
              </a:rPr>
              <a:t>			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1301858" cy="6858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chemeClr val="bg1"/>
              </a:solidFill>
              <a:cs typeface="Calibri Ligh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92584" y="910614"/>
            <a:ext cx="931601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059216" cy="102304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3600" b="1">
                <a:solidFill>
                  <a:schemeClr val="bg1"/>
                </a:solidFill>
              </a:rPr>
              <a:t>Ingresos locales: saldo del fondo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12" y="1415328"/>
            <a:ext cx="10730086" cy="2371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66" y="4012504"/>
            <a:ext cx="10251093" cy="26889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82911" y="1565639"/>
            <a:ext cx="729679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2000" b="1"/>
              <a:t>Gestionar los niveles de saldo del fondo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82910" y="2023727"/>
            <a:ext cx="981718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dirty="0"/>
              <a:t>Si los funcionarios del distrito escolar estiman que tendrán un saldo excedente del fondo a medida que se acerca el final del año fiscal, deben considerar lo siguiente: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39318" y="2728035"/>
            <a:ext cx="9720241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/>
              <a:t>Destinar el saldo excedente del fondo a la reducción del gravamen fiscal sobre bienes inmuebles del próximo año, especialmente en vista de la situación económica actual que muchos contribuyentes están atravesando.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71661" y="4293495"/>
            <a:ext cx="9371284" cy="166199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/>
              <a:t>Determinar si se necesitan compras únicas que podrían pagarse con los fondos excedentes</a:t>
            </a:r>
            <a:r>
              <a:rPr lang="es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dirty="0"/>
              <a:t>Evaluar los niveles de saldo del fondo de reserva existentes para ver si se necesita financiamiento adicional para cumplir futuros requisitos anticipados o la creación de nuevos fondos de reserva para satisfacer futuras necesidades anticipadas.</a:t>
            </a:r>
          </a:p>
        </p:txBody>
      </p:sp>
    </p:spTree>
    <p:extLst>
      <p:ext uri="{BB962C8B-B14F-4D97-AF65-F5344CB8AC3E}">
        <p14:creationId xmlns:p14="http://schemas.microsoft.com/office/powerpoint/2010/main" val="91730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059216" cy="102304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3600" b="1">
                <a:solidFill>
                  <a:schemeClr val="bg1"/>
                </a:solidFill>
              </a:rPr>
              <a:t>Ingresos locales: saldo del fondo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6" y="1559786"/>
            <a:ext cx="9982063" cy="476249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34771" y="1868226"/>
            <a:ext cx="428539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b="1"/>
              <a:t>Saldo del fondo asignado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64926" y="3146775"/>
            <a:ext cx="3421323" cy="187743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s-US" dirty="0"/>
              <a:t>Trabajo del proyecto de capital</a:t>
            </a:r>
          </a:p>
          <a:p>
            <a:pPr>
              <a:spcAft>
                <a:spcPts val="2000"/>
              </a:spcAft>
            </a:pPr>
            <a:r>
              <a:rPr lang="es-US" dirty="0"/>
              <a:t>Mejoras en la seguridad</a:t>
            </a:r>
          </a:p>
          <a:p>
            <a:pPr>
              <a:spcAft>
                <a:spcPts val="2000"/>
              </a:spcAft>
            </a:pPr>
            <a:r>
              <a:rPr lang="es-US" dirty="0"/>
              <a:t>Propósito general</a:t>
            </a:r>
          </a:p>
          <a:p>
            <a:pPr>
              <a:spcAft>
                <a:spcPts val="2000"/>
              </a:spcAft>
            </a:pPr>
            <a:r>
              <a:rPr lang="es-US" dirty="0"/>
              <a:t>Posibles gastos por la COVID-19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83977" y="5227850"/>
            <a:ext cx="379180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b="1" dirty="0"/>
              <a:t>Saldo total del fondo asignado</a:t>
            </a:r>
          </a:p>
        </p:txBody>
      </p:sp>
    </p:spTree>
    <p:extLst>
      <p:ext uri="{BB962C8B-B14F-4D97-AF65-F5344CB8AC3E}">
        <p14:creationId xmlns:p14="http://schemas.microsoft.com/office/powerpoint/2010/main" val="37008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0" y="-172528"/>
            <a:ext cx="12113536" cy="103209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2400" b="1">
                <a:solidFill>
                  <a:schemeClr val="bg1"/>
                </a:solidFill>
              </a:rPr>
              <a:t>ANTEPROYECTO del informe de impuestos sobre la propiedad de Syosset para 2020-2021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3" y="926654"/>
            <a:ext cx="9714428" cy="57179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64856" y="1184416"/>
            <a:ext cx="428539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1000" b="1" u="sng"/>
              <a:t>Los campos sombreados calcularán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3508" y="1586541"/>
            <a:ext cx="5319642" cy="25135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US" sz="1000" spc="-10" dirty="0"/>
              <a:t>Importe total presupuestado, sin incluir proposiciones por separado</a:t>
            </a:r>
          </a:p>
          <a:p>
            <a:pPr marL="228600" indent="-228600">
              <a:lnSpc>
                <a:spcPts val="1400"/>
              </a:lnSpc>
              <a:buAutoNum type="alphaUcPeriod"/>
            </a:pPr>
            <a:r>
              <a:rPr lang="es-US" sz="1000" spc="-10" dirty="0"/>
              <a:t>Gravamen fiscal propuesto para respaldar el importe total presupuestado</a:t>
            </a:r>
            <a:r>
              <a:rPr lang="es-US" sz="1000" spc="-10" baseline="30000" dirty="0"/>
              <a:t>1</a:t>
            </a:r>
          </a:p>
          <a:p>
            <a:pPr marL="228600" indent="-228600">
              <a:lnSpc>
                <a:spcPts val="1400"/>
              </a:lnSpc>
              <a:spcAft>
                <a:spcPts val="200"/>
              </a:spcAft>
              <a:buAutoNum type="alphaUcPeriod"/>
            </a:pPr>
            <a:r>
              <a:rPr lang="es-US" sz="1000" spc="-10" dirty="0"/>
              <a:t>Gravamen fiscal para respaldar la deuda de la biblioteca, si corresponde</a:t>
            </a:r>
          </a:p>
          <a:p>
            <a:pPr marL="228600" indent="-228600">
              <a:lnSpc>
                <a:spcPts val="1400"/>
              </a:lnSpc>
              <a:spcAft>
                <a:spcPts val="200"/>
              </a:spcAft>
              <a:buFontTx/>
              <a:buAutoNum type="alphaUcPeriod"/>
            </a:pPr>
            <a:r>
              <a:rPr lang="es-US" sz="1000" spc="-10" dirty="0"/>
              <a:t>Gravamen fiscal para proposiciones no excluibles, si corresponde</a:t>
            </a:r>
            <a:r>
              <a:rPr lang="es-US" sz="1000" spc="-10" baseline="30000" dirty="0"/>
              <a:t>2</a:t>
            </a:r>
          </a:p>
          <a:p>
            <a:pPr marL="228600" indent="-228600">
              <a:lnSpc>
                <a:spcPts val="1400"/>
              </a:lnSpc>
              <a:spcAft>
                <a:spcPts val="200"/>
              </a:spcAft>
              <a:buAutoNum type="alphaUcPeriod"/>
            </a:pPr>
            <a:r>
              <a:rPr lang="es-US" sz="1000" spc="-50" dirty="0"/>
              <a:t>Total del monto de la reserva del límite impositivo usado para reducir el gravamen anual actual, si corresponde</a:t>
            </a:r>
          </a:p>
          <a:p>
            <a:pPr marL="228600" indent="-228600">
              <a:lnSpc>
                <a:spcPts val="1400"/>
              </a:lnSpc>
              <a:buAutoNum type="alphaUcPeriod"/>
            </a:pPr>
            <a:r>
              <a:rPr lang="es-US" sz="1000" spc="-10" dirty="0"/>
              <a:t>Gravamen fiscal total propuesto para el año escolar (A+B+C+D)</a:t>
            </a:r>
          </a:p>
          <a:p>
            <a:pPr marL="228600" indent="-228600">
              <a:lnSpc>
                <a:spcPts val="1400"/>
              </a:lnSpc>
              <a:spcAft>
                <a:spcPts val="200"/>
              </a:spcAft>
              <a:buAutoNum type="alphaUcPeriod"/>
            </a:pPr>
            <a:r>
              <a:rPr lang="es-US" sz="1000" spc="-10" dirty="0"/>
              <a:t>Exclusiones permitidas al límite del gravamen fiscal de la escuela</a:t>
            </a:r>
          </a:p>
          <a:p>
            <a:pPr marL="228600" indent="-228600">
              <a:lnSpc>
                <a:spcPts val="1400"/>
              </a:lnSpc>
              <a:spcAft>
                <a:spcPts val="200"/>
              </a:spcAft>
              <a:buAutoNum type="alphaUcPeriod"/>
            </a:pPr>
            <a:r>
              <a:rPr lang="es-US" sz="1000" spc="-10" dirty="0"/>
              <a:t>Límite del gravamen fiscal sobre la escuela, </a:t>
            </a:r>
            <a:r>
              <a:rPr lang="es-US" sz="1000" u="sng" spc="-10" dirty="0"/>
              <a:t>sin incluir</a:t>
            </a:r>
            <a:r>
              <a:rPr lang="es-US" sz="1000" spc="-10" dirty="0"/>
              <a:t> el gravamen para las exclusiones permitidas</a:t>
            </a:r>
            <a:r>
              <a:rPr lang="es-US" sz="1000" spc="-10" baseline="30000" dirty="0"/>
              <a:t>3</a:t>
            </a:r>
          </a:p>
          <a:p>
            <a:pPr marL="228600" indent="-228600">
              <a:lnSpc>
                <a:spcPts val="1100"/>
              </a:lnSpc>
              <a:spcBef>
                <a:spcPts val="200"/>
              </a:spcBef>
              <a:spcAft>
                <a:spcPts val="200"/>
              </a:spcAft>
              <a:buAutoNum type="alphaUcPeriod"/>
            </a:pPr>
            <a:r>
              <a:rPr lang="es-US" sz="1000" spc="-10" dirty="0"/>
              <a:t>Gravamen fiscal total propuesto para fines escolares, </a:t>
            </a:r>
            <a:r>
              <a:rPr lang="es-US" sz="1000" u="sng" spc="-10" dirty="0"/>
              <a:t>sin incluir</a:t>
            </a:r>
            <a:r>
              <a:rPr lang="es-US" sz="1000" spc="-10" dirty="0"/>
              <a:t> exclusiones permitidas y el gravamen para la deuda de la biblioteca, más la reserva del límite impositivo del año anterior (E-B-F+D</a:t>
            </a:r>
            <a:r>
              <a:rPr lang="es-US" sz="1000" spc="-10" dirty="0" smtClean="0"/>
              <a:t>)</a:t>
            </a:r>
            <a:endParaRPr lang="es-US" sz="1000" spc="-10" dirty="0"/>
          </a:p>
          <a:p>
            <a:pPr marL="228600" indent="-228600">
              <a:lnSpc>
                <a:spcPts val="1400"/>
              </a:lnSpc>
              <a:spcBef>
                <a:spcPts val="200"/>
              </a:spcBef>
              <a:buAutoNum type="alphaUcPeriod"/>
            </a:pPr>
            <a:r>
              <a:rPr lang="es-US" sz="1000" spc="-10" dirty="0"/>
              <a:t>Diferencia: (G-H); (el valor negativo requiere el 60.0% de la aprobación de los votantes)</a:t>
            </a:r>
            <a:r>
              <a:rPr lang="es-US" sz="1000" spc="-10" baseline="30000" dirty="0"/>
              <a:t>2</a:t>
            </a:r>
          </a:p>
          <a:p>
            <a:pPr>
              <a:lnSpc>
                <a:spcPts val="1400"/>
              </a:lnSpc>
              <a:spcBef>
                <a:spcPts val="200"/>
              </a:spcBef>
            </a:pPr>
            <a:r>
              <a:rPr lang="es-US" sz="1000" spc="-10" dirty="0"/>
              <a:t>Inscripción en las escuelas públicas</a:t>
            </a:r>
          </a:p>
          <a:p>
            <a:pPr>
              <a:lnSpc>
                <a:spcPts val="1400"/>
              </a:lnSpc>
              <a:spcBef>
                <a:spcPts val="200"/>
              </a:spcBef>
            </a:pPr>
            <a:r>
              <a:rPr lang="es-US" sz="1000" spc="-10" dirty="0"/>
              <a:t>Índice de precios al consumidor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153150" y="1030527"/>
            <a:ext cx="1258932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000" b="1" dirty="0"/>
              <a:t>Presupuestados en 2019-2020</a:t>
            </a:r>
          </a:p>
          <a:p>
            <a:pPr algn="ctr"/>
            <a:r>
              <a:rPr lang="es-US" sz="1000" b="1" dirty="0"/>
              <a:t>(A)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762875" y="1030527"/>
            <a:ext cx="125730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000" b="1" dirty="0"/>
              <a:t>Presupuesto propuesto para 2020-2021</a:t>
            </a:r>
          </a:p>
          <a:p>
            <a:pPr algn="ctr"/>
            <a:r>
              <a:rPr lang="es-US" sz="1000" b="1" dirty="0"/>
              <a:t>(B)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210676" y="1098691"/>
            <a:ext cx="1204690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72000" rIns="0" bIns="0" rtlCol="0">
            <a:spAutoFit/>
          </a:bodyPr>
          <a:lstStyle/>
          <a:p>
            <a:pPr algn="ctr"/>
            <a:r>
              <a:rPr lang="es-US" sz="1000" b="1" dirty="0"/>
              <a:t>Variación porcentual</a:t>
            </a:r>
          </a:p>
          <a:p>
            <a:pPr algn="ctr"/>
            <a:r>
              <a:rPr lang="es-US" sz="1000" b="1" dirty="0"/>
              <a:t>(C)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33508" y="4409494"/>
            <a:ext cx="9581858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85725" indent="-85725"/>
            <a:r>
              <a:rPr lang="es-US" sz="1000" baseline="30000" dirty="0" smtClean="0"/>
              <a:t>1	</a:t>
            </a:r>
            <a:r>
              <a:rPr lang="es-US" sz="1000" dirty="0" smtClean="0"/>
              <a:t>Incluir </a:t>
            </a:r>
            <a:r>
              <a:rPr lang="es-US" sz="1000" dirty="0"/>
              <a:t>cualquier reserva del año anterior para el exceso de gravamen fiscal, incluidos los intereses.</a:t>
            </a:r>
          </a:p>
          <a:p>
            <a:pPr marL="85725" indent="-85725"/>
            <a:r>
              <a:rPr lang="es-US" sz="1000" baseline="30000" dirty="0" smtClean="0"/>
              <a:t>2	</a:t>
            </a:r>
            <a:r>
              <a:rPr lang="es-US" sz="1000" dirty="0" smtClean="0"/>
              <a:t>El </a:t>
            </a:r>
            <a:r>
              <a:rPr lang="es-US" sz="1000" dirty="0"/>
              <a:t>gravamen fiscal relacionado con proposiciones de servicios educativos o de transporte no son elegibles para la exclusión bajo el límite de gravamen fiscal de la escuela y puede afectar los requisitos de aprobación de los votantes.</a:t>
            </a:r>
          </a:p>
          <a:p>
            <a:pPr marL="85725" indent="-85725"/>
            <a:r>
              <a:rPr lang="es-US" sz="1000" baseline="30000" dirty="0" smtClean="0"/>
              <a:t>3	</a:t>
            </a:r>
            <a:r>
              <a:rPr lang="es-US" sz="1000" dirty="0" smtClean="0"/>
              <a:t>Para </a:t>
            </a:r>
            <a:r>
              <a:rPr lang="es-US" sz="1000" dirty="0"/>
              <a:t>el período 2020-2021, incluye todo saldo transferido del período 2019-2020 y excluye cualquier gravamen fiscal para la deuda de la biblioteca o la reserva del año anterior para el exceso de gravamen fiscal, incluidos los intereses.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33508" y="5778987"/>
            <a:ext cx="4757667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1000" dirty="0"/>
              <a:t>Saldo del fondo restringido ajustado</a:t>
            </a:r>
          </a:p>
          <a:p>
            <a:r>
              <a:rPr lang="es-US" sz="1000" dirty="0"/>
              <a:t>Saldo del fondo asignado</a:t>
            </a:r>
          </a:p>
          <a:p>
            <a:r>
              <a:rPr lang="es-US" sz="1000" dirty="0"/>
              <a:t>Saldo del fondo no restringido ajustado</a:t>
            </a:r>
          </a:p>
          <a:p>
            <a:r>
              <a:rPr lang="es-US" sz="1000" dirty="0"/>
              <a:t>Saldo del fondo no restringido ajustado </a:t>
            </a:r>
            <a:r>
              <a:rPr lang="es-US" sz="1000" dirty="0" smtClean="0"/>
              <a:t/>
            </a:r>
            <a:br>
              <a:rPr lang="es-US" sz="1000" dirty="0" smtClean="0"/>
            </a:br>
            <a:r>
              <a:rPr lang="es-US" sz="1000" dirty="0" smtClean="0"/>
              <a:t>como </a:t>
            </a:r>
            <a:r>
              <a:rPr lang="es-US" sz="1000" dirty="0"/>
              <a:t>porcentaje </a:t>
            </a:r>
            <a:r>
              <a:rPr lang="es-US" sz="1000" dirty="0" smtClean="0"/>
              <a:t>del </a:t>
            </a:r>
            <a:r>
              <a:rPr lang="es-US" sz="1000" dirty="0"/>
              <a:t>presupuesto total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263151" y="5346715"/>
            <a:ext cx="100759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000" b="1" dirty="0"/>
              <a:t>Actual 2019-20</a:t>
            </a:r>
          </a:p>
          <a:p>
            <a:pPr algn="ctr"/>
            <a:r>
              <a:rPr lang="es-US" sz="1000" b="1" dirty="0"/>
              <a:t>(D)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762875" y="5347767"/>
            <a:ext cx="12573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000" b="1" dirty="0"/>
              <a:t>Estimado 2020-2021</a:t>
            </a:r>
          </a:p>
          <a:p>
            <a:pPr algn="ctr"/>
            <a:r>
              <a:rPr lang="es-US" sz="1000" b="1" dirty="0"/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41518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1331843" cy="6858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2000" b="1" dirty="0" smtClean="0">
                <a:solidFill>
                  <a:schemeClr val="bg1"/>
                </a:solidFill>
              </a:rPr>
              <a:t>ANTE-PROYECTO </a:t>
            </a:r>
            <a:r>
              <a:rPr lang="es-US" sz="2000" b="1" dirty="0">
                <a:solidFill>
                  <a:schemeClr val="bg1"/>
                </a:solidFill>
              </a:rPr>
              <a:t>del informe de impuestos sobre la propiedad de </a:t>
            </a:r>
            <a:r>
              <a:rPr lang="es-US" sz="2000" b="1" dirty="0" err="1">
                <a:solidFill>
                  <a:schemeClr val="bg1"/>
                </a:solidFill>
              </a:rPr>
              <a:t>Syosset</a:t>
            </a:r>
            <a:r>
              <a:rPr lang="es-US" sz="2000" b="1" dirty="0">
                <a:solidFill>
                  <a:schemeClr val="bg1"/>
                </a:solidFill>
              </a:rPr>
              <a:t> </a:t>
            </a:r>
            <a:r>
              <a:rPr lang="es-US" sz="2400" b="1" dirty="0">
                <a:solidFill>
                  <a:schemeClr val="bg1"/>
                </a:solidFill>
              </a:rPr>
              <a:t>para 2020-2021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9" y="99877"/>
            <a:ext cx="7471954" cy="675812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25189" y="248661"/>
            <a:ext cx="62328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800" b="1" dirty="0"/>
              <a:t>Tipo de reserva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31639" y="248661"/>
            <a:ext cx="62328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800" b="1"/>
              <a:t>Nombre de la reserva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87338" y="248660"/>
            <a:ext cx="1160961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800" b="1"/>
              <a:t>Descripción de la reserva*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980716" y="187104"/>
            <a:ext cx="76508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800" b="1"/>
              <a:t>Saldo real al 3/31/2020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837966" y="187105"/>
            <a:ext cx="76508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800" b="1"/>
              <a:t>Saldo estimado final al 6/30/2020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949216" y="150234"/>
            <a:ext cx="1671034" cy="4056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0" rtlCol="0">
            <a:spAutoFit/>
          </a:bodyPr>
          <a:lstStyle/>
          <a:p>
            <a:pPr algn="ctr"/>
            <a:r>
              <a:rPr lang="es-US" sz="800" b="1" dirty="0"/>
              <a:t>Uso previsto de la reserva en el año escolar 2020-2021 (Límite de 200 caracteres)**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78618" y="622249"/>
            <a:ext cx="662568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800" b="1"/>
              <a:t>Nota: Asegúrese de hacer clic en el botón Guardar luego de cada Reserva que agregue bajo Capital, Pérdida de bienes, Responsabilidades u Otras reservas.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378618" y="921584"/>
            <a:ext cx="42303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600"/>
              <a:t>Capital</a:t>
            </a:r>
          </a:p>
          <a:p>
            <a:r>
              <a:rPr lang="es-US" sz="600">
                <a:solidFill>
                  <a:srgbClr val="2B5EB4"/>
                </a:solidFill>
              </a:rPr>
              <a:t>+ (agregar)</a:t>
            </a:r>
          </a:p>
          <a:p>
            <a:r>
              <a:rPr lang="es-US" sz="600">
                <a:solidFill>
                  <a:srgbClr val="2B5EB4"/>
                </a:solidFill>
              </a:rPr>
              <a:t>- (eliminar)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378618" y="1267732"/>
            <a:ext cx="42303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600"/>
              <a:t>Capital</a:t>
            </a:r>
          </a:p>
          <a:p>
            <a:r>
              <a:rPr lang="es-US" sz="600">
                <a:solidFill>
                  <a:srgbClr val="2B5EB4"/>
                </a:solidFill>
              </a:rPr>
              <a:t>+ (agregar)</a:t>
            </a:r>
          </a:p>
          <a:p>
            <a:r>
              <a:rPr lang="es-US" sz="600">
                <a:solidFill>
                  <a:srgbClr val="2B5EB4"/>
                </a:solidFill>
              </a:rPr>
              <a:t>- (eliminar)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378618" y="1639280"/>
            <a:ext cx="42303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600"/>
              <a:t>Capital</a:t>
            </a:r>
          </a:p>
          <a:p>
            <a:r>
              <a:rPr lang="es-US" sz="600">
                <a:solidFill>
                  <a:srgbClr val="2B5EB4"/>
                </a:solidFill>
              </a:rPr>
              <a:t>+ (agregar)</a:t>
            </a:r>
          </a:p>
          <a:p>
            <a:r>
              <a:rPr lang="es-US" sz="600">
                <a:solidFill>
                  <a:srgbClr val="2B5EB4"/>
                </a:solidFill>
              </a:rPr>
              <a:t>- (eliminar)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78617" y="2102684"/>
            <a:ext cx="4230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Reparación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381765" y="2277198"/>
            <a:ext cx="574080" cy="3603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spc="-20" dirty="0"/>
              <a:t>Indemnización por accidentes </a:t>
            </a:r>
            <a:r>
              <a:rPr lang="es-US" sz="700" spc="-20" dirty="0" smtClean="0"/>
              <a:t/>
            </a:r>
            <a:br>
              <a:rPr lang="es-US" sz="700" spc="-20" dirty="0" smtClean="0"/>
            </a:br>
            <a:r>
              <a:rPr lang="es-US" sz="700" spc="-20" dirty="0" smtClean="0"/>
              <a:t>y </a:t>
            </a:r>
            <a:r>
              <a:rPr lang="es-US" sz="700" spc="-20" dirty="0"/>
              <a:t>enfermedades laborales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381765" y="2751687"/>
            <a:ext cx="566706" cy="1808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dirty="0"/>
              <a:t>Seguro de desempleo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381765" y="3083941"/>
            <a:ext cx="546554" cy="2705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dirty="0"/>
              <a:t>Reserva para </a:t>
            </a:r>
            <a:r>
              <a:rPr lang="es-US" sz="700" dirty="0" smtClean="0"/>
              <a:t>reducción </a:t>
            </a:r>
            <a:r>
              <a:rPr lang="es-US" sz="700" dirty="0"/>
              <a:t>fiscal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381765" y="3377529"/>
            <a:ext cx="574080" cy="4103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ts val="840"/>
              </a:lnSpc>
            </a:pPr>
            <a:r>
              <a:rPr lang="es-US" sz="700" dirty="0"/>
              <a:t>Reserva obligatoria para el servicio de deudas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386874" y="3831712"/>
            <a:ext cx="53703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s-US" sz="700" dirty="0"/>
              <a:t>Seguro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378618" y="4003689"/>
            <a:ext cx="569854" cy="2705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dirty="0"/>
              <a:t>Pérdida de propiedad</a:t>
            </a:r>
          </a:p>
          <a:p>
            <a:pPr>
              <a:lnSpc>
                <a:spcPts val="700"/>
              </a:lnSpc>
            </a:pPr>
            <a:r>
              <a:rPr lang="es-US" sz="700" dirty="0">
                <a:solidFill>
                  <a:srgbClr val="2B5EB4"/>
                </a:solidFill>
              </a:rPr>
              <a:t>+ (agregar)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374392" y="4322784"/>
            <a:ext cx="574079" cy="2705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spc="-30" dirty="0"/>
              <a:t>Responsabilidad civil</a:t>
            </a:r>
          </a:p>
          <a:p>
            <a:pPr>
              <a:lnSpc>
                <a:spcPts val="700"/>
              </a:lnSpc>
            </a:pPr>
            <a:r>
              <a:rPr lang="es-US" sz="700" dirty="0">
                <a:solidFill>
                  <a:srgbClr val="2B5EB4"/>
                </a:solidFill>
              </a:rPr>
              <a:t>+ (agregar)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366443" y="4637010"/>
            <a:ext cx="557465" cy="1808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dirty="0" err="1"/>
              <a:t>Certiorari</a:t>
            </a:r>
            <a:r>
              <a:rPr lang="es-US" sz="700" dirty="0"/>
              <a:t> de impuestos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374392" y="4879301"/>
            <a:ext cx="574080" cy="2705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dirty="0"/>
              <a:t>Reserva para recuperaciones de seguros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362799" y="5257002"/>
            <a:ext cx="585672" cy="359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spc="-30" dirty="0"/>
              <a:t>Responsabilidad civil adeudada por prestaciones a los </a:t>
            </a:r>
            <a:r>
              <a:rPr lang="es-US" sz="700" dirty="0"/>
              <a:t>empleados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2367018" y="5699984"/>
            <a:ext cx="57408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s-US" sz="700" dirty="0"/>
              <a:t>Aportes para la jubilación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362798" y="6121932"/>
            <a:ext cx="593047" cy="2705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dirty="0"/>
              <a:t>Reserva para impuestos no recaudados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343993" y="6498235"/>
            <a:ext cx="597105" cy="2705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dirty="0"/>
              <a:t>Otras reservas únicas</a:t>
            </a:r>
          </a:p>
          <a:p>
            <a:pPr>
              <a:lnSpc>
                <a:spcPts val="700"/>
              </a:lnSpc>
            </a:pPr>
            <a:r>
              <a:rPr lang="es-US" sz="700" dirty="0">
                <a:solidFill>
                  <a:srgbClr val="2B5EB4"/>
                </a:solidFill>
              </a:rPr>
              <a:t>+ (agregar)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979046" y="921584"/>
            <a:ext cx="74842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Capital 2014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973745" y="1289388"/>
            <a:ext cx="74842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SEGURIDAD 2014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2979096" y="1657192"/>
            <a:ext cx="74842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Capital 2020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2973745" y="2099003"/>
            <a:ext cx="815841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600" dirty="0"/>
              <a:t>RESERVA DE REPARACIÓN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2979045" y="2424926"/>
            <a:ext cx="74842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TRABAJADORES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2982167" y="2773953"/>
            <a:ext cx="772754" cy="11190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DESEMPLEO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2973745" y="3841092"/>
            <a:ext cx="74842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SEGURO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2958538" y="5257002"/>
            <a:ext cx="831048" cy="2705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dirty="0"/>
              <a:t>RESERVA DEL SISTEMA DE JUBILACIONES (EBAL)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2973744" y="5733652"/>
            <a:ext cx="748427" cy="3603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s-US" sz="700" dirty="0"/>
              <a:t>RESERVA DEL SISTEMA DE JUBILACIÓN PARA EMPLEADOS (ERS)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3921665" y="909651"/>
            <a:ext cx="184413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Para el costo de cualquier objeto o propósito para los cuales puedan emitirse bonos.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921665" y="1261977"/>
            <a:ext cx="184413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Para el costo de cualquier objeto o propósito para los cuales puedan emitirse bonos.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921665" y="1645263"/>
            <a:ext cx="184413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Para el costo de cualquier objeto o propósito para los cuales puedan emitirse bonos.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3921665" y="2086358"/>
            <a:ext cx="184413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Para el costo de reparaciones del equipamiento o mejoras de capital.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3921665" y="2406721"/>
            <a:ext cx="184413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Para la indemnización por accidentes y enfermedades laborales y prestaciones a los trabajadores. 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3921665" y="2755555"/>
            <a:ext cx="184413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Para reembolsos a la Caja del seguro por desempleo del estado.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3921664" y="3169459"/>
            <a:ext cx="186822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Para el uso gradual de las ganancias de la venta de bienes inmuebles del distrito escolar.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3917254" y="3429000"/>
            <a:ext cx="19157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Para el producto de la venta de bienes o mejoras de capital del distrito, restringido al servicio de la deuda.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3917254" y="3815646"/>
            <a:ext cx="191573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Para pérdidas por responsabilidad civil, accidentes y otros tipos de pérdidas no aseguradas.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3917254" y="4094570"/>
            <a:ext cx="184413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Para cubrir pérdida de propiedades.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3917254" y="4362231"/>
            <a:ext cx="184413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Para cubrir reclamos de responsabilidad civil que se hayan efectuado.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3917254" y="4644899"/>
            <a:ext cx="184413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Para liquidaciones de certiorari de impuestos.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3917253" y="4876637"/>
            <a:ext cx="191573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Para los fondos no utilizados de las recuperaciones de seguros al final del año fiscal.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3917254" y="5245190"/>
            <a:ext cx="1915732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Para las “prestaciones a los empleados” acumuladas que se les adeudan a los empleados al cese de sus funciones.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3917254" y="5699984"/>
            <a:ext cx="1915732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Para los aportes para la jubilación hechos por el empleador al sistema de jubilación para empleados estatal y local.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3917254" y="6123899"/>
            <a:ext cx="1915732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spc="-30" dirty="0"/>
              <a:t>Para impuestos impagos debido a que ciertos distritos escolares de la ciudad no reciben reembolsos de la ciudad/el país hasta el siguiente año fiscal.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3945750" y="6515225"/>
            <a:ext cx="181564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Para financiar los aportes para la jubilación hechos por el empleador al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7681164" y="934284"/>
            <a:ext cx="193908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spc="-30" dirty="0"/>
              <a:t>No planificado para usar en el año escolar 2020-2021.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7681164" y="1320762"/>
            <a:ext cx="184413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No planificado para usar en 2020-2021.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7681163" y="2105528"/>
            <a:ext cx="198480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No planificado para usar en el año escolar 2020-2021.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7681164" y="1657192"/>
            <a:ext cx="193908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Si los votantes aprueban la creación de esta reserva, esta se utilizará en el futuro, no de forma anticipada en 2020-2021.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7681164" y="2441706"/>
            <a:ext cx="184413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Anticipar el cobro de $730,000 para respaldar el presupuesto para 2020-2021.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7681163" y="2784778"/>
            <a:ext cx="201590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Anticipar el cobro de $50,000 para respaldar el presupuesto para 2020-2021</a:t>
            </a:r>
            <a:r>
              <a:rPr lang="es-US" sz="700" dirty="0" smtClean="0"/>
              <a:t>.                  </a:t>
            </a:r>
            <a:endParaRPr lang="es-US" sz="700" dirty="0"/>
          </a:p>
        </p:txBody>
      </p:sp>
      <p:sp>
        <p:nvSpPr>
          <p:cNvPr id="61" name="CuadroTexto 60"/>
          <p:cNvSpPr txBox="1"/>
          <p:nvPr/>
        </p:nvSpPr>
        <p:spPr>
          <a:xfrm>
            <a:off x="7681164" y="3841092"/>
            <a:ext cx="184413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spc="-30" dirty="0"/>
              <a:t>No planificado para usar en el año escolar 2020-2021.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7681164" y="6515225"/>
            <a:ext cx="20159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 dirty="0"/>
              <a:t>No planificado para usar en el año escolar 2020-2021.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7681164" y="5282115"/>
            <a:ext cx="184413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Anticipar el cobro de $100,000 para respaldar el presupuesto para 2020-2021.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7681164" y="5745986"/>
            <a:ext cx="193908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700"/>
              <a:t>Anticipar el cobro de $3,000,000 para respaldar el presupuesto para 2020-2021.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620250" y="1764914"/>
            <a:ext cx="45719" cy="95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218"/>
            <a:ext cx="12059216" cy="5847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2" y="495568"/>
            <a:ext cx="11559209" cy="685800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es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Propuesta 2: establecer un fondo de reserva de capitales para 2020</a:t>
            </a:r>
            <a:br>
              <a:rPr lang="es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US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1537252"/>
            <a:ext cx="7924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72343" y="1124218"/>
            <a:ext cx="8033657" cy="50783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s-US" sz="2400" b="1" dirty="0">
                <a:solidFill>
                  <a:schemeClr val="bg2"/>
                </a:solidFill>
              </a:rPr>
              <a:t>La reserva de capitales de 2020 establecería una reserva para futuros proyectos de capital, similar a la reserva de capitales de 2014, que ayudó a financiar las mejoras de capital más recientes en todo el distrito.</a:t>
            </a:r>
          </a:p>
          <a:p>
            <a:pPr algn="ctr"/>
            <a:endParaRPr lang="en-US" sz="2400" b="1" dirty="0" smtClean="0">
              <a:solidFill>
                <a:schemeClr val="bg2"/>
              </a:solidFill>
            </a:endParaRPr>
          </a:p>
          <a:p>
            <a:r>
              <a:rPr lang="es-US" sz="2400" b="1" dirty="0">
                <a:solidFill>
                  <a:schemeClr val="bg2"/>
                </a:solidFill>
              </a:rPr>
              <a:t>Ventajas de una reserva de capitales: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400" b="1" dirty="0">
                <a:solidFill>
                  <a:schemeClr val="bg2"/>
                </a:solidFill>
              </a:rPr>
              <a:t>Reduce los costos de préstamos para proyectos de capital.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sz="2400" b="1" dirty="0">
                <a:solidFill>
                  <a:schemeClr val="bg2"/>
                </a:solidFill>
              </a:rPr>
              <a:t>Permite ahorrar durante un período, en lugar de generar grandes gastos en un año.</a:t>
            </a:r>
          </a:p>
          <a:p>
            <a:endParaRPr lang="en-US" sz="2400" b="1" dirty="0">
              <a:solidFill>
                <a:schemeClr val="bg2"/>
              </a:solidFill>
            </a:endParaRPr>
          </a:p>
          <a:p>
            <a:pPr algn="ctr"/>
            <a:r>
              <a:rPr lang="es-US" sz="3200" b="1" dirty="0">
                <a:solidFill>
                  <a:schemeClr val="bg2"/>
                </a:solidFill>
              </a:rPr>
              <a:t>Los gastos de la reserva requieren la aprobación de los votantes.</a:t>
            </a:r>
          </a:p>
        </p:txBody>
      </p:sp>
    </p:spTree>
    <p:extLst>
      <p:ext uri="{BB962C8B-B14F-4D97-AF65-F5344CB8AC3E}">
        <p14:creationId xmlns:p14="http://schemas.microsoft.com/office/powerpoint/2010/main" val="3530044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12192000" cy="82386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3600" b="1">
                <a:solidFill>
                  <a:schemeClr val="bg1"/>
                </a:solidFill>
              </a:rPr>
              <a:t>Planificación del presupuesto de 2020-2021: próximos pasos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01597"/>
              </p:ext>
            </p:extLst>
          </p:nvPr>
        </p:nvGraphicFramePr>
        <p:xfrm>
          <a:off x="2419350" y="1053736"/>
          <a:ext cx="7658100" cy="521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8100">
                  <a:extLst>
                    <a:ext uri="{9D8B030D-6E8A-4147-A177-3AD203B41FA5}">
                      <a16:colId xmlns:a16="http://schemas.microsoft.com/office/drawing/2014/main" val="576651355"/>
                    </a:ext>
                  </a:extLst>
                </a:gridCol>
              </a:tblGrid>
              <a:tr h="5216435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ct val="0"/>
                        </a:spcBef>
                        <a:buSzPct val="70000"/>
                        <a:buFont typeface="Arial" panose="020B0604020202020204" pitchFamily="34" charset="0"/>
                        <a:buNone/>
                      </a:pPr>
                      <a:endParaRPr lang="en-US" sz="3200" b="1" kern="1200" dirty="0" smtClean="0">
                        <a:solidFill>
                          <a:schemeClr val="lt1"/>
                        </a:solidFill>
                        <a:effectLst>
                          <a:outerShdw blurRad="31750" dist="25400" dir="5400000" algn="tl" rotWithShape="0">
                            <a:srgbClr val="000000">
                              <a:alpha val="25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spcBef>
                          <a:spcPct val="0"/>
                        </a:spcBef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s-US" sz="3200" b="1" baseline="0" dirty="0">
                          <a:solidFill>
                            <a:schemeClr val="lt1"/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 de mayo: audiencia de presupuesto</a:t>
                      </a:r>
                      <a:br>
                        <a:rPr lang="es-US" sz="3200" b="1" baseline="0" dirty="0">
                          <a:solidFill>
                            <a:schemeClr val="lt1"/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endParaRPr lang="es-US" sz="3200" b="1" baseline="0" dirty="0">
                        <a:solidFill>
                          <a:schemeClr val="lt1"/>
                        </a:solidFill>
                        <a:effectLst>
                          <a:outerShdw blurRad="31750" dist="25400" dir="5400000" algn="tl" rotWithShape="0">
                            <a:srgbClr val="000000">
                              <a:alpha val="25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spcBef>
                          <a:spcPct val="0"/>
                        </a:spcBef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s-US" sz="3200" b="1" dirty="0">
                          <a:solidFill>
                            <a:schemeClr val="lt1"/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 de junio: votación del presupuesto</a:t>
                      </a:r>
                      <a:br>
                        <a:rPr lang="es-US" sz="3200" b="1" dirty="0">
                          <a:solidFill>
                            <a:schemeClr val="lt1"/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endParaRPr lang="es-US" sz="3200" b="1" dirty="0">
                        <a:solidFill>
                          <a:schemeClr val="lt1"/>
                        </a:solidFill>
                        <a:effectLst>
                          <a:outerShdw blurRad="31750" dist="25400" dir="5400000" algn="tl" rotWithShape="0">
                            <a:srgbClr val="000000">
                              <a:alpha val="25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spcBef>
                          <a:spcPct val="0"/>
                        </a:spcBef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es-US" sz="3200" b="1" dirty="0">
                          <a:solidFill>
                            <a:schemeClr val="lt1"/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El folleto del</a:t>
                      </a:r>
                      <a:r>
                        <a:rPr lang="es-US" sz="3200" b="1" baseline="0" dirty="0">
                          <a:solidFill>
                            <a:schemeClr val="lt1"/>
                          </a:solidFill>
                          <a:effectLst>
                            <a:outerShdw blurRad="31750" dist="25400" dir="5400000" algn="tl" rotWithShape="0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presupuesto y el aviso sobre el presupuesto estarán disponibles en el sitio web y se enviarán por correo a las viviendas.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999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3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26426" y="1497874"/>
            <a:ext cx="10546671" cy="231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6426" y="193382"/>
            <a:ext cx="11017802" cy="1444772"/>
          </a:xfrm>
        </p:spPr>
        <p:txBody>
          <a:bodyPr/>
          <a:lstStyle/>
          <a:p>
            <a:pPr algn="ctr"/>
            <a:r>
              <a:rPr lang="es-US" dirty="0">
                <a:solidFill>
                  <a:schemeClr val="accent1">
                    <a:lumMod val="50000"/>
                  </a:schemeClr>
                </a:solidFill>
              </a:rPr>
              <a:t>Reajuste de los objetivos del presupuesto según el entorno fiscal actual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2029097" y="2011680"/>
            <a:ext cx="8340588" cy="4357365"/>
          </a:xfrm>
        </p:spPr>
        <p:txBody>
          <a:bodyPr>
            <a:normAutofit/>
          </a:bodyPr>
          <a:lstStyle/>
          <a:p>
            <a:pPr marL="457200" indent="-457200">
              <a:lnSpc>
                <a:spcPts val="2500"/>
              </a:lnSpc>
              <a:buSzPct val="70000"/>
            </a:pPr>
            <a:r>
              <a:rPr lang="es-US" sz="2400" b="1" dirty="0">
                <a:solidFill>
                  <a:schemeClr val="bg1"/>
                </a:solidFill>
              </a:rPr>
              <a:t>Preservar el programa y los servicios en un entorno de incertidumbre en las ganancias</a:t>
            </a:r>
          </a:p>
          <a:p>
            <a:pPr marL="457200" indent="-457200">
              <a:lnSpc>
                <a:spcPts val="2500"/>
              </a:lnSpc>
              <a:buSzPct val="70000"/>
            </a:pPr>
            <a:r>
              <a:rPr lang="es-US" sz="2400" b="1" dirty="0">
                <a:solidFill>
                  <a:schemeClr val="bg1"/>
                </a:solidFill>
              </a:rPr>
              <a:t>Asegurar que la salud financiera del distrito siga siendo fuerte para responder de manera eficaz a los entornos económicos y de aprendizaje rápidamente cambiantes</a:t>
            </a:r>
          </a:p>
          <a:p>
            <a:pPr marL="457200" indent="-457200">
              <a:lnSpc>
                <a:spcPts val="2500"/>
              </a:lnSpc>
              <a:buSzPct val="70000"/>
            </a:pPr>
            <a:r>
              <a:rPr lang="es-US" sz="2400" b="1" dirty="0">
                <a:solidFill>
                  <a:schemeClr val="bg1"/>
                </a:solidFill>
              </a:rPr>
              <a:t>Mantener un entorno de aprendizaje seguro</a:t>
            </a:r>
          </a:p>
          <a:p>
            <a:pPr marL="457200" indent="-457200">
              <a:lnSpc>
                <a:spcPts val="2500"/>
              </a:lnSpc>
              <a:buSzPct val="70000"/>
            </a:pPr>
            <a:r>
              <a:rPr lang="es-US" sz="2400" b="1" dirty="0">
                <a:solidFill>
                  <a:schemeClr val="bg1"/>
                </a:solidFill>
              </a:rPr>
              <a:t>Continuar reparando y manteniendo las instalaciones y </a:t>
            </a:r>
            <a:r>
              <a:rPr lang="es-US" sz="2400" b="1" dirty="0" smtClean="0">
                <a:solidFill>
                  <a:schemeClr val="bg1"/>
                </a:solidFill>
              </a:rPr>
              <a:t/>
            </a:r>
            <a:br>
              <a:rPr lang="es-US" sz="2400" b="1" dirty="0" smtClean="0">
                <a:solidFill>
                  <a:schemeClr val="bg1"/>
                </a:solidFill>
              </a:rPr>
            </a:br>
            <a:r>
              <a:rPr lang="es-US" sz="2400" b="1" dirty="0" smtClean="0">
                <a:solidFill>
                  <a:schemeClr val="bg1"/>
                </a:solidFill>
              </a:rPr>
              <a:t>los </a:t>
            </a:r>
            <a:r>
              <a:rPr lang="es-US" sz="2400" b="1" dirty="0">
                <a:solidFill>
                  <a:schemeClr val="bg1"/>
                </a:solidFill>
              </a:rPr>
              <a:t>equipos relacionados con la salud y la seguridad</a:t>
            </a:r>
          </a:p>
          <a:p>
            <a:pPr marL="457200" indent="-457200">
              <a:lnSpc>
                <a:spcPts val="2500"/>
              </a:lnSpc>
              <a:buSzPct val="70000"/>
            </a:pPr>
            <a:r>
              <a:rPr lang="es-US" sz="2400" b="1" dirty="0">
                <a:solidFill>
                  <a:schemeClr val="bg1"/>
                </a:solidFill>
              </a:rPr>
              <a:t>Continuar procurando una mayor eficiencia en las operaciones</a:t>
            </a:r>
          </a:p>
          <a:p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256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6509" cy="68191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1424" y="38847"/>
            <a:ext cx="8899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70000"/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SzPct val="70000"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297" y="366623"/>
            <a:ext cx="118162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3200" b="1" dirty="0">
                <a:solidFill>
                  <a:schemeClr val="bg1"/>
                </a:solidFill>
              </a:rPr>
              <a:t>Inquietudes fiscales sobre el presupuesto </a:t>
            </a:r>
            <a:r>
              <a:rPr lang="es-US" sz="3200" b="1" dirty="0" smtClean="0">
                <a:solidFill>
                  <a:schemeClr val="bg1"/>
                </a:solidFill>
              </a:rPr>
              <a:t/>
            </a:r>
            <a:br>
              <a:rPr lang="es-US" sz="3200" b="1" dirty="0" smtClean="0">
                <a:solidFill>
                  <a:schemeClr val="bg1"/>
                </a:solidFill>
              </a:rPr>
            </a:br>
            <a:r>
              <a:rPr lang="es-US" sz="3200" b="1" dirty="0" smtClean="0">
                <a:solidFill>
                  <a:schemeClr val="bg1"/>
                </a:solidFill>
              </a:rPr>
              <a:t>para </a:t>
            </a:r>
            <a:r>
              <a:rPr lang="es-US" sz="3200" b="1" dirty="0">
                <a:solidFill>
                  <a:schemeClr val="bg1"/>
                </a:solidFill>
              </a:rPr>
              <a:t>2020-2021 y el futuro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800" b="1" dirty="0">
                <a:solidFill>
                  <a:schemeClr val="bg1"/>
                </a:solidFill>
              </a:rPr>
              <a:t>Incertidumbre:  Ingresos</a:t>
            </a:r>
          </a:p>
          <a:p>
            <a:pPr lvl="5"/>
            <a:r>
              <a:rPr lang="es-US" sz="2800" b="1" dirty="0">
                <a:solidFill>
                  <a:schemeClr val="bg1"/>
                </a:solidFill>
              </a:rPr>
              <a:t>   Gastos relacionados con la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800" b="1" dirty="0">
                <a:solidFill>
                  <a:schemeClr val="bg1"/>
                </a:solidFill>
              </a:rPr>
              <a:t>Garantizar la estabilidad financiera en el futuro: uso sensato de las reservas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2800" b="1" dirty="0">
                <a:solidFill>
                  <a:schemeClr val="bg1"/>
                </a:solidFill>
              </a:rPr>
              <a:t>Entorno económico general</a:t>
            </a:r>
          </a:p>
          <a:p>
            <a:r>
              <a:rPr lang="es-US" sz="2800" b="1" dirty="0">
                <a:solidFill>
                  <a:schemeClr val="bg1"/>
                </a:solidFill>
              </a:rPr>
              <a:t> </a:t>
            </a:r>
            <a:r>
              <a:rPr lang="es-US" sz="2800" b="1" dirty="0" smtClean="0">
                <a:solidFill>
                  <a:schemeClr val="bg1"/>
                </a:solidFill>
              </a:rPr>
              <a:t>        Las </a:t>
            </a:r>
            <a:r>
              <a:rPr lang="es-US" sz="2800" b="1" dirty="0">
                <a:solidFill>
                  <a:schemeClr val="bg1"/>
                </a:solidFill>
              </a:rPr>
              <a:t>pérdidas de mercado constantes aumentarán los aportes jubilatorios.</a:t>
            </a:r>
          </a:p>
          <a:p>
            <a:r>
              <a:rPr lang="es-US" sz="2800" b="1" dirty="0">
                <a:solidFill>
                  <a:schemeClr val="bg1"/>
                </a:solidFill>
              </a:rPr>
              <a:t>         </a:t>
            </a:r>
            <a:r>
              <a:rPr lang="es-US" sz="2800" b="1" dirty="0" smtClean="0">
                <a:solidFill>
                  <a:schemeClr val="bg1"/>
                </a:solidFill>
              </a:rPr>
              <a:t>Las </a:t>
            </a:r>
            <a:r>
              <a:rPr lang="es-US" sz="2800" b="1" dirty="0">
                <a:solidFill>
                  <a:schemeClr val="bg1"/>
                </a:solidFill>
              </a:rPr>
              <a:t>tasas de seguros de salud podrían aumentar de forma significativa.</a:t>
            </a:r>
          </a:p>
          <a:p>
            <a:r>
              <a:rPr lang="es-US" sz="2800" b="1" dirty="0">
                <a:solidFill>
                  <a:schemeClr val="bg1"/>
                </a:solidFill>
              </a:rPr>
              <a:t> </a:t>
            </a:r>
            <a:r>
              <a:rPr lang="es-US" sz="2800" b="1" dirty="0" smtClean="0">
                <a:solidFill>
                  <a:schemeClr val="bg1"/>
                </a:solidFill>
              </a:rPr>
              <a:t>        Es </a:t>
            </a:r>
            <a:r>
              <a:rPr lang="es-US" sz="2800" b="1" dirty="0">
                <a:solidFill>
                  <a:schemeClr val="bg1"/>
                </a:solidFill>
              </a:rPr>
              <a:t>posible que el índice de precios al consumo (CPI) sea menor, lo que </a:t>
            </a:r>
            <a:r>
              <a:rPr lang="es-US" sz="2800" b="1" dirty="0" smtClean="0">
                <a:solidFill>
                  <a:schemeClr val="bg1"/>
                </a:solidFill>
              </a:rPr>
              <a:t/>
            </a:r>
            <a:br>
              <a:rPr lang="es-US" sz="2800" b="1" dirty="0" smtClean="0">
                <a:solidFill>
                  <a:schemeClr val="bg1"/>
                </a:solidFill>
              </a:rPr>
            </a:br>
            <a:r>
              <a:rPr lang="es-US" sz="2800" b="1" dirty="0" smtClean="0">
                <a:solidFill>
                  <a:schemeClr val="bg1"/>
                </a:solidFill>
              </a:rPr>
              <a:t>         limitará </a:t>
            </a:r>
            <a:r>
              <a:rPr lang="es-US" sz="2800" b="1" dirty="0">
                <a:solidFill>
                  <a:schemeClr val="bg1"/>
                </a:solidFill>
              </a:rPr>
              <a:t>los topes impositivos.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31868" y="1374078"/>
            <a:ext cx="93160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3771" y="5305115"/>
            <a:ext cx="103672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“</a:t>
            </a:r>
            <a:r>
              <a:rPr lang="es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El próximo año, es posible que los distritos escolares enfrenten déficits presupuestarios significativos</a:t>
            </a:r>
            <a:r>
              <a:rPr lang="es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”. </a:t>
            </a:r>
            <a:br>
              <a:rPr lang="es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</a:t>
            </a:r>
            <a:r>
              <a:rPr lang="es-US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Presentación de la Oficina del Contralor del Estado (OSC)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35921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" y="-18472"/>
            <a:ext cx="12113536" cy="103209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2400" b="1">
                <a:solidFill>
                  <a:schemeClr val="bg1"/>
                </a:solidFill>
              </a:rPr>
              <a:t>Cálculo del gravamen fiscal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962" y="2420447"/>
            <a:ext cx="710852" cy="89927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354" y="1099837"/>
            <a:ext cx="6797196" cy="54569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50141" y="1305397"/>
            <a:ext cx="5370898" cy="50629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b="1" dirty="0"/>
              <a:t>Gravamen fiscal para 2019-2020</a:t>
            </a:r>
          </a:p>
          <a:p>
            <a:endParaRPr lang="es-AR" sz="600" b="1" dirty="0" smtClean="0"/>
          </a:p>
          <a:p>
            <a:r>
              <a:rPr lang="es-US" sz="1400" dirty="0"/>
              <a:t>Multiplicar (1) por el factor de crecimiento de la tasa imponible 2020</a:t>
            </a:r>
          </a:p>
          <a:p>
            <a:endParaRPr lang="es-AR" sz="2000" dirty="0"/>
          </a:p>
          <a:p>
            <a:r>
              <a:rPr lang="es-US" sz="1400" dirty="0"/>
              <a:t>Sumar: pagos PILOT del año pasado </a:t>
            </a:r>
            <a:r>
              <a:rPr lang="es-US" sz="1400" dirty="0" smtClean="0"/>
              <a:t/>
            </a:r>
            <a:br>
              <a:rPr lang="es-US" sz="1400" dirty="0" smtClean="0"/>
            </a:br>
            <a:r>
              <a:rPr lang="es-US" sz="1400" dirty="0" smtClean="0"/>
              <a:t>                         “</a:t>
            </a:r>
            <a:r>
              <a:rPr lang="es-US" sz="1400" dirty="0"/>
              <a:t>PILOT” de LIPA</a:t>
            </a:r>
          </a:p>
          <a:p>
            <a:pPr>
              <a:lnSpc>
                <a:spcPts val="600"/>
              </a:lnSpc>
            </a:pPr>
            <a:endParaRPr lang="es-AR" sz="800" dirty="0"/>
          </a:p>
          <a:p>
            <a:r>
              <a:rPr lang="es-US" sz="1400" dirty="0"/>
              <a:t>Restar exenciones - capital</a:t>
            </a:r>
          </a:p>
          <a:p>
            <a:endParaRPr lang="es-AR" sz="1400" b="1" dirty="0"/>
          </a:p>
          <a:p>
            <a:r>
              <a:rPr lang="es-US" b="1" dirty="0"/>
              <a:t>Gravamen ajustado del año pasado</a:t>
            </a:r>
          </a:p>
          <a:p>
            <a:endParaRPr lang="es-AR" sz="800" b="1" dirty="0"/>
          </a:p>
          <a:p>
            <a:r>
              <a:rPr lang="es-US" sz="1400" dirty="0"/>
              <a:t>Factor de crecimiento del gravamen permitido (locador de índice de precios al consumo [CPI] o el 2 %)</a:t>
            </a:r>
          </a:p>
          <a:p>
            <a:r>
              <a:rPr lang="es-US" sz="1400" dirty="0" smtClean="0"/>
              <a:t>Estimación </a:t>
            </a:r>
            <a:r>
              <a:rPr lang="es-US" sz="1400" dirty="0"/>
              <a:t>actual = 1.81 %</a:t>
            </a:r>
          </a:p>
          <a:p>
            <a:r>
              <a:rPr lang="es-US" sz="1400" dirty="0" smtClean="0"/>
              <a:t>Restar </a:t>
            </a:r>
            <a:r>
              <a:rPr lang="es-US" sz="1400" dirty="0"/>
              <a:t>los PILOT estimados para el año fiscal 2020-2021</a:t>
            </a:r>
          </a:p>
          <a:p>
            <a:endParaRPr lang="es-AR" sz="1000" dirty="0"/>
          </a:p>
          <a:p>
            <a:r>
              <a:rPr lang="es-US" sz="1400" dirty="0"/>
              <a:t>Restar los “PILOT” de LIPA estimados para el año fiscal 2020-2021</a:t>
            </a:r>
          </a:p>
          <a:p>
            <a:endParaRPr lang="es-AR" sz="200" b="1" dirty="0"/>
          </a:p>
          <a:p>
            <a:r>
              <a:rPr lang="es-US" b="1" dirty="0"/>
              <a:t>Límite de gravamen fiscal</a:t>
            </a:r>
          </a:p>
          <a:p>
            <a:endParaRPr lang="es-AR" b="1" dirty="0"/>
          </a:p>
          <a:p>
            <a:r>
              <a:rPr lang="es-US" sz="1400" dirty="0"/>
              <a:t>Exenciones estimadas para el próximo año - capital</a:t>
            </a:r>
          </a:p>
          <a:p>
            <a:endParaRPr lang="es-AR" sz="800" b="1" dirty="0"/>
          </a:p>
          <a:p>
            <a:r>
              <a:rPr lang="es-US" b="1" dirty="0"/>
              <a:t>MÁXIMO GRAVAMEN FISCAL PERMITIDO </a:t>
            </a:r>
            <a:r>
              <a:rPr lang="es-US" b="1" dirty="0" smtClean="0"/>
              <a:t/>
            </a:r>
            <a:br>
              <a:rPr lang="es-US" b="1" dirty="0" smtClean="0"/>
            </a:br>
            <a:r>
              <a:rPr lang="es-US" b="1" dirty="0" smtClean="0"/>
              <a:t>PARA </a:t>
            </a:r>
            <a:r>
              <a:rPr lang="es-US" b="1" dirty="0"/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25185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1" y="0"/>
            <a:ext cx="12113536" cy="103209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2400" b="1" dirty="0">
                <a:solidFill>
                  <a:schemeClr val="bg1"/>
                </a:solidFill>
              </a:rPr>
              <a:t>ANTEPROYECTO del presupuesto de </a:t>
            </a:r>
            <a:r>
              <a:rPr lang="es-US" sz="2400" b="1" dirty="0" err="1">
                <a:solidFill>
                  <a:schemeClr val="bg1"/>
                </a:solidFill>
              </a:rPr>
              <a:t>Syosset</a:t>
            </a:r>
            <a:r>
              <a:rPr lang="es-US" sz="2400" b="1" dirty="0">
                <a:solidFill>
                  <a:schemeClr val="bg1"/>
                </a:solidFill>
              </a:rPr>
              <a:t> y comparación del gravamen fiscal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38" y="1178669"/>
            <a:ext cx="6532653" cy="558108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932374" y="2103963"/>
            <a:ext cx="4232702" cy="44935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1400" b="1" dirty="0"/>
              <a:t>ANTEPROYECTO del plan de gastos preliminar</a:t>
            </a:r>
          </a:p>
          <a:p>
            <a:endParaRPr lang="es-AR" sz="2400" b="1" dirty="0" smtClean="0"/>
          </a:p>
          <a:p>
            <a:r>
              <a:rPr lang="es-US" sz="1400" b="1" dirty="0"/>
              <a:t>Ayuda estatal estimada (incluida la ayuda para construcción prevista)</a:t>
            </a:r>
          </a:p>
          <a:p>
            <a:endParaRPr lang="es-AR" sz="2400" b="1" dirty="0"/>
          </a:p>
          <a:p>
            <a:r>
              <a:rPr lang="es-US" sz="1400" b="1" dirty="0"/>
              <a:t>Ingresos locales</a:t>
            </a:r>
          </a:p>
          <a:p>
            <a:r>
              <a:rPr lang="es-US" sz="1000" b="1" i="1" dirty="0">
                <a:solidFill>
                  <a:srgbClr val="FF0000"/>
                </a:solidFill>
              </a:rPr>
              <a:t>(Incluye los PILOT Y PILOT DE LIPA: LOS PILOT SE CALCULAN CON LOS VALORES DEL AÑO ACTUAL Y ESTÁN SUJETOS A REVISIÓN)</a:t>
            </a:r>
          </a:p>
          <a:p>
            <a:endParaRPr lang="es-AR" sz="4000" b="1" dirty="0"/>
          </a:p>
          <a:p>
            <a:r>
              <a:rPr lang="es-US" sz="1400" b="1" dirty="0"/>
              <a:t>Saldo del fondo asignado</a:t>
            </a:r>
          </a:p>
          <a:p>
            <a:endParaRPr lang="es-AR" sz="2000" b="1" dirty="0"/>
          </a:p>
          <a:p>
            <a:r>
              <a:rPr lang="es-US" sz="1400" b="1" dirty="0"/>
              <a:t>Reservas restringidas</a:t>
            </a:r>
          </a:p>
          <a:p>
            <a:endParaRPr lang="es-AR" sz="2800" b="1" dirty="0"/>
          </a:p>
          <a:p>
            <a:r>
              <a:rPr lang="es-US" sz="1400" b="1" dirty="0"/>
              <a:t>Ingresos del fondo de servicio de deudas</a:t>
            </a:r>
          </a:p>
          <a:p>
            <a:endParaRPr lang="es-AR" sz="2400" b="1" dirty="0"/>
          </a:p>
          <a:p>
            <a:r>
              <a:rPr lang="es-US" sz="1400" b="1" dirty="0"/>
              <a:t>Gravamen fiscal estimado para 2020-2021 ($)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42497" y="1302696"/>
            <a:ext cx="2097594" cy="576293"/>
          </a:xfrm>
          <a:prstGeom prst="rect">
            <a:avLst/>
          </a:prstGeom>
          <a:solidFill>
            <a:schemeClr val="bg1"/>
          </a:solidFill>
        </p:spPr>
        <p:txBody>
          <a:bodyPr wrap="square" lIns="0" tIns="72000" rIns="0" bIns="72000" rtlCol="0">
            <a:spAutoFit/>
          </a:bodyPr>
          <a:lstStyle/>
          <a:p>
            <a:pPr algn="ctr"/>
            <a:r>
              <a:rPr lang="es-US" sz="1400" dirty="0"/>
              <a:t>Anteproyecto </a:t>
            </a:r>
            <a:r>
              <a:rPr lang="es-US" sz="1400" dirty="0" smtClean="0"/>
              <a:t>2020-2021</a:t>
            </a:r>
            <a:endParaRPr lang="es-US" sz="1400" dirty="0"/>
          </a:p>
          <a:p>
            <a:pPr algn="ctr"/>
            <a:r>
              <a:rPr lang="es-US" sz="1400" dirty="0"/>
              <a:t>Presupuesto al 5/19</a:t>
            </a:r>
          </a:p>
        </p:txBody>
      </p:sp>
    </p:spTree>
    <p:extLst>
      <p:ext uri="{BB962C8B-B14F-4D97-AF65-F5344CB8AC3E}">
        <p14:creationId xmlns:p14="http://schemas.microsoft.com/office/powerpoint/2010/main" val="26457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0" y="2753"/>
            <a:ext cx="12113536" cy="103209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3600" b="1" dirty="0">
                <a:solidFill>
                  <a:schemeClr val="bg1"/>
                </a:solidFill>
              </a:rPr>
              <a:t>ANTEPROYECTO del presupuesto de </a:t>
            </a:r>
            <a:r>
              <a:rPr lang="es-US" sz="3600" b="1" dirty="0" err="1">
                <a:solidFill>
                  <a:schemeClr val="bg1"/>
                </a:solidFill>
              </a:rPr>
              <a:t>Syosset</a:t>
            </a:r>
            <a:r>
              <a:rPr lang="es-US" sz="3600" b="1" dirty="0">
                <a:solidFill>
                  <a:schemeClr val="bg1"/>
                </a:solidFill>
              </a:rPr>
              <a:t> para 2020-2021 y gravamen fiscal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2788" y="2073147"/>
            <a:ext cx="63125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2800" dirty="0">
                <a:solidFill>
                  <a:schemeClr val="bg2"/>
                </a:solidFill>
              </a:rPr>
              <a:t>Aumento del presupuesto = 1.97 %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2800" dirty="0">
                <a:solidFill>
                  <a:schemeClr val="bg2"/>
                </a:solidFill>
              </a:rPr>
              <a:t>Aumento del gravamen fiscal = 1.7 %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2800" dirty="0">
                <a:solidFill>
                  <a:schemeClr val="bg2"/>
                </a:solidFill>
              </a:rPr>
              <a:t>Límite impositivo calculado = 3.23 %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US" sz="2800" dirty="0">
                <a:solidFill>
                  <a:schemeClr val="bg2"/>
                </a:solidFill>
              </a:rPr>
              <a:t>$3 millones por debajo del límite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7" y="1888868"/>
            <a:ext cx="5811316" cy="32308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51932" y="4915674"/>
            <a:ext cx="909280" cy="149647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s-US" sz="500" b="1" dirty="0">
                <a:latin typeface="Arial" panose="020B0604020202020204" pitchFamily="34" charset="0"/>
                <a:cs typeface="Arial" panose="020B0604020202020204" pitchFamily="34" charset="0"/>
              </a:rPr>
              <a:t>Cálculo del límite impositivo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84664" y="4948387"/>
            <a:ext cx="628118" cy="1132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es-US" sz="500" b="1" dirty="0">
                <a:latin typeface="Arial" panose="020B0604020202020204" pitchFamily="34" charset="0"/>
                <a:cs typeface="Arial" panose="020B0604020202020204" pitchFamily="34" charset="0"/>
              </a:rPr>
              <a:t>Gravamen fiscal real</a:t>
            </a:r>
          </a:p>
        </p:txBody>
      </p:sp>
    </p:spTree>
    <p:extLst>
      <p:ext uri="{BB962C8B-B14F-4D97-AF65-F5344CB8AC3E}">
        <p14:creationId xmlns:p14="http://schemas.microsoft.com/office/powerpoint/2010/main" val="24041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0" y="-172528"/>
            <a:ext cx="12113536" cy="103209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2400" b="1">
                <a:solidFill>
                  <a:schemeClr val="bg1"/>
                </a:solidFill>
              </a:rPr>
              <a:t>Presupuesto de tres partes exigido por el estado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8" y="1050743"/>
            <a:ext cx="6619875" cy="245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738" y="2585357"/>
            <a:ext cx="4743450" cy="3429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35064" y="1098463"/>
            <a:ext cx="295141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1400" b="1" dirty="0" smtClean="0">
                <a:solidFill>
                  <a:srgbClr val="0000FF"/>
                </a:solidFill>
              </a:rPr>
              <a:t>       Distrito </a:t>
            </a:r>
            <a:r>
              <a:rPr lang="es-US" sz="1400" b="1" dirty="0">
                <a:solidFill>
                  <a:srgbClr val="0000FF"/>
                </a:solidFill>
              </a:rPr>
              <a:t>Escolar Central de </a:t>
            </a:r>
            <a:r>
              <a:rPr lang="es-US" sz="1400" b="1" dirty="0" err="1">
                <a:solidFill>
                  <a:srgbClr val="0000FF"/>
                </a:solidFill>
              </a:rPr>
              <a:t>Syosset</a:t>
            </a:r>
            <a:endParaRPr lang="es-US" sz="1400" b="1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50965" y="1329809"/>
            <a:ext cx="339080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Informe de la categoría estatal (presupuesto de 3 partes)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4890" y="1958528"/>
            <a:ext cx="2237869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900" dirty="0">
                <a:solidFill>
                  <a:srgbClr val="0000FF"/>
                </a:solidFill>
                <a:latin typeface="Arial Narrow" panose="020B0606020202030204" pitchFamily="34" charset="0"/>
              </a:rPr>
              <a:t>Descripción de la función del estado</a:t>
            </a:r>
          </a:p>
          <a:p>
            <a:endParaRPr lang="es-US" sz="9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Total </a:t>
            </a:r>
            <a:r>
              <a:rPr lang="es-US" sz="900" dirty="0">
                <a:solidFill>
                  <a:srgbClr val="0000FF"/>
                </a:solidFill>
                <a:latin typeface="Arial Narrow" panose="020B0606020202030204" pitchFamily="34" charset="0"/>
              </a:rPr>
              <a:t>de administración</a:t>
            </a:r>
          </a:p>
          <a:p>
            <a:r>
              <a:rPr lang="es-US" sz="900" dirty="0">
                <a:solidFill>
                  <a:srgbClr val="0000FF"/>
                </a:solidFill>
                <a:latin typeface="Arial Narrow" panose="020B0606020202030204" pitchFamily="34" charset="0"/>
              </a:rPr>
              <a:t>Total del capital</a:t>
            </a:r>
          </a:p>
          <a:p>
            <a:r>
              <a:rPr lang="es-US" sz="900" dirty="0">
                <a:solidFill>
                  <a:srgbClr val="0000FF"/>
                </a:solidFill>
                <a:latin typeface="Arial Narrow" panose="020B0606020202030204" pitchFamily="34" charset="0"/>
              </a:rPr>
              <a:t>Total del programa</a:t>
            </a:r>
          </a:p>
          <a:p>
            <a:endParaRPr lang="es-US" sz="9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endParaRPr lang="es-US" sz="9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Total</a:t>
            </a:r>
            <a:endParaRPr lang="es-US" sz="9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15601" y="1699141"/>
            <a:ext cx="819364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900" dirty="0">
                <a:solidFill>
                  <a:srgbClr val="0000FF"/>
                </a:solidFill>
                <a:latin typeface="Arial Narrow" panose="020B0606020202030204" pitchFamily="34" charset="0"/>
              </a:rPr>
              <a:t>Presupuesto </a:t>
            </a:r>
            <a: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propuesto</a:t>
            </a:r>
            <a:endParaRPr lang="es-US" sz="9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US" sz="900" dirty="0">
                <a:solidFill>
                  <a:srgbClr val="0000FF"/>
                </a:solidFill>
                <a:latin typeface="Arial Narrow" panose="020B0606020202030204" pitchFamily="34" charset="0"/>
              </a:rPr>
              <a:t>2020-2021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584071" y="1709462"/>
            <a:ext cx="819364" cy="415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900" dirty="0">
                <a:solidFill>
                  <a:srgbClr val="0000FF"/>
                </a:solidFill>
                <a:latin typeface="Arial Narrow" panose="020B0606020202030204" pitchFamily="34" charset="0"/>
              </a:rPr>
              <a:t>Presupuesto </a:t>
            </a:r>
            <a: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aprobado</a:t>
            </a:r>
            <a:b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2019-2020</a:t>
            </a:r>
            <a:endParaRPr lang="es-US" sz="9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845383" y="1841572"/>
            <a:ext cx="81936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Variación</a:t>
            </a:r>
            <a:b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del </a:t>
            </a:r>
            <a:r>
              <a:rPr lang="es-US" sz="900" dirty="0">
                <a:solidFill>
                  <a:srgbClr val="0000FF"/>
                </a:solidFill>
                <a:latin typeface="Arial Narrow" panose="020B0606020202030204" pitchFamily="34" charset="0"/>
              </a:rPr>
              <a:t>dólar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802379" y="1835300"/>
            <a:ext cx="81936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900" dirty="0">
                <a:solidFill>
                  <a:srgbClr val="0000FF"/>
                </a:solidFill>
                <a:latin typeface="Arial Narrow" panose="020B0606020202030204" pitchFamily="34" charset="0"/>
              </a:rPr>
              <a:t>Variación </a:t>
            </a:r>
            <a: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/>
            </a:r>
            <a:b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es-US" sz="9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porcentual</a:t>
            </a:r>
            <a:endParaRPr lang="es-US" sz="9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039291" y="1520985"/>
            <a:ext cx="2625455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900" b="1" dirty="0">
                <a:solidFill>
                  <a:srgbClr val="7030A0"/>
                </a:solidFill>
                <a:latin typeface="Arial Narrow" panose="020B0606020202030204" pitchFamily="34" charset="0"/>
              </a:rPr>
              <a:t>Año fiscal: 2021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620000" y="2651025"/>
            <a:ext cx="3329521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sz="1600" dirty="0">
                <a:solidFill>
                  <a:schemeClr val="bg2">
                    <a:lumMod val="25000"/>
                  </a:schemeClr>
                </a:solidFill>
              </a:rPr>
              <a:t>Componentes del presupuesto de tres partes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267700" y="5726800"/>
            <a:ext cx="83819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9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Administración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559942" y="5726670"/>
            <a:ext cx="450833" cy="1386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9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Capital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0435861" y="5726670"/>
            <a:ext cx="819364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9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29572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002060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161" y="138260"/>
            <a:ext cx="10988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US" sz="3200" b="1" dirty="0">
                <a:solidFill>
                  <a:srgbClr val="0070C0"/>
                </a:solidFill>
              </a:rPr>
              <a:t>Presupuesto, gravamen fiscal y equilibrio del presupuesto</a:t>
            </a:r>
          </a:p>
          <a:p>
            <a:pPr lvl="0" algn="ctr"/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5300" y="1514707"/>
            <a:ext cx="422771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s-US" sz="2400" b="1" dirty="0" smtClean="0"/>
              <a:t>Presupuesto</a:t>
            </a:r>
            <a:r>
              <a:rPr lang="es-US" sz="2400" dirty="0"/>
              <a:t>:</a:t>
            </a:r>
          </a:p>
          <a:p>
            <a:pPr marL="0" lvl="2"/>
            <a:r>
              <a:rPr lang="es-US" sz="2400" dirty="0" smtClean="0">
                <a:solidFill>
                  <a:schemeClr val="bg1"/>
                </a:solidFill>
              </a:rPr>
              <a:t>Plan </a:t>
            </a:r>
            <a:r>
              <a:rPr lang="es-US" sz="2400" dirty="0">
                <a:solidFill>
                  <a:schemeClr val="bg1"/>
                </a:solidFill>
              </a:rPr>
              <a:t>de gastos que admite </a:t>
            </a:r>
          </a:p>
          <a:p>
            <a:pPr marL="0" lvl="2"/>
            <a:r>
              <a:rPr lang="es-US" sz="2400" dirty="0" smtClean="0">
                <a:solidFill>
                  <a:schemeClr val="bg1"/>
                </a:solidFill>
              </a:rPr>
              <a:t>los </a:t>
            </a:r>
            <a:r>
              <a:rPr lang="es-US" sz="2400" dirty="0">
                <a:solidFill>
                  <a:schemeClr val="bg1"/>
                </a:solidFill>
              </a:rPr>
              <a:t>programas y servicios </a:t>
            </a:r>
            <a:br>
              <a:rPr lang="es-US" sz="2400" dirty="0">
                <a:solidFill>
                  <a:schemeClr val="bg1"/>
                </a:solidFill>
              </a:rPr>
            </a:br>
            <a:r>
              <a:rPr lang="es-US" sz="2400" dirty="0" smtClean="0">
                <a:solidFill>
                  <a:schemeClr val="bg1"/>
                </a:solidFill>
              </a:rPr>
              <a:t>de </a:t>
            </a:r>
            <a:r>
              <a:rPr lang="es-US" sz="2400" dirty="0">
                <a:solidFill>
                  <a:schemeClr val="bg1"/>
                </a:solidFill>
              </a:rPr>
              <a:t>enseñanza del distrito escolar.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 smtClean="0"/>
          </a:p>
          <a:p>
            <a:r>
              <a:rPr lang="es-US" sz="2400" b="1" dirty="0" smtClean="0"/>
              <a:t>Gravamen </a:t>
            </a:r>
            <a:r>
              <a:rPr lang="es-US" sz="2400" b="1" dirty="0"/>
              <a:t>fiscal</a:t>
            </a:r>
            <a:r>
              <a:rPr lang="es-US" sz="2400" dirty="0"/>
              <a:t>:</a:t>
            </a:r>
          </a:p>
          <a:p>
            <a:r>
              <a:rPr lang="es-US" sz="2400" dirty="0" smtClean="0">
                <a:solidFill>
                  <a:schemeClr val="bg1"/>
                </a:solidFill>
              </a:rPr>
              <a:t>La </a:t>
            </a:r>
            <a:r>
              <a:rPr lang="es-US" sz="2400" dirty="0">
                <a:solidFill>
                  <a:schemeClr val="bg1"/>
                </a:solidFill>
              </a:rPr>
              <a:t>cantidad de dinero obtenida   </a:t>
            </a:r>
            <a:r>
              <a:rPr lang="es-US" sz="2400" dirty="0" smtClean="0">
                <a:solidFill>
                  <a:schemeClr val="bg1"/>
                </a:solidFill>
              </a:rPr>
              <a:t>mediante </a:t>
            </a:r>
            <a:r>
              <a:rPr lang="es-US" sz="2400" dirty="0">
                <a:solidFill>
                  <a:schemeClr val="bg1"/>
                </a:solidFill>
              </a:rPr>
              <a:t>impuestos a la propiedad </a:t>
            </a:r>
            <a:r>
              <a:rPr lang="es-US" sz="2400" dirty="0" smtClean="0">
                <a:solidFill>
                  <a:schemeClr val="bg1"/>
                </a:solidFill>
              </a:rPr>
              <a:t>de </a:t>
            </a:r>
            <a:r>
              <a:rPr lang="es-US" sz="2400" dirty="0">
                <a:solidFill>
                  <a:schemeClr val="bg1"/>
                </a:solidFill>
              </a:rPr>
              <a:t>que se hayan deducido todas las demás </a:t>
            </a:r>
            <a:r>
              <a:rPr lang="es-US" sz="2400" dirty="0" smtClean="0">
                <a:solidFill>
                  <a:schemeClr val="bg1"/>
                </a:solidFill>
              </a:rPr>
              <a:t>fuentes </a:t>
            </a:r>
            <a:r>
              <a:rPr lang="es-US" sz="2400" dirty="0">
                <a:solidFill>
                  <a:schemeClr val="bg1"/>
                </a:solidFill>
              </a:rPr>
              <a:t>de ingreso</a:t>
            </a:r>
            <a:r>
              <a:rPr lang="es-US" sz="2400" dirty="0" smtClean="0">
                <a:solidFill>
                  <a:schemeClr val="bg1"/>
                </a:solidFill>
              </a:rPr>
              <a:t>.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66750" y="993308"/>
            <a:ext cx="1015365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019" y="1994971"/>
            <a:ext cx="3517854" cy="3517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0" y="2185852"/>
            <a:ext cx="4043561" cy="34450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8160" y="4607862"/>
            <a:ext cx="171159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      GASTOS</a:t>
            </a:r>
            <a:endParaRPr lang="es-US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924522" y="4488412"/>
            <a:ext cx="12171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US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INGRESOS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833537" y="2377903"/>
            <a:ext cx="2253564" cy="27699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s-US" sz="2400" b="1" dirty="0"/>
              <a:t>Presupuesto</a:t>
            </a:r>
          </a:p>
          <a:p>
            <a:endParaRPr lang="es-AR" sz="1400" b="1" dirty="0">
              <a:solidFill>
                <a:srgbClr val="0000FF"/>
              </a:solidFill>
            </a:endParaRPr>
          </a:p>
          <a:p>
            <a:r>
              <a:rPr lang="es-US" dirty="0">
                <a:solidFill>
                  <a:srgbClr val="FF0000"/>
                </a:solidFill>
              </a:rPr>
              <a:t>(Ayuda estatal)</a:t>
            </a:r>
          </a:p>
          <a:p>
            <a:endParaRPr lang="es-AR" dirty="0">
              <a:solidFill>
                <a:srgbClr val="FF0000"/>
              </a:solidFill>
            </a:endParaRPr>
          </a:p>
          <a:p>
            <a:r>
              <a:rPr lang="es-US" dirty="0">
                <a:solidFill>
                  <a:srgbClr val="FF0000"/>
                </a:solidFill>
              </a:rPr>
              <a:t>(Ingresos locales)</a:t>
            </a:r>
          </a:p>
          <a:p>
            <a:endParaRPr lang="es-AR" dirty="0">
              <a:solidFill>
                <a:srgbClr val="FF0000"/>
              </a:solidFill>
            </a:endParaRPr>
          </a:p>
          <a:p>
            <a:r>
              <a:rPr lang="es-US" dirty="0">
                <a:solidFill>
                  <a:srgbClr val="FF0000"/>
                </a:solidFill>
              </a:rPr>
              <a:t>(Reservas)</a:t>
            </a:r>
          </a:p>
          <a:p>
            <a:endParaRPr lang="es-AR" sz="1400" b="1" dirty="0" smtClean="0">
              <a:solidFill>
                <a:srgbClr val="0000FF"/>
              </a:solidFill>
            </a:endParaRPr>
          </a:p>
          <a:p>
            <a:endParaRPr lang="es-AR" sz="1400" b="1" dirty="0">
              <a:solidFill>
                <a:srgbClr val="0000FF"/>
              </a:solidFill>
            </a:endParaRPr>
          </a:p>
          <a:p>
            <a:r>
              <a:rPr lang="es-US" sz="2400" b="1" dirty="0"/>
              <a:t>Gravamen fiscal</a:t>
            </a: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8858250" y="4488412"/>
            <a:ext cx="289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79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E020DF9FF7D4B9E7478869D69B331" ma:contentTypeVersion="6" ma:contentTypeDescription="Create a new document." ma:contentTypeScope="" ma:versionID="197cf981ab93cd2ecb15608d45ec0153">
  <xsd:schema xmlns:xsd="http://www.w3.org/2001/XMLSchema" xmlns:xs="http://www.w3.org/2001/XMLSchema" xmlns:p="http://schemas.microsoft.com/office/2006/metadata/properties" xmlns:ns3="1be95179-998b-406a-a7e9-03e950f2565d" xmlns:ns4="d825e7ed-4c3b-4238-b9b5-589df28e2fc0" targetNamespace="http://schemas.microsoft.com/office/2006/metadata/properties" ma:root="true" ma:fieldsID="62a36ded14b6935a68044664a456a482" ns3:_="" ns4:_="">
    <xsd:import namespace="1be95179-998b-406a-a7e9-03e950f2565d"/>
    <xsd:import namespace="d825e7ed-4c3b-4238-b9b5-589df28e2f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95179-998b-406a-a7e9-03e950f25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5e7ed-4c3b-4238-b9b5-589df28e2f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181A20-EEED-4672-9C2A-E1760508EA90}">
  <ds:schemaRefs>
    <ds:schemaRef ds:uri="http://www.w3.org/XML/1998/namespace"/>
    <ds:schemaRef ds:uri="http://schemas.microsoft.com/office/2006/documentManagement/types"/>
    <ds:schemaRef ds:uri="1be95179-998b-406a-a7e9-03e950f2565d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825e7ed-4c3b-4238-b9b5-589df28e2fc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DF8A58-822F-46B5-B5A1-FF806DC328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EBE183-15ED-48D2-91FE-B73A202768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e95179-998b-406a-a7e9-03e950f2565d"/>
    <ds:schemaRef ds:uri="d825e7ed-4c3b-4238-b9b5-589df28e2f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32599</TotalTime>
  <Words>2015</Words>
  <Application>Microsoft Office PowerPoint</Application>
  <PresentationFormat>Panorámica</PresentationFormat>
  <Paragraphs>345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Aharoni</vt:lpstr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Distrito Escolar de Syosset</vt:lpstr>
      <vt:lpstr>Presentación de PowerPoint</vt:lpstr>
      <vt:lpstr>Reajuste de los objetivos del presupuesto según el entorno fiscal actual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Ayuda estatal: recortes</vt:lpstr>
      <vt:lpstr>Opciones cuando se reducen los ingresos</vt:lpstr>
      <vt:lpstr>Presupuesto reducido para preservar todos los programas y servicios</vt:lpstr>
      <vt:lpstr>Mejor flexibilidad para responder ante la incertidumbre</vt:lpstr>
      <vt:lpstr>Presentación de PowerPoint</vt:lpstr>
      <vt:lpstr>Ingresos locales: reservas</vt:lpstr>
      <vt:lpstr>Ingresos locales: reservas restringidas</vt:lpstr>
      <vt:lpstr>Ingresos locales: reservas</vt:lpstr>
      <vt:lpstr>Ingresos locales: reservas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 2: establecer un fondo de reserva de capitales para 2020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Syosset School District</dc:title>
  <dc:creator>Patricia Rufo</dc:creator>
  <cp:lastModifiedBy>Cecilia Ghidinelli</cp:lastModifiedBy>
  <cp:revision>679</cp:revision>
  <dcterms:created xsi:type="dcterms:W3CDTF">2019-10-29T19:25:36Z</dcterms:created>
  <dcterms:modified xsi:type="dcterms:W3CDTF">2020-05-26T18:44:16Z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0x0101002F6E020DF9FF7D4B9E7478869D69B331</vt:lpwstr>
  </property>
</Properties>
</file>