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5"/>
  </p:notesMasterIdLst>
  <p:sldIdLst>
    <p:sldId id="278" r:id="rId5"/>
    <p:sldId id="272" r:id="rId6"/>
    <p:sldId id="293" r:id="rId7"/>
    <p:sldId id="294" r:id="rId8"/>
    <p:sldId id="295" r:id="rId9"/>
    <p:sldId id="296" r:id="rId10"/>
    <p:sldId id="297" r:id="rId11"/>
    <p:sldId id="298" r:id="rId12"/>
    <p:sldId id="299" r:id="rId13"/>
    <p:sldId id="300" r:id="rId14"/>
    <p:sldId id="301" r:id="rId15"/>
    <p:sldId id="302" r:id="rId16"/>
    <p:sldId id="273" r:id="rId17"/>
    <p:sldId id="282" r:id="rId18"/>
    <p:sldId id="286" r:id="rId19"/>
    <p:sldId id="291" r:id="rId20"/>
    <p:sldId id="304" r:id="rId21"/>
    <p:sldId id="303" r:id="rId22"/>
    <p:sldId id="289" r:id="rId23"/>
    <p:sldId id="29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2825"/>
    <a:srgbClr val="FFFFFF"/>
    <a:srgbClr val="A6A6A6"/>
    <a:srgbClr val="595959"/>
    <a:srgbClr val="FFFF00"/>
    <a:srgbClr val="586EA6"/>
    <a:srgbClr val="81BCC7"/>
    <a:srgbClr val="80BBCA"/>
    <a:srgbClr val="92BECA"/>
    <a:srgbClr val="90BB2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3" autoAdjust="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58F17-591D-4FAE-B71A-8A081249D769}" type="datetimeFigureOut">
              <a:rPr lang="en-US" smtClean="0"/>
              <a:t>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F6859-042C-4B80-873A-544528B0ADA9}" type="slidenum">
              <a:rPr lang="en-US" smtClean="0"/>
              <a:t>‹#›</a:t>
            </a:fld>
            <a:endParaRPr lang="en-US"/>
          </a:p>
        </p:txBody>
      </p:sp>
    </p:spTree>
    <p:extLst>
      <p:ext uri="{BB962C8B-B14F-4D97-AF65-F5344CB8AC3E}">
        <p14:creationId xmlns:p14="http://schemas.microsoft.com/office/powerpoint/2010/main" val="274282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b9e354b2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b9e354b2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05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b9e354b23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b9e354b23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80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83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9e354b23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9e354b2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10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b9e354b2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b9e354b2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40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b9e354b23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b9e354b23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43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b9e354b23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b9e354b23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686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b9e354b23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b9e354b23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32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b9e354b23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b9e354b23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51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1">
                <a:lumMod val="75000"/>
              </a:schemeClr>
            </a:gs>
            <a:gs pos="28000">
              <a:schemeClr val="tx1">
                <a:lumMod val="50000"/>
                <a:lumOff val="50000"/>
              </a:schemeClr>
            </a:gs>
            <a:gs pos="98000">
              <a:schemeClr val="tx1">
                <a:lumMod val="75000"/>
                <a:lumOff val="2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EA8470-A4B0-4D85-98ED-0A822041BAB0}"/>
              </a:ext>
            </a:extLst>
          </p:cNvPr>
          <p:cNvSpPr/>
          <p:nvPr userDrawn="1"/>
        </p:nvSpPr>
        <p:spPr>
          <a:xfrm>
            <a:off x="3289874" y="4668819"/>
            <a:ext cx="8902126" cy="14271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4" name="Rectangle 13">
            <a:extLst>
              <a:ext uri="{FF2B5EF4-FFF2-40B4-BE49-F238E27FC236}">
                <a16:creationId xmlns:a16="http://schemas.microsoft.com/office/drawing/2014/main" id="{EA180598-73E8-41A4-A29B-4E29C2791D7E}"/>
              </a:ext>
            </a:extLst>
          </p:cNvPr>
          <p:cNvSpPr/>
          <p:nvPr userDrawn="1"/>
        </p:nvSpPr>
        <p:spPr>
          <a:xfrm>
            <a:off x="3289874" y="761997"/>
            <a:ext cx="8902126" cy="38322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A4C24467-2B73-4438-AD75-4AE0A86FA910}"/>
              </a:ext>
            </a:extLst>
          </p:cNvPr>
          <p:cNvSpPr/>
          <p:nvPr userDrawn="1"/>
        </p:nvSpPr>
        <p:spPr>
          <a:xfrm>
            <a:off x="0" y="761998"/>
            <a:ext cx="3200400" cy="5334001"/>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722622" y="1298448"/>
            <a:ext cx="7187529" cy="2922551"/>
          </a:xfrm>
        </p:spPr>
        <p:txBody>
          <a:bodyPr anchor="b">
            <a:normAutofit/>
          </a:bodyPr>
          <a:lstStyle>
            <a:lvl1pPr algn="l">
              <a:defRPr sz="5900" spc="-1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722622" y="4876090"/>
            <a:ext cx="7187529" cy="914400"/>
          </a:xfrm>
        </p:spPr>
        <p:txBody>
          <a:bodyPr anchor="ctr" anchorCtr="0">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a:t>7/14/2018</a:t>
            </a:r>
            <a:endParaRPr lang="en-ZA" dirty="0"/>
          </a:p>
        </p:txBody>
      </p:sp>
      <p:sp>
        <p:nvSpPr>
          <p:cNvPr id="5" name="Footer Placeholder 4"/>
          <p:cNvSpPr>
            <a:spLocks noGrp="1"/>
          </p:cNvSpPr>
          <p:nvPr>
            <p:ph type="ftr" sz="quarter" idx="11"/>
          </p:nvPr>
        </p:nvSpPr>
        <p:spPr/>
        <p:txBody>
          <a:bodyPr/>
          <a:lstStyle/>
          <a:p>
            <a:endParaRPr lang="en-US" dirty="0"/>
          </a:p>
          <a:p>
            <a:r>
              <a:rPr lang="en-US" dirty="0"/>
              <a:t> Add a footer 	</a:t>
            </a:r>
          </a:p>
          <a:p>
            <a:endParaRPr lang="en-ZA" dirty="0"/>
          </a:p>
        </p:txBody>
      </p:sp>
      <p:sp>
        <p:nvSpPr>
          <p:cNvPr id="6" name="Slide Number Placeholder 5"/>
          <p:cNvSpPr>
            <a:spLocks noGrp="1"/>
          </p:cNvSpPr>
          <p:nvPr>
            <p:ph type="sldNum" sz="quarter" idx="12"/>
          </p:nvPr>
        </p:nvSpPr>
        <p:spPr/>
        <p:txBody>
          <a:bodyPr/>
          <a:lstStyle/>
          <a:p>
            <a:fld id="{2F5601C1-348E-4149-A60A-012B14EBE97F}" type="slidenum">
              <a:rPr lang="en-ZA" smtClean="0"/>
              <a:t>‹#›</a:t>
            </a:fld>
            <a:endParaRPr lang="en-ZA"/>
          </a:p>
        </p:txBody>
      </p:sp>
    </p:spTree>
    <p:extLst>
      <p:ext uri="{BB962C8B-B14F-4D97-AF65-F5344CB8AC3E}">
        <p14:creationId xmlns:p14="http://schemas.microsoft.com/office/powerpoint/2010/main" val="33719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630838"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630837" y="2526525"/>
            <a:ext cx="10574682"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
        <p:nvSpPr>
          <p:cNvPr id="17" name="Text Placeholder 2">
            <a:extLst>
              <a:ext uri="{FF2B5EF4-FFF2-40B4-BE49-F238E27FC236}">
                <a16:creationId xmlns:a16="http://schemas.microsoft.com/office/drawing/2014/main" id="{BD1906FD-7264-467E-8A95-6A1598BBAE13}"/>
              </a:ext>
            </a:extLst>
          </p:cNvPr>
          <p:cNvSpPr>
            <a:spLocks noGrp="1"/>
          </p:cNvSpPr>
          <p:nvPr>
            <p:ph type="body" idx="1"/>
          </p:nvPr>
        </p:nvSpPr>
        <p:spPr>
          <a:xfrm>
            <a:off x="1783974" y="2684769"/>
            <a:ext cx="4213601" cy="521833"/>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4">
            <a:extLst>
              <a:ext uri="{FF2B5EF4-FFF2-40B4-BE49-F238E27FC236}">
                <a16:creationId xmlns:a16="http://schemas.microsoft.com/office/drawing/2014/main" id="{1D9479BE-4889-4C54-8C9E-50648BC02381}"/>
              </a:ext>
            </a:extLst>
          </p:cNvPr>
          <p:cNvSpPr>
            <a:spLocks noGrp="1"/>
          </p:cNvSpPr>
          <p:nvPr>
            <p:ph type="body" sz="quarter" idx="3"/>
          </p:nvPr>
        </p:nvSpPr>
        <p:spPr>
          <a:xfrm>
            <a:off x="6172200" y="2684769"/>
            <a:ext cx="4731990" cy="521833"/>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Content Placeholder 5">
            <a:extLst>
              <a:ext uri="{FF2B5EF4-FFF2-40B4-BE49-F238E27FC236}">
                <a16:creationId xmlns:a16="http://schemas.microsoft.com/office/drawing/2014/main" id="{8CBEFBB2-2C32-4339-A0D7-FE21D732939B}"/>
              </a:ext>
            </a:extLst>
          </p:cNvPr>
          <p:cNvSpPr>
            <a:spLocks noGrp="1"/>
          </p:cNvSpPr>
          <p:nvPr>
            <p:ph sz="quarter" idx="4"/>
          </p:nvPr>
        </p:nvSpPr>
        <p:spPr>
          <a:xfrm>
            <a:off x="6172200" y="3225243"/>
            <a:ext cx="4731991" cy="27640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a:extLst>
              <a:ext uri="{FF2B5EF4-FFF2-40B4-BE49-F238E27FC236}">
                <a16:creationId xmlns:a16="http://schemas.microsoft.com/office/drawing/2014/main" id="{9D350AFD-FA04-40B5-BB0C-750B91312F93}"/>
              </a:ext>
            </a:extLst>
          </p:cNvPr>
          <p:cNvSpPr>
            <a:spLocks noGrp="1"/>
          </p:cNvSpPr>
          <p:nvPr>
            <p:ph sz="half" idx="2"/>
          </p:nvPr>
        </p:nvSpPr>
        <p:spPr>
          <a:xfrm>
            <a:off x="1783974" y="3225243"/>
            <a:ext cx="4213601" cy="27640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68119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630838"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630837" y="2526525"/>
            <a:ext cx="10574682"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
        <p:nvSpPr>
          <p:cNvPr id="16" name="Content Placeholder 2">
            <a:extLst>
              <a:ext uri="{FF2B5EF4-FFF2-40B4-BE49-F238E27FC236}">
                <a16:creationId xmlns:a16="http://schemas.microsoft.com/office/drawing/2014/main" id="{378439C3-2539-4484-8848-B8140826D7D9}"/>
              </a:ext>
            </a:extLst>
          </p:cNvPr>
          <p:cNvSpPr>
            <a:spLocks noGrp="1"/>
          </p:cNvSpPr>
          <p:nvPr>
            <p:ph sz="half" idx="1"/>
          </p:nvPr>
        </p:nvSpPr>
        <p:spPr>
          <a:xfrm>
            <a:off x="1783974" y="2684769"/>
            <a:ext cx="4235826" cy="33045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3">
            <a:extLst>
              <a:ext uri="{FF2B5EF4-FFF2-40B4-BE49-F238E27FC236}">
                <a16:creationId xmlns:a16="http://schemas.microsoft.com/office/drawing/2014/main" id="{AC8FBFBF-CD25-4076-8A61-06DD30C0489B}"/>
              </a:ext>
            </a:extLst>
          </p:cNvPr>
          <p:cNvSpPr>
            <a:spLocks noGrp="1"/>
          </p:cNvSpPr>
          <p:nvPr>
            <p:ph sz="half" idx="2"/>
          </p:nvPr>
        </p:nvSpPr>
        <p:spPr>
          <a:xfrm>
            <a:off x="6172200" y="2684768"/>
            <a:ext cx="4731991" cy="33045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232317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919" y="864110"/>
            <a:ext cx="2947482" cy="1822530"/>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
        <p:nvSpPr>
          <p:cNvPr id="16" name="Text Placeholder 3">
            <a:extLst>
              <a:ext uri="{FF2B5EF4-FFF2-40B4-BE49-F238E27FC236}">
                <a16:creationId xmlns:a16="http://schemas.microsoft.com/office/drawing/2014/main" id="{E54FB1F0-6244-4B59-A42E-7B0515D37C8B}"/>
              </a:ext>
            </a:extLst>
          </p:cNvPr>
          <p:cNvSpPr>
            <a:spLocks noGrp="1"/>
          </p:cNvSpPr>
          <p:nvPr>
            <p:ph type="body" sz="half" idx="2"/>
          </p:nvPr>
        </p:nvSpPr>
        <p:spPr>
          <a:xfrm>
            <a:off x="252920" y="2686640"/>
            <a:ext cx="2947481" cy="32441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7" name="Picture Placeholder 2">
            <a:extLst>
              <a:ext uri="{FF2B5EF4-FFF2-40B4-BE49-F238E27FC236}">
                <a16:creationId xmlns:a16="http://schemas.microsoft.com/office/drawing/2014/main" id="{52A72E56-7D9E-4CDE-9E60-7770E79CF66C}"/>
              </a:ext>
            </a:extLst>
          </p:cNvPr>
          <p:cNvSpPr>
            <a:spLocks noGrp="1"/>
          </p:cNvSpPr>
          <p:nvPr>
            <p:ph type="pic" idx="1"/>
          </p:nvPr>
        </p:nvSpPr>
        <p:spPr>
          <a:xfrm>
            <a:off x="3869268" y="864111"/>
            <a:ext cx="7486120" cy="5066714"/>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2794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630838"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630837" y="2526525"/>
            <a:ext cx="10574682"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
        <p:nvSpPr>
          <p:cNvPr id="15" name="Text Placeholder 3">
            <a:extLst>
              <a:ext uri="{FF2B5EF4-FFF2-40B4-BE49-F238E27FC236}">
                <a16:creationId xmlns:a16="http://schemas.microsoft.com/office/drawing/2014/main" id="{465B3165-6F10-4D0F-9BC8-B4C451444D69}"/>
              </a:ext>
            </a:extLst>
          </p:cNvPr>
          <p:cNvSpPr>
            <a:spLocks noGrp="1"/>
          </p:cNvSpPr>
          <p:nvPr>
            <p:ph type="body" sz="half" idx="2"/>
          </p:nvPr>
        </p:nvSpPr>
        <p:spPr>
          <a:xfrm>
            <a:off x="262466" y="2684770"/>
            <a:ext cx="1259814" cy="33045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6" name="Content Placeholder 2">
            <a:extLst>
              <a:ext uri="{FF2B5EF4-FFF2-40B4-BE49-F238E27FC236}">
                <a16:creationId xmlns:a16="http://schemas.microsoft.com/office/drawing/2014/main" id="{C0EC084C-1181-4416-B55B-179995FCEE91}"/>
              </a:ext>
            </a:extLst>
          </p:cNvPr>
          <p:cNvSpPr>
            <a:spLocks noGrp="1"/>
          </p:cNvSpPr>
          <p:nvPr>
            <p:ph idx="1"/>
          </p:nvPr>
        </p:nvSpPr>
        <p:spPr>
          <a:xfrm>
            <a:off x="1783974" y="2684770"/>
            <a:ext cx="9120217" cy="3304548"/>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609526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170462"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287810" y="2526525"/>
            <a:ext cx="1090597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34600723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8" name="Date Placeholder 3">
            <a:extLst>
              <a:ext uri="{FF2B5EF4-FFF2-40B4-BE49-F238E27FC236}">
                <a16:creationId xmlns:a16="http://schemas.microsoft.com/office/drawing/2014/main" id="{5AA5E670-4D55-43E7-A5BE-FE9C80961E4D}"/>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332163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9270263" y="761999"/>
            <a:ext cx="2925318" cy="5334001"/>
          </a:xfrm>
          <a:prstGeom prst="rect">
            <a:avLst/>
          </a:prstGeom>
          <a:solidFill>
            <a:schemeClr val="tx1">
              <a:lumMod val="6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a:t>7/14/2018</a:t>
            </a:r>
            <a:endParaRPr lang="en-ZA" dirty="0"/>
          </a:p>
        </p:txBody>
      </p:sp>
      <p:sp>
        <p:nvSpPr>
          <p:cNvPr id="5" name="Footer Placeholder 4"/>
          <p:cNvSpPr>
            <a:spLocks noGrp="1"/>
          </p:cNvSpPr>
          <p:nvPr>
            <p:ph type="ftr" sz="quarter" idx="11"/>
          </p:nvPr>
        </p:nvSpPr>
        <p:spPr/>
        <p:txBody>
          <a:bodyPr/>
          <a:lstStyle/>
          <a:p>
            <a:endParaRPr lang="en-US" dirty="0"/>
          </a:p>
          <a:p>
            <a:r>
              <a:rPr lang="en-US" dirty="0"/>
              <a:t> Add a footer 	</a:t>
            </a:r>
          </a:p>
          <a:p>
            <a:endParaRPr lang="en-ZA" dirty="0"/>
          </a:p>
        </p:txBody>
      </p:sp>
      <p:sp>
        <p:nvSpPr>
          <p:cNvPr id="6" name="Slide Number Placeholder 5"/>
          <p:cNvSpPr>
            <a:spLocks noGrp="1"/>
          </p:cNvSpPr>
          <p:nvPr>
            <p:ph type="sldNum" sz="quarter" idx="12"/>
          </p:nvPr>
        </p:nvSpPr>
        <p:spPr/>
        <p:txBody>
          <a:bodyPr/>
          <a:lstStyle/>
          <a:p>
            <a:fld id="{2F5601C1-348E-4149-A60A-012B14EBE97F}" type="slidenum">
              <a:rPr lang="en-ZA" smtClean="0"/>
              <a:t>‹#›</a:t>
            </a:fld>
            <a:endParaRPr lang="en-ZA"/>
          </a:p>
        </p:txBody>
      </p:sp>
    </p:spTree>
    <p:extLst>
      <p:ext uri="{BB962C8B-B14F-4D97-AF65-F5344CB8AC3E}">
        <p14:creationId xmlns:p14="http://schemas.microsoft.com/office/powerpoint/2010/main" val="349624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15244"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Tree>
    <p:extLst>
      <p:ext uri="{BB962C8B-B14F-4D97-AF65-F5344CB8AC3E}">
        <p14:creationId xmlns:p14="http://schemas.microsoft.com/office/powerpoint/2010/main" val="390160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Top">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170462"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287810" y="2526525"/>
            <a:ext cx="1090597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Text Placeholder 2">
            <a:extLst>
              <a:ext uri="{FF2B5EF4-FFF2-40B4-BE49-F238E27FC236}">
                <a16:creationId xmlns:a16="http://schemas.microsoft.com/office/drawing/2014/main" id="{F0772FB0-32ED-4DB8-9F56-587A5BEF3F2B}"/>
              </a:ext>
            </a:extLst>
          </p:cNvPr>
          <p:cNvSpPr>
            <a:spLocks noGrp="1"/>
          </p:cNvSpPr>
          <p:nvPr>
            <p:ph type="body" idx="1"/>
          </p:nvPr>
        </p:nvSpPr>
        <p:spPr>
          <a:xfrm>
            <a:off x="1783974" y="2684770"/>
            <a:ext cx="9120216" cy="3304549"/>
          </a:xfrm>
        </p:spPr>
        <p:txBody>
          <a:bodyPr anchor="ctr" anchorCtr="0">
            <a:normAutofit/>
          </a:bodyPr>
          <a:lstStyle>
            <a:lvl1pPr marL="342900" indent="-342900">
              <a:buFont typeface="Arial" panose="020B0604020202020204" pitchFamily="34" charset="0"/>
              <a:buChar char="•"/>
              <a:defRPr sz="2200" cap="none" spc="0" baseline="0">
                <a:solidFill>
                  <a:schemeClr val="bg2"/>
                </a:solidFill>
              </a:defRPr>
            </a:lvl1pPr>
            <a:lvl2pPr marL="742950" indent="-285750">
              <a:buFont typeface="Arial" panose="020B0604020202020204" pitchFamily="34" charset="0"/>
              <a:buChar char="•"/>
              <a:defRPr sz="1800">
                <a:solidFill>
                  <a:schemeClr val="bg2"/>
                </a:solidFill>
              </a:defRPr>
            </a:lvl2pPr>
            <a:lvl3pPr marL="1200150" indent="-285750">
              <a:buFont typeface="Arial" panose="020B0604020202020204" pitchFamily="34" charset="0"/>
              <a:buChar char="•"/>
              <a:defRPr sz="1600">
                <a:solidFill>
                  <a:schemeClr val="bg2"/>
                </a:solidFill>
              </a:defRPr>
            </a:lvl3pPr>
            <a:lvl4pPr marL="1657350" indent="-285750">
              <a:buFont typeface="Arial" panose="020B0604020202020204" pitchFamily="34" charset="0"/>
              <a:buChar char="•"/>
              <a:defRPr sz="1400">
                <a:solidFill>
                  <a:schemeClr val="bg2"/>
                </a:solidFill>
              </a:defRPr>
            </a:lvl4pPr>
            <a:lvl5pPr marL="2114550" indent="-285750">
              <a:buFont typeface="Arial" panose="020B0604020202020204" pitchFamily="34" charset="0"/>
              <a:buChar char="•"/>
              <a:defRPr sz="1400">
                <a:solidFill>
                  <a:schemeClr val="bg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23161944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90D47E-B3B8-440E-9F42-8E8BF157EBFB}"/>
              </a:ext>
            </a:extLst>
          </p:cNvPr>
          <p:cNvSpPr/>
          <p:nvPr userDrawn="1"/>
        </p:nvSpPr>
        <p:spPr>
          <a:xfrm>
            <a:off x="8722615" y="761103"/>
            <a:ext cx="3469385" cy="533579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83566" y="2345167"/>
            <a:ext cx="2947482" cy="3376355"/>
          </a:xfrm>
        </p:spPr>
        <p:txBody>
          <a:bodyPr/>
          <a:lstStyle>
            <a:lvl1pPr>
              <a:defRPr>
                <a:solidFill>
                  <a:schemeClr val="tx1"/>
                </a:solidFill>
              </a:defRPr>
            </a:lvl1pPr>
          </a:lstStyle>
          <a:p>
            <a:r>
              <a:rPr lang="en-US" smtClean="0"/>
              <a:t>Click to edit Master title style</a:t>
            </a:r>
            <a:endParaRPr lang="en-US" dirty="0"/>
          </a:p>
        </p:txBody>
      </p:sp>
      <p:sp>
        <p:nvSpPr>
          <p:cNvPr id="9" name="Rectangle 8">
            <a:extLst>
              <a:ext uri="{FF2B5EF4-FFF2-40B4-BE49-F238E27FC236}">
                <a16:creationId xmlns:a16="http://schemas.microsoft.com/office/drawing/2014/main" id="{B1F71A73-3F86-47BC-8F23-CF55E86418C3}"/>
              </a:ext>
            </a:extLst>
          </p:cNvPr>
          <p:cNvSpPr/>
          <p:nvPr userDrawn="1"/>
        </p:nvSpPr>
        <p:spPr>
          <a:xfrm>
            <a:off x="573233" y="761103"/>
            <a:ext cx="8065158" cy="5335793"/>
          </a:xfrm>
          <a:prstGeom prst="rect">
            <a:avLst/>
          </a:prstGeom>
          <a:solidFill>
            <a:schemeClr val="tx1">
              <a:alpha val="85098"/>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51134" y="860611"/>
            <a:ext cx="7315200" cy="512064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
        <p:nvSpPr>
          <p:cNvPr id="8" name="Rectangle 7">
            <a:extLst>
              <a:ext uri="{FF2B5EF4-FFF2-40B4-BE49-F238E27FC236}">
                <a16:creationId xmlns:a16="http://schemas.microsoft.com/office/drawing/2014/main" id="{65CA5BF5-DE7F-4460-817D-AE1BAC336C92}"/>
              </a:ext>
            </a:extLst>
          </p:cNvPr>
          <p:cNvSpPr/>
          <p:nvPr userDrawn="1"/>
        </p:nvSpPr>
        <p:spPr>
          <a:xfrm>
            <a:off x="1" y="753035"/>
            <a:ext cx="494852" cy="5335793"/>
          </a:xfrm>
          <a:prstGeom prst="rect">
            <a:avLst/>
          </a:prstGeom>
          <a:solidFill>
            <a:schemeClr val="accent5">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33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038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cons_Title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25CCA687-AB7D-4035-849A-4D9F7C0401C1}"/>
              </a:ext>
            </a:extLst>
          </p:cNvPr>
          <p:cNvSpPr/>
          <p:nvPr userDrawn="1"/>
        </p:nvSpPr>
        <p:spPr>
          <a:xfrm>
            <a:off x="-1" y="2526525"/>
            <a:ext cx="3068514" cy="356337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C5B57C12-8635-490F-AC5E-880EE5EFB9F2}"/>
              </a:ext>
            </a:extLst>
          </p:cNvPr>
          <p:cNvSpPr/>
          <p:nvPr userDrawn="1"/>
        </p:nvSpPr>
        <p:spPr>
          <a:xfrm>
            <a:off x="3200401" y="2526525"/>
            <a:ext cx="848164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BF4D011-4812-426A-AF72-052AC843FFB5}"/>
              </a:ext>
            </a:extLst>
          </p:cNvPr>
          <p:cNvSpPr/>
          <p:nvPr userDrawn="1"/>
        </p:nvSpPr>
        <p:spPr>
          <a:xfrm>
            <a:off x="0" y="7589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5933F083-BCA0-42F4-BB66-81AD5A4DAF5E}"/>
              </a:ext>
            </a:extLst>
          </p:cNvPr>
          <p:cNvSpPr>
            <a:spLocks noGrp="1"/>
          </p:cNvSpPr>
          <p:nvPr>
            <p:ph type="title"/>
          </p:nvPr>
        </p:nvSpPr>
        <p:spPr>
          <a:xfrm>
            <a:off x="509954" y="2637691"/>
            <a:ext cx="2431210" cy="3347055"/>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A40193E2-84B1-4994-8F97-4A2EBCE6D1A5}"/>
              </a:ext>
            </a:extLst>
          </p:cNvPr>
          <p:cNvSpPr/>
          <p:nvPr userDrawn="1"/>
        </p:nvSpPr>
        <p:spPr>
          <a:xfrm>
            <a:off x="11815866" y="25265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ext Placeholder 2">
            <a:extLst>
              <a:ext uri="{FF2B5EF4-FFF2-40B4-BE49-F238E27FC236}">
                <a16:creationId xmlns:a16="http://schemas.microsoft.com/office/drawing/2014/main" id="{A3569071-305C-4C40-87F4-0EE8553B6640}"/>
              </a:ext>
            </a:extLst>
          </p:cNvPr>
          <p:cNvSpPr>
            <a:spLocks noGrp="1"/>
          </p:cNvSpPr>
          <p:nvPr>
            <p:ph type="body" sz="quarter" idx="13"/>
          </p:nvPr>
        </p:nvSpPr>
        <p:spPr>
          <a:xfrm>
            <a:off x="3597275" y="2638425"/>
            <a:ext cx="8091488" cy="3346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3">
            <a:extLst>
              <a:ext uri="{FF2B5EF4-FFF2-40B4-BE49-F238E27FC236}">
                <a16:creationId xmlns:a16="http://schemas.microsoft.com/office/drawing/2014/main" id="{C8501626-512F-4A26-9857-5FC55FC399BE}"/>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390954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cons Title Right">
    <p:bg>
      <p:bgPr>
        <a:solidFill>
          <a:schemeClr val="bg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10" name="Rectangle 9">
            <a:extLst>
              <a:ext uri="{FF2B5EF4-FFF2-40B4-BE49-F238E27FC236}">
                <a16:creationId xmlns:a16="http://schemas.microsoft.com/office/drawing/2014/main" id="{C5B57C12-8635-490F-AC5E-880EE5EFB9F2}"/>
              </a:ext>
            </a:extLst>
          </p:cNvPr>
          <p:cNvSpPr/>
          <p:nvPr userDrawn="1"/>
        </p:nvSpPr>
        <p:spPr>
          <a:xfrm>
            <a:off x="527125" y="2524913"/>
            <a:ext cx="848164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25CCA687-AB7D-4035-849A-4D9F7C0401C1}"/>
              </a:ext>
            </a:extLst>
          </p:cNvPr>
          <p:cNvSpPr/>
          <p:nvPr userDrawn="1"/>
        </p:nvSpPr>
        <p:spPr>
          <a:xfrm>
            <a:off x="9118064" y="2524912"/>
            <a:ext cx="3068514" cy="356337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BF4D011-4812-426A-AF72-052AC843FFB5}"/>
              </a:ext>
            </a:extLst>
          </p:cNvPr>
          <p:cNvSpPr/>
          <p:nvPr userDrawn="1"/>
        </p:nvSpPr>
        <p:spPr>
          <a:xfrm>
            <a:off x="9118063" y="765851"/>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5933F083-BCA0-42F4-BB66-81AD5A4DAF5E}"/>
              </a:ext>
            </a:extLst>
          </p:cNvPr>
          <p:cNvSpPr>
            <a:spLocks noGrp="1"/>
          </p:cNvSpPr>
          <p:nvPr>
            <p:ph type="title"/>
          </p:nvPr>
        </p:nvSpPr>
        <p:spPr>
          <a:xfrm>
            <a:off x="9425958" y="2641544"/>
            <a:ext cx="2431210" cy="3347055"/>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A40193E2-84B1-4994-8F97-4A2EBCE6D1A5}"/>
              </a:ext>
            </a:extLst>
          </p:cNvPr>
          <p:cNvSpPr/>
          <p:nvPr userDrawn="1"/>
        </p:nvSpPr>
        <p:spPr>
          <a:xfrm>
            <a:off x="15348" y="2531097"/>
            <a:ext cx="376134" cy="35679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ext Placeholder 2">
            <a:extLst>
              <a:ext uri="{FF2B5EF4-FFF2-40B4-BE49-F238E27FC236}">
                <a16:creationId xmlns:a16="http://schemas.microsoft.com/office/drawing/2014/main" id="{A3569071-305C-4C40-87F4-0EE8553B6640}"/>
              </a:ext>
            </a:extLst>
          </p:cNvPr>
          <p:cNvSpPr>
            <a:spLocks noGrp="1"/>
          </p:cNvSpPr>
          <p:nvPr>
            <p:ph type="body" sz="quarter" idx="13"/>
          </p:nvPr>
        </p:nvSpPr>
        <p:spPr>
          <a:xfrm>
            <a:off x="722203" y="2633375"/>
            <a:ext cx="8091488" cy="3346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Date Placeholder 3">
            <a:extLst>
              <a:ext uri="{FF2B5EF4-FFF2-40B4-BE49-F238E27FC236}">
                <a16:creationId xmlns:a16="http://schemas.microsoft.com/office/drawing/2014/main" id="{C8501626-512F-4A26-9857-5FC55FC399BE}"/>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66022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de_by_S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FEA5CF-263B-4BE3-8A0F-4F64C91A3EAD}"/>
              </a:ext>
            </a:extLst>
          </p:cNvPr>
          <p:cNvSpPr>
            <a:spLocks noGrp="1"/>
          </p:cNvSpPr>
          <p:nvPr>
            <p:ph type="pic" sz="quarter" idx="13"/>
          </p:nvPr>
        </p:nvSpPr>
        <p:spPr>
          <a:xfrm>
            <a:off x="0" y="0"/>
            <a:ext cx="12192000" cy="6858000"/>
          </a:xfrm>
          <a:noFill/>
        </p:spPr>
        <p:txBody>
          <a:bodyPr/>
          <a:lstStyle/>
          <a:p>
            <a:r>
              <a:rPr lang="en-US" smtClean="0"/>
              <a:t>Click icon to add picture</a:t>
            </a:r>
            <a:endParaRPr lang="en-US"/>
          </a:p>
        </p:txBody>
      </p:sp>
      <p:sp>
        <p:nvSpPr>
          <p:cNvPr id="9" name="Rectangle 8">
            <a:extLst>
              <a:ext uri="{FF2B5EF4-FFF2-40B4-BE49-F238E27FC236}">
                <a16:creationId xmlns:a16="http://schemas.microsoft.com/office/drawing/2014/main" id="{DB9B4BDF-0731-43A1-9FA4-B813CCABFFBD}"/>
              </a:ext>
            </a:extLst>
          </p:cNvPr>
          <p:cNvSpPr/>
          <p:nvPr userDrawn="1"/>
        </p:nvSpPr>
        <p:spPr>
          <a:xfrm>
            <a:off x="0" y="2661238"/>
            <a:ext cx="4044464" cy="3131310"/>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84E936B2-F67D-47E2-B4EF-BFB09DFAE723}"/>
              </a:ext>
            </a:extLst>
          </p:cNvPr>
          <p:cNvSpPr/>
          <p:nvPr userDrawn="1"/>
        </p:nvSpPr>
        <p:spPr>
          <a:xfrm>
            <a:off x="7746025" y="1065452"/>
            <a:ext cx="4445977"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9D99AE2-0582-4909-A290-DE0718ED189B}"/>
              </a:ext>
            </a:extLst>
          </p:cNvPr>
          <p:cNvSpPr/>
          <p:nvPr userDrawn="1"/>
        </p:nvSpPr>
        <p:spPr>
          <a:xfrm>
            <a:off x="2" y="1065451"/>
            <a:ext cx="4044465" cy="1478849"/>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A0F68EA6-727E-4DCD-8AC2-A483CE5A60BA}"/>
              </a:ext>
            </a:extLst>
          </p:cNvPr>
          <p:cNvSpPr>
            <a:spLocks noGrp="1"/>
          </p:cNvSpPr>
          <p:nvPr>
            <p:ph type="title"/>
          </p:nvPr>
        </p:nvSpPr>
        <p:spPr>
          <a:xfrm>
            <a:off x="337476" y="2795380"/>
            <a:ext cx="3369512" cy="2880230"/>
          </a:xfrm>
        </p:spPr>
        <p:txBody>
          <a:bodyPr>
            <a:normAutofit/>
          </a:bodyPr>
          <a:lstStyle>
            <a:lvl1pPr>
              <a:defRPr>
                <a:solidFill>
                  <a:schemeClr val="tx1"/>
                </a:solidFill>
              </a:defRPr>
            </a:lvl1pPr>
          </a:lstStyle>
          <a:p>
            <a:r>
              <a:rPr lang="en-US" sz="3000" smtClean="0"/>
              <a:t>Click to edit Master title style</a:t>
            </a:r>
            <a:endParaRPr lang="en-ZA" sz="3000" dirty="0"/>
          </a:p>
        </p:txBody>
      </p:sp>
      <p:sp>
        <p:nvSpPr>
          <p:cNvPr id="13" name="Content Placeholder 2">
            <a:extLst>
              <a:ext uri="{FF2B5EF4-FFF2-40B4-BE49-F238E27FC236}">
                <a16:creationId xmlns:a16="http://schemas.microsoft.com/office/drawing/2014/main" id="{FC504EF3-1237-4467-9FD5-E0E43C1BABF5}"/>
              </a:ext>
            </a:extLst>
          </p:cNvPr>
          <p:cNvSpPr>
            <a:spLocks noGrp="1"/>
          </p:cNvSpPr>
          <p:nvPr>
            <p:ph idx="1"/>
          </p:nvPr>
        </p:nvSpPr>
        <p:spPr>
          <a:xfrm>
            <a:off x="7929197" y="1206481"/>
            <a:ext cx="4079631" cy="4469129"/>
          </a:xfrm>
        </p:spPr>
        <p:txBody>
          <a:bodyPr/>
          <a:lstStyle>
            <a:lvl1pPr>
              <a:defRPr>
                <a:solidFill>
                  <a:schemeClr val="bg2"/>
                </a:solidFill>
              </a:defRPr>
            </a:lvl1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24" name="Date Placeholder 3">
            <a:extLst>
              <a:ext uri="{FF2B5EF4-FFF2-40B4-BE49-F238E27FC236}">
                <a16:creationId xmlns:a16="http://schemas.microsoft.com/office/drawing/2014/main" id="{668056DE-DA3F-41EF-A93F-C50A4A789D7E}"/>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101814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solidFill>
              </a:defRPr>
            </a:lvl1pPr>
          </a:lstStyle>
          <a:p>
            <a:r>
              <a:rPr lang="en-US"/>
              <a:t>7/14/2018</a:t>
            </a:r>
            <a:endParaRPr lang="en-ZA"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bg2"/>
                </a:solidFill>
              </a:defRPr>
            </a:lvl1pPr>
          </a:lstStyle>
          <a:p>
            <a:fld id="{2F5601C1-348E-4149-A60A-012B14EBE97F}" type="slidenum">
              <a:rPr lang="en-ZA" smtClean="0"/>
              <a:pPr/>
              <a:t>‹#›</a:t>
            </a:fld>
            <a:endParaRPr lang="en-ZA"/>
          </a:p>
        </p:txBody>
      </p:sp>
    </p:spTree>
    <p:extLst>
      <p:ext uri="{BB962C8B-B14F-4D97-AF65-F5344CB8AC3E}">
        <p14:creationId xmlns:p14="http://schemas.microsoft.com/office/powerpoint/2010/main" val="262410087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72" r:id="rId4"/>
    <p:sldLayoutId id="2147483676" r:id="rId5"/>
    <p:sldLayoutId id="2147483677" r:id="rId6"/>
    <p:sldLayoutId id="2147483673" r:id="rId7"/>
    <p:sldLayoutId id="2147483678" r:id="rId8"/>
    <p:sldLayoutId id="2147483674" r:id="rId9"/>
    <p:sldLayoutId id="2147483682" r:id="rId10"/>
    <p:sldLayoutId id="2147483684" r:id="rId11"/>
    <p:sldLayoutId id="2147483680" r:id="rId12"/>
    <p:sldLayoutId id="2147483683" r:id="rId13"/>
    <p:sldLayoutId id="2147483679" r:id="rId14"/>
    <p:sldLayoutId id="2147483667" r:id="rId15"/>
  </p:sldLayoutIdLst>
  <p:txStyles>
    <p:titleStyle>
      <a:lvl1pPr algn="l" defTabSz="914400" rtl="0" eaLnBrk="1" latinLnBrk="0" hangingPunct="1">
        <a:lnSpc>
          <a:spcPct val="90000"/>
        </a:lnSpc>
        <a:spcBef>
          <a:spcPct val="0"/>
        </a:spcBef>
        <a:buNone/>
        <a:defRPr sz="3600" kern="1200" spc="-60"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open?id=1LVTEB5NWNdAxY01_bhaTw2ZZGMGjrFc3"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drive.google.com/open?id=1WiPVBzE_K_k_F_At9n3nvDp9C5PBSTGC-tXj2jtDUxE" TargetMode="External"/><Relationship Id="rId4" Type="http://schemas.openxmlformats.org/officeDocument/2006/relationships/hyperlink" Target="https://drive.google.com/open?id=1oqgmphY78fzUx8z5eF8Wv1x1A0kwlX97nY7-QvdkzS8"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bwMode="blackGray">
      <p:bgPr>
        <a:gradFill flip="none" rotWithShape="1">
          <a:gsLst>
            <a:gs pos="0">
              <a:schemeClr val="tx1">
                <a:lumMod val="50000"/>
              </a:schemeClr>
            </a:gs>
            <a:gs pos="49000">
              <a:schemeClr val="tx1">
                <a:lumMod val="50000"/>
              </a:schemeClr>
            </a:gs>
            <a:gs pos="97000">
              <a:schemeClr val="bg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Rectangle 10" descr="decorative element">
            <a:extLst>
              <a:ext uri="{FF2B5EF4-FFF2-40B4-BE49-F238E27FC236}">
                <a16:creationId xmlns:a16="http://schemas.microsoft.com/office/drawing/2014/main" id="{1C9E9A52-DC4D-4073-B101-9B4108DAAD42}"/>
              </a:ext>
              <a:ext uri="{C183D7F6-B498-43B3-948B-1728B52AA6E4}">
                <adec:decorative xmlns:adec="http://schemas.microsoft.com/office/drawing/2017/decorative" xmlns="" val="1"/>
              </a:ext>
            </a:extLst>
          </p:cNvPr>
          <p:cNvSpPr/>
          <p:nvPr/>
        </p:nvSpPr>
        <p:spPr>
          <a:xfrm>
            <a:off x="3289874" y="4668819"/>
            <a:ext cx="8902126" cy="14271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3" name="Rectangle 12" descr="decorative element">
            <a:extLst>
              <a:ext uri="{FF2B5EF4-FFF2-40B4-BE49-F238E27FC236}">
                <a16:creationId xmlns:a16="http://schemas.microsoft.com/office/drawing/2014/main" id="{902B5859-9D6F-46C0-ABF0-023C6B74126D}"/>
              </a:ext>
              <a:ext uri="{C183D7F6-B498-43B3-948B-1728B52AA6E4}">
                <adec:decorative xmlns:adec="http://schemas.microsoft.com/office/drawing/2017/decorative" xmlns="" val="1"/>
              </a:ext>
            </a:extLst>
          </p:cNvPr>
          <p:cNvSpPr/>
          <p:nvPr/>
        </p:nvSpPr>
        <p:spPr>
          <a:xfrm>
            <a:off x="3289874" y="761997"/>
            <a:ext cx="8902126" cy="3832225"/>
          </a:xfrm>
          <a:prstGeom prst="rect">
            <a:avLst/>
          </a:prstGeom>
          <a:solidFill>
            <a:srgbClr val="9F282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dirty="0"/>
          </a:p>
        </p:txBody>
      </p:sp>
      <p:sp>
        <p:nvSpPr>
          <p:cNvPr id="15" name="Rectangle 14" descr="decorative element">
            <a:extLst>
              <a:ext uri="{FF2B5EF4-FFF2-40B4-BE49-F238E27FC236}">
                <a16:creationId xmlns:a16="http://schemas.microsoft.com/office/drawing/2014/main" id="{6B9AC2C2-8572-458B-92E0-FCFC56DAF52B}"/>
              </a:ext>
              <a:ext uri="{C183D7F6-B498-43B3-948B-1728B52AA6E4}">
                <adec:decorative xmlns:adec="http://schemas.microsoft.com/office/drawing/2017/decorative" xmlns="" val="1"/>
              </a:ext>
            </a:extLst>
          </p:cNvPr>
          <p:cNvSpPr/>
          <p:nvPr/>
        </p:nvSpPr>
        <p:spPr>
          <a:xfrm>
            <a:off x="0" y="761998"/>
            <a:ext cx="3200400" cy="53340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21E24A-B45F-4E84-817F-A0D105887FBE}"/>
              </a:ext>
            </a:extLst>
          </p:cNvPr>
          <p:cNvSpPr>
            <a:spLocks noGrp="1"/>
          </p:cNvSpPr>
          <p:nvPr>
            <p:ph type="ctrTitle"/>
          </p:nvPr>
        </p:nvSpPr>
        <p:spPr/>
        <p:txBody>
          <a:bodyPr/>
          <a:lstStyle/>
          <a:p>
            <a:pPr algn="ctr"/>
            <a:r>
              <a:rPr lang="en-US" dirty="0" smtClean="0"/>
              <a:t>Proficiency Based Learning at NMHS</a:t>
            </a:r>
            <a:br>
              <a:rPr lang="en-US" dirty="0" smtClean="0"/>
            </a:br>
            <a:r>
              <a:rPr lang="en-US" sz="3600" i="1" dirty="0" smtClean="0"/>
              <a:t>Making a Difference!</a:t>
            </a:r>
            <a:br>
              <a:rPr lang="en-US" sz="3600" i="1" dirty="0" smtClean="0"/>
            </a:br>
            <a:endParaRPr lang="en-ZA" sz="3600" i="1" dirty="0"/>
          </a:p>
        </p:txBody>
      </p:sp>
      <p:sp>
        <p:nvSpPr>
          <p:cNvPr id="3" name="Subtitle 2">
            <a:extLst>
              <a:ext uri="{FF2B5EF4-FFF2-40B4-BE49-F238E27FC236}">
                <a16:creationId xmlns:a16="http://schemas.microsoft.com/office/drawing/2014/main" id="{B1DCF22D-34B9-4165-8498-9B48279F64D5}"/>
              </a:ext>
            </a:extLst>
          </p:cNvPr>
          <p:cNvSpPr>
            <a:spLocks noGrp="1"/>
          </p:cNvSpPr>
          <p:nvPr>
            <p:ph type="subTitle" idx="1"/>
          </p:nvPr>
        </p:nvSpPr>
        <p:spPr/>
        <p:txBody>
          <a:bodyPr/>
          <a:lstStyle/>
          <a:p>
            <a:pPr algn="ctr"/>
            <a:r>
              <a:rPr lang="en-US" dirty="0" smtClean="0"/>
              <a:t>Northfield Middle &amp; High School – January 7, 2019</a:t>
            </a:r>
            <a:endParaRPr lang="en-US" dirty="0"/>
          </a:p>
        </p:txBody>
      </p:sp>
      <p:pic>
        <p:nvPicPr>
          <p:cNvPr id="5" name="Graphic 4">
            <a:extLst>
              <a:ext uri="{FF2B5EF4-FFF2-40B4-BE49-F238E27FC236}">
                <a16:creationId xmlns:a16="http://schemas.microsoft.com/office/drawing/2014/main" id="{AEE3CC4A-1C1A-47EE-A13F-126EC5A99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black">
          <a:xfrm>
            <a:off x="0" y="1159523"/>
            <a:ext cx="3200400" cy="3200400"/>
          </a:xfrm>
          <a:prstGeom prst="rect">
            <a:avLst/>
          </a:prstGeom>
        </p:spPr>
      </p:pic>
    </p:spTree>
    <p:extLst>
      <p:ext uri="{BB962C8B-B14F-4D97-AF65-F5344CB8AC3E}">
        <p14:creationId xmlns:p14="http://schemas.microsoft.com/office/powerpoint/2010/main" val="335499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aphicFrame>
        <p:nvGraphicFramePr>
          <p:cNvPr id="90" name="Google Shape;90;p19"/>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Evidence of Learning </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 will use to show proficiency)</a:t>
                      </a:r>
                      <a:endParaRPr sz="2400">
                        <a:latin typeface="Times New Roman"/>
                        <a:ea typeface="Times New Roman"/>
                        <a:cs typeface="Times New Roman"/>
                        <a:sym typeface="Times New Roman"/>
                      </a:endParaRPr>
                    </a:p>
                  </a:txBody>
                  <a:tcPr marL="68067" marR="68067" marT="51067" marB="51067" anchor="ctr">
                    <a:solidFill>
                      <a:srgbClr val="F2F2F2"/>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Presentation notes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Close read of </a:t>
                      </a:r>
                      <a:r>
                        <a:rPr lang="en" sz="2400" u="sng">
                          <a:solidFill>
                            <a:schemeClr val="hlink"/>
                          </a:solidFill>
                          <a:latin typeface="Times New Roman"/>
                          <a:ea typeface="Times New Roman"/>
                          <a:cs typeface="Times New Roman"/>
                          <a:sym typeface="Times New Roman"/>
                          <a:hlinkClick r:id="rId3"/>
                        </a:rPr>
                        <a:t>CVSU’s Guide to Personalized and Proficiency Based Learning</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a:latin typeface="Times New Roman"/>
                          <a:ea typeface="Times New Roman"/>
                          <a:cs typeface="Times New Roman"/>
                          <a:sym typeface="Times New Roman"/>
                        </a:rPr>
                        <a:t>Analysis of </a:t>
                      </a:r>
                      <a:r>
                        <a:rPr lang="en" sz="2400" u="sng">
                          <a:solidFill>
                            <a:schemeClr val="hlink"/>
                          </a:solidFill>
                          <a:latin typeface="Times New Roman"/>
                          <a:ea typeface="Times New Roman"/>
                          <a:cs typeface="Times New Roman"/>
                          <a:sym typeface="Times New Roman"/>
                          <a:hlinkClick r:id="rId4"/>
                        </a:rPr>
                        <a:t>example assessments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u="sng">
                          <a:solidFill>
                            <a:schemeClr val="hlink"/>
                          </a:solidFill>
                          <a:latin typeface="Times New Roman"/>
                          <a:ea typeface="Times New Roman"/>
                          <a:cs typeface="Times New Roman"/>
                          <a:sym typeface="Times New Roman"/>
                          <a:hlinkClick r:id="rId5"/>
                        </a:rPr>
                        <a:t>PBGR </a:t>
                      </a:r>
                      <a:r>
                        <a:rPr lang="en" sz="2400">
                          <a:latin typeface="Times New Roman"/>
                          <a:ea typeface="Times New Roman"/>
                          <a:cs typeface="Times New Roman"/>
                          <a:sym typeface="Times New Roman"/>
                        </a:rPr>
                        <a:t>understanding self-assessment</a:t>
                      </a:r>
                      <a:endParaRPr sz="2400">
                        <a:latin typeface="Times New Roman"/>
                        <a:ea typeface="Times New Roman"/>
                        <a:cs typeface="Times New Roman"/>
                        <a:sym typeface="Times New Roman"/>
                      </a:endParaRPr>
                    </a:p>
                    <a:p>
                      <a:pPr marL="342900" lvl="0" indent="-234950" algn="l" rtl="0">
                        <a:lnSpc>
                          <a:spcPct val="115000"/>
                        </a:lnSpc>
                        <a:spcBef>
                          <a:spcPts val="0"/>
                        </a:spcBef>
                        <a:spcAft>
                          <a:spcPts val="0"/>
                        </a:spcAft>
                        <a:buSzPts val="1100"/>
                        <a:buFont typeface="Times New Roman"/>
                        <a:buChar char="●"/>
                      </a:pPr>
                      <a:r>
                        <a:rPr lang="en" sz="2400">
                          <a:latin typeface="Times New Roman"/>
                          <a:ea typeface="Times New Roman"/>
                          <a:cs typeface="Times New Roman"/>
                          <a:sym typeface="Times New Roman"/>
                        </a:rPr>
                        <a:t>Record of discussion with student or teacher.</a:t>
                      </a:r>
                      <a:endParaRPr sz="2400">
                        <a:latin typeface="Times New Roman"/>
                        <a:ea typeface="Times New Roman"/>
                        <a:cs typeface="Times New Roman"/>
                        <a:sym typeface="Times New Roman"/>
                      </a:endParaRPr>
                    </a:p>
                  </a:txBody>
                  <a:tcPr marL="68067" marR="68067" marT="51067" marB="51067" anchor="ctr">
                    <a:solidFill>
                      <a:srgbClr val="FFE599"/>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latin typeface="Arial"/>
                          <a:ea typeface="Arial"/>
                          <a:cs typeface="Arial"/>
                          <a:sym typeface="Arial"/>
                        </a:rPr>
                        <a:t>Beginning</a:t>
                      </a:r>
                      <a:endParaRPr sz="2400" b="1" i="1" u="none" strike="noStrike" cap="none">
                        <a:solidFill>
                          <a:srgbClr val="000000"/>
                        </a:solidFill>
                        <a:latin typeface="Arial"/>
                        <a:ea typeface="Arial"/>
                        <a:cs typeface="Arial"/>
                        <a:sym typeface="Arial"/>
                      </a:endParaRPr>
                    </a:p>
                  </a:txBody>
                  <a:tcPr marL="68067" marR="68067" marT="51067" marB="51067" anchor="ctr">
                    <a:solidFill>
                      <a:srgbClr val="D9D9D9"/>
                    </a:solidFill>
                  </a:tcPr>
                </a:tc>
                <a:tc>
                  <a:txBody>
                    <a:bodyPr/>
                    <a:lstStyle/>
                    <a:p>
                      <a:pPr marL="236537" lvl="0" indent="-4762" algn="ctr" rtl="0">
                        <a:spcBef>
                          <a:spcPts val="0"/>
                        </a:spcBef>
                        <a:spcAft>
                          <a:spcPts val="0"/>
                        </a:spcAft>
                        <a:buNone/>
                      </a:pPr>
                      <a:r>
                        <a:rPr lang="en" sz="2400" b="1" i="1">
                          <a:solidFill>
                            <a:schemeClr val="dk1"/>
                          </a:solidFill>
                          <a:latin typeface="Arial"/>
                          <a:ea typeface="Arial"/>
                          <a:cs typeface="Arial"/>
                          <a:sym typeface="Arial"/>
                        </a:rPr>
                        <a:t>Approaching</a:t>
                      </a:r>
                      <a:endParaRPr sz="2400" b="1" i="1">
                        <a:solidFill>
                          <a:schemeClr val="dk1"/>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Proficient</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Selecting new information and generating new understandings. </a:t>
                      </a:r>
                      <a:endParaRPr sz="13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Collects information from different sources and experiences. </a:t>
                      </a:r>
                      <a:endParaRPr sz="2400" b="1"/>
                    </a:p>
                  </a:txBody>
                  <a:tcPr marL="68067" marR="68067" marT="51067" marB="51067" anchor="ctr">
                    <a:solidFill>
                      <a:srgbClr val="FFF2CC"/>
                    </a:solidFill>
                  </a:tcPr>
                </a:tc>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Analyze new information into new understanding.</a:t>
                      </a:r>
                      <a:endParaRPr sz="1300">
                        <a:solidFill>
                          <a:schemeClr val="dk1"/>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Integrates new knowledge and skills from different sources and experiences. </a:t>
                      </a:r>
                      <a:endParaRPr sz="3200">
                        <a:solidFill>
                          <a:schemeClr val="dk1"/>
                        </a:solidFill>
                      </a:endParaRPr>
                    </a:p>
                  </a:txBody>
                  <a:tcPr marL="68067" marR="68067" marT="51067" marB="51067" anchor="ctr">
                    <a:solidFill>
                      <a:srgbClr val="FFE599"/>
                    </a:solidFill>
                  </a:tcPr>
                </a:tc>
                <a:tc gridSpan="2">
                  <a:txBody>
                    <a:bodyPr/>
                    <a:lstStyle/>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Synthesizes new information into new understanding.</a:t>
                      </a:r>
                      <a:endParaRPr sz="1300">
                        <a:solidFill>
                          <a:srgbClr val="999999"/>
                        </a:solidFill>
                        <a:latin typeface="Georgia"/>
                        <a:ea typeface="Georgia"/>
                        <a:cs typeface="Georgia"/>
                        <a:sym typeface="Georgia"/>
                      </a:endParaRPr>
                    </a:p>
                    <a:p>
                      <a:pPr marL="914400" lvl="0" indent="0" algn="l" rtl="0">
                        <a:spcBef>
                          <a:spcPts val="600"/>
                        </a:spcBef>
                        <a:spcAft>
                          <a:spcPts val="0"/>
                        </a:spcAft>
                        <a:buNone/>
                      </a:pPr>
                      <a:endParaRPr sz="1300">
                        <a:solidFill>
                          <a:srgbClr val="999999"/>
                        </a:solidFill>
                        <a:latin typeface="Georgia"/>
                        <a:ea typeface="Georgia"/>
                        <a:cs typeface="Georgia"/>
                        <a:sym typeface="Georgia"/>
                      </a:endParaRPr>
                    </a:p>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 Integrates new knowledge and skills from a variety of sources and experiences. </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91" name="Google Shape;91;p19"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4245221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96" name="Google Shape;96;p20"/>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Evidence of Learning </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 will use to show proficiency)</a:t>
                      </a:r>
                      <a:endParaRPr sz="2400">
                        <a:latin typeface="Times New Roman"/>
                        <a:ea typeface="Times New Roman"/>
                        <a:cs typeface="Times New Roman"/>
                        <a:sym typeface="Times New Roman"/>
                      </a:endParaRPr>
                    </a:p>
                  </a:txBody>
                  <a:tcPr marL="68067" marR="68067" marT="51067" marB="51067" anchor="ctr">
                    <a:solidFill>
                      <a:srgbClr val="F2F2F2"/>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Presentation notes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Close read of </a:t>
                      </a:r>
                      <a:r>
                        <a:rPr lang="en" sz="2400" u="sng">
                          <a:solidFill>
                            <a:schemeClr val="hlink"/>
                          </a:solidFill>
                          <a:latin typeface="Times New Roman"/>
                          <a:ea typeface="Times New Roman"/>
                          <a:cs typeface="Times New Roman"/>
                          <a:sym typeface="Times New Roman"/>
                          <a:hlinkClick r:id="rId3"/>
                        </a:rPr>
                        <a:t>CVSU’s Guide to Personalized and Proficiency Based Learning</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a:latin typeface="Times New Roman"/>
                          <a:ea typeface="Times New Roman"/>
                          <a:cs typeface="Times New Roman"/>
                          <a:sym typeface="Times New Roman"/>
                        </a:rPr>
                        <a:t>Analysis of </a:t>
                      </a:r>
                      <a:r>
                        <a:rPr lang="en" sz="2400" u="sng">
                          <a:solidFill>
                            <a:schemeClr val="hlink"/>
                          </a:solidFill>
                          <a:latin typeface="Times New Roman"/>
                          <a:ea typeface="Times New Roman"/>
                          <a:cs typeface="Times New Roman"/>
                          <a:sym typeface="Times New Roman"/>
                          <a:hlinkClick r:id="rId4"/>
                        </a:rPr>
                        <a:t>example assessments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u="sng">
                          <a:solidFill>
                            <a:schemeClr val="hlink"/>
                          </a:solidFill>
                          <a:latin typeface="Times New Roman"/>
                          <a:ea typeface="Times New Roman"/>
                          <a:cs typeface="Times New Roman"/>
                          <a:sym typeface="Times New Roman"/>
                          <a:hlinkClick r:id="rId5"/>
                        </a:rPr>
                        <a:t>PBGR </a:t>
                      </a:r>
                      <a:r>
                        <a:rPr lang="en" sz="2400">
                          <a:latin typeface="Times New Roman"/>
                          <a:ea typeface="Times New Roman"/>
                          <a:cs typeface="Times New Roman"/>
                          <a:sym typeface="Times New Roman"/>
                        </a:rPr>
                        <a:t>understanding self-assessment</a:t>
                      </a:r>
                      <a:endParaRPr sz="2400">
                        <a:latin typeface="Times New Roman"/>
                        <a:ea typeface="Times New Roman"/>
                        <a:cs typeface="Times New Roman"/>
                        <a:sym typeface="Times New Roman"/>
                      </a:endParaRPr>
                    </a:p>
                    <a:p>
                      <a:pPr marL="342900" lvl="0" indent="-234950" algn="l" rtl="0">
                        <a:lnSpc>
                          <a:spcPct val="115000"/>
                        </a:lnSpc>
                        <a:spcBef>
                          <a:spcPts val="0"/>
                        </a:spcBef>
                        <a:spcAft>
                          <a:spcPts val="0"/>
                        </a:spcAft>
                        <a:buSzPts val="1100"/>
                        <a:buFont typeface="Times New Roman"/>
                        <a:buChar char="●"/>
                      </a:pPr>
                      <a:r>
                        <a:rPr lang="en" sz="2400">
                          <a:latin typeface="Times New Roman"/>
                          <a:ea typeface="Times New Roman"/>
                          <a:cs typeface="Times New Roman"/>
                          <a:sym typeface="Times New Roman"/>
                        </a:rPr>
                        <a:t>Record of discussion with student or teacher.</a:t>
                      </a:r>
                      <a:endParaRPr sz="2400">
                        <a:latin typeface="Times New Roman"/>
                        <a:ea typeface="Times New Roman"/>
                        <a:cs typeface="Times New Roman"/>
                        <a:sym typeface="Times New Roman"/>
                      </a:endParaRPr>
                    </a:p>
                  </a:txBody>
                  <a:tcPr marL="68067" marR="68067" marT="51067" marB="51067" anchor="ctr">
                    <a:solidFill>
                      <a:srgbClr val="FFE599"/>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latin typeface="Arial"/>
                          <a:ea typeface="Arial"/>
                          <a:cs typeface="Arial"/>
                          <a:sym typeface="Arial"/>
                        </a:rPr>
                        <a:t>Beginning</a:t>
                      </a:r>
                      <a:endParaRPr sz="2400" b="1" i="1" u="none" strike="noStrike" cap="none">
                        <a:solidFill>
                          <a:srgbClr val="000000"/>
                        </a:solidFill>
                        <a:latin typeface="Arial"/>
                        <a:ea typeface="Arial"/>
                        <a:cs typeface="Arial"/>
                        <a:sym typeface="Arial"/>
                      </a:endParaRPr>
                    </a:p>
                  </a:txBody>
                  <a:tcPr marL="68067" marR="68067" marT="51067" marB="51067" anchor="ctr">
                    <a:solidFill>
                      <a:srgbClr val="D9D9D9"/>
                    </a:solidFill>
                  </a:tcPr>
                </a:tc>
                <a:tc>
                  <a:txBody>
                    <a:bodyPr/>
                    <a:lstStyle/>
                    <a:p>
                      <a:pPr marL="236537" lvl="0" indent="-4762" algn="ctr" rtl="0">
                        <a:spcBef>
                          <a:spcPts val="0"/>
                        </a:spcBef>
                        <a:spcAft>
                          <a:spcPts val="0"/>
                        </a:spcAft>
                        <a:buNone/>
                      </a:pPr>
                      <a:r>
                        <a:rPr lang="en" sz="2400" b="1" i="1">
                          <a:solidFill>
                            <a:schemeClr val="dk1"/>
                          </a:solidFill>
                          <a:latin typeface="Arial"/>
                          <a:ea typeface="Arial"/>
                          <a:cs typeface="Arial"/>
                          <a:sym typeface="Arial"/>
                        </a:rPr>
                        <a:t>Approaching</a:t>
                      </a:r>
                      <a:endParaRPr sz="2400" b="1" i="1">
                        <a:solidFill>
                          <a:schemeClr val="dk1"/>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latin typeface="Arial"/>
                          <a:ea typeface="Arial"/>
                          <a:cs typeface="Arial"/>
                          <a:sym typeface="Arial"/>
                        </a:rPr>
                        <a:t>Proficient</a:t>
                      </a:r>
                      <a:endParaRPr sz="2400" b="1" i="1">
                        <a:latin typeface="Arial"/>
                        <a:ea typeface="Arial"/>
                        <a:cs typeface="Arial"/>
                        <a:sym typeface="Arial"/>
                      </a:endParaRPr>
                    </a:p>
                  </a:txBody>
                  <a:tcPr marL="68067" marR="68067" marT="51067" marB="51067" anchor="ctr">
                    <a:solidFill>
                      <a:srgbClr val="B7B7B7"/>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Selecting new information and generating new understandings. </a:t>
                      </a:r>
                      <a:endParaRPr sz="13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Collects information from different sources and experiences. </a:t>
                      </a:r>
                      <a:endParaRPr sz="2400" b="1"/>
                    </a:p>
                  </a:txBody>
                  <a:tcPr marL="68067" marR="68067" marT="51067" marB="51067" anchor="ctr">
                    <a:solidFill>
                      <a:srgbClr val="FFF2CC"/>
                    </a:solidFill>
                  </a:tcPr>
                </a:tc>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Analyze new information into new understanding.</a:t>
                      </a:r>
                      <a:endParaRPr sz="1300">
                        <a:solidFill>
                          <a:schemeClr val="dk1"/>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Integrates new knowledge and skills from different sources and experiences. </a:t>
                      </a:r>
                      <a:endParaRPr sz="3200">
                        <a:solidFill>
                          <a:schemeClr val="dk1"/>
                        </a:solidFill>
                      </a:endParaRPr>
                    </a:p>
                  </a:txBody>
                  <a:tcPr marL="68067" marR="68067" marT="51067" marB="51067" anchor="ctr">
                    <a:solidFill>
                      <a:srgbClr val="FFE599"/>
                    </a:solidFill>
                  </a:tcPr>
                </a:tc>
                <a:tc gridSpan="2">
                  <a:txBody>
                    <a:bodyPr/>
                    <a:lstStyle/>
                    <a:p>
                      <a:pPr marL="228600" lvl="0" indent="-177800" algn="l" rtl="0">
                        <a:spcBef>
                          <a:spcPts val="30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Synthesizes new information into new understanding.</a:t>
                      </a:r>
                      <a:endParaRPr sz="1300">
                        <a:solidFill>
                          <a:schemeClr val="dk1"/>
                        </a:solidFill>
                        <a:latin typeface="Georgia"/>
                        <a:ea typeface="Georgia"/>
                        <a:cs typeface="Georgia"/>
                        <a:sym typeface="Georgia"/>
                      </a:endParaRPr>
                    </a:p>
                    <a:p>
                      <a:pPr marL="914400" lvl="0" indent="0" algn="l" rtl="0">
                        <a:spcBef>
                          <a:spcPts val="600"/>
                        </a:spcBef>
                        <a:spcAft>
                          <a:spcPts val="0"/>
                        </a:spcAft>
                        <a:buNone/>
                      </a:pPr>
                      <a:endParaRPr sz="1300">
                        <a:solidFill>
                          <a:schemeClr val="dk1"/>
                        </a:solidFill>
                        <a:latin typeface="Georgia"/>
                        <a:ea typeface="Georgia"/>
                        <a:cs typeface="Georgia"/>
                        <a:sym typeface="Georgia"/>
                      </a:endParaRPr>
                    </a:p>
                    <a:p>
                      <a:pPr marL="228600" lvl="0" indent="-177800" algn="l" rtl="0">
                        <a:spcBef>
                          <a:spcPts val="30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 Integrates new knowledge and skills from a variety of sources and experiences. </a:t>
                      </a:r>
                      <a:endParaRPr sz="2400">
                        <a:solidFill>
                          <a:schemeClr val="dk1"/>
                        </a:solidFill>
                        <a:latin typeface="Times New Roman"/>
                        <a:ea typeface="Times New Roman"/>
                        <a:cs typeface="Times New Roman"/>
                        <a:sym typeface="Times New Roman"/>
                      </a:endParaRPr>
                    </a:p>
                  </a:txBody>
                  <a:tcPr marL="68067" marR="68067" marT="51067" marB="51067" anchor="ctr">
                    <a:solidFill>
                      <a:srgbClr val="FFD966"/>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97" name="Google Shape;97;p20"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213285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aphicFrame>
        <p:nvGraphicFramePr>
          <p:cNvPr id="102" name="Google Shape;102;p21"/>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Evidence of Learning </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 will use to show proficiency)</a:t>
                      </a:r>
                      <a:endParaRPr sz="2400">
                        <a:latin typeface="Times New Roman"/>
                        <a:ea typeface="Times New Roman"/>
                        <a:cs typeface="Times New Roman"/>
                        <a:sym typeface="Times New Roman"/>
                      </a:endParaRPr>
                    </a:p>
                  </a:txBody>
                  <a:tcPr marL="68067" marR="68067" marT="51067" marB="51067" anchor="ctr">
                    <a:solidFill>
                      <a:srgbClr val="F2F2F2"/>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Presentation notes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Close read of </a:t>
                      </a:r>
                      <a:r>
                        <a:rPr lang="en" sz="2400" u="sng">
                          <a:solidFill>
                            <a:schemeClr val="hlink"/>
                          </a:solidFill>
                          <a:latin typeface="Times New Roman"/>
                          <a:ea typeface="Times New Roman"/>
                          <a:cs typeface="Times New Roman"/>
                          <a:sym typeface="Times New Roman"/>
                          <a:hlinkClick r:id="rId3"/>
                        </a:rPr>
                        <a:t>CVSU’s Guide to Personalized and Proficiency Based Learning</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a:latin typeface="Times New Roman"/>
                          <a:ea typeface="Times New Roman"/>
                          <a:cs typeface="Times New Roman"/>
                          <a:sym typeface="Times New Roman"/>
                        </a:rPr>
                        <a:t>Analysis of </a:t>
                      </a:r>
                      <a:r>
                        <a:rPr lang="en" sz="2400" u="sng">
                          <a:solidFill>
                            <a:schemeClr val="hlink"/>
                          </a:solidFill>
                          <a:latin typeface="Times New Roman"/>
                          <a:ea typeface="Times New Roman"/>
                          <a:cs typeface="Times New Roman"/>
                          <a:sym typeface="Times New Roman"/>
                          <a:hlinkClick r:id="rId4"/>
                        </a:rPr>
                        <a:t>example assessments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u="sng">
                          <a:solidFill>
                            <a:schemeClr val="hlink"/>
                          </a:solidFill>
                          <a:latin typeface="Times New Roman"/>
                          <a:ea typeface="Times New Roman"/>
                          <a:cs typeface="Times New Roman"/>
                          <a:sym typeface="Times New Roman"/>
                          <a:hlinkClick r:id="rId5"/>
                        </a:rPr>
                        <a:t>PBGR </a:t>
                      </a:r>
                      <a:r>
                        <a:rPr lang="en" sz="2400">
                          <a:latin typeface="Times New Roman"/>
                          <a:ea typeface="Times New Roman"/>
                          <a:cs typeface="Times New Roman"/>
                          <a:sym typeface="Times New Roman"/>
                        </a:rPr>
                        <a:t>understanding self-assessment</a:t>
                      </a:r>
                      <a:endParaRPr sz="2400">
                        <a:latin typeface="Times New Roman"/>
                        <a:ea typeface="Times New Roman"/>
                        <a:cs typeface="Times New Roman"/>
                        <a:sym typeface="Times New Roman"/>
                      </a:endParaRPr>
                    </a:p>
                    <a:p>
                      <a:pPr marL="342900" lvl="0" indent="-234950" algn="l" rtl="0">
                        <a:lnSpc>
                          <a:spcPct val="115000"/>
                        </a:lnSpc>
                        <a:spcBef>
                          <a:spcPts val="0"/>
                        </a:spcBef>
                        <a:spcAft>
                          <a:spcPts val="0"/>
                        </a:spcAft>
                        <a:buSzPts val="1100"/>
                        <a:buFont typeface="Times New Roman"/>
                        <a:buChar char="●"/>
                      </a:pPr>
                      <a:r>
                        <a:rPr lang="en" sz="2400">
                          <a:latin typeface="Times New Roman"/>
                          <a:ea typeface="Times New Roman"/>
                          <a:cs typeface="Times New Roman"/>
                          <a:sym typeface="Times New Roman"/>
                        </a:rPr>
                        <a:t>Record of discussion with student or teacher.</a:t>
                      </a:r>
                      <a:endParaRPr sz="2400">
                        <a:latin typeface="Times New Roman"/>
                        <a:ea typeface="Times New Roman"/>
                        <a:cs typeface="Times New Roman"/>
                        <a:sym typeface="Times New Roman"/>
                      </a:endParaRPr>
                    </a:p>
                  </a:txBody>
                  <a:tcPr marL="68067" marR="68067" marT="51067" marB="51067" anchor="ctr">
                    <a:solidFill>
                      <a:srgbClr val="FFE599"/>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latin typeface="Arial"/>
                          <a:ea typeface="Arial"/>
                          <a:cs typeface="Arial"/>
                          <a:sym typeface="Arial"/>
                        </a:rPr>
                        <a:t>Beginning</a:t>
                      </a:r>
                      <a:endParaRPr sz="2400" b="1" i="1" u="none" strike="noStrike" cap="none">
                        <a:solidFill>
                          <a:srgbClr val="000000"/>
                        </a:solidFill>
                        <a:latin typeface="Arial"/>
                        <a:ea typeface="Arial"/>
                        <a:cs typeface="Arial"/>
                        <a:sym typeface="Arial"/>
                      </a:endParaRPr>
                    </a:p>
                  </a:txBody>
                  <a:tcPr marL="68067" marR="68067" marT="51067" marB="51067" anchor="ctr">
                    <a:solidFill>
                      <a:srgbClr val="D9D9D9"/>
                    </a:solidFill>
                  </a:tcPr>
                </a:tc>
                <a:tc>
                  <a:txBody>
                    <a:bodyPr/>
                    <a:lstStyle/>
                    <a:p>
                      <a:pPr marL="236537" lvl="0" indent="-4762" algn="ctr" rtl="0">
                        <a:spcBef>
                          <a:spcPts val="0"/>
                        </a:spcBef>
                        <a:spcAft>
                          <a:spcPts val="0"/>
                        </a:spcAft>
                        <a:buNone/>
                      </a:pPr>
                      <a:r>
                        <a:rPr lang="en" sz="2400" b="1" i="1">
                          <a:solidFill>
                            <a:schemeClr val="dk1"/>
                          </a:solidFill>
                          <a:latin typeface="Arial"/>
                          <a:ea typeface="Arial"/>
                          <a:cs typeface="Arial"/>
                          <a:sym typeface="Arial"/>
                        </a:rPr>
                        <a:t>Approaching</a:t>
                      </a:r>
                      <a:endParaRPr sz="2400" b="1" i="1">
                        <a:solidFill>
                          <a:schemeClr val="dk1"/>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latin typeface="Arial"/>
                          <a:ea typeface="Arial"/>
                          <a:cs typeface="Arial"/>
                          <a:sym typeface="Arial"/>
                        </a:rPr>
                        <a:t>Proficient</a:t>
                      </a:r>
                      <a:endParaRPr sz="2400" b="1" i="1">
                        <a:latin typeface="Arial"/>
                        <a:ea typeface="Arial"/>
                        <a:cs typeface="Arial"/>
                        <a:sym typeface="Arial"/>
                      </a:endParaRPr>
                    </a:p>
                  </a:txBody>
                  <a:tcPr marL="68067" marR="68067" marT="51067" marB="51067" anchor="ctr">
                    <a:solidFill>
                      <a:srgbClr val="B7B7B7"/>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latin typeface="Arial"/>
                          <a:ea typeface="Arial"/>
                          <a:cs typeface="Arial"/>
                          <a:sym typeface="Arial"/>
                        </a:rPr>
                        <a:t>Exemplary</a:t>
                      </a:r>
                      <a:endParaRPr sz="2400" b="1" i="1">
                        <a:latin typeface="Arial"/>
                        <a:ea typeface="Arial"/>
                        <a:cs typeface="Arial"/>
                        <a:sym typeface="Arial"/>
                      </a:endParaRPr>
                    </a:p>
                  </a:txBody>
                  <a:tcPr marL="68067" marR="68067" marT="51067" marB="51067" anchor="ctr">
                    <a:solidFill>
                      <a:srgbClr val="999999"/>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Selecting new information and generating new understandings. </a:t>
                      </a:r>
                      <a:endParaRPr sz="13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Collects information from different sources and experiences. </a:t>
                      </a:r>
                      <a:endParaRPr sz="2400" b="1"/>
                    </a:p>
                  </a:txBody>
                  <a:tcPr marL="68067" marR="68067" marT="51067" marB="51067" anchor="ctr">
                    <a:solidFill>
                      <a:srgbClr val="FFF2CC"/>
                    </a:solidFill>
                  </a:tcPr>
                </a:tc>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Analyze new information into new understanding.</a:t>
                      </a:r>
                      <a:endParaRPr sz="1300">
                        <a:solidFill>
                          <a:schemeClr val="dk1"/>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Integrates new knowledge and skills from different sources and experiences. </a:t>
                      </a:r>
                      <a:endParaRPr sz="3200">
                        <a:solidFill>
                          <a:schemeClr val="dk1"/>
                        </a:solidFill>
                      </a:endParaRPr>
                    </a:p>
                  </a:txBody>
                  <a:tcPr marL="68067" marR="68067" marT="51067" marB="51067" anchor="ctr">
                    <a:solidFill>
                      <a:srgbClr val="FFE599"/>
                    </a:solidFill>
                  </a:tcPr>
                </a:tc>
                <a:tc gridSpan="2">
                  <a:txBody>
                    <a:bodyPr/>
                    <a:lstStyle/>
                    <a:p>
                      <a:pPr marL="228600" lvl="0" indent="-177800" algn="l" rtl="0">
                        <a:spcBef>
                          <a:spcPts val="30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Synthesizes new information into new understanding.</a:t>
                      </a:r>
                      <a:endParaRPr sz="1300">
                        <a:solidFill>
                          <a:schemeClr val="dk1"/>
                        </a:solidFill>
                        <a:latin typeface="Georgia"/>
                        <a:ea typeface="Georgia"/>
                        <a:cs typeface="Georgia"/>
                        <a:sym typeface="Georgia"/>
                      </a:endParaRPr>
                    </a:p>
                    <a:p>
                      <a:pPr marL="914400" lvl="0" indent="0" algn="l" rtl="0">
                        <a:spcBef>
                          <a:spcPts val="600"/>
                        </a:spcBef>
                        <a:spcAft>
                          <a:spcPts val="0"/>
                        </a:spcAft>
                        <a:buNone/>
                      </a:pPr>
                      <a:endParaRPr sz="1300">
                        <a:solidFill>
                          <a:schemeClr val="dk1"/>
                        </a:solidFill>
                        <a:latin typeface="Georgia"/>
                        <a:ea typeface="Georgia"/>
                        <a:cs typeface="Georgia"/>
                        <a:sym typeface="Georgia"/>
                      </a:endParaRPr>
                    </a:p>
                    <a:p>
                      <a:pPr marL="228600" lvl="0" indent="-177800" algn="l" rtl="0">
                        <a:spcBef>
                          <a:spcPts val="30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 Integrates new knowledge and skills from a variety of sources and experiences. </a:t>
                      </a:r>
                      <a:endParaRPr sz="2400">
                        <a:solidFill>
                          <a:schemeClr val="dk1"/>
                        </a:solidFill>
                        <a:latin typeface="Times New Roman"/>
                        <a:ea typeface="Times New Roman"/>
                        <a:cs typeface="Times New Roman"/>
                        <a:sym typeface="Times New Roman"/>
                      </a:endParaRPr>
                    </a:p>
                  </a:txBody>
                  <a:tcPr marL="68067" marR="68067" marT="51067" marB="51067" anchor="ctr">
                    <a:solidFill>
                      <a:srgbClr val="FFD966"/>
                    </a:solidFill>
                  </a:tcPr>
                </a:tc>
                <a:tc hMerge="1">
                  <a:txBody>
                    <a:bodyPr/>
                    <a:lstStyle/>
                    <a:p>
                      <a:endParaRPr lang="en-US"/>
                    </a:p>
                  </a:txBody>
                  <a:tcPr/>
                </a:tc>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Student can independently synthesize new information into a deeper understanding and apply knowledge and skills to new learning.</a:t>
                      </a:r>
                      <a:endParaRPr sz="2400">
                        <a:latin typeface="Times New Roman"/>
                        <a:ea typeface="Times New Roman"/>
                        <a:cs typeface="Times New Roman"/>
                        <a:sym typeface="Times New Roman"/>
                      </a:endParaRPr>
                    </a:p>
                  </a:txBody>
                  <a:tcPr marL="68067" marR="68067" marT="51067" marB="51067" anchor="ctr">
                    <a:solidFill>
                      <a:srgbClr val="F1C232"/>
                    </a:solidFill>
                  </a:tcPr>
                </a:tc>
                <a:extLst>
                  <a:ext uri="{0D108BD9-81ED-4DB2-BD59-A6C34878D82A}">
                    <a16:rowId xmlns:a16="http://schemas.microsoft.com/office/drawing/2014/main" val="10004"/>
                  </a:ext>
                </a:extLst>
              </a:tr>
            </a:tbl>
          </a:graphicData>
        </a:graphic>
      </p:graphicFrame>
      <p:pic>
        <p:nvPicPr>
          <p:cNvPr id="103" name="Google Shape;103;p21"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62719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58504C3-A3CB-44FD-8920-1C9ECE4D2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2" name="Rectangle 11" descr="decorative element">
            <a:extLst>
              <a:ext uri="{FF2B5EF4-FFF2-40B4-BE49-F238E27FC236}">
                <a16:creationId xmlns:a16="http://schemas.microsoft.com/office/drawing/2014/main" id="{A59A40CD-5408-433E-BDDB-04473D25E20F}"/>
              </a:ext>
              <a:ext uri="{C183D7F6-B498-43B3-948B-1728B52AA6E4}">
                <adec:decorative xmlns:adec="http://schemas.microsoft.com/office/drawing/2017/decorative" xmlns="" val="1"/>
              </a:ext>
            </a:extLst>
          </p:cNvPr>
          <p:cNvSpPr/>
          <p:nvPr/>
        </p:nvSpPr>
        <p:spPr>
          <a:xfrm>
            <a:off x="1791" y="2678925"/>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3" name="Rectangle 12" descr="decorative element">
            <a:extLst>
              <a:ext uri="{FF2B5EF4-FFF2-40B4-BE49-F238E27FC236}">
                <a16:creationId xmlns:a16="http://schemas.microsoft.com/office/drawing/2014/main" id="{595A3B18-E778-4780-AC96-F48E7BD591D6}"/>
              </a:ext>
              <a:ext uri="{C183D7F6-B498-43B3-948B-1728B52AA6E4}">
                <adec:decorative xmlns:adec="http://schemas.microsoft.com/office/drawing/2017/decorative" xmlns="" val="1"/>
              </a:ext>
            </a:extLst>
          </p:cNvPr>
          <p:cNvSpPr/>
          <p:nvPr/>
        </p:nvSpPr>
        <p:spPr>
          <a:xfrm>
            <a:off x="3066581" y="2678925"/>
            <a:ext cx="8486324"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descr="decorative element">
            <a:extLst>
              <a:ext uri="{FF2B5EF4-FFF2-40B4-BE49-F238E27FC236}">
                <a16:creationId xmlns:a16="http://schemas.microsoft.com/office/drawing/2014/main" id="{EACD7D33-424E-4924-8CCA-0ECB2EE6B293}"/>
              </a:ext>
              <a:ext uri="{C183D7F6-B498-43B3-948B-1728B52AA6E4}">
                <adec:decorative xmlns:adec="http://schemas.microsoft.com/office/drawing/2017/decorative" xmlns="" val="1"/>
              </a:ext>
            </a:extLst>
          </p:cNvPr>
          <p:cNvSpPr/>
          <p:nvPr/>
        </p:nvSpPr>
        <p:spPr>
          <a:xfrm>
            <a:off x="1792" y="9113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5" name="Rectangle 14" descr="decorative element">
            <a:extLst>
              <a:ext uri="{FF2B5EF4-FFF2-40B4-BE49-F238E27FC236}">
                <a16:creationId xmlns:a16="http://schemas.microsoft.com/office/drawing/2014/main" id="{E9C450B1-121D-41BA-98B6-8637A61BF010}"/>
              </a:ext>
              <a:ext uri="{C183D7F6-B498-43B3-948B-1728B52AA6E4}">
                <adec:decorative xmlns:adec="http://schemas.microsoft.com/office/drawing/2017/decorative" xmlns="" val="1"/>
              </a:ext>
            </a:extLst>
          </p:cNvPr>
          <p:cNvSpPr/>
          <p:nvPr/>
        </p:nvSpPr>
        <p:spPr>
          <a:xfrm>
            <a:off x="11817658" y="26789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descr="decorative element">
            <a:extLst>
              <a:ext uri="{FF2B5EF4-FFF2-40B4-BE49-F238E27FC236}">
                <a16:creationId xmlns:a16="http://schemas.microsoft.com/office/drawing/2014/main" id="{54A235A8-F59E-4C87-98E4-4FF7C9E6388F}"/>
              </a:ext>
              <a:ext uri="{C183D7F6-B498-43B3-948B-1728B52AA6E4}">
                <adec:decorative xmlns:adec="http://schemas.microsoft.com/office/drawing/2017/decorative" xmlns="" val="1"/>
              </a:ext>
            </a:extLst>
          </p:cNvPr>
          <p:cNvSpPr/>
          <p:nvPr/>
        </p:nvSpPr>
        <p:spPr>
          <a:xfrm>
            <a:off x="-1" y="2526525"/>
            <a:ext cx="3068514" cy="356337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C234BEC7-9784-4A7A-9FDC-84E997A72F24}"/>
              </a:ext>
              <a:ext uri="{C183D7F6-B498-43B3-948B-1728B52AA6E4}">
                <adec:decorative xmlns:adec="http://schemas.microsoft.com/office/drawing/2017/decorative" xmlns="" val="1"/>
              </a:ext>
            </a:extLst>
          </p:cNvPr>
          <p:cNvSpPr/>
          <p:nvPr/>
        </p:nvSpPr>
        <p:spPr>
          <a:xfrm>
            <a:off x="3200401" y="2526525"/>
            <a:ext cx="8481645" cy="356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67F47B23-84AC-4823-93B7-FBB709CFC39A}"/>
              </a:ext>
              <a:ext uri="{C183D7F6-B498-43B3-948B-1728B52AA6E4}">
                <adec:decorative xmlns:adec="http://schemas.microsoft.com/office/drawing/2017/decorative" xmlns="" val="1"/>
              </a:ext>
            </a:extLst>
          </p:cNvPr>
          <p:cNvSpPr/>
          <p:nvPr/>
        </p:nvSpPr>
        <p:spPr>
          <a:xfrm>
            <a:off x="0" y="758952"/>
            <a:ext cx="3068515" cy="165937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6696F7DF-DBDB-4920-8AE2-C0C311726E57}"/>
              </a:ext>
              <a:ext uri="{C183D7F6-B498-43B3-948B-1728B52AA6E4}">
                <adec:decorative xmlns:adec="http://schemas.microsoft.com/office/drawing/2017/decorative" xmlns="" val="1"/>
              </a:ext>
            </a:extLst>
          </p:cNvPr>
          <p:cNvSpPr/>
          <p:nvPr/>
        </p:nvSpPr>
        <p:spPr>
          <a:xfrm>
            <a:off x="11815866" y="2526524"/>
            <a:ext cx="376134" cy="35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DBAC3A72-406E-467C-AD75-3552E95BC0C2}"/>
              </a:ext>
            </a:extLst>
          </p:cNvPr>
          <p:cNvSpPr>
            <a:spLocks noGrp="1"/>
          </p:cNvSpPr>
          <p:nvPr>
            <p:ph type="title"/>
          </p:nvPr>
        </p:nvSpPr>
        <p:spPr>
          <a:xfrm>
            <a:off x="-1795" y="2637691"/>
            <a:ext cx="3066582" cy="3347055"/>
          </a:xfrm>
        </p:spPr>
        <p:txBody>
          <a:bodyPr/>
          <a:lstStyle/>
          <a:p>
            <a:pPr algn="ctr"/>
            <a:r>
              <a:rPr lang="en-US" dirty="0">
                <a:solidFill>
                  <a:schemeClr val="bg1"/>
                </a:solidFill>
              </a:rPr>
              <a:t>Proficiency-Based Reporting</a:t>
            </a:r>
          </a:p>
        </p:txBody>
      </p:sp>
      <p:sp>
        <p:nvSpPr>
          <p:cNvPr id="3" name="Content Placeholder 2">
            <a:extLst>
              <a:ext uri="{FF2B5EF4-FFF2-40B4-BE49-F238E27FC236}">
                <a16:creationId xmlns:a16="http://schemas.microsoft.com/office/drawing/2014/main" id="{27D37CD8-FB64-46C6-BA92-4854E7C63B82}"/>
              </a:ext>
            </a:extLst>
          </p:cNvPr>
          <p:cNvSpPr>
            <a:spLocks noGrp="1"/>
          </p:cNvSpPr>
          <p:nvPr>
            <p:ph idx="4294967295"/>
          </p:nvPr>
        </p:nvSpPr>
        <p:spPr>
          <a:xfrm>
            <a:off x="3202193" y="2637692"/>
            <a:ext cx="7465807" cy="3604610"/>
          </a:xfrm>
        </p:spPr>
        <p:txBody>
          <a:bodyPr>
            <a:normAutofit/>
          </a:bodyPr>
          <a:lstStyle/>
          <a:p>
            <a:pPr marL="0" indent="0">
              <a:buNone/>
            </a:pPr>
            <a:r>
              <a:rPr lang="en-US" sz="2400" dirty="0" smtClean="0">
                <a:solidFill>
                  <a:schemeClr val="bg2"/>
                </a:solidFill>
              </a:rPr>
              <a:t>Proficiency-based </a:t>
            </a:r>
            <a:r>
              <a:rPr lang="en-US" sz="2400" dirty="0">
                <a:solidFill>
                  <a:schemeClr val="bg2"/>
                </a:solidFill>
              </a:rPr>
              <a:t>reporting systems </a:t>
            </a:r>
            <a:r>
              <a:rPr lang="en-US" sz="2400" dirty="0" smtClean="0">
                <a:solidFill>
                  <a:schemeClr val="bg2"/>
                </a:solidFill>
              </a:rPr>
              <a:t>require: </a:t>
            </a:r>
          </a:p>
          <a:p>
            <a:r>
              <a:rPr lang="en-US" dirty="0" smtClean="0">
                <a:solidFill>
                  <a:schemeClr val="bg2"/>
                </a:solidFill>
              </a:rPr>
              <a:t>clear </a:t>
            </a:r>
            <a:r>
              <a:rPr lang="en-US" dirty="0">
                <a:solidFill>
                  <a:schemeClr val="bg2"/>
                </a:solidFill>
              </a:rPr>
              <a:t>expectations for what will be learned; </a:t>
            </a:r>
            <a:endParaRPr lang="en-US" dirty="0" smtClean="0">
              <a:solidFill>
                <a:schemeClr val="bg2"/>
              </a:solidFill>
            </a:endParaRPr>
          </a:p>
          <a:p>
            <a:r>
              <a:rPr lang="en-US" dirty="0" smtClean="0">
                <a:solidFill>
                  <a:schemeClr val="bg2"/>
                </a:solidFill>
              </a:rPr>
              <a:t>a </a:t>
            </a:r>
            <a:r>
              <a:rPr lang="en-US" dirty="0">
                <a:solidFill>
                  <a:schemeClr val="bg2"/>
                </a:solidFill>
              </a:rPr>
              <a:t>shared understanding of the depth of learning necessary to demonstrate proficiency; </a:t>
            </a:r>
            <a:endParaRPr lang="en-US" dirty="0" smtClean="0">
              <a:solidFill>
                <a:schemeClr val="bg2"/>
              </a:solidFill>
            </a:endParaRPr>
          </a:p>
          <a:p>
            <a:r>
              <a:rPr lang="en-US" dirty="0" smtClean="0">
                <a:solidFill>
                  <a:schemeClr val="bg2"/>
                </a:solidFill>
              </a:rPr>
              <a:t>strategies </a:t>
            </a:r>
            <a:r>
              <a:rPr lang="en-US" dirty="0">
                <a:solidFill>
                  <a:schemeClr val="bg2"/>
                </a:solidFill>
              </a:rPr>
              <a:t>for documenting and reporting learning over time; </a:t>
            </a:r>
            <a:endParaRPr lang="en-US" dirty="0" smtClean="0">
              <a:solidFill>
                <a:schemeClr val="bg2"/>
              </a:solidFill>
            </a:endParaRPr>
          </a:p>
          <a:p>
            <a:r>
              <a:rPr lang="en-US" dirty="0" smtClean="0">
                <a:solidFill>
                  <a:schemeClr val="bg2"/>
                </a:solidFill>
              </a:rPr>
              <a:t>a </a:t>
            </a:r>
            <a:r>
              <a:rPr lang="en-US" dirty="0">
                <a:solidFill>
                  <a:schemeClr val="bg2"/>
                </a:solidFill>
              </a:rPr>
              <a:t>transparent method of communicating with learners, parents, and guardians where learners are along a continuum; </a:t>
            </a:r>
            <a:endParaRPr lang="en-US" dirty="0" smtClean="0">
              <a:solidFill>
                <a:schemeClr val="bg2"/>
              </a:solidFill>
            </a:endParaRPr>
          </a:p>
          <a:p>
            <a:r>
              <a:rPr lang="en-US" dirty="0" smtClean="0">
                <a:solidFill>
                  <a:schemeClr val="bg2"/>
                </a:solidFill>
              </a:rPr>
              <a:t>and </a:t>
            </a:r>
            <a:r>
              <a:rPr lang="en-US" dirty="0">
                <a:solidFill>
                  <a:schemeClr val="bg2"/>
                </a:solidFill>
              </a:rPr>
              <a:t>opportunities, when necessary, for learners to retake assessments in order to progress towards proficiency. </a:t>
            </a:r>
          </a:p>
        </p:txBody>
      </p:sp>
      <p:sp>
        <p:nvSpPr>
          <p:cNvPr id="10" name="TextBox 9"/>
          <p:cNvSpPr txBox="1"/>
          <p:nvPr/>
        </p:nvSpPr>
        <p:spPr>
          <a:xfrm>
            <a:off x="-1795" y="1175657"/>
            <a:ext cx="3073894" cy="646331"/>
          </a:xfrm>
          <a:prstGeom prst="rect">
            <a:avLst/>
          </a:prstGeom>
          <a:solidFill>
            <a:srgbClr val="9F2825"/>
          </a:solidFill>
        </p:spPr>
        <p:txBody>
          <a:bodyPr wrap="square" rtlCol="0">
            <a:spAutoFit/>
          </a:bodyPr>
          <a:lstStyle/>
          <a:p>
            <a:pPr algn="ctr"/>
            <a:r>
              <a:rPr lang="en-US" dirty="0"/>
              <a:t>Proficiency-Based </a:t>
            </a:r>
            <a:r>
              <a:rPr lang="en-US" dirty="0" smtClean="0"/>
              <a:t>Learning</a:t>
            </a:r>
          </a:p>
          <a:p>
            <a:pPr algn="ctr"/>
            <a:r>
              <a:rPr lang="en-US" dirty="0" smtClean="0"/>
              <a:t>Continued</a:t>
            </a:r>
            <a:endParaRPr lang="en-US" dirty="0"/>
          </a:p>
        </p:txBody>
      </p:sp>
    </p:spTree>
    <p:extLst>
      <p:ext uri="{BB962C8B-B14F-4D97-AF65-F5344CB8AC3E}">
        <p14:creationId xmlns:p14="http://schemas.microsoft.com/office/powerpoint/2010/main" val="962895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46495-013C-46DC-81C8-17EAD10C4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 y="5502"/>
            <a:ext cx="9144000" cy="6858000"/>
          </a:xfrm>
          <a:prstGeom prst="rect">
            <a:avLst/>
          </a:prstGeom>
        </p:spPr>
      </p:pic>
      <p:sp>
        <p:nvSpPr>
          <p:cNvPr id="6" name="Rectangle 5" descr="decorative element">
            <a:extLst>
              <a:ext uri="{FF2B5EF4-FFF2-40B4-BE49-F238E27FC236}">
                <a16:creationId xmlns:a16="http://schemas.microsoft.com/office/drawing/2014/main" id="{0C4755A4-C6F3-4F77-8594-E673AE6621C7}"/>
              </a:ext>
              <a:ext uri="{C183D7F6-B498-43B3-948B-1728B52AA6E4}">
                <adec:decorative xmlns:adec="http://schemas.microsoft.com/office/drawing/2017/decorative" xmlns="" val="1"/>
              </a:ext>
            </a:extLst>
          </p:cNvPr>
          <p:cNvSpPr/>
          <p:nvPr/>
        </p:nvSpPr>
        <p:spPr>
          <a:xfrm>
            <a:off x="527125" y="2524913"/>
            <a:ext cx="848164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4CA9F0E1-FD08-4049-8F4B-43926E8ED6D0}"/>
              </a:ext>
              <a:ext uri="{C183D7F6-B498-43B3-948B-1728B52AA6E4}">
                <adec:decorative xmlns:adec="http://schemas.microsoft.com/office/drawing/2017/decorative" xmlns="" val="1"/>
              </a:ext>
            </a:extLst>
          </p:cNvPr>
          <p:cNvSpPr/>
          <p:nvPr/>
        </p:nvSpPr>
        <p:spPr>
          <a:xfrm>
            <a:off x="9118064" y="2524912"/>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D01CDF87-5947-46B9-A981-52B94561B152}"/>
              </a:ext>
              <a:ext uri="{C183D7F6-B498-43B3-948B-1728B52AA6E4}">
                <adec:decorative xmlns:adec="http://schemas.microsoft.com/office/drawing/2017/decorative" xmlns="" val="1"/>
              </a:ext>
            </a:extLst>
          </p:cNvPr>
          <p:cNvSpPr/>
          <p:nvPr/>
        </p:nvSpPr>
        <p:spPr>
          <a:xfrm>
            <a:off x="9118063" y="765851"/>
            <a:ext cx="3068515" cy="1659371"/>
          </a:xfrm>
          <a:prstGeom prst="rect">
            <a:avLst/>
          </a:prstGeom>
          <a:solidFill>
            <a:srgbClr val="9F2825">
              <a:alpha val="6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ln w="0"/>
              <a:solidFill>
                <a:schemeClr val="tx1"/>
              </a:solidFill>
              <a:effectLst>
                <a:outerShdw blurRad="38100" dist="19050" dir="2700000" algn="tl" rotWithShape="0">
                  <a:schemeClr val="dk1">
                    <a:alpha val="40000"/>
                  </a:schemeClr>
                </a:outerShdw>
              </a:effectLst>
            </a:endParaRPr>
          </a:p>
        </p:txBody>
      </p:sp>
      <p:sp>
        <p:nvSpPr>
          <p:cNvPr id="9" name="Rectangle 8" descr="decorative element">
            <a:extLst>
              <a:ext uri="{FF2B5EF4-FFF2-40B4-BE49-F238E27FC236}">
                <a16:creationId xmlns:a16="http://schemas.microsoft.com/office/drawing/2014/main" id="{3C089318-7463-4911-97A4-30D30D408A6C}"/>
              </a:ext>
              <a:ext uri="{C183D7F6-B498-43B3-948B-1728B52AA6E4}">
                <adec:decorative xmlns:adec="http://schemas.microsoft.com/office/drawing/2017/decorative" xmlns="" val="1"/>
              </a:ext>
            </a:extLst>
          </p:cNvPr>
          <p:cNvSpPr/>
          <p:nvPr/>
        </p:nvSpPr>
        <p:spPr>
          <a:xfrm>
            <a:off x="-2236" y="2522305"/>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834FBDA-66C1-443E-A935-5C3C6B1F025C}"/>
              </a:ext>
            </a:extLst>
          </p:cNvPr>
          <p:cNvSpPr>
            <a:spLocks noGrp="1"/>
          </p:cNvSpPr>
          <p:nvPr>
            <p:ph type="title"/>
          </p:nvPr>
        </p:nvSpPr>
        <p:spPr>
          <a:xfrm>
            <a:off x="9141764" y="2641544"/>
            <a:ext cx="3044814" cy="3347055"/>
          </a:xfrm>
        </p:spPr>
        <p:txBody>
          <a:bodyPr/>
          <a:lstStyle/>
          <a:p>
            <a:pPr algn="ctr"/>
            <a:r>
              <a:rPr lang="en-US" dirty="0" smtClean="0"/>
              <a:t>Proficiency Based Report Cards</a:t>
            </a:r>
            <a:endParaRPr lang="en-US" dirty="0"/>
          </a:p>
        </p:txBody>
      </p:sp>
      <p:sp>
        <p:nvSpPr>
          <p:cNvPr id="3" name="Text Placeholder 2">
            <a:extLst>
              <a:ext uri="{FF2B5EF4-FFF2-40B4-BE49-F238E27FC236}">
                <a16:creationId xmlns:a16="http://schemas.microsoft.com/office/drawing/2014/main" id="{DDC9C604-71A9-4A75-AB45-E44E02F0D985}"/>
              </a:ext>
            </a:extLst>
          </p:cNvPr>
          <p:cNvSpPr>
            <a:spLocks noGrp="1"/>
          </p:cNvSpPr>
          <p:nvPr>
            <p:ph type="body" sz="quarter" idx="13"/>
          </p:nvPr>
        </p:nvSpPr>
        <p:spPr/>
        <p:txBody>
          <a:bodyPr/>
          <a:lstStyle/>
          <a:p>
            <a:endParaRPr lang="en-US" dirty="0"/>
          </a:p>
        </p:txBody>
      </p:sp>
      <p:sp>
        <p:nvSpPr>
          <p:cNvPr id="4" name="TextBox 3"/>
          <p:cNvSpPr txBox="1"/>
          <p:nvPr/>
        </p:nvSpPr>
        <p:spPr>
          <a:xfrm>
            <a:off x="9008770" y="1214846"/>
            <a:ext cx="3177808" cy="646331"/>
          </a:xfrm>
          <a:prstGeom prst="rect">
            <a:avLst/>
          </a:prstGeom>
          <a:noFill/>
        </p:spPr>
        <p:txBody>
          <a:bodyPr wrap="square" rtlCol="0">
            <a:spAutoFit/>
          </a:bodyPr>
          <a:lstStyle/>
          <a:p>
            <a:pPr algn="ctr"/>
            <a:r>
              <a:rPr lang="en-US" dirty="0"/>
              <a:t>Proficiency-Based Learning</a:t>
            </a:r>
          </a:p>
          <a:p>
            <a:pPr algn="ctr"/>
            <a:r>
              <a:rPr lang="en-US" dirty="0"/>
              <a:t>Continued</a:t>
            </a:r>
          </a:p>
        </p:txBody>
      </p:sp>
      <p:pic>
        <p:nvPicPr>
          <p:cNvPr id="10" name="Picture 9"/>
          <p:cNvPicPr>
            <a:picLocks noChangeAspect="1"/>
          </p:cNvPicPr>
          <p:nvPr/>
        </p:nvPicPr>
        <p:blipFill>
          <a:blip r:embed="rId3"/>
          <a:stretch>
            <a:fillRect/>
          </a:stretch>
        </p:blipFill>
        <p:spPr>
          <a:xfrm>
            <a:off x="0" y="2425222"/>
            <a:ext cx="9141764" cy="3779635"/>
          </a:xfrm>
          <a:prstGeom prst="rect">
            <a:avLst/>
          </a:prstGeom>
        </p:spPr>
      </p:pic>
    </p:spTree>
    <p:extLst>
      <p:ext uri="{BB962C8B-B14F-4D97-AF65-F5344CB8AC3E}">
        <p14:creationId xmlns:p14="http://schemas.microsoft.com/office/powerpoint/2010/main" val="385388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vorite Thing">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srcRect/>
          <a:stretch>
            <a:fillRect/>
          </a:stretch>
        </p:blipFill>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900"/>
            <a:ext cx="4689566" cy="3163648"/>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2B60A726-F56F-4317-A567-B40D40A116A0}"/>
              </a:ext>
              <a:ext uri="{C183D7F6-B498-43B3-948B-1728B52AA6E4}">
                <adec:decorative xmlns:adec="http://schemas.microsoft.com/office/drawing/2017/decorative" xmlns="" val="1"/>
              </a:ext>
            </a:extLst>
          </p:cNvPr>
          <p:cNvSpPr/>
          <p:nvPr/>
        </p:nvSpPr>
        <p:spPr>
          <a:xfrm>
            <a:off x="7027817" y="1065452"/>
            <a:ext cx="5164185"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337476" y="2786588"/>
            <a:ext cx="3369512" cy="2880230"/>
          </a:xfrm>
        </p:spPr>
        <p:txBody>
          <a:bodyPr>
            <a:normAutofit fontScale="90000"/>
          </a:bodyPr>
          <a:lstStyle/>
          <a:p>
            <a:pPr algn="ctr"/>
            <a:r>
              <a:rPr lang="en-US" dirty="0" smtClean="0"/>
              <a:t>Habits of Success and </a:t>
            </a:r>
            <a:br>
              <a:rPr lang="en-US" dirty="0" smtClean="0"/>
            </a:br>
            <a:r>
              <a:rPr lang="en-US" dirty="0" smtClean="0"/>
              <a:t>Content Specific Performance Indicators</a:t>
            </a:r>
            <a:endParaRPr lang="en-US" dirty="0"/>
          </a:p>
        </p:txBody>
      </p:sp>
      <p:pic>
        <p:nvPicPr>
          <p:cNvPr id="5" name="Content Placeholder 4"/>
          <p:cNvPicPr>
            <a:picLocks noGrp="1" noChangeAspect="1"/>
          </p:cNvPicPr>
          <p:nvPr>
            <p:ph idx="1"/>
          </p:nvPr>
        </p:nvPicPr>
        <p:blipFill>
          <a:blip r:embed="rId3"/>
          <a:stretch>
            <a:fillRect/>
          </a:stretch>
        </p:blipFill>
        <p:spPr>
          <a:xfrm>
            <a:off x="4663440" y="561703"/>
            <a:ext cx="7578591" cy="5947193"/>
          </a:xfrm>
          <a:prstGeom prst="rect">
            <a:avLst/>
          </a:prstGeom>
        </p:spPr>
      </p:pic>
      <p:sp>
        <p:nvSpPr>
          <p:cNvPr id="2" name="TextBox 1"/>
          <p:cNvSpPr txBox="1"/>
          <p:nvPr/>
        </p:nvSpPr>
        <p:spPr>
          <a:xfrm>
            <a:off x="0" y="1515291"/>
            <a:ext cx="4663440" cy="707886"/>
          </a:xfrm>
          <a:prstGeom prst="rect">
            <a:avLst/>
          </a:prstGeom>
          <a:noFill/>
        </p:spPr>
        <p:txBody>
          <a:bodyPr wrap="square" rtlCol="0">
            <a:spAutoFit/>
          </a:bodyPr>
          <a:lstStyle/>
          <a:p>
            <a:pPr algn="ctr"/>
            <a:r>
              <a:rPr lang="en-US" sz="2000" dirty="0"/>
              <a:t>Proficiency Based Report </a:t>
            </a:r>
            <a:r>
              <a:rPr lang="en-US" sz="2000" dirty="0" smtClean="0"/>
              <a:t>Cards Continued</a:t>
            </a:r>
            <a:endParaRPr lang="en-US" sz="2000" dirty="0"/>
          </a:p>
        </p:txBody>
      </p:sp>
    </p:spTree>
    <p:extLst>
      <p:ext uri="{BB962C8B-B14F-4D97-AF65-F5344CB8AC3E}">
        <p14:creationId xmlns:p14="http://schemas.microsoft.com/office/powerpoint/2010/main" val="2401467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46495-013C-46DC-81C8-17EAD10C4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235" y="0"/>
            <a:ext cx="12192000" cy="6858000"/>
          </a:xfrm>
          <a:prstGeom prst="rect">
            <a:avLst/>
          </a:prstGeom>
        </p:spPr>
      </p:pic>
      <p:sp>
        <p:nvSpPr>
          <p:cNvPr id="6" name="Rectangle 5" descr="decorative element">
            <a:extLst>
              <a:ext uri="{FF2B5EF4-FFF2-40B4-BE49-F238E27FC236}">
                <a16:creationId xmlns:a16="http://schemas.microsoft.com/office/drawing/2014/main" id="{0C4755A4-C6F3-4F77-8594-E673AE6621C7}"/>
              </a:ext>
              <a:ext uri="{C183D7F6-B498-43B3-948B-1728B52AA6E4}">
                <adec:decorative xmlns:adec="http://schemas.microsoft.com/office/drawing/2017/decorative" xmlns="" val="1"/>
              </a:ext>
            </a:extLst>
          </p:cNvPr>
          <p:cNvSpPr/>
          <p:nvPr/>
        </p:nvSpPr>
        <p:spPr>
          <a:xfrm>
            <a:off x="-436800" y="927215"/>
            <a:ext cx="8481645" cy="5322439"/>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4CA9F0E1-FD08-4049-8F4B-43926E8ED6D0}"/>
              </a:ext>
              <a:ext uri="{C183D7F6-B498-43B3-948B-1728B52AA6E4}">
                <adec:decorative xmlns:adec="http://schemas.microsoft.com/office/drawing/2017/decorative" xmlns="" val="1"/>
              </a:ext>
            </a:extLst>
          </p:cNvPr>
          <p:cNvSpPr/>
          <p:nvPr/>
        </p:nvSpPr>
        <p:spPr>
          <a:xfrm>
            <a:off x="9118064" y="2524912"/>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D01CDF87-5947-46B9-A981-52B94561B152}"/>
              </a:ext>
              <a:ext uri="{C183D7F6-B498-43B3-948B-1728B52AA6E4}">
                <adec:decorative xmlns:adec="http://schemas.microsoft.com/office/drawing/2017/decorative" xmlns="" val="1"/>
              </a:ext>
            </a:extLst>
          </p:cNvPr>
          <p:cNvSpPr/>
          <p:nvPr/>
        </p:nvSpPr>
        <p:spPr>
          <a:xfrm>
            <a:off x="9118063" y="765851"/>
            <a:ext cx="3068515" cy="1659371"/>
          </a:xfrm>
          <a:prstGeom prst="rect">
            <a:avLst/>
          </a:prstGeom>
          <a:solidFill>
            <a:srgbClr val="9F2825">
              <a:alpha val="6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ln w="0"/>
              <a:solidFill>
                <a:schemeClr val="tx1"/>
              </a:solidFill>
              <a:effectLst>
                <a:outerShdw blurRad="38100" dist="19050" dir="2700000" algn="tl" rotWithShape="0">
                  <a:schemeClr val="dk1">
                    <a:alpha val="40000"/>
                  </a:schemeClr>
                </a:outerShdw>
              </a:effectLst>
            </a:endParaRPr>
          </a:p>
        </p:txBody>
      </p:sp>
      <p:sp>
        <p:nvSpPr>
          <p:cNvPr id="9" name="Rectangle 8" descr="decorative element">
            <a:extLst>
              <a:ext uri="{FF2B5EF4-FFF2-40B4-BE49-F238E27FC236}">
                <a16:creationId xmlns:a16="http://schemas.microsoft.com/office/drawing/2014/main" id="{3C089318-7463-4911-97A4-30D30D408A6C}"/>
              </a:ext>
              <a:ext uri="{C183D7F6-B498-43B3-948B-1728B52AA6E4}">
                <adec:decorative xmlns:adec="http://schemas.microsoft.com/office/drawing/2017/decorative" xmlns="" val="1"/>
              </a:ext>
            </a:extLst>
          </p:cNvPr>
          <p:cNvSpPr/>
          <p:nvPr/>
        </p:nvSpPr>
        <p:spPr>
          <a:xfrm>
            <a:off x="-2236" y="2522305"/>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834FBDA-66C1-443E-A935-5C3C6B1F025C}"/>
              </a:ext>
            </a:extLst>
          </p:cNvPr>
          <p:cNvSpPr>
            <a:spLocks noGrp="1"/>
          </p:cNvSpPr>
          <p:nvPr>
            <p:ph type="title"/>
          </p:nvPr>
        </p:nvSpPr>
        <p:spPr>
          <a:xfrm>
            <a:off x="9141764" y="2641544"/>
            <a:ext cx="3044814" cy="3347055"/>
          </a:xfrm>
        </p:spPr>
        <p:txBody>
          <a:bodyPr/>
          <a:lstStyle/>
          <a:p>
            <a:pPr algn="ctr"/>
            <a:r>
              <a:rPr lang="en-US" dirty="0" smtClean="0"/>
              <a:t>Proficiency Based Grading and Scoring Scales</a:t>
            </a:r>
            <a:endParaRPr lang="en-US" dirty="0"/>
          </a:p>
        </p:txBody>
      </p:sp>
      <p:sp>
        <p:nvSpPr>
          <p:cNvPr id="3" name="Text Placeholder 2">
            <a:extLst>
              <a:ext uri="{FF2B5EF4-FFF2-40B4-BE49-F238E27FC236}">
                <a16:creationId xmlns:a16="http://schemas.microsoft.com/office/drawing/2014/main" id="{DDC9C604-71A9-4A75-AB45-E44E02F0D985}"/>
              </a:ext>
            </a:extLst>
          </p:cNvPr>
          <p:cNvSpPr>
            <a:spLocks noGrp="1"/>
          </p:cNvSpPr>
          <p:nvPr>
            <p:ph type="body" sz="quarter" idx="13"/>
          </p:nvPr>
        </p:nvSpPr>
        <p:spPr>
          <a:xfrm>
            <a:off x="-241722" y="980372"/>
            <a:ext cx="8091488" cy="5213974"/>
          </a:xfrm>
        </p:spPr>
        <p:txBody>
          <a:bodyPr>
            <a:normAutofit/>
          </a:bodyPr>
          <a:lstStyle/>
          <a:p>
            <a:r>
              <a:rPr lang="en-US" dirty="0" smtClean="0">
                <a:solidFill>
                  <a:schemeClr val="tx2">
                    <a:lumMod val="75000"/>
                  </a:schemeClr>
                </a:solidFill>
              </a:rPr>
              <a:t>Student progress on Formative Assessments will be in various forms of feedback to indicate where a student is tracking in a particular indicator</a:t>
            </a:r>
            <a:endParaRPr lang="en-US" dirty="0">
              <a:solidFill>
                <a:schemeClr val="tx2">
                  <a:lumMod val="75000"/>
                </a:schemeClr>
              </a:solidFill>
            </a:endParaRPr>
          </a:p>
          <a:p>
            <a:r>
              <a:rPr lang="en-US" dirty="0" smtClean="0">
                <a:solidFill>
                  <a:schemeClr val="tx2">
                    <a:lumMod val="75000"/>
                  </a:schemeClr>
                </a:solidFill>
              </a:rPr>
              <a:t>Students will be given scores on their Summative Assessments in the form of B, </a:t>
            </a:r>
            <a:r>
              <a:rPr lang="en-US" dirty="0">
                <a:solidFill>
                  <a:schemeClr val="tx2">
                    <a:lumMod val="75000"/>
                  </a:schemeClr>
                </a:solidFill>
              </a:rPr>
              <a:t>A</a:t>
            </a:r>
            <a:r>
              <a:rPr lang="en-US" dirty="0" smtClean="0">
                <a:solidFill>
                  <a:schemeClr val="tx2">
                    <a:lumMod val="75000"/>
                  </a:schemeClr>
                </a:solidFill>
              </a:rPr>
              <a:t>, P or E.</a:t>
            </a:r>
          </a:p>
          <a:p>
            <a:pPr lvl="1"/>
            <a:r>
              <a:rPr lang="en-US" dirty="0" smtClean="0">
                <a:solidFill>
                  <a:schemeClr val="tx2">
                    <a:lumMod val="75000"/>
                  </a:schemeClr>
                </a:solidFill>
              </a:rPr>
              <a:t>B = Beginning</a:t>
            </a:r>
          </a:p>
          <a:p>
            <a:pPr lvl="1"/>
            <a:r>
              <a:rPr lang="en-US" dirty="0">
                <a:solidFill>
                  <a:schemeClr val="tx2">
                    <a:lumMod val="75000"/>
                  </a:schemeClr>
                </a:solidFill>
              </a:rPr>
              <a:t>A = Approaching</a:t>
            </a:r>
          </a:p>
          <a:p>
            <a:pPr lvl="1"/>
            <a:r>
              <a:rPr lang="en-US" dirty="0" smtClean="0">
                <a:solidFill>
                  <a:schemeClr val="tx2">
                    <a:lumMod val="75000"/>
                  </a:schemeClr>
                </a:solidFill>
              </a:rPr>
              <a:t>P = Proficient</a:t>
            </a:r>
          </a:p>
          <a:p>
            <a:pPr lvl="1"/>
            <a:r>
              <a:rPr lang="en-US" dirty="0" smtClean="0">
                <a:solidFill>
                  <a:schemeClr val="tx2">
                    <a:lumMod val="75000"/>
                  </a:schemeClr>
                </a:solidFill>
              </a:rPr>
              <a:t>E = Exemplary</a:t>
            </a:r>
          </a:p>
          <a:p>
            <a:r>
              <a:rPr lang="en-US" dirty="0" smtClean="0">
                <a:solidFill>
                  <a:schemeClr val="tx2">
                    <a:lumMod val="75000"/>
                  </a:schemeClr>
                </a:solidFill>
              </a:rPr>
              <a:t>Middle School students may receive a DP (= Developmentally Proficient) if they are performing where they should be for that grade year.</a:t>
            </a:r>
          </a:p>
          <a:p>
            <a:pPr lvl="1"/>
            <a:r>
              <a:rPr lang="en-US" dirty="0" smtClean="0">
                <a:solidFill>
                  <a:schemeClr val="tx2">
                    <a:lumMod val="75000"/>
                  </a:schemeClr>
                </a:solidFill>
              </a:rPr>
              <a:t>For example, a student in sixth grade may only be expected to be at Beginning for that Performance Indicator and their Term Grade will be given as DP</a:t>
            </a:r>
          </a:p>
        </p:txBody>
      </p:sp>
      <p:sp>
        <p:nvSpPr>
          <p:cNvPr id="4" name="TextBox 3"/>
          <p:cNvSpPr txBox="1"/>
          <p:nvPr/>
        </p:nvSpPr>
        <p:spPr>
          <a:xfrm>
            <a:off x="9339943" y="1214846"/>
            <a:ext cx="2442754" cy="707886"/>
          </a:xfrm>
          <a:prstGeom prst="rect">
            <a:avLst/>
          </a:prstGeom>
          <a:noFill/>
        </p:spPr>
        <p:txBody>
          <a:bodyPr wrap="square" rtlCol="0">
            <a:spAutoFit/>
          </a:bodyPr>
          <a:lstStyle/>
          <a:p>
            <a:pPr algn="ctr"/>
            <a:r>
              <a:rPr lang="en-US" sz="2000" dirty="0" smtClean="0">
                <a:solidFill>
                  <a:schemeClr val="bg1"/>
                </a:solidFill>
              </a:rPr>
              <a:t>What will “grades” look like?</a:t>
            </a:r>
            <a:endParaRPr lang="en-US" sz="2000" dirty="0">
              <a:solidFill>
                <a:schemeClr val="bg1"/>
              </a:solidFill>
            </a:endParaRPr>
          </a:p>
        </p:txBody>
      </p:sp>
    </p:spTree>
    <p:extLst>
      <p:ext uri="{BB962C8B-B14F-4D97-AF65-F5344CB8AC3E}">
        <p14:creationId xmlns:p14="http://schemas.microsoft.com/office/powerpoint/2010/main" val="399441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vorite Thing">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srcRect/>
          <a:stretch>
            <a:fillRect/>
          </a:stretch>
        </p:blipFill>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900"/>
            <a:ext cx="4689566" cy="3163648"/>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337476" y="2786588"/>
            <a:ext cx="3369512" cy="2880230"/>
          </a:xfrm>
        </p:spPr>
        <p:txBody>
          <a:bodyPr>
            <a:normAutofit fontScale="90000"/>
          </a:bodyPr>
          <a:lstStyle/>
          <a:p>
            <a:pPr algn="ctr"/>
            <a:r>
              <a:rPr lang="en-US" dirty="0" smtClean="0"/>
              <a:t>Habits of Success and </a:t>
            </a:r>
            <a:br>
              <a:rPr lang="en-US" dirty="0" smtClean="0"/>
            </a:br>
            <a:r>
              <a:rPr lang="en-US" dirty="0" smtClean="0"/>
              <a:t>Content Specific Performance Indicators - Science</a:t>
            </a:r>
            <a:endParaRPr lang="en-US" dirty="0"/>
          </a:p>
        </p:txBody>
      </p:sp>
      <p:sp>
        <p:nvSpPr>
          <p:cNvPr id="2" name="TextBox 1"/>
          <p:cNvSpPr txBox="1"/>
          <p:nvPr/>
        </p:nvSpPr>
        <p:spPr>
          <a:xfrm>
            <a:off x="0" y="1515291"/>
            <a:ext cx="4663440" cy="707886"/>
          </a:xfrm>
          <a:prstGeom prst="rect">
            <a:avLst/>
          </a:prstGeom>
          <a:noFill/>
        </p:spPr>
        <p:txBody>
          <a:bodyPr wrap="square" rtlCol="0">
            <a:spAutoFit/>
          </a:bodyPr>
          <a:lstStyle/>
          <a:p>
            <a:pPr algn="ctr"/>
            <a:r>
              <a:rPr lang="en-US" sz="2000" dirty="0"/>
              <a:t>Proficiency Based Report </a:t>
            </a:r>
            <a:r>
              <a:rPr lang="en-US" sz="2000" dirty="0" smtClean="0"/>
              <a:t>Cards Continued</a:t>
            </a:r>
            <a:endParaRPr lang="en-US" sz="2000" dirty="0"/>
          </a:p>
        </p:txBody>
      </p:sp>
      <p:pic>
        <p:nvPicPr>
          <p:cNvPr id="10" name="Content Placeholder 9"/>
          <p:cNvPicPr>
            <a:picLocks noGrp="1" noChangeAspect="1"/>
          </p:cNvPicPr>
          <p:nvPr>
            <p:ph idx="1"/>
          </p:nvPr>
        </p:nvPicPr>
        <p:blipFill>
          <a:blip r:embed="rId3"/>
          <a:stretch>
            <a:fillRect/>
          </a:stretch>
        </p:blipFill>
        <p:spPr>
          <a:xfrm>
            <a:off x="4689566" y="2628900"/>
            <a:ext cx="7502434" cy="3163648"/>
          </a:xfrm>
          <a:prstGeom prst="rect">
            <a:avLst/>
          </a:prstGeom>
        </p:spPr>
      </p:pic>
    </p:spTree>
    <p:extLst>
      <p:ext uri="{BB962C8B-B14F-4D97-AF65-F5344CB8AC3E}">
        <p14:creationId xmlns:p14="http://schemas.microsoft.com/office/powerpoint/2010/main" val="1096259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46495-013C-46DC-81C8-17EAD10C4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67" y="-509153"/>
            <a:ext cx="10771038" cy="8078278"/>
          </a:xfrm>
          <a:prstGeom prst="rect">
            <a:avLst/>
          </a:prstGeom>
        </p:spPr>
      </p:pic>
      <p:sp>
        <p:nvSpPr>
          <p:cNvPr id="7" name="Rectangle 6" descr="decorative element">
            <a:extLst>
              <a:ext uri="{FF2B5EF4-FFF2-40B4-BE49-F238E27FC236}">
                <a16:creationId xmlns:a16="http://schemas.microsoft.com/office/drawing/2014/main" id="{4CA9F0E1-FD08-4049-8F4B-43926E8ED6D0}"/>
              </a:ext>
              <a:ext uri="{C183D7F6-B498-43B3-948B-1728B52AA6E4}">
                <adec:decorative xmlns:adec="http://schemas.microsoft.com/office/drawing/2017/decorative" xmlns="" val="1"/>
              </a:ext>
            </a:extLst>
          </p:cNvPr>
          <p:cNvSpPr/>
          <p:nvPr/>
        </p:nvSpPr>
        <p:spPr>
          <a:xfrm>
            <a:off x="9118064" y="2524912"/>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D01CDF87-5947-46B9-A981-52B94561B152}"/>
              </a:ext>
              <a:ext uri="{C183D7F6-B498-43B3-948B-1728B52AA6E4}">
                <adec:decorative xmlns:adec="http://schemas.microsoft.com/office/drawing/2017/decorative" xmlns="" val="1"/>
              </a:ext>
            </a:extLst>
          </p:cNvPr>
          <p:cNvSpPr/>
          <p:nvPr/>
        </p:nvSpPr>
        <p:spPr>
          <a:xfrm>
            <a:off x="9118063" y="765851"/>
            <a:ext cx="3068515" cy="1659371"/>
          </a:xfrm>
          <a:prstGeom prst="rect">
            <a:avLst/>
          </a:prstGeom>
          <a:solidFill>
            <a:srgbClr val="9F2825">
              <a:alpha val="6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E834FBDA-66C1-443E-A935-5C3C6B1F025C}"/>
              </a:ext>
            </a:extLst>
          </p:cNvPr>
          <p:cNvSpPr>
            <a:spLocks noGrp="1"/>
          </p:cNvSpPr>
          <p:nvPr>
            <p:ph type="title"/>
          </p:nvPr>
        </p:nvSpPr>
        <p:spPr>
          <a:xfrm>
            <a:off x="9141764" y="2641544"/>
            <a:ext cx="3044814" cy="3347055"/>
          </a:xfrm>
        </p:spPr>
        <p:txBody>
          <a:bodyPr/>
          <a:lstStyle/>
          <a:p>
            <a:pPr algn="ctr"/>
            <a:r>
              <a:rPr lang="en-US" dirty="0" smtClean="0"/>
              <a:t>Scoring Criteria and Scoring Scales – Global Studies</a:t>
            </a:r>
            <a:endParaRPr lang="en-US" dirty="0"/>
          </a:p>
        </p:txBody>
      </p:sp>
      <p:sp>
        <p:nvSpPr>
          <p:cNvPr id="4" name="TextBox 3"/>
          <p:cNvSpPr txBox="1"/>
          <p:nvPr/>
        </p:nvSpPr>
        <p:spPr>
          <a:xfrm>
            <a:off x="9430943" y="933816"/>
            <a:ext cx="2442754" cy="1323439"/>
          </a:xfrm>
          <a:prstGeom prst="rect">
            <a:avLst/>
          </a:prstGeom>
          <a:noFill/>
        </p:spPr>
        <p:txBody>
          <a:bodyPr wrap="square" rtlCol="0">
            <a:spAutoFit/>
          </a:bodyPr>
          <a:lstStyle/>
          <a:p>
            <a:pPr algn="ctr"/>
            <a:r>
              <a:rPr lang="en-US" sz="2000" dirty="0" smtClean="0">
                <a:solidFill>
                  <a:schemeClr val="bg1"/>
                </a:solidFill>
              </a:rPr>
              <a:t>What does my “score” look like and how do I know what it means?</a:t>
            </a:r>
            <a:endParaRPr lang="en-US" sz="2000" dirty="0">
              <a:solidFill>
                <a:schemeClr val="bg1"/>
              </a:solidFill>
            </a:endParaRPr>
          </a:p>
        </p:txBody>
      </p:sp>
      <p:pic>
        <p:nvPicPr>
          <p:cNvPr id="11" name="Picture 10"/>
          <p:cNvPicPr>
            <a:picLocks noChangeAspect="1"/>
          </p:cNvPicPr>
          <p:nvPr/>
        </p:nvPicPr>
        <p:blipFill>
          <a:blip r:embed="rId3"/>
          <a:stretch>
            <a:fillRect/>
          </a:stretch>
        </p:blipFill>
        <p:spPr>
          <a:xfrm>
            <a:off x="-106867" y="2257255"/>
            <a:ext cx="8292313" cy="2945619"/>
          </a:xfrm>
          <a:prstGeom prst="rect">
            <a:avLst/>
          </a:prstGeom>
        </p:spPr>
      </p:pic>
    </p:spTree>
    <p:extLst>
      <p:ext uri="{BB962C8B-B14F-4D97-AF65-F5344CB8AC3E}">
        <p14:creationId xmlns:p14="http://schemas.microsoft.com/office/powerpoint/2010/main" val="3258160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 y="-871211"/>
            <a:ext cx="12192004" cy="7923186"/>
          </a:xfrm>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899"/>
            <a:ext cx="4689566" cy="3613487"/>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2B60A726-F56F-4317-A567-B40D40A116A0}"/>
              </a:ext>
              <a:ext uri="{C183D7F6-B498-43B3-948B-1728B52AA6E4}">
                <adec:decorative xmlns:adec="http://schemas.microsoft.com/office/drawing/2017/decorative" xmlns="" val="1"/>
              </a:ext>
            </a:extLst>
          </p:cNvPr>
          <p:cNvSpPr/>
          <p:nvPr/>
        </p:nvSpPr>
        <p:spPr>
          <a:xfrm>
            <a:off x="4676503" y="1065452"/>
            <a:ext cx="7515499"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0" y="2786588"/>
            <a:ext cx="3174274" cy="2880230"/>
          </a:xfrm>
        </p:spPr>
        <p:txBody>
          <a:bodyPr/>
          <a:lstStyle/>
          <a:p>
            <a:pPr algn="ctr"/>
            <a:r>
              <a:rPr lang="en-US" dirty="0"/>
              <a:t>Proficiency Based </a:t>
            </a:r>
            <a:r>
              <a:rPr lang="en-US" dirty="0" smtClean="0"/>
              <a:t>Learning</a:t>
            </a:r>
            <a:endParaRPr lang="en-US" dirty="0"/>
          </a:p>
        </p:txBody>
      </p:sp>
      <p:sp>
        <p:nvSpPr>
          <p:cNvPr id="4" name="Content Placeholder 3">
            <a:extLst>
              <a:ext uri="{FF2B5EF4-FFF2-40B4-BE49-F238E27FC236}">
                <a16:creationId xmlns:a16="http://schemas.microsoft.com/office/drawing/2014/main" id="{FD0DEE54-ADE0-4E7E-A56E-22CBED38C763}"/>
              </a:ext>
            </a:extLst>
          </p:cNvPr>
          <p:cNvSpPr>
            <a:spLocks noGrp="1"/>
          </p:cNvSpPr>
          <p:nvPr>
            <p:ph idx="1"/>
          </p:nvPr>
        </p:nvSpPr>
        <p:spPr>
          <a:xfrm>
            <a:off x="6071365" y="1206481"/>
            <a:ext cx="6024841" cy="4469129"/>
          </a:xfrm>
        </p:spPr>
        <p:txBody>
          <a:bodyPr/>
          <a:lstStyle/>
          <a:p>
            <a:r>
              <a:rPr lang="en-US" dirty="0"/>
              <a:t>Derived from existing content area standards (CCSS, NGSS, etc…).</a:t>
            </a:r>
          </a:p>
          <a:p>
            <a:r>
              <a:rPr lang="en-US" dirty="0"/>
              <a:t>Performance Indicators are used to assess whether or not a student has met the Graduation Proficiency associated with those indicators.</a:t>
            </a:r>
          </a:p>
          <a:p>
            <a:r>
              <a:rPr lang="en-US" dirty="0"/>
              <a:t>These are not items in a checklist to determine proficiency, they are used to </a:t>
            </a:r>
            <a:r>
              <a:rPr lang="en-US" b="1" dirty="0"/>
              <a:t>inform</a:t>
            </a:r>
            <a:r>
              <a:rPr lang="en-US" dirty="0"/>
              <a:t> determinations of student proficiency.</a:t>
            </a:r>
          </a:p>
        </p:txBody>
      </p:sp>
      <p:sp>
        <p:nvSpPr>
          <p:cNvPr id="2" name="TextBox 1"/>
          <p:cNvSpPr txBox="1"/>
          <p:nvPr/>
        </p:nvSpPr>
        <p:spPr>
          <a:xfrm>
            <a:off x="0" y="1515291"/>
            <a:ext cx="3082832" cy="400110"/>
          </a:xfrm>
          <a:prstGeom prst="rect">
            <a:avLst/>
          </a:prstGeom>
          <a:noFill/>
        </p:spPr>
        <p:txBody>
          <a:bodyPr wrap="square" rtlCol="0">
            <a:spAutoFit/>
          </a:bodyPr>
          <a:lstStyle/>
          <a:p>
            <a:pPr algn="ctr"/>
            <a:r>
              <a:rPr lang="en-US" sz="2000" dirty="0" smtClean="0"/>
              <a:t>Central Vermont SU</a:t>
            </a:r>
            <a:endParaRPr lang="en-US" sz="2000" dirty="0"/>
          </a:p>
        </p:txBody>
      </p:sp>
      <p:pic>
        <p:nvPicPr>
          <p:cNvPr id="10" name="Content Placeholder 5"/>
          <p:cNvPicPr>
            <a:picLocks noChangeAspect="1"/>
          </p:cNvPicPr>
          <p:nvPr/>
        </p:nvPicPr>
        <p:blipFill>
          <a:blip r:embed="rId3"/>
          <a:stretch>
            <a:fillRect/>
          </a:stretch>
        </p:blipFill>
        <p:spPr>
          <a:xfrm>
            <a:off x="3095897" y="1065449"/>
            <a:ext cx="9078508" cy="5191643"/>
          </a:xfrm>
          <a:prstGeom prst="rect">
            <a:avLst/>
          </a:prstGeom>
        </p:spPr>
      </p:pic>
    </p:spTree>
    <p:extLst>
      <p:ext uri="{BB962C8B-B14F-4D97-AF65-F5344CB8AC3E}">
        <p14:creationId xmlns:p14="http://schemas.microsoft.com/office/powerpoint/2010/main" val="94475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blackGray">
      <p:bgPr>
        <a:solidFill>
          <a:srgbClr val="9F282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ADA6D5-81A3-49F8-A1CC-7E21524A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4" y="0"/>
            <a:ext cx="9753600" cy="7543800"/>
          </a:xfrm>
          <a:prstGeom prst="rect">
            <a:avLst/>
          </a:prstGeom>
        </p:spPr>
      </p:pic>
      <p:sp>
        <p:nvSpPr>
          <p:cNvPr id="7" name="Rectangle 6" descr="decorative element">
            <a:extLst>
              <a:ext uri="{FF2B5EF4-FFF2-40B4-BE49-F238E27FC236}">
                <a16:creationId xmlns:a16="http://schemas.microsoft.com/office/drawing/2014/main" id="{236B8967-28A5-4319-9F45-A38F127BFACB}"/>
              </a:ext>
              <a:ext uri="{C183D7F6-B498-43B3-948B-1728B52AA6E4}">
                <adec:decorative xmlns:adec="http://schemas.microsoft.com/office/drawing/2017/decorative" xmlns="" val="1"/>
              </a:ext>
            </a:extLst>
          </p:cNvPr>
          <p:cNvSpPr/>
          <p:nvPr/>
        </p:nvSpPr>
        <p:spPr>
          <a:xfrm>
            <a:off x="-1" y="2526525"/>
            <a:ext cx="1170462" cy="356337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7B73DA8D-B695-4EAF-90BA-F594F0523CBB}"/>
              </a:ext>
              <a:ext uri="{C183D7F6-B498-43B3-948B-1728B52AA6E4}">
                <adec:decorative xmlns:adec="http://schemas.microsoft.com/office/drawing/2017/decorative" xmlns="" val="1"/>
              </a:ext>
            </a:extLst>
          </p:cNvPr>
          <p:cNvSpPr/>
          <p:nvPr/>
        </p:nvSpPr>
        <p:spPr>
          <a:xfrm>
            <a:off x="0" y="758952"/>
            <a:ext cx="10905976" cy="1659371"/>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ABDD00D4-CC73-44C6-A7EF-AF738460C76B}"/>
              </a:ext>
              <a:ext uri="{C183D7F6-B498-43B3-948B-1728B52AA6E4}">
                <adec:decorative xmlns:adec="http://schemas.microsoft.com/office/drawing/2017/decorative" xmlns="" val="1"/>
              </a:ext>
            </a:extLst>
          </p:cNvPr>
          <p:cNvSpPr/>
          <p:nvPr/>
        </p:nvSpPr>
        <p:spPr>
          <a:xfrm>
            <a:off x="11014533" y="759506"/>
            <a:ext cx="1170462" cy="1659371"/>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descr="decorative element">
            <a:extLst>
              <a:ext uri="{FF2B5EF4-FFF2-40B4-BE49-F238E27FC236}">
                <a16:creationId xmlns:a16="http://schemas.microsoft.com/office/drawing/2014/main" id="{0C6C4027-4F93-4CBA-AC44-97487184CFB6}"/>
              </a:ext>
              <a:ext uri="{C183D7F6-B498-43B3-948B-1728B52AA6E4}">
                <adec:decorative xmlns:adec="http://schemas.microsoft.com/office/drawing/2017/decorative" xmlns="" val="1"/>
              </a:ext>
            </a:extLst>
          </p:cNvPr>
          <p:cNvSpPr/>
          <p:nvPr/>
        </p:nvSpPr>
        <p:spPr>
          <a:xfrm>
            <a:off x="1662544" y="2526525"/>
            <a:ext cx="10531241"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9A95D57-AB2C-4C3E-9C97-3875158561FB}"/>
              </a:ext>
            </a:extLst>
          </p:cNvPr>
          <p:cNvSpPr>
            <a:spLocks noGrp="1"/>
          </p:cNvSpPr>
          <p:nvPr>
            <p:ph type="title"/>
          </p:nvPr>
        </p:nvSpPr>
        <p:spPr/>
        <p:txBody>
          <a:bodyPr/>
          <a:lstStyle/>
          <a:p>
            <a:r>
              <a:rPr lang="en-US" dirty="0"/>
              <a:t>Proficiency-Based Learning</a:t>
            </a:r>
          </a:p>
        </p:txBody>
      </p:sp>
      <p:sp>
        <p:nvSpPr>
          <p:cNvPr id="3" name="Text Placeholder 2">
            <a:extLst>
              <a:ext uri="{FF2B5EF4-FFF2-40B4-BE49-F238E27FC236}">
                <a16:creationId xmlns:a16="http://schemas.microsoft.com/office/drawing/2014/main" id="{9EE4824A-EE70-4F98-842D-0849F56F35E2}"/>
              </a:ext>
            </a:extLst>
          </p:cNvPr>
          <p:cNvSpPr>
            <a:spLocks noGrp="1"/>
          </p:cNvSpPr>
          <p:nvPr>
            <p:ph type="body" idx="1"/>
          </p:nvPr>
        </p:nvSpPr>
        <p:spPr/>
        <p:txBody>
          <a:bodyPr>
            <a:normAutofit/>
          </a:bodyPr>
          <a:lstStyle/>
          <a:p>
            <a:pPr marL="0" indent="0">
              <a:buNone/>
            </a:pPr>
            <a:r>
              <a:rPr lang="en-US" sz="2400" dirty="0" smtClean="0"/>
              <a:t>Proficiency-Based </a:t>
            </a:r>
            <a:r>
              <a:rPr lang="en-US" sz="2400" dirty="0"/>
              <a:t>Learning (PBL) is any system of academic instruction, assessment, and reporting that is based on learners demonstrating proficiency in knowledge, skills, and abilities they are expected to learn before progressing to the next level or challenge. Proficiency-based learning may also be referred to as mastery or competency-based learning. </a:t>
            </a:r>
          </a:p>
        </p:txBody>
      </p:sp>
      <p:pic>
        <p:nvPicPr>
          <p:cNvPr id="4" name="Graphic 3" descr="Books on Shelf">
            <a:extLst>
              <a:ext uri="{FF2B5EF4-FFF2-40B4-BE49-F238E27FC236}">
                <a16:creationId xmlns:a16="http://schemas.microsoft.com/office/drawing/2014/main" id="{F655BBAC-A544-466B-8D3E-6CDDA9699B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bwMode="black">
          <a:xfrm>
            <a:off x="128413" y="1127318"/>
            <a:ext cx="914400" cy="914400"/>
          </a:xfrm>
          <a:prstGeom prst="rect">
            <a:avLst/>
          </a:prstGeom>
        </p:spPr>
      </p:pic>
    </p:spTree>
    <p:extLst>
      <p:ext uri="{BB962C8B-B14F-4D97-AF65-F5344CB8AC3E}">
        <p14:creationId xmlns:p14="http://schemas.microsoft.com/office/powerpoint/2010/main" val="2528395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58504C3-A3CB-44FD-8920-1C9ECE4D2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 y="-269221"/>
            <a:ext cx="12197520" cy="9846192"/>
          </a:xfrm>
          <a:prstGeom prst="rect">
            <a:avLst/>
          </a:prstGeom>
        </p:spPr>
      </p:pic>
      <p:sp>
        <p:nvSpPr>
          <p:cNvPr id="12" name="Rectangle 11" descr="decorative element">
            <a:extLst>
              <a:ext uri="{FF2B5EF4-FFF2-40B4-BE49-F238E27FC236}">
                <a16:creationId xmlns:a16="http://schemas.microsoft.com/office/drawing/2014/main" id="{A59A40CD-5408-433E-BDDB-04473D25E20F}"/>
              </a:ext>
              <a:ext uri="{C183D7F6-B498-43B3-948B-1728B52AA6E4}">
                <adec:decorative xmlns:adec="http://schemas.microsoft.com/office/drawing/2017/decorative" xmlns="" val="1"/>
              </a:ext>
            </a:extLst>
          </p:cNvPr>
          <p:cNvSpPr/>
          <p:nvPr/>
        </p:nvSpPr>
        <p:spPr>
          <a:xfrm>
            <a:off x="1791" y="2678925"/>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3" name="Rectangle 12" descr="decorative element">
            <a:extLst>
              <a:ext uri="{FF2B5EF4-FFF2-40B4-BE49-F238E27FC236}">
                <a16:creationId xmlns:a16="http://schemas.microsoft.com/office/drawing/2014/main" id="{595A3B18-E778-4780-AC96-F48E7BD591D6}"/>
              </a:ext>
              <a:ext uri="{C183D7F6-B498-43B3-948B-1728B52AA6E4}">
                <adec:decorative xmlns:adec="http://schemas.microsoft.com/office/drawing/2017/decorative" xmlns="" val="1"/>
              </a:ext>
            </a:extLst>
          </p:cNvPr>
          <p:cNvSpPr/>
          <p:nvPr/>
        </p:nvSpPr>
        <p:spPr>
          <a:xfrm>
            <a:off x="3064787" y="2678925"/>
            <a:ext cx="8486324"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descr="decorative element">
            <a:extLst>
              <a:ext uri="{FF2B5EF4-FFF2-40B4-BE49-F238E27FC236}">
                <a16:creationId xmlns:a16="http://schemas.microsoft.com/office/drawing/2014/main" id="{EACD7D33-424E-4924-8CCA-0ECB2EE6B293}"/>
              </a:ext>
              <a:ext uri="{C183D7F6-B498-43B3-948B-1728B52AA6E4}">
                <adec:decorative xmlns:adec="http://schemas.microsoft.com/office/drawing/2017/decorative" xmlns="" val="1"/>
              </a:ext>
            </a:extLst>
          </p:cNvPr>
          <p:cNvSpPr/>
          <p:nvPr/>
        </p:nvSpPr>
        <p:spPr>
          <a:xfrm>
            <a:off x="1792" y="9113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5" name="Rectangle 14" descr="decorative element">
            <a:extLst>
              <a:ext uri="{FF2B5EF4-FFF2-40B4-BE49-F238E27FC236}">
                <a16:creationId xmlns:a16="http://schemas.microsoft.com/office/drawing/2014/main" id="{E9C450B1-121D-41BA-98B6-8637A61BF010}"/>
              </a:ext>
              <a:ext uri="{C183D7F6-B498-43B3-948B-1728B52AA6E4}">
                <adec:decorative xmlns:adec="http://schemas.microsoft.com/office/drawing/2017/decorative" xmlns="" val="1"/>
              </a:ext>
            </a:extLst>
          </p:cNvPr>
          <p:cNvSpPr/>
          <p:nvPr/>
        </p:nvSpPr>
        <p:spPr>
          <a:xfrm>
            <a:off x="11817658" y="26789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descr="decorative element">
            <a:extLst>
              <a:ext uri="{FF2B5EF4-FFF2-40B4-BE49-F238E27FC236}">
                <a16:creationId xmlns:a16="http://schemas.microsoft.com/office/drawing/2014/main" id="{54A235A8-F59E-4C87-98E4-4FF7C9E6388F}"/>
              </a:ext>
              <a:ext uri="{C183D7F6-B498-43B3-948B-1728B52AA6E4}">
                <adec:decorative xmlns:adec="http://schemas.microsoft.com/office/drawing/2017/decorative" xmlns="" val="1"/>
              </a:ext>
            </a:extLst>
          </p:cNvPr>
          <p:cNvSpPr/>
          <p:nvPr/>
        </p:nvSpPr>
        <p:spPr>
          <a:xfrm>
            <a:off x="-1" y="2526525"/>
            <a:ext cx="3068514" cy="356337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C234BEC7-9784-4A7A-9FDC-84E997A72F24}"/>
              </a:ext>
              <a:ext uri="{C183D7F6-B498-43B3-948B-1728B52AA6E4}">
                <adec:decorative xmlns:adec="http://schemas.microsoft.com/office/drawing/2017/decorative" xmlns="" val="1"/>
              </a:ext>
            </a:extLst>
          </p:cNvPr>
          <p:cNvSpPr/>
          <p:nvPr/>
        </p:nvSpPr>
        <p:spPr>
          <a:xfrm>
            <a:off x="3200401" y="2526525"/>
            <a:ext cx="8481645" cy="356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67F47B23-84AC-4823-93B7-FBB709CFC39A}"/>
              </a:ext>
              <a:ext uri="{C183D7F6-B498-43B3-948B-1728B52AA6E4}">
                <adec:decorative xmlns:adec="http://schemas.microsoft.com/office/drawing/2017/decorative" xmlns="" val="1"/>
              </a:ext>
            </a:extLst>
          </p:cNvPr>
          <p:cNvSpPr/>
          <p:nvPr/>
        </p:nvSpPr>
        <p:spPr>
          <a:xfrm>
            <a:off x="0" y="758952"/>
            <a:ext cx="3068515" cy="165937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6696F7DF-DBDB-4920-8AE2-C0C311726E57}"/>
              </a:ext>
              <a:ext uri="{C183D7F6-B498-43B3-948B-1728B52AA6E4}">
                <adec:decorative xmlns:adec="http://schemas.microsoft.com/office/drawing/2017/decorative" xmlns="" val="1"/>
              </a:ext>
            </a:extLst>
          </p:cNvPr>
          <p:cNvSpPr/>
          <p:nvPr/>
        </p:nvSpPr>
        <p:spPr>
          <a:xfrm>
            <a:off x="11815866" y="2526524"/>
            <a:ext cx="376134" cy="35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DBAC3A72-406E-467C-AD75-3552E95BC0C2}"/>
              </a:ext>
            </a:extLst>
          </p:cNvPr>
          <p:cNvSpPr>
            <a:spLocks noGrp="1"/>
          </p:cNvSpPr>
          <p:nvPr>
            <p:ph type="title"/>
          </p:nvPr>
        </p:nvSpPr>
        <p:spPr>
          <a:xfrm>
            <a:off x="-1795" y="2637691"/>
            <a:ext cx="3066582" cy="3347055"/>
          </a:xfrm>
        </p:spPr>
        <p:txBody>
          <a:bodyPr/>
          <a:lstStyle/>
          <a:p>
            <a:pPr algn="ctr"/>
            <a:r>
              <a:rPr lang="en-US" dirty="0" smtClean="0"/>
              <a:t>Conclusion</a:t>
            </a:r>
            <a:endParaRPr lang="en-US" dirty="0"/>
          </a:p>
        </p:txBody>
      </p:sp>
      <p:sp>
        <p:nvSpPr>
          <p:cNvPr id="3" name="Content Placeholder 2">
            <a:extLst>
              <a:ext uri="{FF2B5EF4-FFF2-40B4-BE49-F238E27FC236}">
                <a16:creationId xmlns:a16="http://schemas.microsoft.com/office/drawing/2014/main" id="{27D37CD8-FB64-46C6-BA92-4854E7C63B82}"/>
              </a:ext>
            </a:extLst>
          </p:cNvPr>
          <p:cNvSpPr>
            <a:spLocks noGrp="1"/>
          </p:cNvSpPr>
          <p:nvPr>
            <p:ph idx="4294967295"/>
          </p:nvPr>
        </p:nvSpPr>
        <p:spPr>
          <a:xfrm>
            <a:off x="3578466" y="2637692"/>
            <a:ext cx="7606002" cy="3347056"/>
          </a:xfrm>
        </p:spPr>
        <p:txBody>
          <a:bodyPr>
            <a:normAutofit/>
          </a:bodyPr>
          <a:lstStyle/>
          <a:p>
            <a:pPr marL="0" indent="0" algn="ctr">
              <a:buNone/>
            </a:pPr>
            <a:r>
              <a:rPr lang="en-US" sz="2400" b="1" dirty="0" smtClean="0">
                <a:solidFill>
                  <a:schemeClr val="accent2">
                    <a:lumMod val="75000"/>
                  </a:schemeClr>
                </a:solidFill>
              </a:rPr>
              <a:t>We will be having more parent nights to continue to inform the community about Proficiency Based Learning</a:t>
            </a:r>
          </a:p>
          <a:p>
            <a:pPr marL="0" indent="0" algn="ctr">
              <a:buNone/>
            </a:pPr>
            <a:endParaRPr lang="en-US" sz="2400" b="1" dirty="0" smtClean="0">
              <a:solidFill>
                <a:schemeClr val="accent2">
                  <a:lumMod val="75000"/>
                </a:schemeClr>
              </a:solidFill>
            </a:endParaRPr>
          </a:p>
          <a:p>
            <a:pPr marL="0" indent="0" algn="ctr">
              <a:buNone/>
            </a:pPr>
            <a:r>
              <a:rPr lang="en-US" sz="2400" b="1" dirty="0" smtClean="0">
                <a:solidFill>
                  <a:schemeClr val="accent2">
                    <a:lumMod val="75000"/>
                  </a:schemeClr>
                </a:solidFill>
              </a:rPr>
              <a:t>Stay tuned for the next evening!</a:t>
            </a:r>
          </a:p>
        </p:txBody>
      </p:sp>
      <p:sp>
        <p:nvSpPr>
          <p:cNvPr id="10" name="TextBox 9"/>
          <p:cNvSpPr txBox="1"/>
          <p:nvPr/>
        </p:nvSpPr>
        <p:spPr>
          <a:xfrm>
            <a:off x="104503" y="1175657"/>
            <a:ext cx="2743200" cy="369332"/>
          </a:xfrm>
          <a:prstGeom prst="rect">
            <a:avLst/>
          </a:prstGeom>
          <a:solidFill>
            <a:srgbClr val="9F2825"/>
          </a:solidFill>
        </p:spPr>
        <p:txBody>
          <a:bodyPr wrap="square" rtlCol="0">
            <a:spAutoFit/>
          </a:bodyPr>
          <a:lstStyle/>
          <a:p>
            <a:pPr algn="ctr"/>
            <a:r>
              <a:rPr lang="en-US" dirty="0" smtClean="0"/>
              <a:t>Thank you for coming!</a:t>
            </a:r>
            <a:endParaRPr lang="en-US" dirty="0"/>
          </a:p>
        </p:txBody>
      </p:sp>
    </p:spTree>
    <p:extLst>
      <p:ext uri="{BB962C8B-B14F-4D97-AF65-F5344CB8AC3E}">
        <p14:creationId xmlns:p14="http://schemas.microsoft.com/office/powerpoint/2010/main" val="845430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58504C3-A3CB-44FD-8920-1C9ECE4D2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 y="-702015"/>
            <a:ext cx="12197521" cy="10865019"/>
          </a:xfrm>
          <a:prstGeom prst="rect">
            <a:avLst/>
          </a:prstGeom>
        </p:spPr>
      </p:pic>
      <p:sp>
        <p:nvSpPr>
          <p:cNvPr id="12" name="Rectangle 11" descr="decorative element">
            <a:extLst>
              <a:ext uri="{FF2B5EF4-FFF2-40B4-BE49-F238E27FC236}">
                <a16:creationId xmlns:a16="http://schemas.microsoft.com/office/drawing/2014/main" id="{A59A40CD-5408-433E-BDDB-04473D25E20F}"/>
              </a:ext>
              <a:ext uri="{C183D7F6-B498-43B3-948B-1728B52AA6E4}">
                <adec:decorative xmlns:adec="http://schemas.microsoft.com/office/drawing/2017/decorative" xmlns="" val="1"/>
              </a:ext>
            </a:extLst>
          </p:cNvPr>
          <p:cNvSpPr/>
          <p:nvPr/>
        </p:nvSpPr>
        <p:spPr>
          <a:xfrm>
            <a:off x="1791" y="2678925"/>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3" name="Rectangle 12" descr="decorative element">
            <a:extLst>
              <a:ext uri="{FF2B5EF4-FFF2-40B4-BE49-F238E27FC236}">
                <a16:creationId xmlns:a16="http://schemas.microsoft.com/office/drawing/2014/main" id="{595A3B18-E778-4780-AC96-F48E7BD591D6}"/>
              </a:ext>
              <a:ext uri="{C183D7F6-B498-43B3-948B-1728B52AA6E4}">
                <adec:decorative xmlns:adec="http://schemas.microsoft.com/office/drawing/2017/decorative" xmlns="" val="1"/>
              </a:ext>
            </a:extLst>
          </p:cNvPr>
          <p:cNvSpPr/>
          <p:nvPr/>
        </p:nvSpPr>
        <p:spPr>
          <a:xfrm>
            <a:off x="3066581" y="2678925"/>
            <a:ext cx="8486324"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descr="decorative element">
            <a:extLst>
              <a:ext uri="{FF2B5EF4-FFF2-40B4-BE49-F238E27FC236}">
                <a16:creationId xmlns:a16="http://schemas.microsoft.com/office/drawing/2014/main" id="{EACD7D33-424E-4924-8CCA-0ECB2EE6B293}"/>
              </a:ext>
              <a:ext uri="{C183D7F6-B498-43B3-948B-1728B52AA6E4}">
                <adec:decorative xmlns:adec="http://schemas.microsoft.com/office/drawing/2017/decorative" xmlns="" val="1"/>
              </a:ext>
            </a:extLst>
          </p:cNvPr>
          <p:cNvSpPr/>
          <p:nvPr/>
        </p:nvSpPr>
        <p:spPr>
          <a:xfrm>
            <a:off x="1792" y="9113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5" name="Rectangle 14" descr="decorative element">
            <a:extLst>
              <a:ext uri="{FF2B5EF4-FFF2-40B4-BE49-F238E27FC236}">
                <a16:creationId xmlns:a16="http://schemas.microsoft.com/office/drawing/2014/main" id="{E9C450B1-121D-41BA-98B6-8637A61BF010}"/>
              </a:ext>
              <a:ext uri="{C183D7F6-B498-43B3-948B-1728B52AA6E4}">
                <adec:decorative xmlns:adec="http://schemas.microsoft.com/office/drawing/2017/decorative" xmlns="" val="1"/>
              </a:ext>
            </a:extLst>
          </p:cNvPr>
          <p:cNvSpPr/>
          <p:nvPr/>
        </p:nvSpPr>
        <p:spPr>
          <a:xfrm>
            <a:off x="11817658" y="26789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descr="decorative element">
            <a:extLst>
              <a:ext uri="{FF2B5EF4-FFF2-40B4-BE49-F238E27FC236}">
                <a16:creationId xmlns:a16="http://schemas.microsoft.com/office/drawing/2014/main" id="{54A235A8-F59E-4C87-98E4-4FF7C9E6388F}"/>
              </a:ext>
              <a:ext uri="{C183D7F6-B498-43B3-948B-1728B52AA6E4}">
                <adec:decorative xmlns:adec="http://schemas.microsoft.com/office/drawing/2017/decorative" xmlns="" val="1"/>
              </a:ext>
            </a:extLst>
          </p:cNvPr>
          <p:cNvSpPr/>
          <p:nvPr/>
        </p:nvSpPr>
        <p:spPr>
          <a:xfrm>
            <a:off x="-1" y="2526525"/>
            <a:ext cx="3068514" cy="356337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C234BEC7-9784-4A7A-9FDC-84E997A72F24}"/>
              </a:ext>
              <a:ext uri="{C183D7F6-B498-43B3-948B-1728B52AA6E4}">
                <adec:decorative xmlns:adec="http://schemas.microsoft.com/office/drawing/2017/decorative" xmlns="" val="1"/>
              </a:ext>
            </a:extLst>
          </p:cNvPr>
          <p:cNvSpPr/>
          <p:nvPr/>
        </p:nvSpPr>
        <p:spPr>
          <a:xfrm>
            <a:off x="3200401" y="2526525"/>
            <a:ext cx="8481645" cy="356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67F47B23-84AC-4823-93B7-FBB709CFC39A}"/>
              </a:ext>
              <a:ext uri="{C183D7F6-B498-43B3-948B-1728B52AA6E4}">
                <adec:decorative xmlns:adec="http://schemas.microsoft.com/office/drawing/2017/decorative" xmlns="" val="1"/>
              </a:ext>
            </a:extLst>
          </p:cNvPr>
          <p:cNvSpPr/>
          <p:nvPr/>
        </p:nvSpPr>
        <p:spPr>
          <a:xfrm>
            <a:off x="0" y="758952"/>
            <a:ext cx="3068515" cy="165937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6696F7DF-DBDB-4920-8AE2-C0C311726E57}"/>
              </a:ext>
              <a:ext uri="{C183D7F6-B498-43B3-948B-1728B52AA6E4}">
                <adec:decorative xmlns:adec="http://schemas.microsoft.com/office/drawing/2017/decorative" xmlns="" val="1"/>
              </a:ext>
            </a:extLst>
          </p:cNvPr>
          <p:cNvSpPr/>
          <p:nvPr/>
        </p:nvSpPr>
        <p:spPr>
          <a:xfrm>
            <a:off x="11815866" y="2526524"/>
            <a:ext cx="376134" cy="35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DBAC3A72-406E-467C-AD75-3552E95BC0C2}"/>
              </a:ext>
            </a:extLst>
          </p:cNvPr>
          <p:cNvSpPr>
            <a:spLocks noGrp="1"/>
          </p:cNvSpPr>
          <p:nvPr>
            <p:ph type="title"/>
          </p:nvPr>
        </p:nvSpPr>
        <p:spPr>
          <a:xfrm>
            <a:off x="-1795" y="3122860"/>
            <a:ext cx="3066582" cy="3119442"/>
          </a:xfrm>
        </p:spPr>
        <p:txBody>
          <a:bodyPr>
            <a:normAutofit fontScale="90000"/>
          </a:bodyPr>
          <a:lstStyle/>
          <a:p>
            <a:pPr algn="ctr"/>
            <a:r>
              <a:rPr lang="en-US" sz="2700" dirty="0" smtClean="0"/>
              <a:t>CVSU’s </a:t>
            </a:r>
            <a:r>
              <a:rPr lang="en-US" sz="2700" dirty="0"/>
              <a:t>Guide </a:t>
            </a:r>
            <a:r>
              <a:rPr lang="en-US" sz="2700" dirty="0" smtClean="0"/>
              <a:t>To:</a:t>
            </a:r>
            <a:r>
              <a:rPr lang="en-US" dirty="0"/>
              <a:t/>
            </a:r>
            <a:br>
              <a:rPr lang="en-US" dirty="0"/>
            </a:br>
            <a:r>
              <a:rPr lang="en-US" sz="4000" dirty="0"/>
              <a:t>Personalized </a:t>
            </a:r>
            <a:br>
              <a:rPr lang="en-US" sz="4000" dirty="0"/>
            </a:br>
            <a:r>
              <a:rPr lang="en-US" sz="4000" dirty="0"/>
              <a:t>and Proficiency </a:t>
            </a:r>
            <a:br>
              <a:rPr lang="en-US" sz="4000" dirty="0"/>
            </a:br>
            <a:r>
              <a:rPr lang="en-US" sz="4000" dirty="0"/>
              <a:t>Based Learning</a:t>
            </a:r>
            <a:r>
              <a:rPr lang="en-US" dirty="0"/>
              <a:t/>
            </a:r>
            <a:br>
              <a:rPr lang="en-US" dirty="0"/>
            </a:br>
            <a:r>
              <a:rPr lang="en-US" dirty="0"/>
              <a:t/>
            </a:r>
            <a:br>
              <a:rPr lang="en-US" dirty="0"/>
            </a:br>
            <a:endParaRPr lang="en-US" dirty="0"/>
          </a:p>
        </p:txBody>
      </p:sp>
      <p:pic>
        <p:nvPicPr>
          <p:cNvPr id="16" name="Content Placeholder 15"/>
          <p:cNvPicPr>
            <a:picLocks noGrp="1" noChangeAspect="1"/>
          </p:cNvPicPr>
          <p:nvPr>
            <p:ph idx="4294967295"/>
          </p:nvPr>
        </p:nvPicPr>
        <p:blipFill>
          <a:blip r:embed="rId3"/>
          <a:stretch>
            <a:fillRect/>
          </a:stretch>
        </p:blipFill>
        <p:spPr>
          <a:xfrm>
            <a:off x="3944983" y="2658674"/>
            <a:ext cx="6518365" cy="3603877"/>
          </a:xfrm>
          <a:prstGeom prst="rect">
            <a:avLst/>
          </a:prstGeom>
        </p:spPr>
      </p:pic>
      <p:sp>
        <p:nvSpPr>
          <p:cNvPr id="10" name="TextBox 9"/>
          <p:cNvSpPr txBox="1"/>
          <p:nvPr/>
        </p:nvSpPr>
        <p:spPr>
          <a:xfrm>
            <a:off x="0" y="1175657"/>
            <a:ext cx="3072099" cy="646331"/>
          </a:xfrm>
          <a:prstGeom prst="rect">
            <a:avLst/>
          </a:prstGeom>
          <a:solidFill>
            <a:srgbClr val="9F2825"/>
          </a:solidFill>
        </p:spPr>
        <p:txBody>
          <a:bodyPr wrap="square" rtlCol="0">
            <a:spAutoFit/>
          </a:bodyPr>
          <a:lstStyle/>
          <a:p>
            <a:pPr algn="ctr"/>
            <a:r>
              <a:rPr lang="en-US" dirty="0"/>
              <a:t>Proficiency-Based Learning</a:t>
            </a:r>
          </a:p>
          <a:p>
            <a:pPr algn="ctr"/>
            <a:r>
              <a:rPr lang="en-US" dirty="0"/>
              <a:t>Continued</a:t>
            </a:r>
          </a:p>
        </p:txBody>
      </p:sp>
    </p:spTree>
    <p:extLst>
      <p:ext uri="{BB962C8B-B14F-4D97-AF65-F5344CB8AC3E}">
        <p14:creationId xmlns:p14="http://schemas.microsoft.com/office/powerpoint/2010/main" val="4180013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54" name="Google Shape;54;p13"/>
          <p:cNvGraphicFramePr/>
          <p:nvPr/>
        </p:nvGraphicFramePr>
        <p:xfrm>
          <a:off x="70250" y="68510"/>
          <a:ext cx="12051500" cy="8745187"/>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Evidence of Learning </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 will use to show proficiency)</a:t>
                      </a:r>
                      <a:endParaRPr sz="2400">
                        <a:latin typeface="Times New Roman"/>
                        <a:ea typeface="Times New Roman"/>
                        <a:cs typeface="Times New Roman"/>
                        <a:sym typeface="Times New Roman"/>
                      </a:endParaRPr>
                    </a:p>
                  </a:txBody>
                  <a:tcPr marL="68067" marR="68067" marT="51067" marB="51067" anchor="ctr">
                    <a:solidFill>
                      <a:srgbClr val="F2F2F2"/>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Presentation notes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Close read of </a:t>
                      </a:r>
                      <a:r>
                        <a:rPr lang="en" sz="2400" u="sng">
                          <a:solidFill>
                            <a:schemeClr val="hlink"/>
                          </a:solidFill>
                          <a:latin typeface="Times New Roman"/>
                          <a:ea typeface="Times New Roman"/>
                          <a:cs typeface="Times New Roman"/>
                          <a:sym typeface="Times New Roman"/>
                          <a:hlinkClick r:id="rId3"/>
                        </a:rPr>
                        <a:t>CVSU’s Guide to Personalized and Proficiency Based Learning</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a:latin typeface="Times New Roman"/>
                          <a:ea typeface="Times New Roman"/>
                          <a:cs typeface="Times New Roman"/>
                          <a:sym typeface="Times New Roman"/>
                        </a:rPr>
                        <a:t>Analysis of </a:t>
                      </a:r>
                      <a:r>
                        <a:rPr lang="en" sz="2400" u="sng">
                          <a:solidFill>
                            <a:schemeClr val="hlink"/>
                          </a:solidFill>
                          <a:latin typeface="Times New Roman"/>
                          <a:ea typeface="Times New Roman"/>
                          <a:cs typeface="Times New Roman"/>
                          <a:sym typeface="Times New Roman"/>
                          <a:hlinkClick r:id="rId4"/>
                        </a:rPr>
                        <a:t>example assessments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u="sng">
                          <a:solidFill>
                            <a:schemeClr val="hlink"/>
                          </a:solidFill>
                          <a:latin typeface="Times New Roman"/>
                          <a:ea typeface="Times New Roman"/>
                          <a:cs typeface="Times New Roman"/>
                          <a:sym typeface="Times New Roman"/>
                          <a:hlinkClick r:id="rId5"/>
                        </a:rPr>
                        <a:t>PBGR </a:t>
                      </a:r>
                      <a:r>
                        <a:rPr lang="en" sz="2400">
                          <a:latin typeface="Times New Roman"/>
                          <a:ea typeface="Times New Roman"/>
                          <a:cs typeface="Times New Roman"/>
                          <a:sym typeface="Times New Roman"/>
                        </a:rPr>
                        <a:t>understanding self-assessment</a:t>
                      </a:r>
                      <a:endParaRPr sz="2400">
                        <a:latin typeface="Times New Roman"/>
                        <a:ea typeface="Times New Roman"/>
                        <a:cs typeface="Times New Roman"/>
                        <a:sym typeface="Times New Roman"/>
                      </a:endParaRPr>
                    </a:p>
                    <a:p>
                      <a:pPr marL="342900" lvl="0" indent="-234950" algn="l" rtl="0">
                        <a:lnSpc>
                          <a:spcPct val="115000"/>
                        </a:lnSpc>
                        <a:spcBef>
                          <a:spcPts val="0"/>
                        </a:spcBef>
                        <a:spcAft>
                          <a:spcPts val="0"/>
                        </a:spcAft>
                        <a:buSzPts val="1100"/>
                        <a:buFont typeface="Times New Roman"/>
                        <a:buChar char="●"/>
                      </a:pPr>
                      <a:r>
                        <a:rPr lang="en" sz="2400">
                          <a:latin typeface="Times New Roman"/>
                          <a:ea typeface="Times New Roman"/>
                          <a:cs typeface="Times New Roman"/>
                          <a:sym typeface="Times New Roman"/>
                        </a:rPr>
                        <a:t>Record of discussion with student or teacher.</a:t>
                      </a:r>
                      <a:endParaRPr sz="2400">
                        <a:latin typeface="Times New Roman"/>
                        <a:ea typeface="Times New Roman"/>
                        <a:cs typeface="Times New Roman"/>
                        <a:sym typeface="Times New Roman"/>
                      </a:endParaRPr>
                    </a:p>
                  </a:txBody>
                  <a:tcPr marL="68067" marR="68067" marT="51067" marB="51067" anchor="ctr">
                    <a:solidFill>
                      <a:srgbClr val="FFE599"/>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latin typeface="Arial"/>
                          <a:ea typeface="Arial"/>
                          <a:cs typeface="Arial"/>
                          <a:sym typeface="Arial"/>
                        </a:rPr>
                        <a:t>Beginning</a:t>
                      </a:r>
                      <a:endParaRPr sz="2400" b="1" i="1" u="none" strike="noStrike" cap="none">
                        <a:solidFill>
                          <a:srgbClr val="000000"/>
                        </a:solidFill>
                        <a:latin typeface="Arial"/>
                        <a:ea typeface="Arial"/>
                        <a:cs typeface="Arial"/>
                        <a:sym typeface="Arial"/>
                      </a:endParaRPr>
                    </a:p>
                  </a:txBody>
                  <a:tcPr marL="68067" marR="68067" marT="51067" marB="51067" anchor="ctr">
                    <a:solidFill>
                      <a:srgbClr val="D9D9D9"/>
                    </a:solidFill>
                  </a:tcPr>
                </a:tc>
                <a:tc>
                  <a:txBody>
                    <a:bodyPr/>
                    <a:lstStyle/>
                    <a:p>
                      <a:pPr marL="236537" lvl="0" indent="-4762" algn="ctr" rtl="0">
                        <a:spcBef>
                          <a:spcPts val="0"/>
                        </a:spcBef>
                        <a:spcAft>
                          <a:spcPts val="0"/>
                        </a:spcAft>
                        <a:buNone/>
                      </a:pPr>
                      <a:r>
                        <a:rPr lang="en" sz="2400" b="1" i="1">
                          <a:solidFill>
                            <a:schemeClr val="dk1"/>
                          </a:solidFill>
                          <a:latin typeface="Arial"/>
                          <a:ea typeface="Arial"/>
                          <a:cs typeface="Arial"/>
                          <a:sym typeface="Arial"/>
                        </a:rPr>
                        <a:t>Approaching</a:t>
                      </a:r>
                      <a:endParaRPr sz="2400" b="1" i="1">
                        <a:solidFill>
                          <a:schemeClr val="dk1"/>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latin typeface="Arial"/>
                          <a:ea typeface="Arial"/>
                          <a:cs typeface="Arial"/>
                          <a:sym typeface="Arial"/>
                        </a:rPr>
                        <a:t>Proficient</a:t>
                      </a:r>
                      <a:endParaRPr sz="2400" b="1" i="1">
                        <a:latin typeface="Arial"/>
                        <a:ea typeface="Arial"/>
                        <a:cs typeface="Arial"/>
                        <a:sym typeface="Arial"/>
                      </a:endParaRPr>
                    </a:p>
                  </a:txBody>
                  <a:tcPr marL="68067" marR="68067" marT="51067" marB="51067" anchor="ctr">
                    <a:solidFill>
                      <a:srgbClr val="B7B7B7"/>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latin typeface="Arial"/>
                          <a:ea typeface="Arial"/>
                          <a:cs typeface="Arial"/>
                          <a:sym typeface="Arial"/>
                        </a:rPr>
                        <a:t>Exemplary</a:t>
                      </a:r>
                      <a:endParaRPr sz="2400" b="1" i="1">
                        <a:latin typeface="Arial"/>
                        <a:ea typeface="Arial"/>
                        <a:cs typeface="Arial"/>
                        <a:sym typeface="Arial"/>
                      </a:endParaRPr>
                    </a:p>
                  </a:txBody>
                  <a:tcPr marL="68067" marR="68067" marT="51067" marB="51067" anchor="ctr">
                    <a:solidFill>
                      <a:srgbClr val="999999"/>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Selecting new information and generating new understandings. </a:t>
                      </a:r>
                      <a:endParaRPr sz="13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Collects information from different sources and experiences. </a:t>
                      </a:r>
                      <a:endParaRPr sz="2400" b="1"/>
                    </a:p>
                  </a:txBody>
                  <a:tcPr marL="68067" marR="68067" marT="51067" marB="51067" anchor="ctr">
                    <a:solidFill>
                      <a:srgbClr val="FFF2CC"/>
                    </a:solidFill>
                  </a:tcPr>
                </a:tc>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Analyze new information into new understanding.</a:t>
                      </a:r>
                      <a:endParaRPr sz="1300">
                        <a:solidFill>
                          <a:schemeClr val="dk1"/>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Integrates new knowledge and skills from different sources and experiences. </a:t>
                      </a:r>
                      <a:endParaRPr sz="3200">
                        <a:solidFill>
                          <a:schemeClr val="dk1"/>
                        </a:solidFill>
                      </a:endParaRPr>
                    </a:p>
                  </a:txBody>
                  <a:tcPr marL="68067" marR="68067" marT="51067" marB="51067" anchor="ctr">
                    <a:solidFill>
                      <a:srgbClr val="FFE599"/>
                    </a:solidFill>
                  </a:tcPr>
                </a:tc>
                <a:tc gridSpan="2">
                  <a:txBody>
                    <a:bodyPr/>
                    <a:lstStyle/>
                    <a:p>
                      <a:pPr marL="228600" lvl="0" indent="-177800" algn="l" rtl="0">
                        <a:spcBef>
                          <a:spcPts val="30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Synthesizes new information into new understanding.</a:t>
                      </a:r>
                      <a:endParaRPr sz="1300">
                        <a:solidFill>
                          <a:schemeClr val="dk1"/>
                        </a:solidFill>
                        <a:latin typeface="Georgia"/>
                        <a:ea typeface="Georgia"/>
                        <a:cs typeface="Georgia"/>
                        <a:sym typeface="Georgia"/>
                      </a:endParaRPr>
                    </a:p>
                    <a:p>
                      <a:pPr marL="914400" lvl="0" indent="0" algn="l" rtl="0">
                        <a:spcBef>
                          <a:spcPts val="600"/>
                        </a:spcBef>
                        <a:spcAft>
                          <a:spcPts val="0"/>
                        </a:spcAft>
                        <a:buNone/>
                      </a:pPr>
                      <a:endParaRPr sz="1300">
                        <a:solidFill>
                          <a:schemeClr val="dk1"/>
                        </a:solidFill>
                        <a:latin typeface="Georgia"/>
                        <a:ea typeface="Georgia"/>
                        <a:cs typeface="Georgia"/>
                        <a:sym typeface="Georgia"/>
                      </a:endParaRPr>
                    </a:p>
                    <a:p>
                      <a:pPr marL="228600" lvl="0" indent="-177800" algn="l" rtl="0">
                        <a:spcBef>
                          <a:spcPts val="30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 Integrates new knowledge and skills from a variety of sources and experiences. </a:t>
                      </a:r>
                      <a:endParaRPr sz="2400">
                        <a:solidFill>
                          <a:schemeClr val="dk1"/>
                        </a:solidFill>
                        <a:latin typeface="Times New Roman"/>
                        <a:ea typeface="Times New Roman"/>
                        <a:cs typeface="Times New Roman"/>
                        <a:sym typeface="Times New Roman"/>
                      </a:endParaRPr>
                    </a:p>
                  </a:txBody>
                  <a:tcPr marL="68067" marR="68067" marT="51067" marB="51067" anchor="ctr">
                    <a:solidFill>
                      <a:srgbClr val="FFD966"/>
                    </a:solidFill>
                  </a:tcPr>
                </a:tc>
                <a:tc hMerge="1">
                  <a:txBody>
                    <a:bodyPr/>
                    <a:lstStyle/>
                    <a:p>
                      <a:endParaRPr lang="en-US"/>
                    </a:p>
                  </a:txBody>
                  <a:tcPr/>
                </a:tc>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Student can independently synthesize new information into a deeper understanding and apply knowledge and skills to new learning.</a:t>
                      </a:r>
                      <a:endParaRPr sz="2400">
                        <a:latin typeface="Times New Roman"/>
                        <a:ea typeface="Times New Roman"/>
                        <a:cs typeface="Times New Roman"/>
                        <a:sym typeface="Times New Roman"/>
                      </a:endParaRPr>
                    </a:p>
                  </a:txBody>
                  <a:tcPr marL="68067" marR="68067" marT="51067" marB="51067" anchor="ctr">
                    <a:solidFill>
                      <a:srgbClr val="F1C232"/>
                    </a:solidFill>
                  </a:tcPr>
                </a:tc>
                <a:extLst>
                  <a:ext uri="{0D108BD9-81ED-4DB2-BD59-A6C34878D82A}">
                    <a16:rowId xmlns:a16="http://schemas.microsoft.com/office/drawing/2014/main" val="10004"/>
                  </a:ext>
                </a:extLst>
              </a:tr>
            </a:tbl>
          </a:graphicData>
        </a:graphic>
      </p:graphicFrame>
      <p:pic>
        <p:nvPicPr>
          <p:cNvPr id="55" name="Google Shape;55;p13"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21733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aphicFrame>
        <p:nvGraphicFramePr>
          <p:cNvPr id="60" name="Google Shape;60;p14"/>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solidFill>
                            <a:srgbClr val="999999"/>
                          </a:solidFill>
                          <a:latin typeface="Times New Roman"/>
                          <a:ea typeface="Times New Roman"/>
                          <a:cs typeface="Times New Roman"/>
                          <a:sym typeface="Times New Roman"/>
                        </a:rPr>
                        <a:t>Performance Indicator</a:t>
                      </a:r>
                      <a:endParaRPr sz="2400" b="1" u="none" strike="noStrike" cap="none">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gridSpan="2">
                  <a:txBody>
                    <a:bodyPr/>
                    <a:lstStyle/>
                    <a:p>
                      <a:pPr marL="0" lvl="0" indent="0" algn="ctr" rtl="0">
                        <a:spcBef>
                          <a:spcPts val="0"/>
                        </a:spcBef>
                        <a:spcAft>
                          <a:spcPts val="0"/>
                        </a:spcAft>
                        <a:buNone/>
                      </a:pPr>
                      <a:r>
                        <a:rPr lang="en" sz="2400" b="1">
                          <a:solidFill>
                            <a:srgbClr val="999999"/>
                          </a:solidFill>
                          <a:latin typeface="Times New Roman"/>
                          <a:ea typeface="Times New Roman"/>
                          <a:cs typeface="Times New Roman"/>
                          <a:sym typeface="Times New Roman"/>
                        </a:rPr>
                        <a:t>Task Specific Learning Targets</a:t>
                      </a:r>
                      <a:r>
                        <a:rPr lang="en" sz="2400">
                          <a:solidFill>
                            <a:srgbClr val="999999"/>
                          </a:solidFill>
                          <a:latin typeface="Times New Roman"/>
                          <a:ea typeface="Times New Roman"/>
                          <a:cs typeface="Times New Roman"/>
                          <a:sym typeface="Times New Roman"/>
                        </a:rPr>
                        <a:t> </a:t>
                      </a:r>
                      <a:endParaRPr sz="2400">
                        <a:solidFill>
                          <a:srgbClr val="999999"/>
                        </a:solidFill>
                        <a:latin typeface="Times New Roman"/>
                        <a:ea typeface="Times New Roman"/>
                        <a:cs typeface="Times New Roman"/>
                        <a:sym typeface="Times New Roman"/>
                      </a:endParaRPr>
                    </a:p>
                    <a:p>
                      <a:pPr marL="0" lvl="0" indent="0" algn="ctr" rtl="0">
                        <a:spcBef>
                          <a:spcPts val="0"/>
                        </a:spcBef>
                        <a:spcAft>
                          <a:spcPts val="0"/>
                        </a:spcAft>
                        <a:buNone/>
                      </a:pPr>
                      <a:r>
                        <a:rPr lang="en" sz="2400">
                          <a:solidFill>
                            <a:srgbClr val="999999"/>
                          </a:solidFill>
                          <a:latin typeface="Times New Roman"/>
                          <a:ea typeface="Times New Roman"/>
                          <a:cs typeface="Times New Roman"/>
                          <a:sym typeface="Times New Roman"/>
                        </a:rPr>
                        <a:t>(What it looks like, and what I will need to do)</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solidFill>
                            <a:srgbClr val="999999"/>
                          </a:solidFill>
                          <a:latin typeface="Times New Roman"/>
                          <a:ea typeface="Times New Roman"/>
                          <a:cs typeface="Times New Roman"/>
                          <a:sym typeface="Times New Roman"/>
                        </a:rPr>
                        <a:t>Evidence of Learning </a:t>
                      </a:r>
                      <a:endParaRPr sz="2400" b="1">
                        <a:solidFill>
                          <a:srgbClr val="999999"/>
                        </a:solidFill>
                        <a:latin typeface="Times New Roman"/>
                        <a:ea typeface="Times New Roman"/>
                        <a:cs typeface="Times New Roman"/>
                        <a:sym typeface="Times New Roman"/>
                      </a:endParaRPr>
                    </a:p>
                    <a:p>
                      <a:pPr marL="0" lvl="0" indent="0" algn="ctr" rtl="0">
                        <a:spcBef>
                          <a:spcPts val="0"/>
                        </a:spcBef>
                        <a:spcAft>
                          <a:spcPts val="0"/>
                        </a:spcAft>
                        <a:buNone/>
                      </a:pPr>
                      <a:r>
                        <a:rPr lang="en" sz="2400">
                          <a:solidFill>
                            <a:srgbClr val="999999"/>
                          </a:solidFill>
                          <a:latin typeface="Times New Roman"/>
                          <a:ea typeface="Times New Roman"/>
                          <a:cs typeface="Times New Roman"/>
                          <a:sym typeface="Times New Roman"/>
                        </a:rPr>
                        <a:t>(What I will use to show proficiency)</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999999"/>
                          </a:solidFill>
                        </a:rPr>
                        <a:t>Synthesis and Application </a:t>
                      </a:r>
                      <a:endParaRPr sz="2000" b="1" u="none" strike="noStrike" cap="none">
                        <a:solidFill>
                          <a:srgbClr val="999999"/>
                        </a:solidFill>
                      </a:endParaRPr>
                    </a:p>
                    <a:p>
                      <a:pPr marL="0" marR="0" lvl="0" indent="0" algn="l" rtl="0">
                        <a:spcBef>
                          <a:spcPts val="0"/>
                        </a:spcBef>
                        <a:spcAft>
                          <a:spcPts val="0"/>
                        </a:spcAft>
                        <a:buNone/>
                      </a:pPr>
                      <a:endParaRPr sz="1100" b="1">
                        <a:solidFill>
                          <a:srgbClr val="999999"/>
                        </a:solidFill>
                      </a:endParaRPr>
                    </a:p>
                    <a:p>
                      <a:pPr marL="0" marR="0" lvl="0" indent="0" algn="l" rtl="0">
                        <a:spcBef>
                          <a:spcPts val="0"/>
                        </a:spcBef>
                        <a:spcAft>
                          <a:spcPts val="0"/>
                        </a:spcAft>
                        <a:buNone/>
                      </a:pPr>
                      <a:r>
                        <a:rPr lang="en" sz="2100" b="0" u="sng" strike="noStrike" cap="none">
                          <a:solidFill>
                            <a:srgbClr val="999999"/>
                          </a:solidFill>
                        </a:rPr>
                        <a:t>Synthesizes</a:t>
                      </a:r>
                      <a:r>
                        <a:rPr lang="en" sz="2100" b="0" u="none" strike="noStrike" cap="none">
                          <a:solidFill>
                            <a:srgbClr val="999999"/>
                          </a:solidFill>
                        </a:rPr>
                        <a:t> information from a </a:t>
                      </a:r>
                      <a:r>
                        <a:rPr lang="en" sz="2100" b="0" i="1" u="none" strike="noStrike" cap="none">
                          <a:solidFill>
                            <a:srgbClr val="999999"/>
                          </a:solidFill>
                        </a:rPr>
                        <a:t>variety of sources</a:t>
                      </a:r>
                      <a:r>
                        <a:rPr lang="en" sz="2100" b="0" u="none" strike="noStrike" cap="none">
                          <a:solidFill>
                            <a:srgbClr val="999999"/>
                          </a:solidFill>
                        </a:rPr>
                        <a:t> and </a:t>
                      </a:r>
                      <a:r>
                        <a:rPr lang="en" sz="2100" b="0" i="1" u="none" strike="noStrike" cap="none">
                          <a:solidFill>
                            <a:srgbClr val="999999"/>
                          </a:solidFill>
                        </a:rPr>
                        <a:t>experiences </a:t>
                      </a:r>
                      <a:r>
                        <a:rPr lang="en" sz="2100" b="0" u="none" strike="noStrike" cap="none">
                          <a:solidFill>
                            <a:srgbClr val="999999"/>
                          </a:solidFill>
                        </a:rPr>
                        <a:t>into </a:t>
                      </a:r>
                      <a:r>
                        <a:rPr lang="en" sz="2100" b="0" i="1" u="none" strike="noStrike" cap="none">
                          <a:solidFill>
                            <a:srgbClr val="999999"/>
                          </a:solidFill>
                        </a:rPr>
                        <a:t>new understanding</a:t>
                      </a:r>
                      <a:r>
                        <a:rPr lang="en" sz="2100" b="0" u="none" strike="noStrike" cap="none">
                          <a:solidFill>
                            <a:srgbClr val="999999"/>
                          </a:solidFill>
                        </a:rPr>
                        <a:t>; </a:t>
                      </a:r>
                      <a:r>
                        <a:rPr lang="en" sz="2100" b="0" u="sng" strike="noStrike" cap="none">
                          <a:solidFill>
                            <a:srgbClr val="999999"/>
                          </a:solidFill>
                        </a:rPr>
                        <a:t>applies</a:t>
                      </a:r>
                      <a:r>
                        <a:rPr lang="en" sz="2100" b="0" u="none" strike="noStrike" cap="none">
                          <a:solidFill>
                            <a:srgbClr val="999999"/>
                          </a:solidFill>
                        </a:rPr>
                        <a:t> </a:t>
                      </a:r>
                      <a:r>
                        <a:rPr lang="en" sz="2100" b="0" i="1" u="none" strike="noStrike" cap="none">
                          <a:solidFill>
                            <a:srgbClr val="999999"/>
                          </a:solidFill>
                        </a:rPr>
                        <a:t>knowledge </a:t>
                      </a:r>
                      <a:r>
                        <a:rPr lang="en" sz="2100" b="0" u="none" strike="noStrike" cap="none">
                          <a:solidFill>
                            <a:srgbClr val="999999"/>
                          </a:solidFill>
                        </a:rPr>
                        <a:t>and </a:t>
                      </a:r>
                      <a:r>
                        <a:rPr lang="en" sz="2100" b="0" i="1" u="none" strike="noStrike" cap="none">
                          <a:solidFill>
                            <a:srgbClr val="999999"/>
                          </a:solidFill>
                        </a:rPr>
                        <a:t>skills</a:t>
                      </a:r>
                      <a:r>
                        <a:rPr lang="en" sz="2100" b="0" u="none" strike="noStrike" cap="none">
                          <a:solidFill>
                            <a:srgbClr val="999999"/>
                          </a:solidFill>
                        </a:rPr>
                        <a:t>.</a:t>
                      </a:r>
                      <a:endParaRPr sz="2100" b="0" u="none" strike="noStrike" cap="none">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gridSpan="2">
                  <a:txBody>
                    <a:bodyPr/>
                    <a:lstStyle/>
                    <a:p>
                      <a:pPr marL="236537" lvl="0" indent="-4762" algn="l" rtl="0">
                        <a:spcBef>
                          <a:spcPts val="0"/>
                        </a:spcBef>
                        <a:spcAft>
                          <a:spcPts val="0"/>
                        </a:spcAft>
                        <a:buNone/>
                      </a:pPr>
                      <a:r>
                        <a:rPr lang="en" sz="2400">
                          <a:solidFill>
                            <a:srgbClr val="999999"/>
                          </a:solidFill>
                          <a:latin typeface="Calibri"/>
                          <a:ea typeface="Calibri"/>
                          <a:cs typeface="Calibri"/>
                          <a:sym typeface="Calibri"/>
                        </a:rPr>
                        <a:t>I can learn about </a:t>
                      </a:r>
                      <a:r>
                        <a:rPr lang="en" sz="2400" b="1">
                          <a:solidFill>
                            <a:srgbClr val="999999"/>
                          </a:solidFill>
                          <a:latin typeface="Calibri"/>
                          <a:ea typeface="Calibri"/>
                          <a:cs typeface="Calibri"/>
                          <a:sym typeface="Calibri"/>
                        </a:rPr>
                        <a:t>Proficiency Based Education </a:t>
                      </a:r>
                      <a:r>
                        <a:rPr lang="en" sz="2400">
                          <a:solidFill>
                            <a:srgbClr val="999999"/>
                          </a:solidFill>
                          <a:latin typeface="Calibri"/>
                          <a:ea typeface="Calibri"/>
                          <a:cs typeface="Calibri"/>
                          <a:sym typeface="Calibri"/>
                        </a:rPr>
                        <a:t>by </a:t>
                      </a:r>
                      <a:r>
                        <a:rPr lang="en" sz="2400" u="sng">
                          <a:solidFill>
                            <a:srgbClr val="999999"/>
                          </a:solidFill>
                          <a:latin typeface="Calibri"/>
                          <a:ea typeface="Calibri"/>
                          <a:cs typeface="Calibri"/>
                          <a:sym typeface="Calibri"/>
                        </a:rPr>
                        <a:t>active listening</a:t>
                      </a:r>
                      <a:r>
                        <a:rPr lang="en" sz="2400">
                          <a:solidFill>
                            <a:srgbClr val="999999"/>
                          </a:solidFill>
                          <a:latin typeface="Calibri"/>
                          <a:ea typeface="Calibri"/>
                          <a:cs typeface="Calibri"/>
                          <a:sym typeface="Calibri"/>
                        </a:rPr>
                        <a:t>, </a:t>
                      </a:r>
                      <a:r>
                        <a:rPr lang="en" sz="2400" u="sng">
                          <a:solidFill>
                            <a:srgbClr val="999999"/>
                          </a:solidFill>
                          <a:latin typeface="Calibri"/>
                          <a:ea typeface="Calibri"/>
                          <a:cs typeface="Calibri"/>
                          <a:sym typeface="Calibri"/>
                        </a:rPr>
                        <a:t>note taking</a:t>
                      </a:r>
                      <a:r>
                        <a:rPr lang="en" sz="2400">
                          <a:solidFill>
                            <a:srgbClr val="999999"/>
                          </a:solidFill>
                          <a:latin typeface="Calibri"/>
                          <a:ea typeface="Calibri"/>
                          <a:cs typeface="Calibri"/>
                          <a:sym typeface="Calibri"/>
                        </a:rPr>
                        <a:t>, and </a:t>
                      </a:r>
                      <a:r>
                        <a:rPr lang="en" sz="2400" u="sng">
                          <a:solidFill>
                            <a:srgbClr val="999999"/>
                          </a:solidFill>
                          <a:latin typeface="Calibri"/>
                          <a:ea typeface="Calibri"/>
                          <a:cs typeface="Calibri"/>
                          <a:sym typeface="Calibri"/>
                        </a:rPr>
                        <a:t>participating in group discussions and/or asking questions</a:t>
                      </a:r>
                      <a:r>
                        <a:rPr lang="en" sz="2400">
                          <a:solidFill>
                            <a:srgbClr val="999999"/>
                          </a:solidFill>
                          <a:latin typeface="Calibri"/>
                          <a:ea typeface="Calibri"/>
                          <a:cs typeface="Calibri"/>
                          <a:sym typeface="Calibri"/>
                        </a:rPr>
                        <a:t>. </a:t>
                      </a:r>
                      <a:endParaRPr sz="2400">
                        <a:solidFill>
                          <a:srgbClr val="999999"/>
                        </a:solidFill>
                        <a:latin typeface="Calibri"/>
                        <a:ea typeface="Calibri"/>
                        <a:cs typeface="Calibri"/>
                        <a:sym typeface="Calibri"/>
                      </a:endParaRPr>
                    </a:p>
                    <a:p>
                      <a:pPr marL="236537" lvl="0" indent="-4762" algn="l" rtl="0">
                        <a:spcBef>
                          <a:spcPts val="0"/>
                        </a:spcBef>
                        <a:spcAft>
                          <a:spcPts val="0"/>
                        </a:spcAft>
                        <a:buNone/>
                      </a:pPr>
                      <a:endParaRPr sz="2400" i="1">
                        <a:solidFill>
                          <a:srgbClr val="999999"/>
                        </a:solidFill>
                        <a:latin typeface="Calibri"/>
                        <a:ea typeface="Calibri"/>
                        <a:cs typeface="Calibri"/>
                        <a:sym typeface="Calibri"/>
                      </a:endParaRPr>
                    </a:p>
                    <a:p>
                      <a:pPr marL="236537" lvl="0" indent="-4762" algn="l" rtl="0">
                        <a:spcBef>
                          <a:spcPts val="0"/>
                        </a:spcBef>
                        <a:spcAft>
                          <a:spcPts val="0"/>
                        </a:spcAft>
                        <a:buNone/>
                      </a:pPr>
                      <a:r>
                        <a:rPr lang="en" sz="2400">
                          <a:solidFill>
                            <a:srgbClr val="999999"/>
                          </a:solidFill>
                          <a:latin typeface="Calibri"/>
                          <a:ea typeface="Calibri"/>
                          <a:cs typeface="Calibri"/>
                          <a:sym typeface="Calibri"/>
                        </a:rPr>
                        <a:t>I can understand the </a:t>
                      </a:r>
                      <a:r>
                        <a:rPr lang="en" sz="2400" u="sng">
                          <a:solidFill>
                            <a:srgbClr val="999999"/>
                          </a:solidFill>
                        </a:rPr>
                        <a:t>reasons for the switch</a:t>
                      </a:r>
                      <a:r>
                        <a:rPr lang="en" sz="2400">
                          <a:solidFill>
                            <a:srgbClr val="999999"/>
                          </a:solidFill>
                          <a:latin typeface="Calibri"/>
                          <a:ea typeface="Calibri"/>
                          <a:cs typeface="Calibri"/>
                          <a:sym typeface="Calibri"/>
                        </a:rPr>
                        <a:t>, the difference between </a:t>
                      </a:r>
                      <a:r>
                        <a:rPr lang="en" sz="2400" u="sng">
                          <a:solidFill>
                            <a:srgbClr val="999999"/>
                          </a:solidFill>
                          <a:latin typeface="Calibri"/>
                          <a:ea typeface="Calibri"/>
                          <a:cs typeface="Calibri"/>
                          <a:sym typeface="Calibri"/>
                        </a:rPr>
                        <a:t>Formative and Summative</a:t>
                      </a:r>
                      <a:r>
                        <a:rPr lang="en" sz="2400">
                          <a:solidFill>
                            <a:srgbClr val="999999"/>
                          </a:solidFill>
                          <a:latin typeface="Calibri"/>
                          <a:ea typeface="Calibri"/>
                          <a:cs typeface="Calibri"/>
                          <a:sym typeface="Calibri"/>
                        </a:rPr>
                        <a:t> </a:t>
                      </a:r>
                      <a:r>
                        <a:rPr lang="en" sz="2400" u="sng">
                          <a:solidFill>
                            <a:srgbClr val="999999"/>
                          </a:solidFill>
                          <a:latin typeface="Calibri"/>
                          <a:ea typeface="Calibri"/>
                          <a:cs typeface="Calibri"/>
                          <a:sym typeface="Calibri"/>
                        </a:rPr>
                        <a:t>Assessments</a:t>
                      </a:r>
                      <a:r>
                        <a:rPr lang="en" sz="2400">
                          <a:solidFill>
                            <a:srgbClr val="999999"/>
                          </a:solidFill>
                          <a:latin typeface="Calibri"/>
                          <a:ea typeface="Calibri"/>
                          <a:cs typeface="Calibri"/>
                          <a:sym typeface="Calibri"/>
                        </a:rPr>
                        <a:t>, and have a </a:t>
                      </a:r>
                      <a:r>
                        <a:rPr lang="en" sz="2400" u="sng">
                          <a:solidFill>
                            <a:srgbClr val="999999"/>
                          </a:solidFill>
                        </a:rPr>
                        <a:t>basic </a:t>
                      </a:r>
                      <a:r>
                        <a:rPr lang="en" sz="2400" u="sng">
                          <a:solidFill>
                            <a:srgbClr val="999999"/>
                          </a:solidFill>
                          <a:latin typeface="Calibri"/>
                          <a:ea typeface="Calibri"/>
                          <a:cs typeface="Calibri"/>
                          <a:sym typeface="Calibri"/>
                        </a:rPr>
                        <a:t>foundation for supporting my son and/or daughter</a:t>
                      </a:r>
                      <a:r>
                        <a:rPr lang="en" sz="2400">
                          <a:solidFill>
                            <a:srgbClr val="999999"/>
                          </a:solidFill>
                          <a:latin typeface="Calibri"/>
                          <a:ea typeface="Calibri"/>
                          <a:cs typeface="Calibri"/>
                          <a:sym typeface="Calibri"/>
                        </a:rPr>
                        <a:t>.</a:t>
                      </a:r>
                      <a:endParaRPr sz="2400">
                        <a:solidFill>
                          <a:srgbClr val="999999"/>
                        </a:solidFill>
                        <a:latin typeface="Calibri"/>
                        <a:ea typeface="Calibri"/>
                        <a:cs typeface="Calibri"/>
                        <a:sym typeface="Calibri"/>
                      </a:endParaRPr>
                    </a:p>
                  </a:txBody>
                  <a:tcPr marL="68067" marR="68067" marT="51067" marB="51067" anchor="ctr">
                    <a:solidFill>
                      <a:srgbClr val="CCCCCC"/>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Clr>
                          <a:srgbClr val="999999"/>
                        </a:buClr>
                        <a:buSzPts val="1400"/>
                        <a:buFont typeface="Roboto"/>
                        <a:buChar char="●"/>
                      </a:pPr>
                      <a:r>
                        <a:rPr lang="en" sz="2400">
                          <a:solidFill>
                            <a:srgbClr val="999999"/>
                          </a:solidFill>
                          <a:latin typeface="Times New Roman"/>
                          <a:ea typeface="Times New Roman"/>
                          <a:cs typeface="Times New Roman"/>
                          <a:sym typeface="Times New Roman"/>
                        </a:rPr>
                        <a:t>Presentation notes</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Roboto"/>
                        <a:buChar char="●"/>
                      </a:pPr>
                      <a:r>
                        <a:rPr lang="en" sz="2400">
                          <a:solidFill>
                            <a:srgbClr val="999999"/>
                          </a:solidFill>
                          <a:latin typeface="Times New Roman"/>
                          <a:ea typeface="Times New Roman"/>
                          <a:cs typeface="Times New Roman"/>
                          <a:sym typeface="Times New Roman"/>
                        </a:rPr>
                        <a:t>Close read of </a:t>
                      </a:r>
                      <a:r>
                        <a:rPr lang="en" sz="2400" u="sng">
                          <a:solidFill>
                            <a:srgbClr val="999999"/>
                          </a:solidFill>
                          <a:latin typeface="Times New Roman"/>
                          <a:ea typeface="Times New Roman"/>
                          <a:cs typeface="Times New Roman"/>
                          <a:sym typeface="Times New Roman"/>
                          <a:hlinkClick r:id="rId3"/>
                        </a:rPr>
                        <a:t>CVSU’s Guide to Personalized and Proficiency Based Learning</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Times New Roman"/>
                        <a:buChar char="●"/>
                      </a:pPr>
                      <a:r>
                        <a:rPr lang="en" sz="2400">
                          <a:solidFill>
                            <a:srgbClr val="999999"/>
                          </a:solidFill>
                          <a:latin typeface="Times New Roman"/>
                          <a:ea typeface="Times New Roman"/>
                          <a:cs typeface="Times New Roman"/>
                          <a:sym typeface="Times New Roman"/>
                        </a:rPr>
                        <a:t>Analysis of </a:t>
                      </a:r>
                      <a:r>
                        <a:rPr lang="en" sz="2400" u="sng">
                          <a:solidFill>
                            <a:srgbClr val="999999"/>
                          </a:solidFill>
                          <a:latin typeface="Times New Roman"/>
                          <a:ea typeface="Times New Roman"/>
                          <a:cs typeface="Times New Roman"/>
                          <a:sym typeface="Times New Roman"/>
                          <a:hlinkClick r:id="rId4"/>
                        </a:rPr>
                        <a:t>example assessments</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Times New Roman"/>
                        <a:buChar char="●"/>
                      </a:pPr>
                      <a:r>
                        <a:rPr lang="en" sz="2400" u="sng">
                          <a:solidFill>
                            <a:srgbClr val="999999"/>
                          </a:solidFill>
                          <a:latin typeface="Times New Roman"/>
                          <a:ea typeface="Times New Roman"/>
                          <a:cs typeface="Times New Roman"/>
                          <a:sym typeface="Times New Roman"/>
                          <a:hlinkClick r:id="rId5"/>
                        </a:rPr>
                        <a:t>PBGR </a:t>
                      </a:r>
                      <a:r>
                        <a:rPr lang="en" sz="2400">
                          <a:solidFill>
                            <a:srgbClr val="999999"/>
                          </a:solidFill>
                          <a:latin typeface="Times New Roman"/>
                          <a:ea typeface="Times New Roman"/>
                          <a:cs typeface="Times New Roman"/>
                          <a:sym typeface="Times New Roman"/>
                        </a:rPr>
                        <a:t>understanding self-assessment</a:t>
                      </a:r>
                      <a:endParaRPr sz="2400">
                        <a:solidFill>
                          <a:srgbClr val="999999"/>
                        </a:solidFill>
                        <a:latin typeface="Times New Roman"/>
                        <a:ea typeface="Times New Roman"/>
                        <a:cs typeface="Times New Roman"/>
                        <a:sym typeface="Times New Roman"/>
                      </a:endParaRPr>
                    </a:p>
                    <a:p>
                      <a:pPr marL="342900" lvl="0" indent="-234950" algn="l" rtl="0">
                        <a:lnSpc>
                          <a:spcPct val="115000"/>
                        </a:lnSpc>
                        <a:spcBef>
                          <a:spcPts val="0"/>
                        </a:spcBef>
                        <a:spcAft>
                          <a:spcPts val="0"/>
                        </a:spcAft>
                        <a:buClr>
                          <a:srgbClr val="999999"/>
                        </a:buClr>
                        <a:buSzPts val="1100"/>
                        <a:buFont typeface="Times New Roman"/>
                        <a:buChar char="●"/>
                      </a:pPr>
                      <a:r>
                        <a:rPr lang="en" sz="2400">
                          <a:solidFill>
                            <a:srgbClr val="999999"/>
                          </a:solidFill>
                          <a:latin typeface="Times New Roman"/>
                          <a:ea typeface="Times New Roman"/>
                          <a:cs typeface="Times New Roman"/>
                          <a:sym typeface="Times New Roman"/>
                        </a:rPr>
                        <a:t>Record of discussion with student or teacher.</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solidFill>
                            <a:srgbClr val="999999"/>
                          </a:solidFill>
                          <a:latin typeface="Arial"/>
                          <a:ea typeface="Arial"/>
                          <a:cs typeface="Arial"/>
                          <a:sym typeface="Arial"/>
                        </a:rPr>
                        <a:t>Beginning</a:t>
                      </a:r>
                      <a:endParaRPr sz="2400" b="1" i="1" u="none" strike="noStrike" cap="none">
                        <a:solidFill>
                          <a:srgbClr val="999999"/>
                        </a:solidFill>
                        <a:latin typeface="Arial"/>
                        <a:ea typeface="Arial"/>
                        <a:cs typeface="Arial"/>
                        <a:sym typeface="Arial"/>
                      </a:endParaRPr>
                    </a:p>
                  </a:txBody>
                  <a:tcPr marL="68067" marR="68067" marT="51067" marB="51067" anchor="ctr">
                    <a:solidFill>
                      <a:srgbClr val="CCCCCC"/>
                    </a:solidFill>
                  </a:tcPr>
                </a:tc>
                <a:tc>
                  <a:txBody>
                    <a:bodyPr/>
                    <a:lstStyle/>
                    <a:p>
                      <a:pPr marL="236537" lvl="0" indent="-4762" algn="ctr" rtl="0">
                        <a:spcBef>
                          <a:spcPts val="0"/>
                        </a:spcBef>
                        <a:spcAft>
                          <a:spcPts val="0"/>
                        </a:spcAft>
                        <a:buNone/>
                      </a:pPr>
                      <a:r>
                        <a:rPr lang="en" sz="2400" b="1" i="1">
                          <a:solidFill>
                            <a:srgbClr val="999999"/>
                          </a:solidFill>
                          <a:latin typeface="Arial"/>
                          <a:ea typeface="Arial"/>
                          <a:cs typeface="Arial"/>
                          <a:sym typeface="Arial"/>
                        </a:rPr>
                        <a:t>Approaching</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Proficient</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Selecting new information and generating new understandings. </a:t>
                      </a:r>
                      <a:endParaRPr sz="1300">
                        <a:solidFill>
                          <a:srgbClr val="99999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Collects information from different sources and experiences. </a:t>
                      </a:r>
                      <a:endParaRPr sz="2400" b="1">
                        <a:solidFill>
                          <a:srgbClr val="999999"/>
                        </a:solidFill>
                      </a:endParaRPr>
                    </a:p>
                  </a:txBody>
                  <a:tcPr marL="68067" marR="68067" marT="51067" marB="51067" anchor="ctr">
                    <a:solidFill>
                      <a:srgbClr val="CCCCCC"/>
                    </a:solidFill>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Analyze new information into new understanding.</a:t>
                      </a:r>
                      <a:endParaRPr sz="1300">
                        <a:solidFill>
                          <a:srgbClr val="999999"/>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Integrates new knowledge and skills from different sources and experiences. </a:t>
                      </a:r>
                      <a:endParaRPr sz="3200">
                        <a:solidFill>
                          <a:srgbClr val="999999"/>
                        </a:solidFill>
                      </a:endParaRPr>
                    </a:p>
                  </a:txBody>
                  <a:tcPr marL="68067" marR="68067" marT="51067" marB="51067" anchor="ctr">
                    <a:solidFill>
                      <a:srgbClr val="CCCCCC"/>
                    </a:solidFill>
                  </a:tcPr>
                </a:tc>
                <a:tc gridSpan="2">
                  <a:txBody>
                    <a:bodyPr/>
                    <a:lstStyle/>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Synthesizes new information into new understanding.</a:t>
                      </a:r>
                      <a:endParaRPr sz="1300">
                        <a:solidFill>
                          <a:srgbClr val="999999"/>
                        </a:solidFill>
                        <a:latin typeface="Georgia"/>
                        <a:ea typeface="Georgia"/>
                        <a:cs typeface="Georgia"/>
                        <a:sym typeface="Georgia"/>
                      </a:endParaRPr>
                    </a:p>
                    <a:p>
                      <a:pPr marL="914400" lvl="0" indent="0" algn="l" rtl="0">
                        <a:spcBef>
                          <a:spcPts val="600"/>
                        </a:spcBef>
                        <a:spcAft>
                          <a:spcPts val="0"/>
                        </a:spcAft>
                        <a:buNone/>
                      </a:pPr>
                      <a:endParaRPr sz="1300">
                        <a:solidFill>
                          <a:srgbClr val="999999"/>
                        </a:solidFill>
                        <a:latin typeface="Georgia"/>
                        <a:ea typeface="Georgia"/>
                        <a:cs typeface="Georgia"/>
                        <a:sym typeface="Georgia"/>
                      </a:endParaRPr>
                    </a:p>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 Integrates new knowledge and skills from a variety of sources and experiences. </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61" name="Google Shape;61;p14"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234087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graphicFrame>
        <p:nvGraphicFramePr>
          <p:cNvPr id="66" name="Google Shape;66;p15"/>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solidFill>
                            <a:srgbClr val="999999"/>
                          </a:solidFill>
                          <a:latin typeface="Times New Roman"/>
                          <a:ea typeface="Times New Roman"/>
                          <a:cs typeface="Times New Roman"/>
                          <a:sym typeface="Times New Roman"/>
                        </a:rPr>
                        <a:t>Task Specific Learning Targets</a:t>
                      </a:r>
                      <a:r>
                        <a:rPr lang="en" sz="2400">
                          <a:solidFill>
                            <a:srgbClr val="999999"/>
                          </a:solidFill>
                          <a:latin typeface="Times New Roman"/>
                          <a:ea typeface="Times New Roman"/>
                          <a:cs typeface="Times New Roman"/>
                          <a:sym typeface="Times New Roman"/>
                        </a:rPr>
                        <a:t> </a:t>
                      </a:r>
                      <a:endParaRPr sz="2400">
                        <a:solidFill>
                          <a:srgbClr val="999999"/>
                        </a:solidFill>
                        <a:latin typeface="Times New Roman"/>
                        <a:ea typeface="Times New Roman"/>
                        <a:cs typeface="Times New Roman"/>
                        <a:sym typeface="Times New Roman"/>
                      </a:endParaRPr>
                    </a:p>
                    <a:p>
                      <a:pPr marL="0" lvl="0" indent="0" algn="ctr" rtl="0">
                        <a:spcBef>
                          <a:spcPts val="0"/>
                        </a:spcBef>
                        <a:spcAft>
                          <a:spcPts val="0"/>
                        </a:spcAft>
                        <a:buNone/>
                      </a:pPr>
                      <a:r>
                        <a:rPr lang="en" sz="2400">
                          <a:solidFill>
                            <a:srgbClr val="999999"/>
                          </a:solidFill>
                          <a:latin typeface="Times New Roman"/>
                          <a:ea typeface="Times New Roman"/>
                          <a:cs typeface="Times New Roman"/>
                          <a:sym typeface="Times New Roman"/>
                        </a:rPr>
                        <a:t>(What it looks like, and what I will need to do)</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solidFill>
                            <a:srgbClr val="999999"/>
                          </a:solidFill>
                          <a:latin typeface="Times New Roman"/>
                          <a:ea typeface="Times New Roman"/>
                          <a:cs typeface="Times New Roman"/>
                          <a:sym typeface="Times New Roman"/>
                        </a:rPr>
                        <a:t>Evidence of Learning </a:t>
                      </a:r>
                      <a:endParaRPr sz="2400" b="1">
                        <a:solidFill>
                          <a:srgbClr val="999999"/>
                        </a:solidFill>
                        <a:latin typeface="Times New Roman"/>
                        <a:ea typeface="Times New Roman"/>
                        <a:cs typeface="Times New Roman"/>
                        <a:sym typeface="Times New Roman"/>
                      </a:endParaRPr>
                    </a:p>
                    <a:p>
                      <a:pPr marL="0" lvl="0" indent="0" algn="ctr" rtl="0">
                        <a:spcBef>
                          <a:spcPts val="0"/>
                        </a:spcBef>
                        <a:spcAft>
                          <a:spcPts val="0"/>
                        </a:spcAft>
                        <a:buNone/>
                      </a:pPr>
                      <a:r>
                        <a:rPr lang="en" sz="2400">
                          <a:solidFill>
                            <a:srgbClr val="999999"/>
                          </a:solidFill>
                          <a:latin typeface="Times New Roman"/>
                          <a:ea typeface="Times New Roman"/>
                          <a:cs typeface="Times New Roman"/>
                          <a:sym typeface="Times New Roman"/>
                        </a:rPr>
                        <a:t>(What I will use to show proficiency)</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rgbClr val="999999"/>
                          </a:solidFill>
                          <a:latin typeface="Calibri"/>
                          <a:ea typeface="Calibri"/>
                          <a:cs typeface="Calibri"/>
                          <a:sym typeface="Calibri"/>
                        </a:rPr>
                        <a:t>I can learn about </a:t>
                      </a:r>
                      <a:r>
                        <a:rPr lang="en" sz="2400" b="1">
                          <a:solidFill>
                            <a:srgbClr val="999999"/>
                          </a:solidFill>
                          <a:latin typeface="Calibri"/>
                          <a:ea typeface="Calibri"/>
                          <a:cs typeface="Calibri"/>
                          <a:sym typeface="Calibri"/>
                        </a:rPr>
                        <a:t>Proficiency Based Education </a:t>
                      </a:r>
                      <a:r>
                        <a:rPr lang="en" sz="2400">
                          <a:solidFill>
                            <a:srgbClr val="999999"/>
                          </a:solidFill>
                          <a:latin typeface="Calibri"/>
                          <a:ea typeface="Calibri"/>
                          <a:cs typeface="Calibri"/>
                          <a:sym typeface="Calibri"/>
                        </a:rPr>
                        <a:t>by </a:t>
                      </a:r>
                      <a:r>
                        <a:rPr lang="en" sz="2400" u="sng">
                          <a:solidFill>
                            <a:srgbClr val="999999"/>
                          </a:solidFill>
                          <a:latin typeface="Calibri"/>
                          <a:ea typeface="Calibri"/>
                          <a:cs typeface="Calibri"/>
                          <a:sym typeface="Calibri"/>
                        </a:rPr>
                        <a:t>active listening</a:t>
                      </a:r>
                      <a:r>
                        <a:rPr lang="en" sz="2400">
                          <a:solidFill>
                            <a:srgbClr val="999999"/>
                          </a:solidFill>
                          <a:latin typeface="Calibri"/>
                          <a:ea typeface="Calibri"/>
                          <a:cs typeface="Calibri"/>
                          <a:sym typeface="Calibri"/>
                        </a:rPr>
                        <a:t>, </a:t>
                      </a:r>
                      <a:r>
                        <a:rPr lang="en" sz="2400" u="sng">
                          <a:solidFill>
                            <a:srgbClr val="999999"/>
                          </a:solidFill>
                          <a:latin typeface="Calibri"/>
                          <a:ea typeface="Calibri"/>
                          <a:cs typeface="Calibri"/>
                          <a:sym typeface="Calibri"/>
                        </a:rPr>
                        <a:t>note taking</a:t>
                      </a:r>
                      <a:r>
                        <a:rPr lang="en" sz="2400">
                          <a:solidFill>
                            <a:srgbClr val="999999"/>
                          </a:solidFill>
                          <a:latin typeface="Calibri"/>
                          <a:ea typeface="Calibri"/>
                          <a:cs typeface="Calibri"/>
                          <a:sym typeface="Calibri"/>
                        </a:rPr>
                        <a:t>, and </a:t>
                      </a:r>
                      <a:r>
                        <a:rPr lang="en" sz="2400" u="sng">
                          <a:solidFill>
                            <a:srgbClr val="999999"/>
                          </a:solidFill>
                          <a:latin typeface="Calibri"/>
                          <a:ea typeface="Calibri"/>
                          <a:cs typeface="Calibri"/>
                          <a:sym typeface="Calibri"/>
                        </a:rPr>
                        <a:t>participating in group discussions and/or asking questions</a:t>
                      </a:r>
                      <a:r>
                        <a:rPr lang="en" sz="2400">
                          <a:solidFill>
                            <a:srgbClr val="999999"/>
                          </a:solidFill>
                          <a:latin typeface="Calibri"/>
                          <a:ea typeface="Calibri"/>
                          <a:cs typeface="Calibri"/>
                          <a:sym typeface="Calibri"/>
                        </a:rPr>
                        <a:t>. </a:t>
                      </a:r>
                      <a:endParaRPr sz="2400">
                        <a:solidFill>
                          <a:srgbClr val="999999"/>
                        </a:solidFill>
                        <a:latin typeface="Calibri"/>
                        <a:ea typeface="Calibri"/>
                        <a:cs typeface="Calibri"/>
                        <a:sym typeface="Calibri"/>
                      </a:endParaRPr>
                    </a:p>
                    <a:p>
                      <a:pPr marL="236537" lvl="0" indent="-4762" algn="l" rtl="0">
                        <a:spcBef>
                          <a:spcPts val="0"/>
                        </a:spcBef>
                        <a:spcAft>
                          <a:spcPts val="0"/>
                        </a:spcAft>
                        <a:buNone/>
                      </a:pPr>
                      <a:endParaRPr sz="2400" i="1">
                        <a:solidFill>
                          <a:srgbClr val="999999"/>
                        </a:solidFill>
                        <a:latin typeface="Calibri"/>
                        <a:ea typeface="Calibri"/>
                        <a:cs typeface="Calibri"/>
                        <a:sym typeface="Calibri"/>
                      </a:endParaRPr>
                    </a:p>
                    <a:p>
                      <a:pPr marL="236537" lvl="0" indent="-4762" algn="l" rtl="0">
                        <a:spcBef>
                          <a:spcPts val="0"/>
                        </a:spcBef>
                        <a:spcAft>
                          <a:spcPts val="0"/>
                        </a:spcAft>
                        <a:buNone/>
                      </a:pPr>
                      <a:r>
                        <a:rPr lang="en" sz="2400">
                          <a:solidFill>
                            <a:srgbClr val="999999"/>
                          </a:solidFill>
                          <a:latin typeface="Calibri"/>
                          <a:ea typeface="Calibri"/>
                          <a:cs typeface="Calibri"/>
                          <a:sym typeface="Calibri"/>
                        </a:rPr>
                        <a:t>I can understand the </a:t>
                      </a:r>
                      <a:r>
                        <a:rPr lang="en" sz="2400" u="sng">
                          <a:solidFill>
                            <a:srgbClr val="999999"/>
                          </a:solidFill>
                        </a:rPr>
                        <a:t>reasons for the switch</a:t>
                      </a:r>
                      <a:r>
                        <a:rPr lang="en" sz="2400">
                          <a:solidFill>
                            <a:srgbClr val="999999"/>
                          </a:solidFill>
                          <a:latin typeface="Calibri"/>
                          <a:ea typeface="Calibri"/>
                          <a:cs typeface="Calibri"/>
                          <a:sym typeface="Calibri"/>
                        </a:rPr>
                        <a:t>, the difference between </a:t>
                      </a:r>
                      <a:r>
                        <a:rPr lang="en" sz="2400" u="sng">
                          <a:solidFill>
                            <a:srgbClr val="999999"/>
                          </a:solidFill>
                          <a:latin typeface="Calibri"/>
                          <a:ea typeface="Calibri"/>
                          <a:cs typeface="Calibri"/>
                          <a:sym typeface="Calibri"/>
                        </a:rPr>
                        <a:t>Formative and Summative</a:t>
                      </a:r>
                      <a:r>
                        <a:rPr lang="en" sz="2400">
                          <a:solidFill>
                            <a:srgbClr val="999999"/>
                          </a:solidFill>
                          <a:latin typeface="Calibri"/>
                          <a:ea typeface="Calibri"/>
                          <a:cs typeface="Calibri"/>
                          <a:sym typeface="Calibri"/>
                        </a:rPr>
                        <a:t> </a:t>
                      </a:r>
                      <a:r>
                        <a:rPr lang="en" sz="2400" u="sng">
                          <a:solidFill>
                            <a:srgbClr val="999999"/>
                          </a:solidFill>
                          <a:latin typeface="Calibri"/>
                          <a:ea typeface="Calibri"/>
                          <a:cs typeface="Calibri"/>
                          <a:sym typeface="Calibri"/>
                        </a:rPr>
                        <a:t>Assessments</a:t>
                      </a:r>
                      <a:r>
                        <a:rPr lang="en" sz="2400">
                          <a:solidFill>
                            <a:srgbClr val="999999"/>
                          </a:solidFill>
                          <a:latin typeface="Calibri"/>
                          <a:ea typeface="Calibri"/>
                          <a:cs typeface="Calibri"/>
                          <a:sym typeface="Calibri"/>
                        </a:rPr>
                        <a:t>, and have a </a:t>
                      </a:r>
                      <a:r>
                        <a:rPr lang="en" sz="2400" u="sng">
                          <a:solidFill>
                            <a:srgbClr val="999999"/>
                          </a:solidFill>
                        </a:rPr>
                        <a:t>basic </a:t>
                      </a:r>
                      <a:r>
                        <a:rPr lang="en" sz="2400" u="sng">
                          <a:solidFill>
                            <a:srgbClr val="999999"/>
                          </a:solidFill>
                          <a:latin typeface="Calibri"/>
                          <a:ea typeface="Calibri"/>
                          <a:cs typeface="Calibri"/>
                          <a:sym typeface="Calibri"/>
                        </a:rPr>
                        <a:t>foundation for supporting my son and/or daughter</a:t>
                      </a:r>
                      <a:r>
                        <a:rPr lang="en" sz="2400">
                          <a:solidFill>
                            <a:srgbClr val="999999"/>
                          </a:solidFill>
                          <a:latin typeface="Calibri"/>
                          <a:ea typeface="Calibri"/>
                          <a:cs typeface="Calibri"/>
                          <a:sym typeface="Calibri"/>
                        </a:rPr>
                        <a:t>.</a:t>
                      </a:r>
                      <a:endParaRPr sz="2400">
                        <a:solidFill>
                          <a:srgbClr val="999999"/>
                        </a:solidFill>
                        <a:latin typeface="Calibri"/>
                        <a:ea typeface="Calibri"/>
                        <a:cs typeface="Calibri"/>
                        <a:sym typeface="Calibri"/>
                      </a:endParaRPr>
                    </a:p>
                  </a:txBody>
                  <a:tcPr marL="68067" marR="68067" marT="51067" marB="51067" anchor="ctr">
                    <a:solidFill>
                      <a:srgbClr val="CCCCCC"/>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Clr>
                          <a:srgbClr val="999999"/>
                        </a:buClr>
                        <a:buSzPts val="1400"/>
                        <a:buFont typeface="Roboto"/>
                        <a:buChar char="●"/>
                      </a:pPr>
                      <a:r>
                        <a:rPr lang="en" sz="2400">
                          <a:solidFill>
                            <a:srgbClr val="999999"/>
                          </a:solidFill>
                          <a:latin typeface="Times New Roman"/>
                          <a:ea typeface="Times New Roman"/>
                          <a:cs typeface="Times New Roman"/>
                          <a:sym typeface="Times New Roman"/>
                        </a:rPr>
                        <a:t>Presentation notes</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Roboto"/>
                        <a:buChar char="●"/>
                      </a:pPr>
                      <a:r>
                        <a:rPr lang="en" sz="2400">
                          <a:solidFill>
                            <a:srgbClr val="999999"/>
                          </a:solidFill>
                          <a:latin typeface="Times New Roman"/>
                          <a:ea typeface="Times New Roman"/>
                          <a:cs typeface="Times New Roman"/>
                          <a:sym typeface="Times New Roman"/>
                        </a:rPr>
                        <a:t>Close read of </a:t>
                      </a:r>
                      <a:r>
                        <a:rPr lang="en" sz="2400" u="sng">
                          <a:solidFill>
                            <a:srgbClr val="999999"/>
                          </a:solidFill>
                          <a:latin typeface="Times New Roman"/>
                          <a:ea typeface="Times New Roman"/>
                          <a:cs typeface="Times New Roman"/>
                          <a:sym typeface="Times New Roman"/>
                          <a:hlinkClick r:id="rId3"/>
                        </a:rPr>
                        <a:t>CVSU’s Guide to Personalized and Proficiency Based Learning</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Times New Roman"/>
                        <a:buChar char="●"/>
                      </a:pPr>
                      <a:r>
                        <a:rPr lang="en" sz="2400">
                          <a:solidFill>
                            <a:srgbClr val="999999"/>
                          </a:solidFill>
                          <a:latin typeface="Times New Roman"/>
                          <a:ea typeface="Times New Roman"/>
                          <a:cs typeface="Times New Roman"/>
                          <a:sym typeface="Times New Roman"/>
                        </a:rPr>
                        <a:t>Analysis of </a:t>
                      </a:r>
                      <a:r>
                        <a:rPr lang="en" sz="2400" u="sng">
                          <a:solidFill>
                            <a:srgbClr val="999999"/>
                          </a:solidFill>
                          <a:latin typeface="Times New Roman"/>
                          <a:ea typeface="Times New Roman"/>
                          <a:cs typeface="Times New Roman"/>
                          <a:sym typeface="Times New Roman"/>
                          <a:hlinkClick r:id="rId4"/>
                        </a:rPr>
                        <a:t>example assessments</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Times New Roman"/>
                        <a:buChar char="●"/>
                      </a:pPr>
                      <a:r>
                        <a:rPr lang="en" sz="2400" u="sng">
                          <a:solidFill>
                            <a:srgbClr val="999999"/>
                          </a:solidFill>
                          <a:latin typeface="Times New Roman"/>
                          <a:ea typeface="Times New Roman"/>
                          <a:cs typeface="Times New Roman"/>
                          <a:sym typeface="Times New Roman"/>
                          <a:hlinkClick r:id="rId5"/>
                        </a:rPr>
                        <a:t>PBGR </a:t>
                      </a:r>
                      <a:r>
                        <a:rPr lang="en" sz="2400">
                          <a:solidFill>
                            <a:srgbClr val="999999"/>
                          </a:solidFill>
                          <a:latin typeface="Times New Roman"/>
                          <a:ea typeface="Times New Roman"/>
                          <a:cs typeface="Times New Roman"/>
                          <a:sym typeface="Times New Roman"/>
                        </a:rPr>
                        <a:t>understanding self-assessment</a:t>
                      </a:r>
                      <a:endParaRPr sz="2400">
                        <a:solidFill>
                          <a:srgbClr val="999999"/>
                        </a:solidFill>
                        <a:latin typeface="Times New Roman"/>
                        <a:ea typeface="Times New Roman"/>
                        <a:cs typeface="Times New Roman"/>
                        <a:sym typeface="Times New Roman"/>
                      </a:endParaRPr>
                    </a:p>
                    <a:p>
                      <a:pPr marL="342900" lvl="0" indent="-234950" algn="l" rtl="0">
                        <a:lnSpc>
                          <a:spcPct val="115000"/>
                        </a:lnSpc>
                        <a:spcBef>
                          <a:spcPts val="0"/>
                        </a:spcBef>
                        <a:spcAft>
                          <a:spcPts val="0"/>
                        </a:spcAft>
                        <a:buClr>
                          <a:srgbClr val="999999"/>
                        </a:buClr>
                        <a:buSzPts val="1100"/>
                        <a:buFont typeface="Times New Roman"/>
                        <a:buChar char="●"/>
                      </a:pPr>
                      <a:r>
                        <a:rPr lang="en" sz="2400">
                          <a:solidFill>
                            <a:srgbClr val="999999"/>
                          </a:solidFill>
                          <a:latin typeface="Times New Roman"/>
                          <a:ea typeface="Times New Roman"/>
                          <a:cs typeface="Times New Roman"/>
                          <a:sym typeface="Times New Roman"/>
                        </a:rPr>
                        <a:t>Record of discussion with student or teacher.</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solidFill>
                            <a:srgbClr val="999999"/>
                          </a:solidFill>
                          <a:latin typeface="Arial"/>
                          <a:ea typeface="Arial"/>
                          <a:cs typeface="Arial"/>
                          <a:sym typeface="Arial"/>
                        </a:rPr>
                        <a:t>Beginning</a:t>
                      </a:r>
                      <a:endParaRPr sz="2400" b="1" i="1" u="none" strike="noStrike" cap="none">
                        <a:solidFill>
                          <a:srgbClr val="999999"/>
                        </a:solidFill>
                        <a:latin typeface="Arial"/>
                        <a:ea typeface="Arial"/>
                        <a:cs typeface="Arial"/>
                        <a:sym typeface="Arial"/>
                      </a:endParaRPr>
                    </a:p>
                  </a:txBody>
                  <a:tcPr marL="68067" marR="68067" marT="51067" marB="51067" anchor="ctr">
                    <a:solidFill>
                      <a:srgbClr val="CCCCCC"/>
                    </a:solidFill>
                  </a:tcPr>
                </a:tc>
                <a:tc>
                  <a:txBody>
                    <a:bodyPr/>
                    <a:lstStyle/>
                    <a:p>
                      <a:pPr marL="236537" lvl="0" indent="-4762" algn="ctr" rtl="0">
                        <a:spcBef>
                          <a:spcPts val="0"/>
                        </a:spcBef>
                        <a:spcAft>
                          <a:spcPts val="0"/>
                        </a:spcAft>
                        <a:buNone/>
                      </a:pPr>
                      <a:r>
                        <a:rPr lang="en" sz="2400" b="1" i="1">
                          <a:solidFill>
                            <a:srgbClr val="999999"/>
                          </a:solidFill>
                          <a:latin typeface="Arial"/>
                          <a:ea typeface="Arial"/>
                          <a:cs typeface="Arial"/>
                          <a:sym typeface="Arial"/>
                        </a:rPr>
                        <a:t>Approaching</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Proficient</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Selecting new information and generating new understandings. </a:t>
                      </a:r>
                      <a:endParaRPr sz="1300">
                        <a:solidFill>
                          <a:srgbClr val="99999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Collects information from different sources and experiences. </a:t>
                      </a:r>
                      <a:endParaRPr sz="2400" b="1">
                        <a:solidFill>
                          <a:srgbClr val="999999"/>
                        </a:solidFill>
                      </a:endParaRPr>
                    </a:p>
                  </a:txBody>
                  <a:tcPr marL="68067" marR="68067" marT="51067" marB="51067" anchor="ctr">
                    <a:solidFill>
                      <a:srgbClr val="CCCCCC"/>
                    </a:solidFill>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Analyze new information into new understanding.</a:t>
                      </a:r>
                      <a:endParaRPr sz="1300">
                        <a:solidFill>
                          <a:srgbClr val="999999"/>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Integrates new knowledge and skills from different sources and experiences. </a:t>
                      </a:r>
                      <a:endParaRPr sz="3200">
                        <a:solidFill>
                          <a:srgbClr val="999999"/>
                        </a:solidFill>
                      </a:endParaRPr>
                    </a:p>
                  </a:txBody>
                  <a:tcPr marL="68067" marR="68067" marT="51067" marB="51067" anchor="ctr">
                    <a:solidFill>
                      <a:srgbClr val="CCCCCC"/>
                    </a:solidFill>
                  </a:tcPr>
                </a:tc>
                <a:tc gridSpan="2">
                  <a:txBody>
                    <a:bodyPr/>
                    <a:lstStyle/>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Synthesizes new information into new understanding.</a:t>
                      </a:r>
                      <a:endParaRPr sz="1300">
                        <a:solidFill>
                          <a:srgbClr val="999999"/>
                        </a:solidFill>
                        <a:latin typeface="Georgia"/>
                        <a:ea typeface="Georgia"/>
                        <a:cs typeface="Georgia"/>
                        <a:sym typeface="Georgia"/>
                      </a:endParaRPr>
                    </a:p>
                    <a:p>
                      <a:pPr marL="914400" lvl="0" indent="0" algn="l" rtl="0">
                        <a:spcBef>
                          <a:spcPts val="600"/>
                        </a:spcBef>
                        <a:spcAft>
                          <a:spcPts val="0"/>
                        </a:spcAft>
                        <a:buNone/>
                      </a:pPr>
                      <a:endParaRPr sz="1300">
                        <a:solidFill>
                          <a:srgbClr val="999999"/>
                        </a:solidFill>
                        <a:latin typeface="Georgia"/>
                        <a:ea typeface="Georgia"/>
                        <a:cs typeface="Georgia"/>
                        <a:sym typeface="Georgia"/>
                      </a:endParaRPr>
                    </a:p>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 Integrates new knowledge and skills from a variety of sources and experiences. </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67" name="Google Shape;67;p15"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2672946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aphicFrame>
        <p:nvGraphicFramePr>
          <p:cNvPr id="72" name="Google Shape;72;p16"/>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solidFill>
                            <a:srgbClr val="999999"/>
                          </a:solidFill>
                          <a:latin typeface="Times New Roman"/>
                          <a:ea typeface="Times New Roman"/>
                          <a:cs typeface="Times New Roman"/>
                          <a:sym typeface="Times New Roman"/>
                        </a:rPr>
                        <a:t>Evidence of Learning </a:t>
                      </a:r>
                      <a:endParaRPr sz="2400" b="1">
                        <a:solidFill>
                          <a:srgbClr val="999999"/>
                        </a:solidFill>
                        <a:latin typeface="Times New Roman"/>
                        <a:ea typeface="Times New Roman"/>
                        <a:cs typeface="Times New Roman"/>
                        <a:sym typeface="Times New Roman"/>
                      </a:endParaRPr>
                    </a:p>
                    <a:p>
                      <a:pPr marL="0" lvl="0" indent="0" algn="ctr" rtl="0">
                        <a:spcBef>
                          <a:spcPts val="0"/>
                        </a:spcBef>
                        <a:spcAft>
                          <a:spcPts val="0"/>
                        </a:spcAft>
                        <a:buNone/>
                      </a:pPr>
                      <a:r>
                        <a:rPr lang="en" sz="2400">
                          <a:solidFill>
                            <a:srgbClr val="999999"/>
                          </a:solidFill>
                          <a:latin typeface="Times New Roman"/>
                          <a:ea typeface="Times New Roman"/>
                          <a:cs typeface="Times New Roman"/>
                          <a:sym typeface="Times New Roman"/>
                        </a:rPr>
                        <a:t>(What I will use to show proficiency)</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Clr>
                          <a:srgbClr val="999999"/>
                        </a:buClr>
                        <a:buSzPts val="1400"/>
                        <a:buFont typeface="Roboto"/>
                        <a:buChar char="●"/>
                      </a:pPr>
                      <a:r>
                        <a:rPr lang="en" sz="2400">
                          <a:solidFill>
                            <a:srgbClr val="999999"/>
                          </a:solidFill>
                          <a:latin typeface="Times New Roman"/>
                          <a:ea typeface="Times New Roman"/>
                          <a:cs typeface="Times New Roman"/>
                          <a:sym typeface="Times New Roman"/>
                        </a:rPr>
                        <a:t>Presentation notes</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Roboto"/>
                        <a:buChar char="●"/>
                      </a:pPr>
                      <a:r>
                        <a:rPr lang="en" sz="2400">
                          <a:solidFill>
                            <a:srgbClr val="999999"/>
                          </a:solidFill>
                          <a:latin typeface="Times New Roman"/>
                          <a:ea typeface="Times New Roman"/>
                          <a:cs typeface="Times New Roman"/>
                          <a:sym typeface="Times New Roman"/>
                        </a:rPr>
                        <a:t>Close read of </a:t>
                      </a:r>
                      <a:r>
                        <a:rPr lang="en" sz="2400" u="sng">
                          <a:solidFill>
                            <a:srgbClr val="999999"/>
                          </a:solidFill>
                          <a:latin typeface="Times New Roman"/>
                          <a:ea typeface="Times New Roman"/>
                          <a:cs typeface="Times New Roman"/>
                          <a:sym typeface="Times New Roman"/>
                          <a:hlinkClick r:id="rId3"/>
                        </a:rPr>
                        <a:t>CVSU’s Guide to Personalized and Proficiency Based Learning</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Times New Roman"/>
                        <a:buChar char="●"/>
                      </a:pPr>
                      <a:r>
                        <a:rPr lang="en" sz="2400">
                          <a:solidFill>
                            <a:srgbClr val="999999"/>
                          </a:solidFill>
                          <a:latin typeface="Times New Roman"/>
                          <a:ea typeface="Times New Roman"/>
                          <a:cs typeface="Times New Roman"/>
                          <a:sym typeface="Times New Roman"/>
                        </a:rPr>
                        <a:t>Analysis of </a:t>
                      </a:r>
                      <a:r>
                        <a:rPr lang="en" sz="2400" u="sng">
                          <a:solidFill>
                            <a:srgbClr val="999999"/>
                          </a:solidFill>
                          <a:latin typeface="Times New Roman"/>
                          <a:ea typeface="Times New Roman"/>
                          <a:cs typeface="Times New Roman"/>
                          <a:sym typeface="Times New Roman"/>
                          <a:hlinkClick r:id="rId4"/>
                        </a:rPr>
                        <a:t>example assessments</a:t>
                      </a:r>
                      <a:endParaRPr sz="2400">
                        <a:solidFill>
                          <a:srgbClr val="999999"/>
                        </a:solidFill>
                        <a:latin typeface="Times New Roman"/>
                        <a:ea typeface="Times New Roman"/>
                        <a:cs typeface="Times New Roman"/>
                        <a:sym typeface="Times New Roman"/>
                      </a:endParaRPr>
                    </a:p>
                    <a:p>
                      <a:pPr marL="342900" lvl="0" indent="-254000" algn="l" rtl="0">
                        <a:lnSpc>
                          <a:spcPct val="115000"/>
                        </a:lnSpc>
                        <a:spcBef>
                          <a:spcPts val="0"/>
                        </a:spcBef>
                        <a:spcAft>
                          <a:spcPts val="0"/>
                        </a:spcAft>
                        <a:buClr>
                          <a:srgbClr val="999999"/>
                        </a:buClr>
                        <a:buSzPts val="1400"/>
                        <a:buFont typeface="Times New Roman"/>
                        <a:buChar char="●"/>
                      </a:pPr>
                      <a:r>
                        <a:rPr lang="en" sz="2400" u="sng">
                          <a:solidFill>
                            <a:srgbClr val="999999"/>
                          </a:solidFill>
                          <a:latin typeface="Times New Roman"/>
                          <a:ea typeface="Times New Roman"/>
                          <a:cs typeface="Times New Roman"/>
                          <a:sym typeface="Times New Roman"/>
                          <a:hlinkClick r:id="rId5"/>
                        </a:rPr>
                        <a:t>PBGR </a:t>
                      </a:r>
                      <a:r>
                        <a:rPr lang="en" sz="2400">
                          <a:solidFill>
                            <a:srgbClr val="999999"/>
                          </a:solidFill>
                          <a:latin typeface="Times New Roman"/>
                          <a:ea typeface="Times New Roman"/>
                          <a:cs typeface="Times New Roman"/>
                          <a:sym typeface="Times New Roman"/>
                        </a:rPr>
                        <a:t>understanding self-assessment</a:t>
                      </a:r>
                      <a:endParaRPr sz="2400">
                        <a:solidFill>
                          <a:srgbClr val="999999"/>
                        </a:solidFill>
                        <a:latin typeface="Times New Roman"/>
                        <a:ea typeface="Times New Roman"/>
                        <a:cs typeface="Times New Roman"/>
                        <a:sym typeface="Times New Roman"/>
                      </a:endParaRPr>
                    </a:p>
                    <a:p>
                      <a:pPr marL="342900" lvl="0" indent="-234950" algn="l" rtl="0">
                        <a:lnSpc>
                          <a:spcPct val="115000"/>
                        </a:lnSpc>
                        <a:spcBef>
                          <a:spcPts val="0"/>
                        </a:spcBef>
                        <a:spcAft>
                          <a:spcPts val="0"/>
                        </a:spcAft>
                        <a:buClr>
                          <a:srgbClr val="999999"/>
                        </a:buClr>
                        <a:buSzPts val="1100"/>
                        <a:buFont typeface="Times New Roman"/>
                        <a:buChar char="●"/>
                      </a:pPr>
                      <a:r>
                        <a:rPr lang="en" sz="2400">
                          <a:solidFill>
                            <a:srgbClr val="999999"/>
                          </a:solidFill>
                          <a:latin typeface="Times New Roman"/>
                          <a:ea typeface="Times New Roman"/>
                          <a:cs typeface="Times New Roman"/>
                          <a:sym typeface="Times New Roman"/>
                        </a:rPr>
                        <a:t>Record of discussion with student or teacher.</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solidFill>
                            <a:srgbClr val="999999"/>
                          </a:solidFill>
                          <a:latin typeface="Arial"/>
                          <a:ea typeface="Arial"/>
                          <a:cs typeface="Arial"/>
                          <a:sym typeface="Arial"/>
                        </a:rPr>
                        <a:t>Beginning</a:t>
                      </a:r>
                      <a:endParaRPr sz="2400" b="1" i="1" u="none" strike="noStrike" cap="none">
                        <a:solidFill>
                          <a:srgbClr val="999999"/>
                        </a:solidFill>
                        <a:latin typeface="Arial"/>
                        <a:ea typeface="Arial"/>
                        <a:cs typeface="Arial"/>
                        <a:sym typeface="Arial"/>
                      </a:endParaRPr>
                    </a:p>
                  </a:txBody>
                  <a:tcPr marL="68067" marR="68067" marT="51067" marB="51067" anchor="ctr">
                    <a:solidFill>
                      <a:srgbClr val="CCCCCC"/>
                    </a:solidFill>
                  </a:tcPr>
                </a:tc>
                <a:tc>
                  <a:txBody>
                    <a:bodyPr/>
                    <a:lstStyle/>
                    <a:p>
                      <a:pPr marL="236537" lvl="0" indent="-4762" algn="ctr" rtl="0">
                        <a:spcBef>
                          <a:spcPts val="0"/>
                        </a:spcBef>
                        <a:spcAft>
                          <a:spcPts val="0"/>
                        </a:spcAft>
                        <a:buNone/>
                      </a:pPr>
                      <a:r>
                        <a:rPr lang="en" sz="2400" b="1" i="1">
                          <a:solidFill>
                            <a:srgbClr val="999999"/>
                          </a:solidFill>
                          <a:latin typeface="Arial"/>
                          <a:ea typeface="Arial"/>
                          <a:cs typeface="Arial"/>
                          <a:sym typeface="Arial"/>
                        </a:rPr>
                        <a:t>Approaching</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Proficient</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Selecting new information and generating new understandings. </a:t>
                      </a:r>
                      <a:endParaRPr sz="1300">
                        <a:solidFill>
                          <a:srgbClr val="99999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Collects information from different sources and experiences. </a:t>
                      </a:r>
                      <a:endParaRPr sz="2400" b="1">
                        <a:solidFill>
                          <a:srgbClr val="999999"/>
                        </a:solidFill>
                      </a:endParaRPr>
                    </a:p>
                  </a:txBody>
                  <a:tcPr marL="68067" marR="68067" marT="51067" marB="51067" anchor="ctr">
                    <a:solidFill>
                      <a:srgbClr val="CCCCCC"/>
                    </a:solidFill>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Analyze new information into new understanding.</a:t>
                      </a:r>
                      <a:endParaRPr sz="1300">
                        <a:solidFill>
                          <a:srgbClr val="999999"/>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Integrates new knowledge and skills from different sources and experiences. </a:t>
                      </a:r>
                      <a:endParaRPr sz="3200">
                        <a:solidFill>
                          <a:srgbClr val="999999"/>
                        </a:solidFill>
                      </a:endParaRPr>
                    </a:p>
                  </a:txBody>
                  <a:tcPr marL="68067" marR="68067" marT="51067" marB="51067" anchor="ctr">
                    <a:solidFill>
                      <a:srgbClr val="CCCCCC"/>
                    </a:solidFill>
                  </a:tcPr>
                </a:tc>
                <a:tc gridSpan="2">
                  <a:txBody>
                    <a:bodyPr/>
                    <a:lstStyle/>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Synthesizes new information into new understanding.</a:t>
                      </a:r>
                      <a:endParaRPr sz="1300">
                        <a:solidFill>
                          <a:srgbClr val="999999"/>
                        </a:solidFill>
                        <a:latin typeface="Georgia"/>
                        <a:ea typeface="Georgia"/>
                        <a:cs typeface="Georgia"/>
                        <a:sym typeface="Georgia"/>
                      </a:endParaRPr>
                    </a:p>
                    <a:p>
                      <a:pPr marL="914400" lvl="0" indent="0" algn="l" rtl="0">
                        <a:spcBef>
                          <a:spcPts val="600"/>
                        </a:spcBef>
                        <a:spcAft>
                          <a:spcPts val="0"/>
                        </a:spcAft>
                        <a:buNone/>
                      </a:pPr>
                      <a:endParaRPr sz="1300">
                        <a:solidFill>
                          <a:srgbClr val="999999"/>
                        </a:solidFill>
                        <a:latin typeface="Georgia"/>
                        <a:ea typeface="Georgia"/>
                        <a:cs typeface="Georgia"/>
                        <a:sym typeface="Georgia"/>
                      </a:endParaRPr>
                    </a:p>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 Integrates new knowledge and skills from a variety of sources and experiences. </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73" name="Google Shape;73;p16"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233652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aphicFrame>
        <p:nvGraphicFramePr>
          <p:cNvPr id="78" name="Google Shape;78;p17"/>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Evidence of Learning </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 will use to show proficiency)</a:t>
                      </a:r>
                      <a:endParaRPr sz="2400">
                        <a:latin typeface="Times New Roman"/>
                        <a:ea typeface="Times New Roman"/>
                        <a:cs typeface="Times New Roman"/>
                        <a:sym typeface="Times New Roman"/>
                      </a:endParaRPr>
                    </a:p>
                  </a:txBody>
                  <a:tcPr marL="68067" marR="68067" marT="51067" marB="51067" anchor="ctr">
                    <a:solidFill>
                      <a:srgbClr val="F2F2F2"/>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Presentation notes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Close read of </a:t>
                      </a:r>
                      <a:r>
                        <a:rPr lang="en" sz="2400" u="sng">
                          <a:solidFill>
                            <a:schemeClr val="hlink"/>
                          </a:solidFill>
                          <a:latin typeface="Times New Roman"/>
                          <a:ea typeface="Times New Roman"/>
                          <a:cs typeface="Times New Roman"/>
                          <a:sym typeface="Times New Roman"/>
                          <a:hlinkClick r:id="rId3"/>
                        </a:rPr>
                        <a:t>CVSU’s Guide to Personalized and Proficiency Based Learning</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a:latin typeface="Times New Roman"/>
                          <a:ea typeface="Times New Roman"/>
                          <a:cs typeface="Times New Roman"/>
                          <a:sym typeface="Times New Roman"/>
                        </a:rPr>
                        <a:t>Analysis of </a:t>
                      </a:r>
                      <a:r>
                        <a:rPr lang="en" sz="2400" u="sng">
                          <a:solidFill>
                            <a:schemeClr val="hlink"/>
                          </a:solidFill>
                          <a:latin typeface="Times New Roman"/>
                          <a:ea typeface="Times New Roman"/>
                          <a:cs typeface="Times New Roman"/>
                          <a:sym typeface="Times New Roman"/>
                          <a:hlinkClick r:id="rId4"/>
                        </a:rPr>
                        <a:t>example assessments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u="sng">
                          <a:solidFill>
                            <a:schemeClr val="hlink"/>
                          </a:solidFill>
                          <a:latin typeface="Times New Roman"/>
                          <a:ea typeface="Times New Roman"/>
                          <a:cs typeface="Times New Roman"/>
                          <a:sym typeface="Times New Roman"/>
                          <a:hlinkClick r:id="rId5"/>
                        </a:rPr>
                        <a:t>PBGR </a:t>
                      </a:r>
                      <a:r>
                        <a:rPr lang="en" sz="2400">
                          <a:latin typeface="Times New Roman"/>
                          <a:ea typeface="Times New Roman"/>
                          <a:cs typeface="Times New Roman"/>
                          <a:sym typeface="Times New Roman"/>
                        </a:rPr>
                        <a:t>understanding self-assessment</a:t>
                      </a:r>
                      <a:endParaRPr sz="2400">
                        <a:latin typeface="Times New Roman"/>
                        <a:ea typeface="Times New Roman"/>
                        <a:cs typeface="Times New Roman"/>
                        <a:sym typeface="Times New Roman"/>
                      </a:endParaRPr>
                    </a:p>
                    <a:p>
                      <a:pPr marL="342900" lvl="0" indent="-234950" algn="l" rtl="0">
                        <a:lnSpc>
                          <a:spcPct val="115000"/>
                        </a:lnSpc>
                        <a:spcBef>
                          <a:spcPts val="0"/>
                        </a:spcBef>
                        <a:spcAft>
                          <a:spcPts val="0"/>
                        </a:spcAft>
                        <a:buSzPts val="1100"/>
                        <a:buFont typeface="Times New Roman"/>
                        <a:buChar char="●"/>
                      </a:pPr>
                      <a:r>
                        <a:rPr lang="en" sz="2400">
                          <a:latin typeface="Times New Roman"/>
                          <a:ea typeface="Times New Roman"/>
                          <a:cs typeface="Times New Roman"/>
                          <a:sym typeface="Times New Roman"/>
                        </a:rPr>
                        <a:t>Record of discussion with student or teacher.</a:t>
                      </a:r>
                      <a:endParaRPr sz="2400">
                        <a:latin typeface="Times New Roman"/>
                        <a:ea typeface="Times New Roman"/>
                        <a:cs typeface="Times New Roman"/>
                        <a:sym typeface="Times New Roman"/>
                      </a:endParaRPr>
                    </a:p>
                  </a:txBody>
                  <a:tcPr marL="68067" marR="68067" marT="51067" marB="51067" anchor="ctr">
                    <a:solidFill>
                      <a:srgbClr val="FFE599"/>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solidFill>
                            <a:srgbClr val="999999"/>
                          </a:solidFill>
                          <a:latin typeface="Arial"/>
                          <a:ea typeface="Arial"/>
                          <a:cs typeface="Arial"/>
                          <a:sym typeface="Arial"/>
                        </a:rPr>
                        <a:t>Beginning</a:t>
                      </a:r>
                      <a:endParaRPr sz="2400" b="1" i="1" u="none" strike="noStrike" cap="none">
                        <a:solidFill>
                          <a:srgbClr val="999999"/>
                        </a:solidFill>
                        <a:latin typeface="Arial"/>
                        <a:ea typeface="Arial"/>
                        <a:cs typeface="Arial"/>
                        <a:sym typeface="Arial"/>
                      </a:endParaRPr>
                    </a:p>
                  </a:txBody>
                  <a:tcPr marL="68067" marR="68067" marT="51067" marB="51067" anchor="ctr">
                    <a:solidFill>
                      <a:srgbClr val="CCCCCC"/>
                    </a:solidFill>
                  </a:tcPr>
                </a:tc>
                <a:tc>
                  <a:txBody>
                    <a:bodyPr/>
                    <a:lstStyle/>
                    <a:p>
                      <a:pPr marL="236537" lvl="0" indent="-4762" algn="ctr" rtl="0">
                        <a:spcBef>
                          <a:spcPts val="0"/>
                        </a:spcBef>
                        <a:spcAft>
                          <a:spcPts val="0"/>
                        </a:spcAft>
                        <a:buNone/>
                      </a:pPr>
                      <a:r>
                        <a:rPr lang="en" sz="2400" b="1" i="1">
                          <a:solidFill>
                            <a:srgbClr val="999999"/>
                          </a:solidFill>
                          <a:latin typeface="Arial"/>
                          <a:ea typeface="Arial"/>
                          <a:cs typeface="Arial"/>
                          <a:sym typeface="Arial"/>
                        </a:rPr>
                        <a:t>Approaching</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Proficient</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Selecting new information and generating new understandings. </a:t>
                      </a:r>
                      <a:endParaRPr sz="1300">
                        <a:solidFill>
                          <a:srgbClr val="99999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Collects information from different sources and experiences. </a:t>
                      </a:r>
                      <a:endParaRPr sz="2400" b="1">
                        <a:solidFill>
                          <a:srgbClr val="999999"/>
                        </a:solidFill>
                      </a:endParaRPr>
                    </a:p>
                  </a:txBody>
                  <a:tcPr marL="68067" marR="68067" marT="51067" marB="51067" anchor="ctr">
                    <a:solidFill>
                      <a:srgbClr val="CCCCCC"/>
                    </a:solidFill>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Analyze new information into new understanding.</a:t>
                      </a:r>
                      <a:endParaRPr sz="1300">
                        <a:solidFill>
                          <a:srgbClr val="999999"/>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Integrates new knowledge and skills from different sources and experiences. </a:t>
                      </a:r>
                      <a:endParaRPr sz="3200">
                        <a:solidFill>
                          <a:srgbClr val="999999"/>
                        </a:solidFill>
                      </a:endParaRPr>
                    </a:p>
                  </a:txBody>
                  <a:tcPr marL="68067" marR="68067" marT="51067" marB="51067" anchor="ctr">
                    <a:solidFill>
                      <a:srgbClr val="CCCCCC"/>
                    </a:solidFill>
                  </a:tcPr>
                </a:tc>
                <a:tc gridSpan="2">
                  <a:txBody>
                    <a:bodyPr/>
                    <a:lstStyle/>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Synthesizes new information into new understanding.</a:t>
                      </a:r>
                      <a:endParaRPr sz="1300">
                        <a:solidFill>
                          <a:srgbClr val="999999"/>
                        </a:solidFill>
                        <a:latin typeface="Georgia"/>
                        <a:ea typeface="Georgia"/>
                        <a:cs typeface="Georgia"/>
                        <a:sym typeface="Georgia"/>
                      </a:endParaRPr>
                    </a:p>
                    <a:p>
                      <a:pPr marL="914400" lvl="0" indent="0" algn="l" rtl="0">
                        <a:spcBef>
                          <a:spcPts val="600"/>
                        </a:spcBef>
                        <a:spcAft>
                          <a:spcPts val="0"/>
                        </a:spcAft>
                        <a:buNone/>
                      </a:pPr>
                      <a:endParaRPr sz="1300">
                        <a:solidFill>
                          <a:srgbClr val="999999"/>
                        </a:solidFill>
                        <a:latin typeface="Georgia"/>
                        <a:ea typeface="Georgia"/>
                        <a:cs typeface="Georgia"/>
                        <a:sym typeface="Georgia"/>
                      </a:endParaRPr>
                    </a:p>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 Integrates new knowledge and skills from a variety of sources and experiences. </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79" name="Google Shape;79;p17"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476287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84" name="Google Shape;84;p18"/>
          <p:cNvGraphicFramePr/>
          <p:nvPr/>
        </p:nvGraphicFramePr>
        <p:xfrm>
          <a:off x="70249" y="68509"/>
          <a:ext cx="4000000" cy="4000000"/>
        </p:xfrm>
        <a:graphic>
          <a:graphicData uri="http://schemas.openxmlformats.org/drawingml/2006/table">
            <a:tbl>
              <a:tblPr>
                <a:noFill/>
              </a:tblPr>
              <a:tblGrid>
                <a:gridCol w="2712000">
                  <a:extLst>
                    <a:ext uri="{9D8B030D-6E8A-4147-A177-3AD203B41FA5}">
                      <a16:colId xmlns:a16="http://schemas.microsoft.com/office/drawing/2014/main" val="20000"/>
                    </a:ext>
                  </a:extLst>
                </a:gridCol>
                <a:gridCol w="2559833">
                  <a:extLst>
                    <a:ext uri="{9D8B030D-6E8A-4147-A177-3AD203B41FA5}">
                      <a16:colId xmlns:a16="http://schemas.microsoft.com/office/drawing/2014/main" val="20001"/>
                    </a:ext>
                  </a:extLst>
                </a:gridCol>
                <a:gridCol w="2505167">
                  <a:extLst>
                    <a:ext uri="{9D8B030D-6E8A-4147-A177-3AD203B41FA5}">
                      <a16:colId xmlns:a16="http://schemas.microsoft.com/office/drawing/2014/main" val="20002"/>
                    </a:ext>
                  </a:extLst>
                </a:gridCol>
                <a:gridCol w="932667">
                  <a:extLst>
                    <a:ext uri="{9D8B030D-6E8A-4147-A177-3AD203B41FA5}">
                      <a16:colId xmlns:a16="http://schemas.microsoft.com/office/drawing/2014/main" val="20003"/>
                    </a:ext>
                  </a:extLst>
                </a:gridCol>
                <a:gridCol w="3341833">
                  <a:extLst>
                    <a:ext uri="{9D8B030D-6E8A-4147-A177-3AD203B41FA5}">
                      <a16:colId xmlns:a16="http://schemas.microsoft.com/office/drawing/2014/main" val="20004"/>
                    </a:ext>
                  </a:extLst>
                </a:gridCol>
              </a:tblGrid>
              <a:tr h="1179093">
                <a:tc>
                  <a:txBody>
                    <a:bodyPr/>
                    <a:lstStyle/>
                    <a:p>
                      <a:pPr marL="0" marR="0" lvl="0" indent="0" algn="ctr" rtl="0">
                        <a:spcBef>
                          <a:spcPts val="0"/>
                        </a:spcBef>
                        <a:spcAft>
                          <a:spcPts val="0"/>
                        </a:spcAft>
                        <a:buNone/>
                      </a:pPr>
                      <a:endParaRPr sz="240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4">
                  <a:txBody>
                    <a:bodyPr/>
                    <a:lstStyle/>
                    <a:p>
                      <a:pPr marL="0" lvl="0" indent="0" algn="ctr" rtl="0">
                        <a:spcBef>
                          <a:spcPts val="0"/>
                        </a:spcBef>
                        <a:spcAft>
                          <a:spcPts val="0"/>
                        </a:spcAft>
                        <a:buNone/>
                      </a:pPr>
                      <a:r>
                        <a:rPr lang="en" sz="3200" b="1">
                          <a:latin typeface="Times New Roman"/>
                          <a:ea typeface="Times New Roman"/>
                          <a:cs typeface="Times New Roman"/>
                          <a:sym typeface="Times New Roman"/>
                        </a:rPr>
                        <a:t>Habits of Success Graduation Proficiency:  </a:t>
                      </a:r>
                      <a:endParaRPr sz="1500">
                        <a:latin typeface="Calibri"/>
                        <a:ea typeface="Calibri"/>
                        <a:cs typeface="Calibri"/>
                        <a:sym typeface="Calibri"/>
                      </a:endParaRPr>
                    </a:p>
                    <a:p>
                      <a:pPr marL="0" lvl="0" indent="0" algn="ctr" rtl="0">
                        <a:spcBef>
                          <a:spcPts val="0"/>
                        </a:spcBef>
                        <a:spcAft>
                          <a:spcPts val="0"/>
                        </a:spcAft>
                        <a:buNone/>
                      </a:pPr>
                      <a:r>
                        <a:rPr lang="en" sz="3200">
                          <a:latin typeface="Times New Roman"/>
                          <a:ea typeface="Times New Roman"/>
                          <a:cs typeface="Times New Roman"/>
                          <a:sym typeface="Times New Roman"/>
                        </a:rPr>
                        <a:t>Engaged Learner (Critical Thinking)</a:t>
                      </a:r>
                      <a:endParaRPr sz="3200">
                        <a:latin typeface="Times New Roman"/>
                        <a:ea typeface="Times New Roman"/>
                        <a:cs typeface="Times New Roman"/>
                        <a:sym typeface="Times New Roman"/>
                      </a:endParaRPr>
                    </a:p>
                    <a:p>
                      <a:pPr marL="215900" lvl="0" indent="0" algn="l" rtl="0">
                        <a:spcBef>
                          <a:spcPts val="0"/>
                        </a:spcBef>
                        <a:spcAft>
                          <a:spcPts val="0"/>
                        </a:spcAft>
                        <a:buNone/>
                      </a:pPr>
                      <a:endParaRPr sz="700">
                        <a:latin typeface="Calibri"/>
                        <a:ea typeface="Calibri"/>
                        <a:cs typeface="Calibri"/>
                        <a:sym typeface="Calibri"/>
                      </a:endParaRPr>
                    </a:p>
                  </a:txBody>
                  <a:tcPr marL="68067" marR="68067" marT="51067" marB="51067"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9413">
                <a:tc>
                  <a:txBody>
                    <a:bodyPr/>
                    <a:lstStyle/>
                    <a:p>
                      <a:pPr marL="0" marR="0" lvl="0" indent="0" algn="ctr" rtl="0">
                        <a:spcBef>
                          <a:spcPts val="0"/>
                        </a:spcBef>
                        <a:spcAft>
                          <a:spcPts val="0"/>
                        </a:spcAft>
                        <a:buNone/>
                      </a:pPr>
                      <a:r>
                        <a:rPr lang="en" sz="1900" b="1" u="none" strike="noStrike" cap="none">
                          <a:latin typeface="Times New Roman"/>
                          <a:ea typeface="Times New Roman"/>
                          <a:cs typeface="Times New Roman"/>
                          <a:sym typeface="Times New Roman"/>
                        </a:rPr>
                        <a:t>Performance Indicator</a:t>
                      </a:r>
                      <a:endParaRPr sz="2400" b="1"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BFBFBF"/>
                    </a:solidFill>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Task Specific Learning Targets</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it looks like, and what I will need to do)</a:t>
                      </a:r>
                      <a:endParaRPr sz="2400">
                        <a:latin typeface="Times New Roman"/>
                        <a:ea typeface="Times New Roman"/>
                        <a:cs typeface="Times New Roman"/>
                        <a:sym typeface="Times New Roman"/>
                      </a:endParaRPr>
                    </a:p>
                  </a:txBody>
                  <a:tcPr marL="68067" marR="68067" marT="51067" marB="51067" anchor="ctr">
                    <a:solidFill>
                      <a:srgbClr val="D8D8D8"/>
                    </a:solidFill>
                  </a:tcPr>
                </a:tc>
                <a:tc hMerge="1">
                  <a:txBody>
                    <a:bodyPr/>
                    <a:lstStyle/>
                    <a:p>
                      <a:endParaRPr lang="en-US"/>
                    </a:p>
                  </a:txBody>
                  <a:tcPr/>
                </a:tc>
                <a:tc gridSpan="2">
                  <a:txBody>
                    <a:bodyPr/>
                    <a:lstStyle/>
                    <a:p>
                      <a:pPr marL="0" lvl="0" indent="0" algn="ctr" rtl="0">
                        <a:spcBef>
                          <a:spcPts val="0"/>
                        </a:spcBef>
                        <a:spcAft>
                          <a:spcPts val="0"/>
                        </a:spcAft>
                        <a:buNone/>
                      </a:pPr>
                      <a:r>
                        <a:rPr lang="en" sz="2400" b="1">
                          <a:latin typeface="Times New Roman"/>
                          <a:ea typeface="Times New Roman"/>
                          <a:cs typeface="Times New Roman"/>
                          <a:sym typeface="Times New Roman"/>
                        </a:rPr>
                        <a:t>Evidence of Learning </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 sz="2400">
                          <a:latin typeface="Times New Roman"/>
                          <a:ea typeface="Times New Roman"/>
                          <a:cs typeface="Times New Roman"/>
                          <a:sym typeface="Times New Roman"/>
                        </a:rPr>
                        <a:t>(What I will use to show proficiency)</a:t>
                      </a:r>
                      <a:endParaRPr sz="2400">
                        <a:latin typeface="Times New Roman"/>
                        <a:ea typeface="Times New Roman"/>
                        <a:cs typeface="Times New Roman"/>
                        <a:sym typeface="Times New Roman"/>
                      </a:endParaRPr>
                    </a:p>
                  </a:txBody>
                  <a:tcPr marL="68067" marR="68067" marT="51067" marB="51067" anchor="ctr">
                    <a:solidFill>
                      <a:srgbClr val="F2F2F2"/>
                    </a:solidFill>
                  </a:tcPr>
                </a:tc>
                <a:tc hMerge="1">
                  <a:txBody>
                    <a:bodyPr/>
                    <a:lstStyle/>
                    <a:p>
                      <a:endParaRPr lang="en-US"/>
                    </a:p>
                  </a:txBody>
                  <a:tcPr/>
                </a:tc>
                <a:extLst>
                  <a:ext uri="{0D108BD9-81ED-4DB2-BD59-A6C34878D82A}">
                    <a16:rowId xmlns:a16="http://schemas.microsoft.com/office/drawing/2014/main" val="10001"/>
                  </a:ext>
                </a:extLst>
              </a:tr>
              <a:tr h="4308373">
                <a:tc>
                  <a:txBody>
                    <a:bodyPr/>
                    <a:lstStyle/>
                    <a:p>
                      <a:pPr marL="0" marR="0" lvl="0" indent="0" algn="ctr" rtl="0">
                        <a:spcBef>
                          <a:spcPts val="0"/>
                        </a:spcBef>
                        <a:spcAft>
                          <a:spcPts val="0"/>
                        </a:spcAft>
                        <a:buNone/>
                      </a:pPr>
                      <a:r>
                        <a:rPr lang="en" sz="2000" b="1" u="none" strike="noStrike" cap="none">
                          <a:solidFill>
                            <a:srgbClr val="000000"/>
                          </a:solidFill>
                        </a:rPr>
                        <a:t>Synthesis and Application </a:t>
                      </a:r>
                      <a:endParaRPr sz="2000" b="1" u="none" strike="noStrike" cap="none">
                        <a:solidFill>
                          <a:srgbClr val="000000"/>
                        </a:solidFill>
                      </a:endParaRPr>
                    </a:p>
                    <a:p>
                      <a:pPr marL="0" marR="0" lvl="0" indent="0" algn="l" rtl="0">
                        <a:spcBef>
                          <a:spcPts val="0"/>
                        </a:spcBef>
                        <a:spcAft>
                          <a:spcPts val="0"/>
                        </a:spcAft>
                        <a:buNone/>
                      </a:pPr>
                      <a:endParaRPr sz="1100" b="1"/>
                    </a:p>
                    <a:p>
                      <a:pPr marL="0" marR="0" lvl="0" indent="0" algn="l" rtl="0">
                        <a:spcBef>
                          <a:spcPts val="0"/>
                        </a:spcBef>
                        <a:spcAft>
                          <a:spcPts val="0"/>
                        </a:spcAft>
                        <a:buNone/>
                      </a:pPr>
                      <a:r>
                        <a:rPr lang="en" sz="2100" b="0" u="sng" strike="noStrike" cap="none">
                          <a:solidFill>
                            <a:srgbClr val="000000"/>
                          </a:solidFill>
                        </a:rPr>
                        <a:t>Synthesizes</a:t>
                      </a:r>
                      <a:r>
                        <a:rPr lang="en" sz="2100" b="0" u="none" strike="noStrike" cap="none">
                          <a:solidFill>
                            <a:srgbClr val="000000"/>
                          </a:solidFill>
                        </a:rPr>
                        <a:t> information from a </a:t>
                      </a:r>
                      <a:r>
                        <a:rPr lang="en" sz="2100" b="0" i="1" u="none" strike="noStrike" cap="none">
                          <a:solidFill>
                            <a:srgbClr val="000000"/>
                          </a:solidFill>
                        </a:rPr>
                        <a:t>variety of sources</a:t>
                      </a:r>
                      <a:r>
                        <a:rPr lang="en" sz="2100" b="0" u="none" strike="noStrike" cap="none">
                          <a:solidFill>
                            <a:srgbClr val="000000"/>
                          </a:solidFill>
                        </a:rPr>
                        <a:t> and </a:t>
                      </a:r>
                      <a:r>
                        <a:rPr lang="en" sz="2100" b="0" i="1" u="none" strike="noStrike" cap="none">
                          <a:solidFill>
                            <a:srgbClr val="000000"/>
                          </a:solidFill>
                        </a:rPr>
                        <a:t>experiences </a:t>
                      </a:r>
                      <a:r>
                        <a:rPr lang="en" sz="2100" b="0" u="none" strike="noStrike" cap="none">
                          <a:solidFill>
                            <a:srgbClr val="000000"/>
                          </a:solidFill>
                        </a:rPr>
                        <a:t>into </a:t>
                      </a:r>
                      <a:r>
                        <a:rPr lang="en" sz="2100" b="0" i="1" u="none" strike="noStrike" cap="none">
                          <a:solidFill>
                            <a:srgbClr val="000000"/>
                          </a:solidFill>
                        </a:rPr>
                        <a:t>new understanding</a:t>
                      </a:r>
                      <a:r>
                        <a:rPr lang="en" sz="2100" b="0" u="none" strike="noStrike" cap="none">
                          <a:solidFill>
                            <a:srgbClr val="000000"/>
                          </a:solidFill>
                        </a:rPr>
                        <a:t>; </a:t>
                      </a:r>
                      <a:r>
                        <a:rPr lang="en" sz="2100" b="0" u="sng" strike="noStrike" cap="none">
                          <a:solidFill>
                            <a:srgbClr val="000000"/>
                          </a:solidFill>
                        </a:rPr>
                        <a:t>applies</a:t>
                      </a:r>
                      <a:r>
                        <a:rPr lang="en" sz="2100" b="0" u="none" strike="noStrike" cap="none">
                          <a:solidFill>
                            <a:srgbClr val="000000"/>
                          </a:solidFill>
                        </a:rPr>
                        <a:t> </a:t>
                      </a:r>
                      <a:r>
                        <a:rPr lang="en" sz="2100" b="0" i="1" u="none" strike="noStrike" cap="none">
                          <a:solidFill>
                            <a:srgbClr val="000000"/>
                          </a:solidFill>
                        </a:rPr>
                        <a:t>knowledge </a:t>
                      </a:r>
                      <a:r>
                        <a:rPr lang="en" sz="2100" b="0" u="none" strike="noStrike" cap="none">
                          <a:solidFill>
                            <a:srgbClr val="000000"/>
                          </a:solidFill>
                        </a:rPr>
                        <a:t>and </a:t>
                      </a:r>
                      <a:r>
                        <a:rPr lang="en" sz="2100" b="0" i="1" u="none" strike="noStrike" cap="none">
                          <a:solidFill>
                            <a:srgbClr val="000000"/>
                          </a:solidFill>
                        </a:rPr>
                        <a:t>skills</a:t>
                      </a:r>
                      <a:r>
                        <a:rPr lang="en" sz="2100" b="0" u="none" strike="noStrike" cap="none">
                          <a:solidFill>
                            <a:srgbClr val="000000"/>
                          </a:solidFill>
                        </a:rPr>
                        <a:t>.</a:t>
                      </a:r>
                      <a:endParaRPr sz="2100" b="0" u="none" strike="noStrike" cap="none">
                        <a:solidFill>
                          <a:srgbClr val="000000"/>
                        </a:solidFill>
                        <a:latin typeface="Times New Roman"/>
                        <a:ea typeface="Times New Roman"/>
                        <a:cs typeface="Times New Roman"/>
                        <a:sym typeface="Times New Roman"/>
                      </a:endParaRPr>
                    </a:p>
                  </a:txBody>
                  <a:tcPr marL="68067" marR="68067" marT="51067" marB="51067" anchor="ctr">
                    <a:solidFill>
                      <a:srgbClr val="FFFF00"/>
                    </a:solidFill>
                  </a:tcPr>
                </a:tc>
                <a:tc gridSpan="2">
                  <a:txBody>
                    <a:bodyPr/>
                    <a:lstStyle/>
                    <a:p>
                      <a:pPr marL="236537" lvl="0" indent="-4762" algn="l" rtl="0">
                        <a:spcBef>
                          <a:spcPts val="0"/>
                        </a:spcBef>
                        <a:spcAft>
                          <a:spcPts val="0"/>
                        </a:spcAft>
                        <a:buNone/>
                      </a:pPr>
                      <a:r>
                        <a:rPr lang="en" sz="2400">
                          <a:solidFill>
                            <a:schemeClr val="dk1"/>
                          </a:solidFill>
                          <a:latin typeface="Calibri"/>
                          <a:ea typeface="Calibri"/>
                          <a:cs typeface="Calibri"/>
                          <a:sym typeface="Calibri"/>
                        </a:rPr>
                        <a:t>I can learn about </a:t>
                      </a:r>
                      <a:r>
                        <a:rPr lang="en" sz="2400" b="1">
                          <a:solidFill>
                            <a:schemeClr val="dk1"/>
                          </a:solidFill>
                          <a:latin typeface="Calibri"/>
                          <a:ea typeface="Calibri"/>
                          <a:cs typeface="Calibri"/>
                          <a:sym typeface="Calibri"/>
                        </a:rPr>
                        <a:t>Proficiency Based Education </a:t>
                      </a:r>
                      <a:r>
                        <a:rPr lang="en" sz="2400">
                          <a:solidFill>
                            <a:schemeClr val="dk1"/>
                          </a:solidFill>
                          <a:latin typeface="Calibri"/>
                          <a:ea typeface="Calibri"/>
                          <a:cs typeface="Calibri"/>
                          <a:sym typeface="Calibri"/>
                        </a:rPr>
                        <a:t>by </a:t>
                      </a:r>
                      <a:r>
                        <a:rPr lang="en" sz="2400" u="sng">
                          <a:solidFill>
                            <a:schemeClr val="dk1"/>
                          </a:solidFill>
                          <a:latin typeface="Calibri"/>
                          <a:ea typeface="Calibri"/>
                          <a:cs typeface="Calibri"/>
                          <a:sym typeface="Calibri"/>
                        </a:rPr>
                        <a:t>active listening</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note taking</a:t>
                      </a:r>
                      <a:r>
                        <a:rPr lang="en" sz="2400">
                          <a:solidFill>
                            <a:schemeClr val="dk1"/>
                          </a:solidFill>
                          <a:latin typeface="Calibri"/>
                          <a:ea typeface="Calibri"/>
                          <a:cs typeface="Calibri"/>
                          <a:sym typeface="Calibri"/>
                        </a:rPr>
                        <a:t>, and </a:t>
                      </a:r>
                      <a:r>
                        <a:rPr lang="en" sz="2400" u="sng">
                          <a:solidFill>
                            <a:schemeClr val="dk1"/>
                          </a:solidFill>
                          <a:latin typeface="Calibri"/>
                          <a:ea typeface="Calibri"/>
                          <a:cs typeface="Calibri"/>
                          <a:sym typeface="Calibri"/>
                        </a:rPr>
                        <a:t>participating in group discussions and/or asking questions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236537" lvl="0" indent="-4762" algn="l" rtl="0">
                        <a:spcBef>
                          <a:spcPts val="0"/>
                        </a:spcBef>
                        <a:spcAft>
                          <a:spcPts val="0"/>
                        </a:spcAft>
                        <a:buNone/>
                      </a:pPr>
                      <a:endParaRPr sz="2400" i="1">
                        <a:solidFill>
                          <a:schemeClr val="dk1"/>
                        </a:solidFill>
                        <a:latin typeface="Calibri"/>
                        <a:ea typeface="Calibri"/>
                        <a:cs typeface="Calibri"/>
                        <a:sym typeface="Calibri"/>
                      </a:endParaRPr>
                    </a:p>
                    <a:p>
                      <a:pPr marL="236537" lvl="0" indent="-4762" algn="l" rtl="0">
                        <a:spcBef>
                          <a:spcPts val="0"/>
                        </a:spcBef>
                        <a:spcAft>
                          <a:spcPts val="0"/>
                        </a:spcAft>
                        <a:buNone/>
                      </a:pPr>
                      <a:r>
                        <a:rPr lang="en" sz="2400">
                          <a:solidFill>
                            <a:schemeClr val="dk1"/>
                          </a:solidFill>
                          <a:latin typeface="Calibri"/>
                          <a:ea typeface="Calibri"/>
                          <a:cs typeface="Calibri"/>
                          <a:sym typeface="Calibri"/>
                        </a:rPr>
                        <a:t>I can understand the </a:t>
                      </a:r>
                      <a:r>
                        <a:rPr lang="en" sz="2400" u="sng">
                          <a:solidFill>
                            <a:schemeClr val="dk1"/>
                          </a:solidFill>
                        </a:rPr>
                        <a:t>reasons for the switch</a:t>
                      </a:r>
                      <a:r>
                        <a:rPr lang="en" sz="2400">
                          <a:solidFill>
                            <a:schemeClr val="dk1"/>
                          </a:solidFill>
                          <a:latin typeface="Calibri"/>
                          <a:ea typeface="Calibri"/>
                          <a:cs typeface="Calibri"/>
                          <a:sym typeface="Calibri"/>
                        </a:rPr>
                        <a:t>, the difference between </a:t>
                      </a:r>
                      <a:r>
                        <a:rPr lang="en" sz="2400" u="sng">
                          <a:solidFill>
                            <a:schemeClr val="dk1"/>
                          </a:solidFill>
                          <a:latin typeface="Calibri"/>
                          <a:ea typeface="Calibri"/>
                          <a:cs typeface="Calibri"/>
                          <a:sym typeface="Calibri"/>
                        </a:rPr>
                        <a:t>Formative and Summative</a:t>
                      </a:r>
                      <a:r>
                        <a:rPr lang="en" sz="2400">
                          <a:solidFill>
                            <a:schemeClr val="dk1"/>
                          </a:solidFill>
                          <a:latin typeface="Calibri"/>
                          <a:ea typeface="Calibri"/>
                          <a:cs typeface="Calibri"/>
                          <a:sym typeface="Calibri"/>
                        </a:rPr>
                        <a:t> </a:t>
                      </a:r>
                      <a:r>
                        <a:rPr lang="en" sz="2400" u="sng">
                          <a:solidFill>
                            <a:schemeClr val="dk1"/>
                          </a:solidFill>
                          <a:latin typeface="Calibri"/>
                          <a:ea typeface="Calibri"/>
                          <a:cs typeface="Calibri"/>
                          <a:sym typeface="Calibri"/>
                        </a:rPr>
                        <a:t>Assessments</a:t>
                      </a:r>
                      <a:r>
                        <a:rPr lang="en" sz="2400">
                          <a:solidFill>
                            <a:schemeClr val="dk1"/>
                          </a:solidFill>
                          <a:latin typeface="Calibri"/>
                          <a:ea typeface="Calibri"/>
                          <a:cs typeface="Calibri"/>
                          <a:sym typeface="Calibri"/>
                        </a:rPr>
                        <a:t>, and have a </a:t>
                      </a:r>
                      <a:r>
                        <a:rPr lang="en" sz="2400" u="sng">
                          <a:solidFill>
                            <a:schemeClr val="dk1"/>
                          </a:solidFill>
                        </a:rPr>
                        <a:t>basic </a:t>
                      </a:r>
                      <a:r>
                        <a:rPr lang="en" sz="2400" u="sng">
                          <a:solidFill>
                            <a:schemeClr val="dk1"/>
                          </a:solidFill>
                          <a:latin typeface="Calibri"/>
                          <a:ea typeface="Calibri"/>
                          <a:cs typeface="Calibri"/>
                          <a:sym typeface="Calibri"/>
                        </a:rPr>
                        <a:t>foundation for supporting my son and/or daughter</a:t>
                      </a:r>
                      <a:r>
                        <a:rPr lang="en" sz="2400">
                          <a:solidFill>
                            <a:schemeClr val="dk1"/>
                          </a:solidFill>
                          <a:latin typeface="Calibri"/>
                          <a:ea typeface="Calibri"/>
                          <a:cs typeface="Calibri"/>
                          <a:sym typeface="Calibri"/>
                        </a:rPr>
                        <a:t>.</a:t>
                      </a:r>
                      <a:endParaRPr sz="2400">
                        <a:latin typeface="Calibri"/>
                        <a:ea typeface="Calibri"/>
                        <a:cs typeface="Calibri"/>
                        <a:sym typeface="Calibri"/>
                      </a:endParaRPr>
                    </a:p>
                  </a:txBody>
                  <a:tcPr marL="68067" marR="68067" marT="51067" marB="51067" anchor="ctr">
                    <a:solidFill>
                      <a:srgbClr val="FFD966"/>
                    </a:solidFill>
                  </a:tcPr>
                </a:tc>
                <a:tc hMerge="1">
                  <a:txBody>
                    <a:bodyPr/>
                    <a:lstStyle/>
                    <a:p>
                      <a:endParaRPr lang="en-US"/>
                    </a:p>
                  </a:txBody>
                  <a:tcPr/>
                </a:tc>
                <a:tc gridSpan="2">
                  <a:txBody>
                    <a:bodyPr/>
                    <a:lstStyle/>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Presentation notes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Roboto"/>
                        <a:buChar char="●"/>
                      </a:pPr>
                      <a:r>
                        <a:rPr lang="en" sz="2400">
                          <a:latin typeface="Times New Roman"/>
                          <a:ea typeface="Times New Roman"/>
                          <a:cs typeface="Times New Roman"/>
                          <a:sym typeface="Times New Roman"/>
                        </a:rPr>
                        <a:t>Close read of </a:t>
                      </a:r>
                      <a:r>
                        <a:rPr lang="en" sz="2400" u="sng">
                          <a:solidFill>
                            <a:schemeClr val="hlink"/>
                          </a:solidFill>
                          <a:latin typeface="Times New Roman"/>
                          <a:ea typeface="Times New Roman"/>
                          <a:cs typeface="Times New Roman"/>
                          <a:sym typeface="Times New Roman"/>
                          <a:hlinkClick r:id="rId3"/>
                        </a:rPr>
                        <a:t>CVSU’s Guide to Personalized and Proficiency Based Learning</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a:latin typeface="Times New Roman"/>
                          <a:ea typeface="Times New Roman"/>
                          <a:cs typeface="Times New Roman"/>
                          <a:sym typeface="Times New Roman"/>
                        </a:rPr>
                        <a:t>Analysis of </a:t>
                      </a:r>
                      <a:r>
                        <a:rPr lang="en" sz="2400" u="sng">
                          <a:solidFill>
                            <a:schemeClr val="hlink"/>
                          </a:solidFill>
                          <a:latin typeface="Times New Roman"/>
                          <a:ea typeface="Times New Roman"/>
                          <a:cs typeface="Times New Roman"/>
                          <a:sym typeface="Times New Roman"/>
                          <a:hlinkClick r:id="rId4"/>
                        </a:rPr>
                        <a:t>example assessments</a:t>
                      </a:r>
                      <a:endParaRPr sz="2400">
                        <a:latin typeface="Times New Roman"/>
                        <a:ea typeface="Times New Roman"/>
                        <a:cs typeface="Times New Roman"/>
                        <a:sym typeface="Times New Roman"/>
                      </a:endParaRPr>
                    </a:p>
                    <a:p>
                      <a:pPr marL="342900" lvl="0" indent="-254000" algn="l" rtl="0">
                        <a:lnSpc>
                          <a:spcPct val="115000"/>
                        </a:lnSpc>
                        <a:spcBef>
                          <a:spcPts val="0"/>
                        </a:spcBef>
                        <a:spcAft>
                          <a:spcPts val="0"/>
                        </a:spcAft>
                        <a:buSzPts val="1400"/>
                        <a:buFont typeface="Times New Roman"/>
                        <a:buChar char="●"/>
                      </a:pPr>
                      <a:r>
                        <a:rPr lang="en" sz="2400" u="sng">
                          <a:solidFill>
                            <a:schemeClr val="hlink"/>
                          </a:solidFill>
                          <a:latin typeface="Times New Roman"/>
                          <a:ea typeface="Times New Roman"/>
                          <a:cs typeface="Times New Roman"/>
                          <a:sym typeface="Times New Roman"/>
                          <a:hlinkClick r:id="rId5"/>
                        </a:rPr>
                        <a:t>PBGR </a:t>
                      </a:r>
                      <a:r>
                        <a:rPr lang="en" sz="2400">
                          <a:latin typeface="Times New Roman"/>
                          <a:ea typeface="Times New Roman"/>
                          <a:cs typeface="Times New Roman"/>
                          <a:sym typeface="Times New Roman"/>
                        </a:rPr>
                        <a:t>understanding self-assessment</a:t>
                      </a:r>
                      <a:endParaRPr sz="2400">
                        <a:latin typeface="Times New Roman"/>
                        <a:ea typeface="Times New Roman"/>
                        <a:cs typeface="Times New Roman"/>
                        <a:sym typeface="Times New Roman"/>
                      </a:endParaRPr>
                    </a:p>
                    <a:p>
                      <a:pPr marL="342900" lvl="0" indent="-234950" algn="l" rtl="0">
                        <a:lnSpc>
                          <a:spcPct val="115000"/>
                        </a:lnSpc>
                        <a:spcBef>
                          <a:spcPts val="0"/>
                        </a:spcBef>
                        <a:spcAft>
                          <a:spcPts val="0"/>
                        </a:spcAft>
                        <a:buSzPts val="1100"/>
                        <a:buFont typeface="Times New Roman"/>
                        <a:buChar char="●"/>
                      </a:pPr>
                      <a:r>
                        <a:rPr lang="en" sz="2400">
                          <a:latin typeface="Times New Roman"/>
                          <a:ea typeface="Times New Roman"/>
                          <a:cs typeface="Times New Roman"/>
                          <a:sym typeface="Times New Roman"/>
                        </a:rPr>
                        <a:t>Record of discussion with student or teacher.</a:t>
                      </a:r>
                      <a:endParaRPr sz="2400">
                        <a:latin typeface="Times New Roman"/>
                        <a:ea typeface="Times New Roman"/>
                        <a:cs typeface="Times New Roman"/>
                        <a:sym typeface="Times New Roman"/>
                      </a:endParaRPr>
                    </a:p>
                  </a:txBody>
                  <a:tcPr marL="68067" marR="68067" marT="51067" marB="51067" anchor="ctr">
                    <a:solidFill>
                      <a:srgbClr val="FFE599"/>
                    </a:solidFill>
                  </a:tcPr>
                </a:tc>
                <a:tc hMerge="1">
                  <a:txBody>
                    <a:bodyPr/>
                    <a:lstStyle/>
                    <a:p>
                      <a:endParaRPr lang="en-US"/>
                    </a:p>
                  </a:txBody>
                  <a:tcPr/>
                </a:tc>
                <a:extLst>
                  <a:ext uri="{0D108BD9-81ED-4DB2-BD59-A6C34878D82A}">
                    <a16:rowId xmlns:a16="http://schemas.microsoft.com/office/drawing/2014/main" val="10002"/>
                  </a:ext>
                </a:extLst>
              </a:tr>
              <a:tr h="522757">
                <a:tc>
                  <a:txBody>
                    <a:bodyPr/>
                    <a:lstStyle/>
                    <a:p>
                      <a:pPr marL="0" marR="0" lvl="0" indent="0" algn="ctr" rtl="0">
                        <a:spcBef>
                          <a:spcPts val="0"/>
                        </a:spcBef>
                        <a:spcAft>
                          <a:spcPts val="0"/>
                        </a:spcAft>
                        <a:buNone/>
                      </a:pPr>
                      <a:r>
                        <a:rPr lang="en" sz="2400" b="1" i="1">
                          <a:latin typeface="Arial"/>
                          <a:ea typeface="Arial"/>
                          <a:cs typeface="Arial"/>
                          <a:sym typeface="Arial"/>
                        </a:rPr>
                        <a:t>Beginning</a:t>
                      </a:r>
                      <a:endParaRPr sz="2400" b="1" i="1" u="none" strike="noStrike" cap="none">
                        <a:solidFill>
                          <a:srgbClr val="000000"/>
                        </a:solidFill>
                        <a:latin typeface="Arial"/>
                        <a:ea typeface="Arial"/>
                        <a:cs typeface="Arial"/>
                        <a:sym typeface="Arial"/>
                      </a:endParaRPr>
                    </a:p>
                  </a:txBody>
                  <a:tcPr marL="68067" marR="68067" marT="51067" marB="51067" anchor="ctr">
                    <a:solidFill>
                      <a:srgbClr val="D9D9D9"/>
                    </a:solidFill>
                  </a:tcPr>
                </a:tc>
                <a:tc>
                  <a:txBody>
                    <a:bodyPr/>
                    <a:lstStyle/>
                    <a:p>
                      <a:pPr marL="236537" lvl="0" indent="-4762" algn="ctr" rtl="0">
                        <a:spcBef>
                          <a:spcPts val="0"/>
                        </a:spcBef>
                        <a:spcAft>
                          <a:spcPts val="0"/>
                        </a:spcAft>
                        <a:buNone/>
                      </a:pPr>
                      <a:r>
                        <a:rPr lang="en" sz="2400" b="1" i="1">
                          <a:solidFill>
                            <a:srgbClr val="999999"/>
                          </a:solidFill>
                          <a:latin typeface="Arial"/>
                          <a:ea typeface="Arial"/>
                          <a:cs typeface="Arial"/>
                          <a:sym typeface="Arial"/>
                        </a:rPr>
                        <a:t>Approaching</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gridSpan="2">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Proficient</a:t>
                      </a:r>
                      <a:endParaRPr sz="2400" b="1" i="1">
                        <a:solidFill>
                          <a:srgbClr val="999999"/>
                        </a:solidFill>
                        <a:latin typeface="Arial"/>
                        <a:ea typeface="Arial"/>
                        <a:cs typeface="Arial"/>
                        <a:sym typeface="Arial"/>
                      </a:endParaRPr>
                    </a:p>
                  </a:txBody>
                  <a:tcPr marL="68067" marR="68067" marT="51067" marB="51067" anchor="ctr">
                    <a:solidFill>
                      <a:srgbClr val="CCCCCC"/>
                    </a:solidFill>
                  </a:tcPr>
                </a:tc>
                <a:tc hMerge="1">
                  <a:txBody>
                    <a:bodyPr/>
                    <a:lstStyle/>
                    <a:p>
                      <a:endParaRPr lang="en-US"/>
                    </a:p>
                  </a:txBody>
                  <a:tcPr/>
                </a:tc>
                <a:tc>
                  <a:txBody>
                    <a:bodyPr/>
                    <a:lstStyle/>
                    <a:p>
                      <a:pPr marL="342900" lvl="0" indent="-165100" algn="ctr" rtl="0">
                        <a:lnSpc>
                          <a:spcPct val="115000"/>
                        </a:lnSpc>
                        <a:spcBef>
                          <a:spcPts val="0"/>
                        </a:spcBef>
                        <a:spcAft>
                          <a:spcPts val="0"/>
                        </a:spcAft>
                        <a:buNone/>
                      </a:pPr>
                      <a:r>
                        <a:rPr lang="en" sz="2400" b="1" i="1">
                          <a:solidFill>
                            <a:srgbClr val="999999"/>
                          </a:solidFill>
                          <a:latin typeface="Arial"/>
                          <a:ea typeface="Arial"/>
                          <a:cs typeface="Arial"/>
                          <a:sym typeface="Arial"/>
                        </a:rPr>
                        <a:t>Exemplary</a:t>
                      </a:r>
                      <a:endParaRPr sz="2400" b="1" i="1">
                        <a:solidFill>
                          <a:srgbClr val="999999"/>
                        </a:solidFill>
                        <a:latin typeface="Arial"/>
                        <a:ea typeface="Arial"/>
                        <a:cs typeface="Arial"/>
                        <a:sym typeface="Arial"/>
                      </a:endParaRPr>
                    </a:p>
                  </a:txBody>
                  <a:tcPr marL="68067" marR="68067" marT="51067" marB="51067" anchor="ctr">
                    <a:solidFill>
                      <a:srgbClr val="CCCCCC"/>
                    </a:solidFill>
                  </a:tcPr>
                </a:tc>
                <a:extLst>
                  <a:ext uri="{0D108BD9-81ED-4DB2-BD59-A6C34878D82A}">
                    <a16:rowId xmlns:a16="http://schemas.microsoft.com/office/drawing/2014/main" val="10003"/>
                  </a:ext>
                </a:extLst>
              </a:tr>
              <a:tr h="1530467">
                <a:tc>
                  <a:txBody>
                    <a:bodyPr/>
                    <a:lstStyle/>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Selecting new information and generating new understandings. </a:t>
                      </a:r>
                      <a:endParaRPr sz="13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chemeClr val="dk1"/>
                        </a:solidFill>
                        <a:latin typeface="Georgia"/>
                        <a:ea typeface="Georgia"/>
                        <a:cs typeface="Georgia"/>
                        <a:sym typeface="Georgia"/>
                      </a:endParaRPr>
                    </a:p>
                    <a:p>
                      <a:pPr marL="228600" lvl="0" indent="-177800" algn="l" rtl="0">
                        <a:spcBef>
                          <a:spcPts val="0"/>
                        </a:spcBef>
                        <a:spcAft>
                          <a:spcPts val="0"/>
                        </a:spcAft>
                        <a:buClr>
                          <a:schemeClr val="dk1"/>
                        </a:buClr>
                        <a:buSzPts val="1000"/>
                        <a:buFont typeface="Georgia"/>
                        <a:buChar char="●"/>
                      </a:pPr>
                      <a:r>
                        <a:rPr lang="en" sz="1300">
                          <a:solidFill>
                            <a:schemeClr val="dk1"/>
                          </a:solidFill>
                          <a:latin typeface="Georgia"/>
                          <a:ea typeface="Georgia"/>
                          <a:cs typeface="Georgia"/>
                          <a:sym typeface="Georgia"/>
                        </a:rPr>
                        <a:t>Collects information from different sources and experiences. </a:t>
                      </a:r>
                      <a:endParaRPr sz="2400" b="1"/>
                    </a:p>
                  </a:txBody>
                  <a:tcPr marL="68067" marR="68067" marT="51067" marB="51067" anchor="ctr">
                    <a:solidFill>
                      <a:srgbClr val="FFF2CC"/>
                    </a:solidFill>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Analyze new information into new understanding.</a:t>
                      </a:r>
                      <a:endParaRPr sz="1300">
                        <a:solidFill>
                          <a:srgbClr val="999999"/>
                        </a:solidFill>
                        <a:latin typeface="Georgia"/>
                        <a:ea typeface="Georgia"/>
                        <a:cs typeface="Georgia"/>
                        <a:sym typeface="Georgia"/>
                      </a:endParaRPr>
                    </a:p>
                    <a:p>
                      <a:pPr marL="457200" lvl="0" indent="0" algn="l" rtl="0">
                        <a:spcBef>
                          <a:spcPts val="0"/>
                        </a:spcBef>
                        <a:spcAft>
                          <a:spcPts val="0"/>
                        </a:spcAft>
                        <a:buClr>
                          <a:schemeClr val="dk1"/>
                        </a:buClr>
                        <a:buSzPts val="1100"/>
                        <a:buFont typeface="Arial"/>
                        <a:buNone/>
                      </a:pPr>
                      <a:endParaRPr sz="1300">
                        <a:solidFill>
                          <a:srgbClr val="999999"/>
                        </a:solidFill>
                        <a:latin typeface="Georgia"/>
                        <a:ea typeface="Georgia"/>
                        <a:cs typeface="Georgia"/>
                        <a:sym typeface="Georgia"/>
                      </a:endParaRPr>
                    </a:p>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Integrates new knowledge and skills from different sources and experiences. </a:t>
                      </a:r>
                      <a:endParaRPr sz="3200">
                        <a:solidFill>
                          <a:srgbClr val="999999"/>
                        </a:solidFill>
                      </a:endParaRPr>
                    </a:p>
                  </a:txBody>
                  <a:tcPr marL="68067" marR="68067" marT="51067" marB="51067" anchor="ctr">
                    <a:solidFill>
                      <a:srgbClr val="CCCCCC"/>
                    </a:solidFill>
                  </a:tcPr>
                </a:tc>
                <a:tc gridSpan="2">
                  <a:txBody>
                    <a:bodyPr/>
                    <a:lstStyle/>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Synthesizes new information into new understanding.</a:t>
                      </a:r>
                      <a:endParaRPr sz="1300">
                        <a:solidFill>
                          <a:srgbClr val="999999"/>
                        </a:solidFill>
                        <a:latin typeface="Georgia"/>
                        <a:ea typeface="Georgia"/>
                        <a:cs typeface="Georgia"/>
                        <a:sym typeface="Georgia"/>
                      </a:endParaRPr>
                    </a:p>
                    <a:p>
                      <a:pPr marL="914400" lvl="0" indent="0" algn="l" rtl="0">
                        <a:spcBef>
                          <a:spcPts val="600"/>
                        </a:spcBef>
                        <a:spcAft>
                          <a:spcPts val="0"/>
                        </a:spcAft>
                        <a:buNone/>
                      </a:pPr>
                      <a:endParaRPr sz="1300">
                        <a:solidFill>
                          <a:srgbClr val="999999"/>
                        </a:solidFill>
                        <a:latin typeface="Georgia"/>
                        <a:ea typeface="Georgia"/>
                        <a:cs typeface="Georgia"/>
                        <a:sym typeface="Georgia"/>
                      </a:endParaRPr>
                    </a:p>
                    <a:p>
                      <a:pPr marL="228600" lvl="0" indent="-177800" algn="l" rtl="0">
                        <a:spcBef>
                          <a:spcPts val="30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 Integrates new knowledge and skills from a variety of sources and experiences. </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tc hMerge="1">
                  <a:txBody>
                    <a:bodyPr/>
                    <a:lstStyle/>
                    <a:p>
                      <a:endParaRPr lang="en-US"/>
                    </a:p>
                  </a:txBody>
                  <a:tcPr/>
                </a:tc>
                <a:tc>
                  <a:txBody>
                    <a:bodyPr/>
                    <a:lstStyle/>
                    <a:p>
                      <a:pPr marL="228600" lvl="0" indent="-177800" algn="l" rtl="0">
                        <a:spcBef>
                          <a:spcPts val="0"/>
                        </a:spcBef>
                        <a:spcAft>
                          <a:spcPts val="0"/>
                        </a:spcAft>
                        <a:buClr>
                          <a:srgbClr val="999999"/>
                        </a:buClr>
                        <a:buSzPts val="1000"/>
                        <a:buFont typeface="Georgia"/>
                        <a:buChar char="●"/>
                      </a:pPr>
                      <a:r>
                        <a:rPr lang="en" sz="1300">
                          <a:solidFill>
                            <a:srgbClr val="999999"/>
                          </a:solidFill>
                          <a:latin typeface="Georgia"/>
                          <a:ea typeface="Georgia"/>
                          <a:cs typeface="Georgia"/>
                          <a:sym typeface="Georgia"/>
                        </a:rPr>
                        <a:t>Student can independently synthesize new information into a deeper understanding and apply knowledge and skills to new learning.</a:t>
                      </a:r>
                      <a:endParaRPr sz="2400">
                        <a:solidFill>
                          <a:srgbClr val="999999"/>
                        </a:solidFill>
                        <a:latin typeface="Times New Roman"/>
                        <a:ea typeface="Times New Roman"/>
                        <a:cs typeface="Times New Roman"/>
                        <a:sym typeface="Times New Roman"/>
                      </a:endParaRPr>
                    </a:p>
                  </a:txBody>
                  <a:tcPr marL="68067" marR="68067" marT="51067" marB="51067" anchor="ctr">
                    <a:solidFill>
                      <a:srgbClr val="CCCCCC"/>
                    </a:solidFill>
                  </a:tcPr>
                </a:tc>
                <a:extLst>
                  <a:ext uri="{0D108BD9-81ED-4DB2-BD59-A6C34878D82A}">
                    <a16:rowId xmlns:a16="http://schemas.microsoft.com/office/drawing/2014/main" val="10004"/>
                  </a:ext>
                </a:extLst>
              </a:tr>
            </a:tbl>
          </a:graphicData>
        </a:graphic>
      </p:graphicFrame>
      <p:pic>
        <p:nvPicPr>
          <p:cNvPr id="85" name="Google Shape;85;p18" descr="Related image"/>
          <p:cNvPicPr preferRelativeResize="0"/>
          <p:nvPr/>
        </p:nvPicPr>
        <p:blipFill rotWithShape="1">
          <a:blip r:embed="rId6">
            <a:alphaModFix/>
          </a:blip>
          <a:srcRect/>
          <a:stretch/>
        </p:blipFill>
        <p:spPr>
          <a:xfrm>
            <a:off x="926042" y="233825"/>
            <a:ext cx="883551" cy="883551"/>
          </a:xfrm>
          <a:prstGeom prst="rect">
            <a:avLst/>
          </a:prstGeom>
          <a:noFill/>
          <a:ln>
            <a:noFill/>
          </a:ln>
        </p:spPr>
      </p:pic>
    </p:spTree>
    <p:extLst>
      <p:ext uri="{BB962C8B-B14F-4D97-AF65-F5344CB8AC3E}">
        <p14:creationId xmlns:p14="http://schemas.microsoft.com/office/powerpoint/2010/main" val="53274143"/>
      </p:ext>
    </p:extLst>
  </p:cSld>
  <p:clrMapOvr>
    <a:masterClrMapping/>
  </p:clrMapOvr>
</p:sld>
</file>

<file path=ppt/theme/theme1.xml><?xml version="1.0" encoding="utf-8"?>
<a:theme xmlns:a="http://schemas.openxmlformats.org/drawingml/2006/main" name="Frame">
  <a:themeElements>
    <a:clrScheme name="Custom 18">
      <a:dk1>
        <a:srgbClr val="FFFFFF"/>
      </a:dk1>
      <a:lt1>
        <a:sysClr val="window" lastClr="FFFFFF"/>
      </a:lt1>
      <a:dk2>
        <a:srgbClr val="454545"/>
      </a:dk2>
      <a:lt2>
        <a:srgbClr val="595959"/>
      </a:lt2>
      <a:accent1>
        <a:srgbClr val="586EA6"/>
      </a:accent1>
      <a:accent2>
        <a:srgbClr val="B71E42"/>
      </a:accent2>
      <a:accent3>
        <a:srgbClr val="002060"/>
      </a:accent3>
      <a:accent4>
        <a:srgbClr val="586EA6"/>
      </a:accent4>
      <a:accent5>
        <a:srgbClr val="586EA6"/>
      </a:accent5>
      <a:accent6>
        <a:srgbClr val="6892A0"/>
      </a:accent6>
      <a:hlink>
        <a:srgbClr val="B71E42"/>
      </a:hlink>
      <a:folHlink>
        <a:srgbClr val="586EA6"/>
      </a:folHlink>
    </a:clrScheme>
    <a:fontScheme name="Default">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 to Know Your Classmate_SL_v5" id="{F7BDBF93-F99E-477E-80E5-70B80526AC74}" vid="{0E473229-F23F-4015-B78F-8AF7719C5B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0A2498-0E80-4BD8-B955-2DA7BEA40D5A}">
  <ds:schemaRefs>
    <ds:schemaRef ds:uri="fb0879af-3eba-417a-a55a-ffe6dcd6ca77"/>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6dc4bcd6-49db-4c07-9060-8acfc67cef9f"/>
    <ds:schemaRef ds:uri="http://schemas.microsoft.com/sharepoint/v3"/>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B96E4C0-B315-4C7B-B90A-75B6C747CBAF}">
  <ds:schemaRefs>
    <ds:schemaRef ds:uri="http://schemas.microsoft.com/sharepoint/v3/contenttype/forms"/>
  </ds:schemaRefs>
</ds:datastoreItem>
</file>

<file path=customXml/itemProps3.xml><?xml version="1.0" encoding="utf-8"?>
<ds:datastoreItem xmlns:ds="http://schemas.openxmlformats.org/officeDocument/2006/customXml" ds:itemID="{DC165FA1-54F4-4811-8922-8A0B39611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Getting to know your classmate</Template>
  <TotalTime>0</TotalTime>
  <Words>2429</Words>
  <Application>Microsoft Office PowerPoint</Application>
  <PresentationFormat>Widescreen</PresentationFormat>
  <Paragraphs>333</Paragraphs>
  <Slides>20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Georgia</vt:lpstr>
      <vt:lpstr>Roboto</vt:lpstr>
      <vt:lpstr>Times New Roman</vt:lpstr>
      <vt:lpstr>Wingdings 2</vt:lpstr>
      <vt:lpstr>Frame</vt:lpstr>
      <vt:lpstr>Proficiency Based Learning at NMHS Making a Difference! </vt:lpstr>
      <vt:lpstr>Proficiency-Based Learning</vt:lpstr>
      <vt:lpstr>CVSU’s Guide To: Personalized  and Proficiency  Based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Proficiency-Based Reporting</vt:lpstr>
      <vt:lpstr>Proficiency Based Report Cards</vt:lpstr>
      <vt:lpstr>Habits of Success and  Content Specific Performance Indicators</vt:lpstr>
      <vt:lpstr>Proficiency Based Grading and Scoring Scales</vt:lpstr>
      <vt:lpstr>Habits of Success and  Content Specific Performance Indicators - Science</vt:lpstr>
      <vt:lpstr>Scoring Criteria and Scoring Scales – Global Studies</vt:lpstr>
      <vt:lpstr>Proficiency Based Learning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2018-10-23T23:09:09Z</dcterms:created>
  <dcterms:modified xsi:type="dcterms:W3CDTF">2019-01-08T18:50:28Z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