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8"/>
  </p:notesMasterIdLst>
  <p:sldIdLst>
    <p:sldId id="278" r:id="rId5"/>
    <p:sldId id="272" r:id="rId6"/>
    <p:sldId id="273" r:id="rId7"/>
    <p:sldId id="282" r:id="rId8"/>
    <p:sldId id="286" r:id="rId9"/>
    <p:sldId id="284" r:id="rId10"/>
    <p:sldId id="285" r:id="rId11"/>
    <p:sldId id="291" r:id="rId12"/>
    <p:sldId id="283" r:id="rId13"/>
    <p:sldId id="287" r:id="rId14"/>
    <p:sldId id="289" r:id="rId15"/>
    <p:sldId id="290" r:id="rId16"/>
    <p:sldId id="29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2825"/>
    <a:srgbClr val="FFFFFF"/>
    <a:srgbClr val="A6A6A6"/>
    <a:srgbClr val="595959"/>
    <a:srgbClr val="FFFF00"/>
    <a:srgbClr val="586EA6"/>
    <a:srgbClr val="81BCC7"/>
    <a:srgbClr val="80BBCA"/>
    <a:srgbClr val="92BECA"/>
    <a:srgbClr val="90BB2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03" autoAdjust="0"/>
  </p:normalViewPr>
  <p:slideViewPr>
    <p:cSldViewPr snapToGrid="0">
      <p:cViewPr varScale="1">
        <p:scale>
          <a:sx n="68" d="100"/>
          <a:sy n="68" d="100"/>
        </p:scale>
        <p:origin x="9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smtClean="0"/>
              <a:t>Course Title</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Score</c:v>
                </c:pt>
              </c:strCache>
            </c:strRef>
          </c:tx>
          <c:spPr>
            <a:solidFill>
              <a:schemeClr val="accent1">
                <a:shade val="80000"/>
                <a:satMod val="150000"/>
              </a:schemeClr>
            </a:solidFill>
            <a:ln>
              <a:noFill/>
            </a:ln>
            <a:effectLst/>
          </c:spPr>
          <c:invertIfNegative val="0"/>
          <c:cat>
            <c:strRef>
              <c:f>Sheet1!$A$2:$A$11</c:f>
              <c:strCache>
                <c:ptCount val="10"/>
                <c:pt idx="0">
                  <c:v>Unit 1</c:v>
                </c:pt>
                <c:pt idx="1">
                  <c:v>Unit 2</c:v>
                </c:pt>
                <c:pt idx="2">
                  <c:v>Unit 3</c:v>
                </c:pt>
                <c:pt idx="3">
                  <c:v>Unit 4</c:v>
                </c:pt>
                <c:pt idx="4">
                  <c:v>Unit 5</c:v>
                </c:pt>
                <c:pt idx="5">
                  <c:v>Unit 6</c:v>
                </c:pt>
                <c:pt idx="6">
                  <c:v>Unit 7</c:v>
                </c:pt>
                <c:pt idx="7">
                  <c:v>Unit 8</c:v>
                </c:pt>
                <c:pt idx="8">
                  <c:v>Unit 9</c:v>
                </c:pt>
                <c:pt idx="9">
                  <c:v>Unit 10</c:v>
                </c:pt>
              </c:strCache>
            </c:strRef>
          </c:cat>
          <c:val>
            <c:numRef>
              <c:f>Sheet1!$B$2:$B$11</c:f>
              <c:numCache>
                <c:formatCode>General</c:formatCode>
                <c:ptCount val="10"/>
                <c:pt idx="0">
                  <c:v>100</c:v>
                </c:pt>
                <c:pt idx="1">
                  <c:v>100</c:v>
                </c:pt>
                <c:pt idx="2">
                  <c:v>100</c:v>
                </c:pt>
                <c:pt idx="3">
                  <c:v>0</c:v>
                </c:pt>
                <c:pt idx="4">
                  <c:v>100</c:v>
                </c:pt>
                <c:pt idx="5">
                  <c:v>0</c:v>
                </c:pt>
                <c:pt idx="6">
                  <c:v>100</c:v>
                </c:pt>
                <c:pt idx="7">
                  <c:v>0</c:v>
                </c:pt>
                <c:pt idx="8">
                  <c:v>100</c:v>
                </c:pt>
                <c:pt idx="9">
                  <c:v>100</c:v>
                </c:pt>
              </c:numCache>
            </c:numRef>
          </c:val>
          <c:extLst>
            <c:ext xmlns:c16="http://schemas.microsoft.com/office/drawing/2014/chart" uri="{C3380CC4-5D6E-409C-BE32-E72D297353CC}">
              <c16:uniqueId val="{00000000-5E4B-44C1-B192-787787F0771B}"/>
            </c:ext>
          </c:extLst>
        </c:ser>
        <c:dLbls>
          <c:showLegendKey val="0"/>
          <c:showVal val="0"/>
          <c:showCatName val="0"/>
          <c:showSerName val="0"/>
          <c:showPercent val="0"/>
          <c:showBubbleSize val="0"/>
        </c:dLbls>
        <c:gapWidth val="150"/>
        <c:overlap val="100"/>
        <c:axId val="410643072"/>
        <c:axId val="410643728"/>
      </c:barChart>
      <c:catAx>
        <c:axId val="4106430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10643728"/>
        <c:crosses val="autoZero"/>
        <c:auto val="1"/>
        <c:lblAlgn val="ctr"/>
        <c:lblOffset val="100"/>
        <c:noMultiLvlLbl val="0"/>
      </c:catAx>
      <c:valAx>
        <c:axId val="410643728"/>
        <c:scaling>
          <c:orientation val="minMax"/>
          <c:max val="1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10643072"/>
        <c:crosses val="autoZero"/>
        <c:crossBetween val="between"/>
      </c:valAx>
      <c:spPr>
        <a:noFill/>
        <a:ln>
          <a:noFill/>
        </a:ln>
        <a:effectLst/>
      </c:spPr>
    </c:plotArea>
    <c:legend>
      <c:legendPos val="b"/>
      <c:layout>
        <c:manualLayout>
          <c:xMode val="edge"/>
          <c:yMode val="edge"/>
          <c:x val="0.41013108440570162"/>
          <c:y val="0.89419870261834811"/>
          <c:w val="0.18256543004072459"/>
          <c:h val="0.105801297381651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smtClean="0"/>
              <a:t>Course Title</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Score</c:v>
                </c:pt>
              </c:strCache>
            </c:strRef>
          </c:tx>
          <c:spPr>
            <a:solidFill>
              <a:schemeClr val="accent1">
                <a:shade val="80000"/>
                <a:satMod val="150000"/>
              </a:schemeClr>
            </a:solidFill>
            <a:ln>
              <a:noFill/>
            </a:ln>
            <a:effectLst/>
          </c:spPr>
          <c:invertIfNegative val="0"/>
          <c:cat>
            <c:strRef>
              <c:f>Sheet1!$A$2:$A$11</c:f>
              <c:strCache>
                <c:ptCount val="10"/>
                <c:pt idx="0">
                  <c:v>Unit 1</c:v>
                </c:pt>
                <c:pt idx="1">
                  <c:v>Unit 2</c:v>
                </c:pt>
                <c:pt idx="2">
                  <c:v>Unit 3</c:v>
                </c:pt>
                <c:pt idx="3">
                  <c:v>Unit 4</c:v>
                </c:pt>
                <c:pt idx="4">
                  <c:v>Unit 5</c:v>
                </c:pt>
                <c:pt idx="5">
                  <c:v>Unit 6</c:v>
                </c:pt>
                <c:pt idx="6">
                  <c:v>Unit 7</c:v>
                </c:pt>
                <c:pt idx="7">
                  <c:v>Unit 8</c:v>
                </c:pt>
                <c:pt idx="8">
                  <c:v>Unit 9</c:v>
                </c:pt>
                <c:pt idx="9">
                  <c:v>Unit 10</c:v>
                </c:pt>
              </c:strCache>
            </c:strRef>
          </c:cat>
          <c:val>
            <c:numRef>
              <c:f>Sheet1!$B$2:$B$11</c:f>
              <c:numCache>
                <c:formatCode>General</c:formatCode>
                <c:ptCount val="10"/>
                <c:pt idx="0">
                  <c:v>3</c:v>
                </c:pt>
                <c:pt idx="1">
                  <c:v>3</c:v>
                </c:pt>
                <c:pt idx="2">
                  <c:v>3</c:v>
                </c:pt>
                <c:pt idx="3">
                  <c:v>3</c:v>
                </c:pt>
                <c:pt idx="4">
                  <c:v>3</c:v>
                </c:pt>
                <c:pt idx="5">
                  <c:v>3</c:v>
                </c:pt>
                <c:pt idx="6">
                  <c:v>3</c:v>
                </c:pt>
                <c:pt idx="7">
                  <c:v>3</c:v>
                </c:pt>
                <c:pt idx="8">
                  <c:v>3</c:v>
                </c:pt>
                <c:pt idx="9">
                  <c:v>3</c:v>
                </c:pt>
              </c:numCache>
            </c:numRef>
          </c:val>
          <c:extLst>
            <c:ext xmlns:c16="http://schemas.microsoft.com/office/drawing/2014/chart" uri="{C3380CC4-5D6E-409C-BE32-E72D297353CC}">
              <c16:uniqueId val="{00000000-5E4B-44C1-B192-787787F0771B}"/>
            </c:ext>
          </c:extLst>
        </c:ser>
        <c:dLbls>
          <c:showLegendKey val="0"/>
          <c:showVal val="0"/>
          <c:showCatName val="0"/>
          <c:showSerName val="0"/>
          <c:showPercent val="0"/>
          <c:showBubbleSize val="0"/>
        </c:dLbls>
        <c:gapWidth val="150"/>
        <c:overlap val="100"/>
        <c:axId val="410643072"/>
        <c:axId val="410643728"/>
      </c:barChart>
      <c:catAx>
        <c:axId val="4106430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10643728"/>
        <c:crosses val="autoZero"/>
        <c:auto val="1"/>
        <c:lblAlgn val="ctr"/>
        <c:lblOffset val="100"/>
        <c:noMultiLvlLbl val="0"/>
      </c:catAx>
      <c:valAx>
        <c:axId val="410643728"/>
        <c:scaling>
          <c:orientation val="minMax"/>
          <c:max val="4"/>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10643072"/>
        <c:crosses val="autoZero"/>
        <c:crossBetween val="between"/>
        <c:majorUnit val="1"/>
      </c:valAx>
      <c:spPr>
        <a:noFill/>
        <a:ln>
          <a:noFill/>
        </a:ln>
        <a:effectLst/>
      </c:spPr>
    </c:plotArea>
    <c:legend>
      <c:legendPos val="b"/>
      <c:layout>
        <c:manualLayout>
          <c:xMode val="edge"/>
          <c:yMode val="edge"/>
          <c:x val="0.41013108440570162"/>
          <c:y val="0.89419870261834811"/>
          <c:w val="0.18256543004072459"/>
          <c:h val="0.105801297381651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58F17-591D-4FAE-B71A-8A081249D769}" type="datetimeFigureOut">
              <a:rPr lang="en-US" smtClean="0"/>
              <a:t>10/29/2018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F6859-042C-4B80-873A-544528B0ADA9}" type="slidenum">
              <a:rPr lang="en-US" smtClean="0"/>
              <a:t>‹#›</a:t>
            </a:fld>
            <a:endParaRPr lang="en-US"/>
          </a:p>
        </p:txBody>
      </p:sp>
    </p:spTree>
    <p:extLst>
      <p:ext uri="{BB962C8B-B14F-4D97-AF65-F5344CB8AC3E}">
        <p14:creationId xmlns:p14="http://schemas.microsoft.com/office/powerpoint/2010/main" val="274282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1">
                <a:lumMod val="75000"/>
              </a:schemeClr>
            </a:gs>
            <a:gs pos="28000">
              <a:schemeClr val="tx1">
                <a:lumMod val="50000"/>
                <a:lumOff val="50000"/>
              </a:schemeClr>
            </a:gs>
            <a:gs pos="98000">
              <a:schemeClr val="tx1">
                <a:lumMod val="75000"/>
                <a:lumOff val="2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EA8470-A4B0-4D85-98ED-0A822041BAB0}"/>
              </a:ext>
            </a:extLst>
          </p:cNvPr>
          <p:cNvSpPr/>
          <p:nvPr userDrawn="1"/>
        </p:nvSpPr>
        <p:spPr>
          <a:xfrm>
            <a:off x="3289874" y="4668819"/>
            <a:ext cx="8902126" cy="14271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4" name="Rectangle 13">
            <a:extLst>
              <a:ext uri="{FF2B5EF4-FFF2-40B4-BE49-F238E27FC236}">
                <a16:creationId xmlns:a16="http://schemas.microsoft.com/office/drawing/2014/main" id="{EA180598-73E8-41A4-A29B-4E29C2791D7E}"/>
              </a:ext>
            </a:extLst>
          </p:cNvPr>
          <p:cNvSpPr/>
          <p:nvPr userDrawn="1"/>
        </p:nvSpPr>
        <p:spPr>
          <a:xfrm>
            <a:off x="3289874" y="761997"/>
            <a:ext cx="8902126" cy="38322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A4C24467-2B73-4438-AD75-4AE0A86FA910}"/>
              </a:ext>
            </a:extLst>
          </p:cNvPr>
          <p:cNvSpPr/>
          <p:nvPr userDrawn="1"/>
        </p:nvSpPr>
        <p:spPr>
          <a:xfrm>
            <a:off x="0" y="761998"/>
            <a:ext cx="3200400" cy="5334001"/>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722622" y="1298448"/>
            <a:ext cx="7187529" cy="2922551"/>
          </a:xfrm>
        </p:spPr>
        <p:txBody>
          <a:bodyPr anchor="b">
            <a:normAutofit/>
          </a:bodyPr>
          <a:lstStyle>
            <a:lvl1pPr algn="l">
              <a:defRPr sz="5900" spc="-1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722622" y="4876090"/>
            <a:ext cx="7187529" cy="914400"/>
          </a:xfrm>
        </p:spPr>
        <p:txBody>
          <a:bodyPr anchor="ctr" anchorCtr="0">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a:t>7/14/2018</a:t>
            </a:r>
            <a:endParaRPr lang="en-ZA" dirty="0"/>
          </a:p>
        </p:txBody>
      </p:sp>
      <p:sp>
        <p:nvSpPr>
          <p:cNvPr id="5" name="Footer Placeholder 4"/>
          <p:cNvSpPr>
            <a:spLocks noGrp="1"/>
          </p:cNvSpPr>
          <p:nvPr>
            <p:ph type="ftr" sz="quarter" idx="11"/>
          </p:nvPr>
        </p:nvSpPr>
        <p:spPr/>
        <p:txBody>
          <a:bodyPr/>
          <a:lstStyle/>
          <a:p>
            <a:endParaRPr lang="en-US" dirty="0"/>
          </a:p>
          <a:p>
            <a:r>
              <a:rPr lang="en-US" dirty="0"/>
              <a:t> Add a footer 	</a:t>
            </a:r>
          </a:p>
          <a:p>
            <a:endParaRPr lang="en-ZA" dirty="0"/>
          </a:p>
        </p:txBody>
      </p:sp>
      <p:sp>
        <p:nvSpPr>
          <p:cNvPr id="6" name="Slide Number Placeholder 5"/>
          <p:cNvSpPr>
            <a:spLocks noGrp="1"/>
          </p:cNvSpPr>
          <p:nvPr>
            <p:ph type="sldNum" sz="quarter" idx="12"/>
          </p:nvPr>
        </p:nvSpPr>
        <p:spPr/>
        <p:txBody>
          <a:bodyPr/>
          <a:lstStyle/>
          <a:p>
            <a:fld id="{2F5601C1-348E-4149-A60A-012B14EBE97F}" type="slidenum">
              <a:rPr lang="en-ZA" smtClean="0"/>
              <a:t>‹#›</a:t>
            </a:fld>
            <a:endParaRPr lang="en-ZA"/>
          </a:p>
        </p:txBody>
      </p:sp>
    </p:spTree>
    <p:extLst>
      <p:ext uri="{BB962C8B-B14F-4D97-AF65-F5344CB8AC3E}">
        <p14:creationId xmlns:p14="http://schemas.microsoft.com/office/powerpoint/2010/main" val="33719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7" name="Text Placeholder 2">
            <a:extLst>
              <a:ext uri="{FF2B5EF4-FFF2-40B4-BE49-F238E27FC236}">
                <a16:creationId xmlns:a16="http://schemas.microsoft.com/office/drawing/2014/main" id="{BD1906FD-7264-467E-8A95-6A1598BBAE13}"/>
              </a:ext>
            </a:extLst>
          </p:cNvPr>
          <p:cNvSpPr>
            <a:spLocks noGrp="1"/>
          </p:cNvSpPr>
          <p:nvPr>
            <p:ph type="body" idx="1"/>
          </p:nvPr>
        </p:nvSpPr>
        <p:spPr>
          <a:xfrm>
            <a:off x="1783974" y="2684769"/>
            <a:ext cx="4213601" cy="521833"/>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4">
            <a:extLst>
              <a:ext uri="{FF2B5EF4-FFF2-40B4-BE49-F238E27FC236}">
                <a16:creationId xmlns:a16="http://schemas.microsoft.com/office/drawing/2014/main" id="{1D9479BE-4889-4C54-8C9E-50648BC02381}"/>
              </a:ext>
            </a:extLst>
          </p:cNvPr>
          <p:cNvSpPr>
            <a:spLocks noGrp="1"/>
          </p:cNvSpPr>
          <p:nvPr>
            <p:ph type="body" sz="quarter" idx="3"/>
          </p:nvPr>
        </p:nvSpPr>
        <p:spPr>
          <a:xfrm>
            <a:off x="6172200" y="2684769"/>
            <a:ext cx="4731990" cy="521833"/>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Content Placeholder 5">
            <a:extLst>
              <a:ext uri="{FF2B5EF4-FFF2-40B4-BE49-F238E27FC236}">
                <a16:creationId xmlns:a16="http://schemas.microsoft.com/office/drawing/2014/main" id="{8CBEFBB2-2C32-4339-A0D7-FE21D732939B}"/>
              </a:ext>
            </a:extLst>
          </p:cNvPr>
          <p:cNvSpPr>
            <a:spLocks noGrp="1"/>
          </p:cNvSpPr>
          <p:nvPr>
            <p:ph sz="quarter" idx="4"/>
          </p:nvPr>
        </p:nvSpPr>
        <p:spPr>
          <a:xfrm>
            <a:off x="6172200" y="3225243"/>
            <a:ext cx="4731991" cy="27640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a:extLst>
              <a:ext uri="{FF2B5EF4-FFF2-40B4-BE49-F238E27FC236}">
                <a16:creationId xmlns:a16="http://schemas.microsoft.com/office/drawing/2014/main" id="{9D350AFD-FA04-40B5-BB0C-750B91312F93}"/>
              </a:ext>
            </a:extLst>
          </p:cNvPr>
          <p:cNvSpPr>
            <a:spLocks noGrp="1"/>
          </p:cNvSpPr>
          <p:nvPr>
            <p:ph sz="half" idx="2"/>
          </p:nvPr>
        </p:nvSpPr>
        <p:spPr>
          <a:xfrm>
            <a:off x="1783974" y="3225243"/>
            <a:ext cx="4213601" cy="27640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8119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6" name="Content Placeholder 2">
            <a:extLst>
              <a:ext uri="{FF2B5EF4-FFF2-40B4-BE49-F238E27FC236}">
                <a16:creationId xmlns:a16="http://schemas.microsoft.com/office/drawing/2014/main" id="{378439C3-2539-4484-8848-B8140826D7D9}"/>
              </a:ext>
            </a:extLst>
          </p:cNvPr>
          <p:cNvSpPr>
            <a:spLocks noGrp="1"/>
          </p:cNvSpPr>
          <p:nvPr>
            <p:ph sz="half" idx="1"/>
          </p:nvPr>
        </p:nvSpPr>
        <p:spPr>
          <a:xfrm>
            <a:off x="1783974" y="2684769"/>
            <a:ext cx="4235826" cy="3304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3">
            <a:extLst>
              <a:ext uri="{FF2B5EF4-FFF2-40B4-BE49-F238E27FC236}">
                <a16:creationId xmlns:a16="http://schemas.microsoft.com/office/drawing/2014/main" id="{AC8FBFBF-CD25-4076-8A61-06DD30C0489B}"/>
              </a:ext>
            </a:extLst>
          </p:cNvPr>
          <p:cNvSpPr>
            <a:spLocks noGrp="1"/>
          </p:cNvSpPr>
          <p:nvPr>
            <p:ph sz="half" idx="2"/>
          </p:nvPr>
        </p:nvSpPr>
        <p:spPr>
          <a:xfrm>
            <a:off x="6172200" y="2684768"/>
            <a:ext cx="4731991" cy="3304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232317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864110"/>
            <a:ext cx="2947482" cy="1822530"/>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16" name="Text Placeholder 3">
            <a:extLst>
              <a:ext uri="{FF2B5EF4-FFF2-40B4-BE49-F238E27FC236}">
                <a16:creationId xmlns:a16="http://schemas.microsoft.com/office/drawing/2014/main" id="{E54FB1F0-6244-4B59-A42E-7B0515D37C8B}"/>
              </a:ext>
            </a:extLst>
          </p:cNvPr>
          <p:cNvSpPr>
            <a:spLocks noGrp="1"/>
          </p:cNvSpPr>
          <p:nvPr>
            <p:ph type="body" sz="half" idx="2"/>
          </p:nvPr>
        </p:nvSpPr>
        <p:spPr>
          <a:xfrm>
            <a:off x="252920" y="2686640"/>
            <a:ext cx="2947481" cy="32441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7" name="Picture Placeholder 2">
            <a:extLst>
              <a:ext uri="{FF2B5EF4-FFF2-40B4-BE49-F238E27FC236}">
                <a16:creationId xmlns:a16="http://schemas.microsoft.com/office/drawing/2014/main" id="{52A72E56-7D9E-4CDE-9E60-7770E79CF66C}"/>
              </a:ext>
            </a:extLst>
          </p:cNvPr>
          <p:cNvSpPr>
            <a:spLocks noGrp="1"/>
          </p:cNvSpPr>
          <p:nvPr>
            <p:ph type="pic" idx="1"/>
          </p:nvPr>
        </p:nvSpPr>
        <p:spPr>
          <a:xfrm>
            <a:off x="3869268" y="864111"/>
            <a:ext cx="7486120" cy="5066714"/>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79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630838"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630837" y="2526525"/>
            <a:ext cx="10574682"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
        <p:nvSpPr>
          <p:cNvPr id="15" name="Text Placeholder 3">
            <a:extLst>
              <a:ext uri="{FF2B5EF4-FFF2-40B4-BE49-F238E27FC236}">
                <a16:creationId xmlns:a16="http://schemas.microsoft.com/office/drawing/2014/main" id="{465B3165-6F10-4D0F-9BC8-B4C451444D69}"/>
              </a:ext>
            </a:extLst>
          </p:cNvPr>
          <p:cNvSpPr>
            <a:spLocks noGrp="1"/>
          </p:cNvSpPr>
          <p:nvPr>
            <p:ph type="body" sz="half" idx="2"/>
          </p:nvPr>
        </p:nvSpPr>
        <p:spPr>
          <a:xfrm>
            <a:off x="262466" y="2684770"/>
            <a:ext cx="1259814" cy="33045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6" name="Content Placeholder 2">
            <a:extLst>
              <a:ext uri="{FF2B5EF4-FFF2-40B4-BE49-F238E27FC236}">
                <a16:creationId xmlns:a16="http://schemas.microsoft.com/office/drawing/2014/main" id="{C0EC084C-1181-4416-B55B-179995FCEE91}"/>
              </a:ext>
            </a:extLst>
          </p:cNvPr>
          <p:cNvSpPr>
            <a:spLocks noGrp="1"/>
          </p:cNvSpPr>
          <p:nvPr>
            <p:ph idx="1"/>
          </p:nvPr>
        </p:nvSpPr>
        <p:spPr>
          <a:xfrm>
            <a:off x="1783974" y="2684770"/>
            <a:ext cx="9120217" cy="3304548"/>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60952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170462"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287810" y="2526525"/>
            <a:ext cx="1090597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4600723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8" name="Date Placeholder 3">
            <a:extLst>
              <a:ext uri="{FF2B5EF4-FFF2-40B4-BE49-F238E27FC236}">
                <a16:creationId xmlns:a16="http://schemas.microsoft.com/office/drawing/2014/main" id="{5AA5E670-4D55-43E7-A5BE-FE9C80961E4D}"/>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32163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9270263" y="761999"/>
            <a:ext cx="2925318" cy="5334001"/>
          </a:xfrm>
          <a:prstGeom prst="rect">
            <a:avLst/>
          </a:prstGeom>
          <a:solidFill>
            <a:schemeClr val="tx1">
              <a:lumMod val="6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a:t>7/14/2018</a:t>
            </a:r>
            <a:endParaRPr lang="en-ZA" dirty="0"/>
          </a:p>
        </p:txBody>
      </p:sp>
      <p:sp>
        <p:nvSpPr>
          <p:cNvPr id="5" name="Footer Placeholder 4"/>
          <p:cNvSpPr>
            <a:spLocks noGrp="1"/>
          </p:cNvSpPr>
          <p:nvPr>
            <p:ph type="ftr" sz="quarter" idx="11"/>
          </p:nvPr>
        </p:nvSpPr>
        <p:spPr/>
        <p:txBody>
          <a:bodyPr/>
          <a:lstStyle/>
          <a:p>
            <a:endParaRPr lang="en-US" dirty="0"/>
          </a:p>
          <a:p>
            <a:r>
              <a:rPr lang="en-US" dirty="0"/>
              <a:t> Add a footer 	</a:t>
            </a:r>
          </a:p>
          <a:p>
            <a:endParaRPr lang="en-ZA" dirty="0"/>
          </a:p>
        </p:txBody>
      </p:sp>
      <p:sp>
        <p:nvSpPr>
          <p:cNvPr id="6" name="Slide Number Placeholder 5"/>
          <p:cNvSpPr>
            <a:spLocks noGrp="1"/>
          </p:cNvSpPr>
          <p:nvPr>
            <p:ph type="sldNum" sz="quarter" idx="12"/>
          </p:nvPr>
        </p:nvSpPr>
        <p:spPr/>
        <p:txBody>
          <a:bodyPr/>
          <a:lstStyle/>
          <a:p>
            <a:fld id="{2F5601C1-348E-4149-A60A-012B14EBE97F}" type="slidenum">
              <a:rPr lang="en-ZA" smtClean="0"/>
              <a:t>‹#›</a:t>
            </a:fld>
            <a:endParaRPr lang="en-ZA"/>
          </a:p>
        </p:txBody>
      </p:sp>
    </p:spTree>
    <p:extLst>
      <p:ext uri="{BB962C8B-B14F-4D97-AF65-F5344CB8AC3E}">
        <p14:creationId xmlns:p14="http://schemas.microsoft.com/office/powerpoint/2010/main" val="349624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15244"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Tree>
    <p:extLst>
      <p:ext uri="{BB962C8B-B14F-4D97-AF65-F5344CB8AC3E}">
        <p14:creationId xmlns:p14="http://schemas.microsoft.com/office/powerpoint/2010/main" val="390160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Top">
    <p:bg bwMode="blackGray">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052B1BB7-5686-45D5-B55F-9490788630D1}"/>
              </a:ext>
            </a:extLst>
          </p:cNvPr>
          <p:cNvSpPr/>
          <p:nvPr userDrawn="1"/>
        </p:nvSpPr>
        <p:spPr>
          <a:xfrm>
            <a:off x="-1" y="2526525"/>
            <a:ext cx="1170462" cy="356337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43DCC77D-E83C-469F-89CD-6BA43360ABC8}"/>
              </a:ext>
            </a:extLst>
          </p:cNvPr>
          <p:cNvSpPr/>
          <p:nvPr userDrawn="1"/>
        </p:nvSpPr>
        <p:spPr>
          <a:xfrm>
            <a:off x="0" y="758952"/>
            <a:ext cx="10905976" cy="165937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3" name="Title 1">
            <a:extLst>
              <a:ext uri="{FF2B5EF4-FFF2-40B4-BE49-F238E27FC236}">
                <a16:creationId xmlns:a16="http://schemas.microsoft.com/office/drawing/2014/main" id="{26324FCD-DB02-475A-A176-06E8E5A51715}"/>
              </a:ext>
            </a:extLst>
          </p:cNvPr>
          <p:cNvSpPr>
            <a:spLocks noGrp="1"/>
          </p:cNvSpPr>
          <p:nvPr>
            <p:ph type="title"/>
          </p:nvPr>
        </p:nvSpPr>
        <p:spPr>
          <a:xfrm>
            <a:off x="1783974" y="868680"/>
            <a:ext cx="8590084" cy="1434906"/>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89177FE1-3E6C-4964-8ECF-7A59B762B0E4}"/>
              </a:ext>
            </a:extLst>
          </p:cNvPr>
          <p:cNvSpPr/>
          <p:nvPr userDrawn="1"/>
        </p:nvSpPr>
        <p:spPr>
          <a:xfrm>
            <a:off x="11014533" y="759506"/>
            <a:ext cx="1170462" cy="165937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21">
            <a:extLst>
              <a:ext uri="{FF2B5EF4-FFF2-40B4-BE49-F238E27FC236}">
                <a16:creationId xmlns:a16="http://schemas.microsoft.com/office/drawing/2014/main" id="{C6428E5B-816F-4CA0-B9A7-CB6107D35533}"/>
              </a:ext>
            </a:extLst>
          </p:cNvPr>
          <p:cNvSpPr/>
          <p:nvPr userDrawn="1"/>
        </p:nvSpPr>
        <p:spPr>
          <a:xfrm>
            <a:off x="1287810" y="2526525"/>
            <a:ext cx="1090597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Text Placeholder 2">
            <a:extLst>
              <a:ext uri="{FF2B5EF4-FFF2-40B4-BE49-F238E27FC236}">
                <a16:creationId xmlns:a16="http://schemas.microsoft.com/office/drawing/2014/main" id="{F0772FB0-32ED-4DB8-9F56-587A5BEF3F2B}"/>
              </a:ext>
            </a:extLst>
          </p:cNvPr>
          <p:cNvSpPr>
            <a:spLocks noGrp="1"/>
          </p:cNvSpPr>
          <p:nvPr>
            <p:ph type="body" idx="1"/>
          </p:nvPr>
        </p:nvSpPr>
        <p:spPr>
          <a:xfrm>
            <a:off x="1783974" y="2684770"/>
            <a:ext cx="9120216" cy="3304549"/>
          </a:xfrm>
        </p:spPr>
        <p:txBody>
          <a:bodyPr anchor="ctr" anchorCtr="0">
            <a:normAutofit/>
          </a:bodyPr>
          <a:lstStyle>
            <a:lvl1pPr marL="342900" indent="-342900">
              <a:buFont typeface="Arial" panose="020B0604020202020204" pitchFamily="34" charset="0"/>
              <a:buChar char="•"/>
              <a:defRPr sz="2200" cap="none" spc="0" baseline="0">
                <a:solidFill>
                  <a:schemeClr val="bg2"/>
                </a:solidFill>
              </a:defRPr>
            </a:lvl1pPr>
            <a:lvl2pPr marL="742950" indent="-285750">
              <a:buFont typeface="Arial" panose="020B0604020202020204" pitchFamily="34" charset="0"/>
              <a:buChar char="•"/>
              <a:defRPr sz="1800">
                <a:solidFill>
                  <a:schemeClr val="bg2"/>
                </a:solidFill>
              </a:defRPr>
            </a:lvl2pPr>
            <a:lvl3pPr marL="1200150" indent="-285750">
              <a:buFont typeface="Arial" panose="020B0604020202020204" pitchFamily="34" charset="0"/>
              <a:buChar char="•"/>
              <a:defRPr sz="1600">
                <a:solidFill>
                  <a:schemeClr val="bg2"/>
                </a:solidFill>
              </a:defRPr>
            </a:lvl3pPr>
            <a:lvl4pPr marL="1657350" indent="-285750">
              <a:buFont typeface="Arial" panose="020B0604020202020204" pitchFamily="34" charset="0"/>
              <a:buChar char="•"/>
              <a:defRPr sz="1400">
                <a:solidFill>
                  <a:schemeClr val="bg2"/>
                </a:solidFill>
              </a:defRPr>
            </a:lvl4pPr>
            <a:lvl5pPr marL="2114550" indent="-285750">
              <a:buFont typeface="Arial" panose="020B0604020202020204" pitchFamily="34" charset="0"/>
              <a:buChar char="•"/>
              <a:defRPr sz="1400">
                <a:solidFill>
                  <a:schemeClr val="bg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Date Placeholder 3">
            <a:extLst>
              <a:ext uri="{FF2B5EF4-FFF2-40B4-BE49-F238E27FC236}">
                <a16:creationId xmlns:a16="http://schemas.microsoft.com/office/drawing/2014/main" id="{4BB7DCFF-990A-4D13-AADC-AD1B3BABD336}"/>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23161944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90D47E-B3B8-440E-9F42-8E8BF157EBFB}"/>
              </a:ext>
            </a:extLst>
          </p:cNvPr>
          <p:cNvSpPr/>
          <p:nvPr userDrawn="1"/>
        </p:nvSpPr>
        <p:spPr>
          <a:xfrm>
            <a:off x="8722615" y="761103"/>
            <a:ext cx="3469385" cy="53357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83566" y="2345167"/>
            <a:ext cx="2947482" cy="3376355"/>
          </a:xfrm>
        </p:spPr>
        <p:txBody>
          <a:bodyPr/>
          <a:lstStyle>
            <a:lvl1pPr>
              <a:defRPr>
                <a:solidFill>
                  <a:schemeClr val="tx1"/>
                </a:solidFill>
              </a:defRPr>
            </a:lvl1pPr>
          </a:lstStyle>
          <a:p>
            <a:r>
              <a:rPr lang="en-US" smtClean="0"/>
              <a:t>Click to edit Master title style</a:t>
            </a:r>
            <a:endParaRPr lang="en-US" dirty="0"/>
          </a:p>
        </p:txBody>
      </p:sp>
      <p:sp>
        <p:nvSpPr>
          <p:cNvPr id="9" name="Rectangle 8">
            <a:extLst>
              <a:ext uri="{FF2B5EF4-FFF2-40B4-BE49-F238E27FC236}">
                <a16:creationId xmlns:a16="http://schemas.microsoft.com/office/drawing/2014/main" id="{B1F71A73-3F86-47BC-8F23-CF55E86418C3}"/>
              </a:ext>
            </a:extLst>
          </p:cNvPr>
          <p:cNvSpPr/>
          <p:nvPr userDrawn="1"/>
        </p:nvSpPr>
        <p:spPr>
          <a:xfrm>
            <a:off x="573233" y="761103"/>
            <a:ext cx="8065158" cy="5335793"/>
          </a:xfrm>
          <a:prstGeom prst="rect">
            <a:avLst/>
          </a:prstGeom>
          <a:solidFill>
            <a:schemeClr val="tx1">
              <a:alpha val="8509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51134" y="860611"/>
            <a:ext cx="7315200" cy="512064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8" name="Rectangle 7">
            <a:extLst>
              <a:ext uri="{FF2B5EF4-FFF2-40B4-BE49-F238E27FC236}">
                <a16:creationId xmlns:a16="http://schemas.microsoft.com/office/drawing/2014/main" id="{65CA5BF5-DE7F-4460-817D-AE1BAC336C92}"/>
              </a:ext>
            </a:extLst>
          </p:cNvPr>
          <p:cNvSpPr/>
          <p:nvPr userDrawn="1"/>
        </p:nvSpPr>
        <p:spPr>
          <a:xfrm>
            <a:off x="1" y="753035"/>
            <a:ext cx="494852" cy="5335793"/>
          </a:xfrm>
          <a:prstGeom prst="rect">
            <a:avLst/>
          </a:prstGeom>
          <a:solidFill>
            <a:schemeClr val="accent5">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33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2F5601C1-348E-4149-A60A-012B14EBE97F}" type="slidenum">
              <a:rPr lang="en-ZA" smtClean="0"/>
              <a:pPr/>
              <a:t>‹#›</a:t>
            </a:fld>
            <a:endParaRPr lang="en-ZA"/>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r>
              <a:rPr lang="en-US"/>
              <a:t>7/14/2018</a:t>
            </a:r>
            <a:endParaRPr lang="en-ZA" dirty="0"/>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038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cons_Title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9" name="Rectangle 8">
            <a:extLst>
              <a:ext uri="{FF2B5EF4-FFF2-40B4-BE49-F238E27FC236}">
                <a16:creationId xmlns:a16="http://schemas.microsoft.com/office/drawing/2014/main" id="{25CCA687-AB7D-4035-849A-4D9F7C0401C1}"/>
              </a:ext>
            </a:extLst>
          </p:cNvPr>
          <p:cNvSpPr/>
          <p:nvPr userDrawn="1"/>
        </p:nvSpPr>
        <p:spPr>
          <a:xfrm>
            <a:off x="-1" y="2526525"/>
            <a:ext cx="3068514" cy="356337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C5B57C12-8635-490F-AC5E-880EE5EFB9F2}"/>
              </a:ext>
            </a:extLst>
          </p:cNvPr>
          <p:cNvSpPr/>
          <p:nvPr userDrawn="1"/>
        </p:nvSpPr>
        <p:spPr>
          <a:xfrm>
            <a:off x="3200401" y="2526525"/>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BF4D011-4812-426A-AF72-052AC843FFB5}"/>
              </a:ext>
            </a:extLst>
          </p:cNvPr>
          <p:cNvSpPr/>
          <p:nvPr userDrawn="1"/>
        </p:nvSpPr>
        <p:spPr>
          <a:xfrm>
            <a:off x="0" y="7589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5933F083-BCA0-42F4-BB66-81AD5A4DAF5E}"/>
              </a:ext>
            </a:extLst>
          </p:cNvPr>
          <p:cNvSpPr>
            <a:spLocks noGrp="1"/>
          </p:cNvSpPr>
          <p:nvPr>
            <p:ph type="title"/>
          </p:nvPr>
        </p:nvSpPr>
        <p:spPr>
          <a:xfrm>
            <a:off x="509954" y="2637691"/>
            <a:ext cx="2431210" cy="3347055"/>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A40193E2-84B1-4994-8F97-4A2EBCE6D1A5}"/>
              </a:ext>
            </a:extLst>
          </p:cNvPr>
          <p:cNvSpPr/>
          <p:nvPr userDrawn="1"/>
        </p:nvSpPr>
        <p:spPr>
          <a:xfrm>
            <a:off x="11815866" y="25265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ext Placeholder 2">
            <a:extLst>
              <a:ext uri="{FF2B5EF4-FFF2-40B4-BE49-F238E27FC236}">
                <a16:creationId xmlns:a16="http://schemas.microsoft.com/office/drawing/2014/main" id="{A3569071-305C-4C40-87F4-0EE8553B6640}"/>
              </a:ext>
            </a:extLst>
          </p:cNvPr>
          <p:cNvSpPr>
            <a:spLocks noGrp="1"/>
          </p:cNvSpPr>
          <p:nvPr>
            <p:ph type="body" sz="quarter" idx="13"/>
          </p:nvPr>
        </p:nvSpPr>
        <p:spPr>
          <a:xfrm>
            <a:off x="3597275" y="2638425"/>
            <a:ext cx="8091488" cy="3346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3">
            <a:extLst>
              <a:ext uri="{FF2B5EF4-FFF2-40B4-BE49-F238E27FC236}">
                <a16:creationId xmlns:a16="http://schemas.microsoft.com/office/drawing/2014/main" id="{C8501626-512F-4A26-9857-5FC55FC399B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390954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cons Title Right">
    <p:bg>
      <p:bgPr>
        <a:solidFill>
          <a:schemeClr val="bg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10" name="Rectangle 9">
            <a:extLst>
              <a:ext uri="{FF2B5EF4-FFF2-40B4-BE49-F238E27FC236}">
                <a16:creationId xmlns:a16="http://schemas.microsoft.com/office/drawing/2014/main" id="{C5B57C12-8635-490F-AC5E-880EE5EFB9F2}"/>
              </a:ext>
            </a:extLst>
          </p:cNvPr>
          <p:cNvSpPr/>
          <p:nvPr userDrawn="1"/>
        </p:nvSpPr>
        <p:spPr>
          <a:xfrm>
            <a:off x="527125" y="2524913"/>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25CCA687-AB7D-4035-849A-4D9F7C0401C1}"/>
              </a:ext>
            </a:extLst>
          </p:cNvPr>
          <p:cNvSpPr/>
          <p:nvPr userDrawn="1"/>
        </p:nvSpPr>
        <p:spPr>
          <a:xfrm>
            <a:off x="9118064" y="2524912"/>
            <a:ext cx="3068514" cy="3563377"/>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BF4D011-4812-426A-AF72-052AC843FFB5}"/>
              </a:ext>
            </a:extLst>
          </p:cNvPr>
          <p:cNvSpPr/>
          <p:nvPr userDrawn="1"/>
        </p:nvSpPr>
        <p:spPr>
          <a:xfrm>
            <a:off x="9118063" y="765851"/>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5933F083-BCA0-42F4-BB66-81AD5A4DAF5E}"/>
              </a:ext>
            </a:extLst>
          </p:cNvPr>
          <p:cNvSpPr>
            <a:spLocks noGrp="1"/>
          </p:cNvSpPr>
          <p:nvPr>
            <p:ph type="title"/>
          </p:nvPr>
        </p:nvSpPr>
        <p:spPr>
          <a:xfrm>
            <a:off x="9425958" y="2641544"/>
            <a:ext cx="2431210" cy="3347055"/>
          </a:xfrm>
        </p:spPr>
        <p:txBody>
          <a:bodyPr/>
          <a:lstStyle>
            <a:lvl1pPr>
              <a:defRPr>
                <a:solidFill>
                  <a:schemeClr val="tx1"/>
                </a:solidFill>
              </a:defRPr>
            </a:lvl1pPr>
          </a:lstStyle>
          <a:p>
            <a:r>
              <a:rPr lang="en-US" smtClean="0"/>
              <a:t>Click to edit Master title style</a:t>
            </a:r>
            <a:endParaRPr lang="en-ZA" dirty="0"/>
          </a:p>
        </p:txBody>
      </p:sp>
      <p:sp>
        <p:nvSpPr>
          <p:cNvPr id="14" name="Rectangle 13">
            <a:extLst>
              <a:ext uri="{FF2B5EF4-FFF2-40B4-BE49-F238E27FC236}">
                <a16:creationId xmlns:a16="http://schemas.microsoft.com/office/drawing/2014/main" id="{A40193E2-84B1-4994-8F97-4A2EBCE6D1A5}"/>
              </a:ext>
            </a:extLst>
          </p:cNvPr>
          <p:cNvSpPr/>
          <p:nvPr userDrawn="1"/>
        </p:nvSpPr>
        <p:spPr>
          <a:xfrm>
            <a:off x="15348" y="2531097"/>
            <a:ext cx="376134" cy="35679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ext Placeholder 2">
            <a:extLst>
              <a:ext uri="{FF2B5EF4-FFF2-40B4-BE49-F238E27FC236}">
                <a16:creationId xmlns:a16="http://schemas.microsoft.com/office/drawing/2014/main" id="{A3569071-305C-4C40-87F4-0EE8553B6640}"/>
              </a:ext>
            </a:extLst>
          </p:cNvPr>
          <p:cNvSpPr>
            <a:spLocks noGrp="1"/>
          </p:cNvSpPr>
          <p:nvPr>
            <p:ph type="body" sz="quarter" idx="13"/>
          </p:nvPr>
        </p:nvSpPr>
        <p:spPr>
          <a:xfrm>
            <a:off x="722203" y="2633375"/>
            <a:ext cx="8091488" cy="3346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Date Placeholder 3">
            <a:extLst>
              <a:ext uri="{FF2B5EF4-FFF2-40B4-BE49-F238E27FC236}">
                <a16:creationId xmlns:a16="http://schemas.microsoft.com/office/drawing/2014/main" id="{C8501626-512F-4A26-9857-5FC55FC399B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66022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_by_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FEA5CF-263B-4BE3-8A0F-4F64C91A3EAD}"/>
              </a:ext>
            </a:extLst>
          </p:cNvPr>
          <p:cNvSpPr>
            <a:spLocks noGrp="1"/>
          </p:cNvSpPr>
          <p:nvPr>
            <p:ph type="pic" sz="quarter" idx="13"/>
          </p:nvPr>
        </p:nvSpPr>
        <p:spPr>
          <a:xfrm>
            <a:off x="0" y="0"/>
            <a:ext cx="12192000" cy="6858000"/>
          </a:xfrm>
          <a:noFill/>
        </p:spPr>
        <p:txBody>
          <a:bodyPr/>
          <a:lstStyle/>
          <a:p>
            <a:r>
              <a:rPr lang="en-US" smtClean="0"/>
              <a:t>Click icon to add picture</a:t>
            </a:r>
            <a:endParaRPr lang="en-US"/>
          </a:p>
        </p:txBody>
      </p:sp>
      <p:sp>
        <p:nvSpPr>
          <p:cNvPr id="9" name="Rectangle 8">
            <a:extLst>
              <a:ext uri="{FF2B5EF4-FFF2-40B4-BE49-F238E27FC236}">
                <a16:creationId xmlns:a16="http://schemas.microsoft.com/office/drawing/2014/main" id="{DB9B4BDF-0731-43A1-9FA4-B813CCABFFBD}"/>
              </a:ext>
            </a:extLst>
          </p:cNvPr>
          <p:cNvSpPr/>
          <p:nvPr userDrawn="1"/>
        </p:nvSpPr>
        <p:spPr>
          <a:xfrm>
            <a:off x="0" y="2661238"/>
            <a:ext cx="4044464" cy="3131310"/>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84E936B2-F67D-47E2-B4EF-BFB09DFAE723}"/>
              </a:ext>
            </a:extLst>
          </p:cNvPr>
          <p:cNvSpPr/>
          <p:nvPr userDrawn="1"/>
        </p:nvSpPr>
        <p:spPr>
          <a:xfrm>
            <a:off x="7746025" y="1065452"/>
            <a:ext cx="4445977"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9D99AE2-0582-4909-A290-DE0718ED189B}"/>
              </a:ext>
            </a:extLst>
          </p:cNvPr>
          <p:cNvSpPr/>
          <p:nvPr userDrawn="1"/>
        </p:nvSpPr>
        <p:spPr>
          <a:xfrm>
            <a:off x="2" y="1065451"/>
            <a:ext cx="4044465" cy="1478849"/>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A0F68EA6-727E-4DCD-8AC2-A483CE5A60BA}"/>
              </a:ext>
            </a:extLst>
          </p:cNvPr>
          <p:cNvSpPr>
            <a:spLocks noGrp="1"/>
          </p:cNvSpPr>
          <p:nvPr>
            <p:ph type="title"/>
          </p:nvPr>
        </p:nvSpPr>
        <p:spPr>
          <a:xfrm>
            <a:off x="337476" y="2795380"/>
            <a:ext cx="3369512" cy="2880230"/>
          </a:xfrm>
        </p:spPr>
        <p:txBody>
          <a:bodyPr>
            <a:normAutofit/>
          </a:bodyPr>
          <a:lstStyle>
            <a:lvl1pPr>
              <a:defRPr>
                <a:solidFill>
                  <a:schemeClr val="tx1"/>
                </a:solidFill>
              </a:defRPr>
            </a:lvl1pPr>
          </a:lstStyle>
          <a:p>
            <a:r>
              <a:rPr lang="en-US" sz="3000" smtClean="0"/>
              <a:t>Click to edit Master title style</a:t>
            </a:r>
            <a:endParaRPr lang="en-ZA" sz="3000" dirty="0"/>
          </a:p>
        </p:txBody>
      </p:sp>
      <p:sp>
        <p:nvSpPr>
          <p:cNvPr id="13" name="Content Placeholder 2">
            <a:extLst>
              <a:ext uri="{FF2B5EF4-FFF2-40B4-BE49-F238E27FC236}">
                <a16:creationId xmlns:a16="http://schemas.microsoft.com/office/drawing/2014/main" id="{FC504EF3-1237-4467-9FD5-E0E43C1BABF5}"/>
              </a:ext>
            </a:extLst>
          </p:cNvPr>
          <p:cNvSpPr>
            <a:spLocks noGrp="1"/>
          </p:cNvSpPr>
          <p:nvPr>
            <p:ph idx="1"/>
          </p:nvPr>
        </p:nvSpPr>
        <p:spPr>
          <a:xfrm>
            <a:off x="7929197" y="1206481"/>
            <a:ext cx="4079631" cy="4469129"/>
          </a:xfrm>
        </p:spPr>
        <p:txBody>
          <a:bodyPr/>
          <a:lstStyle>
            <a:lvl1pPr>
              <a:defRPr>
                <a:solidFill>
                  <a:schemeClr val="bg2"/>
                </a:solidFill>
              </a:defRPr>
            </a:lvl1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a:p>
            <a:r>
              <a:rPr lang="en-US" dirty="0"/>
              <a:t> Add a footer 	</a:t>
            </a:r>
          </a:p>
          <a:p>
            <a:endParaRPr lang="en-ZA" dirty="0"/>
          </a:p>
        </p:txBody>
      </p:sp>
      <p:sp>
        <p:nvSpPr>
          <p:cNvPr id="7" name="Slide Number Placeholder 6"/>
          <p:cNvSpPr>
            <a:spLocks noGrp="1"/>
          </p:cNvSpPr>
          <p:nvPr>
            <p:ph type="sldNum" sz="quarter" idx="12"/>
          </p:nvPr>
        </p:nvSpPr>
        <p:spPr/>
        <p:txBody>
          <a:bodyPr/>
          <a:lstStyle/>
          <a:p>
            <a:fld id="{2F5601C1-348E-4149-A60A-012B14EBE97F}" type="slidenum">
              <a:rPr lang="en-ZA" smtClean="0"/>
              <a:t>‹#›</a:t>
            </a:fld>
            <a:endParaRPr lang="en-ZA"/>
          </a:p>
        </p:txBody>
      </p:sp>
      <p:sp>
        <p:nvSpPr>
          <p:cNvPr id="24" name="Date Placeholder 3">
            <a:extLst>
              <a:ext uri="{FF2B5EF4-FFF2-40B4-BE49-F238E27FC236}">
                <a16:creationId xmlns:a16="http://schemas.microsoft.com/office/drawing/2014/main" id="{668056DE-DA3F-41EF-A93F-C50A4A789D7E}"/>
              </a:ext>
            </a:extLst>
          </p:cNvPr>
          <p:cNvSpPr>
            <a:spLocks noGrp="1"/>
          </p:cNvSpPr>
          <p:nvPr>
            <p:ph type="dt" sz="half" idx="10"/>
          </p:nvPr>
        </p:nvSpPr>
        <p:spPr>
          <a:xfrm>
            <a:off x="262465" y="6356350"/>
            <a:ext cx="2743200" cy="365125"/>
          </a:xfrm>
        </p:spPr>
        <p:txBody>
          <a:bodyPr/>
          <a:lstStyle/>
          <a:p>
            <a:r>
              <a:rPr lang="en-US" dirty="0"/>
              <a:t>7/14/2018</a:t>
            </a:r>
            <a:endParaRPr lang="en-ZA" dirty="0"/>
          </a:p>
        </p:txBody>
      </p:sp>
    </p:spTree>
    <p:extLst>
      <p:ext uri="{BB962C8B-B14F-4D97-AF65-F5344CB8AC3E}">
        <p14:creationId xmlns:p14="http://schemas.microsoft.com/office/powerpoint/2010/main" val="101814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solidFill>
              </a:defRPr>
            </a:lvl1pPr>
          </a:lstStyle>
          <a:p>
            <a:r>
              <a:rPr lang="en-US"/>
              <a:t>7/14/2018</a:t>
            </a:r>
            <a:endParaRPr lang="en-ZA"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solidFill>
              </a:defRPr>
            </a:lvl1pPr>
          </a:lstStyle>
          <a:p>
            <a:endParaRPr lang="en-US"/>
          </a:p>
          <a:p>
            <a:r>
              <a:rPr lang="en-US"/>
              <a:t> Add a footer 	</a:t>
            </a:r>
          </a:p>
          <a:p>
            <a:endParaRPr lang="en-ZA"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bg2"/>
                </a:solidFill>
              </a:defRPr>
            </a:lvl1pPr>
          </a:lstStyle>
          <a:p>
            <a:fld id="{2F5601C1-348E-4149-A60A-012B14EBE97F}" type="slidenum">
              <a:rPr lang="en-ZA" smtClean="0"/>
              <a:pPr/>
              <a:t>‹#›</a:t>
            </a:fld>
            <a:endParaRPr lang="en-ZA"/>
          </a:p>
        </p:txBody>
      </p:sp>
    </p:spTree>
    <p:extLst>
      <p:ext uri="{BB962C8B-B14F-4D97-AF65-F5344CB8AC3E}">
        <p14:creationId xmlns:p14="http://schemas.microsoft.com/office/powerpoint/2010/main" val="262410087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72" r:id="rId4"/>
    <p:sldLayoutId id="2147483676" r:id="rId5"/>
    <p:sldLayoutId id="2147483677" r:id="rId6"/>
    <p:sldLayoutId id="2147483673" r:id="rId7"/>
    <p:sldLayoutId id="2147483678" r:id="rId8"/>
    <p:sldLayoutId id="2147483674" r:id="rId9"/>
    <p:sldLayoutId id="2147483682" r:id="rId10"/>
    <p:sldLayoutId id="2147483684" r:id="rId11"/>
    <p:sldLayoutId id="2147483680" r:id="rId12"/>
    <p:sldLayoutId id="2147483683" r:id="rId13"/>
    <p:sldLayoutId id="2147483679" r:id="rId14"/>
    <p:sldLayoutId id="2147483667" r:id="rId15"/>
  </p:sldLayoutIdLst>
  <p:txStyles>
    <p:titleStyle>
      <a:lvl1pPr algn="l" defTabSz="914400" rtl="0" eaLnBrk="1" latinLnBrk="0" hangingPunct="1">
        <a:lnSpc>
          <a:spcPct val="90000"/>
        </a:lnSpc>
        <a:spcBef>
          <a:spcPct val="0"/>
        </a:spcBef>
        <a:buNone/>
        <a:defRPr sz="3600" kern="1200" spc="-60"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Remastered%20CVSU%20Habits%20of%20Success%20of%20All%20Learners%20And%20Visual%20Arts%20PBGRs%20and%20PIs.pdf" TargetMode="External"/><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blackGray">
      <p:bgPr>
        <a:gradFill flip="none" rotWithShape="1">
          <a:gsLst>
            <a:gs pos="0">
              <a:schemeClr val="tx1">
                <a:lumMod val="50000"/>
              </a:schemeClr>
            </a:gs>
            <a:gs pos="49000">
              <a:schemeClr val="tx1">
                <a:lumMod val="50000"/>
              </a:schemeClr>
            </a:gs>
            <a:gs pos="97000">
              <a:schemeClr val="bg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Rectangle 10" descr="decorative element">
            <a:extLst>
              <a:ext uri="{FF2B5EF4-FFF2-40B4-BE49-F238E27FC236}">
                <a16:creationId xmlns:a16="http://schemas.microsoft.com/office/drawing/2014/main" id="{1C9E9A52-DC4D-4073-B101-9B4108DAAD42}"/>
              </a:ext>
              <a:ext uri="{C183D7F6-B498-43B3-948B-1728B52AA6E4}">
                <adec:decorative xmlns:adec="http://schemas.microsoft.com/office/drawing/2017/decorative" xmlns="" val="1"/>
              </a:ext>
            </a:extLst>
          </p:cNvPr>
          <p:cNvSpPr/>
          <p:nvPr/>
        </p:nvSpPr>
        <p:spPr>
          <a:xfrm>
            <a:off x="3289874" y="4668819"/>
            <a:ext cx="8902126" cy="14271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00" dirty="0"/>
          </a:p>
        </p:txBody>
      </p:sp>
      <p:sp>
        <p:nvSpPr>
          <p:cNvPr id="13" name="Rectangle 12" descr="decorative element">
            <a:extLst>
              <a:ext uri="{FF2B5EF4-FFF2-40B4-BE49-F238E27FC236}">
                <a16:creationId xmlns:a16="http://schemas.microsoft.com/office/drawing/2014/main" id="{902B5859-9D6F-46C0-ABF0-023C6B74126D}"/>
              </a:ext>
              <a:ext uri="{C183D7F6-B498-43B3-948B-1728B52AA6E4}">
                <adec:decorative xmlns:adec="http://schemas.microsoft.com/office/drawing/2017/decorative" xmlns="" val="1"/>
              </a:ext>
            </a:extLst>
          </p:cNvPr>
          <p:cNvSpPr/>
          <p:nvPr/>
        </p:nvSpPr>
        <p:spPr>
          <a:xfrm>
            <a:off x="3289874" y="761997"/>
            <a:ext cx="8902126" cy="3832225"/>
          </a:xfrm>
          <a:prstGeom prst="rect">
            <a:avLst/>
          </a:prstGeom>
          <a:solidFill>
            <a:srgbClr val="9F282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dirty="0"/>
          </a:p>
        </p:txBody>
      </p:sp>
      <p:sp>
        <p:nvSpPr>
          <p:cNvPr id="15" name="Rectangle 14" descr="decorative element">
            <a:extLst>
              <a:ext uri="{FF2B5EF4-FFF2-40B4-BE49-F238E27FC236}">
                <a16:creationId xmlns:a16="http://schemas.microsoft.com/office/drawing/2014/main" id="{6B9AC2C2-8572-458B-92E0-FCFC56DAF52B}"/>
              </a:ext>
              <a:ext uri="{C183D7F6-B498-43B3-948B-1728B52AA6E4}">
                <adec:decorative xmlns:adec="http://schemas.microsoft.com/office/drawing/2017/decorative" xmlns="" val="1"/>
              </a:ext>
            </a:extLst>
          </p:cNvPr>
          <p:cNvSpPr/>
          <p:nvPr/>
        </p:nvSpPr>
        <p:spPr>
          <a:xfrm>
            <a:off x="0" y="761998"/>
            <a:ext cx="3200400" cy="53340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21E24A-B45F-4E84-817F-A0D105887FBE}"/>
              </a:ext>
            </a:extLst>
          </p:cNvPr>
          <p:cNvSpPr>
            <a:spLocks noGrp="1"/>
          </p:cNvSpPr>
          <p:nvPr>
            <p:ph type="ctrTitle"/>
          </p:nvPr>
        </p:nvSpPr>
        <p:spPr/>
        <p:txBody>
          <a:bodyPr/>
          <a:lstStyle/>
          <a:p>
            <a:pPr algn="ctr"/>
            <a:r>
              <a:rPr lang="en-US" dirty="0" smtClean="0"/>
              <a:t>Proficiency Based Learning at NMHS</a:t>
            </a:r>
            <a:br>
              <a:rPr lang="en-US" dirty="0" smtClean="0"/>
            </a:br>
            <a:r>
              <a:rPr lang="en-US" sz="3600" i="1" dirty="0" smtClean="0"/>
              <a:t>Making a Difference!</a:t>
            </a:r>
            <a:br>
              <a:rPr lang="en-US" sz="3600" i="1" dirty="0" smtClean="0"/>
            </a:br>
            <a:endParaRPr lang="en-ZA" sz="3600" i="1" dirty="0"/>
          </a:p>
        </p:txBody>
      </p:sp>
      <p:sp>
        <p:nvSpPr>
          <p:cNvPr id="3" name="Subtitle 2">
            <a:extLst>
              <a:ext uri="{FF2B5EF4-FFF2-40B4-BE49-F238E27FC236}">
                <a16:creationId xmlns:a16="http://schemas.microsoft.com/office/drawing/2014/main" id="{B1DCF22D-34B9-4165-8498-9B48279F64D5}"/>
              </a:ext>
            </a:extLst>
          </p:cNvPr>
          <p:cNvSpPr>
            <a:spLocks noGrp="1"/>
          </p:cNvSpPr>
          <p:nvPr>
            <p:ph type="subTitle" idx="1"/>
          </p:nvPr>
        </p:nvSpPr>
        <p:spPr/>
        <p:txBody>
          <a:bodyPr/>
          <a:lstStyle/>
          <a:p>
            <a:pPr algn="ctr"/>
            <a:r>
              <a:rPr lang="en-US" dirty="0" smtClean="0"/>
              <a:t>Northfield Middle &amp; High School – October 24, 2018</a:t>
            </a:r>
            <a:endParaRPr lang="en-US" dirty="0"/>
          </a:p>
        </p:txBody>
      </p:sp>
      <p:pic>
        <p:nvPicPr>
          <p:cNvPr id="5" name="Graphic 4">
            <a:extLst>
              <a:ext uri="{FF2B5EF4-FFF2-40B4-BE49-F238E27FC236}">
                <a16:creationId xmlns:a16="http://schemas.microsoft.com/office/drawing/2014/main" id="{AEE3CC4A-1C1A-47EE-A13F-126EC5A99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black">
          <a:xfrm>
            <a:off x="0" y="1159523"/>
            <a:ext cx="3200400" cy="3200400"/>
          </a:xfrm>
          <a:prstGeom prst="rect">
            <a:avLst/>
          </a:prstGeom>
        </p:spPr>
      </p:pic>
    </p:spTree>
    <p:extLst>
      <p:ext uri="{BB962C8B-B14F-4D97-AF65-F5344CB8AC3E}">
        <p14:creationId xmlns:p14="http://schemas.microsoft.com/office/powerpoint/2010/main" val="335499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8504C3-A3CB-44FD-8920-1C9ECE4D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 y="-702015"/>
            <a:ext cx="12197521" cy="10865019"/>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6581"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2637691"/>
            <a:ext cx="3066582" cy="3347055"/>
          </a:xfrm>
        </p:spPr>
        <p:txBody>
          <a:bodyPr/>
          <a:lstStyle/>
          <a:p>
            <a:pPr algn="ctr"/>
            <a:r>
              <a:rPr lang="en-US" dirty="0" smtClean="0"/>
              <a:t>“Grades” are given by Performance Indicator</a:t>
            </a:r>
            <a:endParaRPr lang="en-US" dirty="0"/>
          </a:p>
        </p:txBody>
      </p:sp>
      <p:sp>
        <p:nvSpPr>
          <p:cNvPr id="3" name="Content Placeholder 2">
            <a:extLst>
              <a:ext uri="{FF2B5EF4-FFF2-40B4-BE49-F238E27FC236}">
                <a16:creationId xmlns:a16="http://schemas.microsoft.com/office/drawing/2014/main" id="{27D37CD8-FB64-46C6-BA92-4854E7C63B82}"/>
              </a:ext>
            </a:extLst>
          </p:cNvPr>
          <p:cNvSpPr>
            <a:spLocks noGrp="1"/>
          </p:cNvSpPr>
          <p:nvPr>
            <p:ph idx="4294967295"/>
          </p:nvPr>
        </p:nvSpPr>
        <p:spPr>
          <a:xfrm>
            <a:off x="3578466" y="2637692"/>
            <a:ext cx="7606002" cy="3347056"/>
          </a:xfrm>
        </p:spPr>
        <p:txBody>
          <a:bodyPr/>
          <a:lstStyle/>
          <a:p>
            <a:r>
              <a:rPr lang="en-US" dirty="0" smtClean="0">
                <a:solidFill>
                  <a:schemeClr val="accent5"/>
                </a:solidFill>
              </a:rPr>
              <a:t>Students are assessed on each Performance Indicator, each PBGR has 3-5 indicators that must be met at a Proficient level in order to meet graduation requirements</a:t>
            </a:r>
          </a:p>
          <a:p>
            <a:r>
              <a:rPr lang="en-US" dirty="0" smtClean="0">
                <a:solidFill>
                  <a:schemeClr val="accent5"/>
                </a:solidFill>
              </a:rPr>
              <a:t>Scores for each Performance Indicator can be found by checking progress through Tyler</a:t>
            </a:r>
          </a:p>
          <a:p>
            <a:r>
              <a:rPr lang="en-US" dirty="0" smtClean="0">
                <a:solidFill>
                  <a:schemeClr val="accent5"/>
                </a:solidFill>
              </a:rPr>
              <a:t>Term ending “grades” that end up on a report card, the Grades tile in Tyler, are the final assessment for that </a:t>
            </a:r>
            <a:r>
              <a:rPr lang="en-US" b="1" dirty="0" smtClean="0">
                <a:solidFill>
                  <a:schemeClr val="accent5"/>
                </a:solidFill>
              </a:rPr>
              <a:t>term</a:t>
            </a:r>
            <a:r>
              <a:rPr lang="en-US" dirty="0" smtClean="0">
                <a:solidFill>
                  <a:schemeClr val="accent5"/>
                </a:solidFill>
              </a:rPr>
              <a:t> for each </a:t>
            </a:r>
            <a:r>
              <a:rPr lang="en-US" b="1" dirty="0" smtClean="0">
                <a:solidFill>
                  <a:schemeClr val="accent5"/>
                </a:solidFill>
              </a:rPr>
              <a:t>Performance Indicator</a:t>
            </a:r>
            <a:endParaRPr lang="en-US" b="1" dirty="0">
              <a:solidFill>
                <a:schemeClr val="accent5"/>
              </a:solidFill>
            </a:endParaRPr>
          </a:p>
        </p:txBody>
      </p:sp>
      <p:sp>
        <p:nvSpPr>
          <p:cNvPr id="10" name="TextBox 9"/>
          <p:cNvSpPr txBox="1"/>
          <p:nvPr/>
        </p:nvSpPr>
        <p:spPr>
          <a:xfrm>
            <a:off x="104503" y="1175657"/>
            <a:ext cx="2743200" cy="646331"/>
          </a:xfrm>
          <a:prstGeom prst="rect">
            <a:avLst/>
          </a:prstGeom>
          <a:solidFill>
            <a:srgbClr val="9F2825"/>
          </a:solidFill>
        </p:spPr>
        <p:txBody>
          <a:bodyPr wrap="square" rtlCol="0">
            <a:spAutoFit/>
          </a:bodyPr>
          <a:lstStyle/>
          <a:p>
            <a:pPr algn="ctr"/>
            <a:r>
              <a:rPr lang="en-US" dirty="0" smtClean="0"/>
              <a:t>Is there an overall course grade?</a:t>
            </a:r>
            <a:endParaRPr lang="en-US" dirty="0"/>
          </a:p>
        </p:txBody>
      </p:sp>
    </p:spTree>
    <p:extLst>
      <p:ext uri="{BB962C8B-B14F-4D97-AF65-F5344CB8AC3E}">
        <p14:creationId xmlns:p14="http://schemas.microsoft.com/office/powerpoint/2010/main" val="40602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 y="-871211"/>
            <a:ext cx="12192004" cy="7923186"/>
          </a:xfrm>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899"/>
            <a:ext cx="4689566" cy="3613487"/>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4676503" y="1065452"/>
            <a:ext cx="7515499"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0" y="2786588"/>
            <a:ext cx="3174274" cy="2880230"/>
          </a:xfrm>
        </p:spPr>
        <p:txBody>
          <a:bodyPr/>
          <a:lstStyle/>
          <a:p>
            <a:pPr algn="ctr"/>
            <a:r>
              <a:rPr lang="en-US" dirty="0"/>
              <a:t>Proficiency Based </a:t>
            </a:r>
            <a:r>
              <a:rPr lang="en-US" dirty="0" smtClean="0"/>
              <a:t>Learning</a:t>
            </a:r>
            <a:endParaRPr lang="en-US" dirty="0"/>
          </a:p>
        </p:txBody>
      </p:sp>
      <p:sp>
        <p:nvSpPr>
          <p:cNvPr id="4" name="Content Placeholder 3">
            <a:extLst>
              <a:ext uri="{FF2B5EF4-FFF2-40B4-BE49-F238E27FC236}">
                <a16:creationId xmlns:a16="http://schemas.microsoft.com/office/drawing/2014/main" id="{FD0DEE54-ADE0-4E7E-A56E-22CBED38C763}"/>
              </a:ext>
            </a:extLst>
          </p:cNvPr>
          <p:cNvSpPr>
            <a:spLocks noGrp="1"/>
          </p:cNvSpPr>
          <p:nvPr>
            <p:ph idx="1"/>
          </p:nvPr>
        </p:nvSpPr>
        <p:spPr>
          <a:xfrm>
            <a:off x="6071365" y="1206481"/>
            <a:ext cx="6024841" cy="4469129"/>
          </a:xfrm>
        </p:spPr>
        <p:txBody>
          <a:bodyPr/>
          <a:lstStyle/>
          <a:p>
            <a:r>
              <a:rPr lang="en-US" dirty="0"/>
              <a:t>Derived from existing content area standards (CCSS, NGSS, etc…).</a:t>
            </a:r>
          </a:p>
          <a:p>
            <a:r>
              <a:rPr lang="en-US" dirty="0"/>
              <a:t>Performance Indicators are used to assess whether or not a student has met the Graduation Proficiency associated with those indicators.</a:t>
            </a:r>
          </a:p>
          <a:p>
            <a:r>
              <a:rPr lang="en-US" dirty="0"/>
              <a:t>These are not items in a checklist to determine proficiency, they are used to </a:t>
            </a:r>
            <a:r>
              <a:rPr lang="en-US" b="1" dirty="0"/>
              <a:t>inform</a:t>
            </a:r>
            <a:r>
              <a:rPr lang="en-US" dirty="0"/>
              <a:t> determinations of student proficiency.</a:t>
            </a:r>
          </a:p>
        </p:txBody>
      </p:sp>
      <p:sp>
        <p:nvSpPr>
          <p:cNvPr id="2" name="TextBox 1"/>
          <p:cNvSpPr txBox="1"/>
          <p:nvPr/>
        </p:nvSpPr>
        <p:spPr>
          <a:xfrm>
            <a:off x="0" y="1515291"/>
            <a:ext cx="3082832" cy="400110"/>
          </a:xfrm>
          <a:prstGeom prst="rect">
            <a:avLst/>
          </a:prstGeom>
          <a:noFill/>
        </p:spPr>
        <p:txBody>
          <a:bodyPr wrap="square" rtlCol="0">
            <a:spAutoFit/>
          </a:bodyPr>
          <a:lstStyle/>
          <a:p>
            <a:pPr algn="ctr"/>
            <a:r>
              <a:rPr lang="en-US" sz="2000" dirty="0" smtClean="0"/>
              <a:t>Central Vermont SU</a:t>
            </a:r>
            <a:endParaRPr lang="en-US" sz="2000" dirty="0"/>
          </a:p>
        </p:txBody>
      </p:sp>
      <p:pic>
        <p:nvPicPr>
          <p:cNvPr id="10" name="Content Placeholder 5"/>
          <p:cNvPicPr>
            <a:picLocks noChangeAspect="1"/>
          </p:cNvPicPr>
          <p:nvPr/>
        </p:nvPicPr>
        <p:blipFill>
          <a:blip r:embed="rId3"/>
          <a:stretch>
            <a:fillRect/>
          </a:stretch>
        </p:blipFill>
        <p:spPr>
          <a:xfrm>
            <a:off x="3095897" y="1065449"/>
            <a:ext cx="9078508" cy="5191643"/>
          </a:xfrm>
          <a:prstGeom prst="rect">
            <a:avLst/>
          </a:prstGeom>
        </p:spPr>
      </p:pic>
    </p:spTree>
    <p:extLst>
      <p:ext uri="{BB962C8B-B14F-4D97-AF65-F5344CB8AC3E}">
        <p14:creationId xmlns:p14="http://schemas.microsoft.com/office/powerpoint/2010/main" val="94475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 y="-1143000"/>
            <a:ext cx="12192002" cy="9144002"/>
          </a:xfrm>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899"/>
            <a:ext cx="4689566" cy="3197135"/>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6557554" y="1065452"/>
            <a:ext cx="5634448" cy="4760582"/>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0" y="2786588"/>
            <a:ext cx="4663440" cy="2880230"/>
          </a:xfrm>
        </p:spPr>
        <p:txBody>
          <a:bodyPr/>
          <a:lstStyle/>
          <a:p>
            <a:pPr algn="ctr"/>
            <a:r>
              <a:rPr lang="en-US" dirty="0" smtClean="0"/>
              <a:t>Habits of Success, PBGR’s, Performance Indicators, Learning Targets</a:t>
            </a:r>
            <a:endParaRPr lang="en-US" dirty="0"/>
          </a:p>
        </p:txBody>
      </p:sp>
      <p:sp>
        <p:nvSpPr>
          <p:cNvPr id="4" name="Content Placeholder 3">
            <a:extLst>
              <a:ext uri="{FF2B5EF4-FFF2-40B4-BE49-F238E27FC236}">
                <a16:creationId xmlns:a16="http://schemas.microsoft.com/office/drawing/2014/main" id="{FD0DEE54-ADE0-4E7E-A56E-22CBED38C763}"/>
              </a:ext>
            </a:extLst>
          </p:cNvPr>
          <p:cNvSpPr>
            <a:spLocks noGrp="1"/>
          </p:cNvSpPr>
          <p:nvPr>
            <p:ph idx="1"/>
          </p:nvPr>
        </p:nvSpPr>
        <p:spPr>
          <a:xfrm>
            <a:off x="7315199" y="1206481"/>
            <a:ext cx="3592287" cy="4469129"/>
          </a:xfrm>
        </p:spPr>
        <p:txBody>
          <a:bodyPr/>
          <a:lstStyle/>
          <a:p>
            <a:r>
              <a:rPr lang="en-US" dirty="0" smtClean="0"/>
              <a:t>Habits of Success for all learner, the Transferrable Skills that CVSU has identified as graduation requirements</a:t>
            </a:r>
          </a:p>
          <a:p>
            <a:pPr lvl="1"/>
            <a:r>
              <a:rPr lang="en-US" dirty="0" smtClean="0">
                <a:solidFill>
                  <a:schemeClr val="accent3">
                    <a:lumMod val="75000"/>
                    <a:lumOff val="25000"/>
                  </a:schemeClr>
                </a:solidFill>
                <a:hlinkClick r:id="rId3" action="ppaction://hlinkfile"/>
              </a:rPr>
              <a:t>Habits of Success and PBGR/PI’s for Visual Arts</a:t>
            </a:r>
            <a:endParaRPr lang="en-US" dirty="0" smtClean="0">
              <a:solidFill>
                <a:schemeClr val="accent3">
                  <a:lumMod val="75000"/>
                  <a:lumOff val="25000"/>
                </a:schemeClr>
              </a:solidFill>
            </a:endParaRPr>
          </a:p>
          <a:p>
            <a:endParaRPr lang="en-US" dirty="0"/>
          </a:p>
        </p:txBody>
      </p:sp>
      <p:sp>
        <p:nvSpPr>
          <p:cNvPr id="2" name="TextBox 1"/>
          <p:cNvSpPr txBox="1"/>
          <p:nvPr/>
        </p:nvSpPr>
        <p:spPr>
          <a:xfrm>
            <a:off x="-58783" y="1404765"/>
            <a:ext cx="4663440" cy="400110"/>
          </a:xfrm>
          <a:prstGeom prst="rect">
            <a:avLst/>
          </a:prstGeom>
          <a:noFill/>
        </p:spPr>
        <p:txBody>
          <a:bodyPr wrap="square" rtlCol="0">
            <a:spAutoFit/>
          </a:bodyPr>
          <a:lstStyle/>
          <a:p>
            <a:pPr algn="ctr"/>
            <a:r>
              <a:rPr lang="en-US" sz="2000" dirty="0"/>
              <a:t>What does this look like in a class?</a:t>
            </a:r>
          </a:p>
        </p:txBody>
      </p:sp>
    </p:spTree>
    <p:extLst>
      <p:ext uri="{BB962C8B-B14F-4D97-AF65-F5344CB8AC3E}">
        <p14:creationId xmlns:p14="http://schemas.microsoft.com/office/powerpoint/2010/main" val="1366949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8504C3-A3CB-44FD-8920-1C9ECE4D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 y="-269221"/>
            <a:ext cx="12197520" cy="9846192"/>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6581"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2637691"/>
            <a:ext cx="3066582" cy="3347055"/>
          </a:xfrm>
        </p:spPr>
        <p:txBody>
          <a:bodyPr/>
          <a:lstStyle/>
          <a:p>
            <a:pPr algn="ctr"/>
            <a:r>
              <a:rPr lang="en-US" dirty="0" smtClean="0"/>
              <a:t>Conclusion</a:t>
            </a:r>
            <a:endParaRPr lang="en-US" dirty="0"/>
          </a:p>
        </p:txBody>
      </p:sp>
      <p:sp>
        <p:nvSpPr>
          <p:cNvPr id="3" name="Content Placeholder 2">
            <a:extLst>
              <a:ext uri="{FF2B5EF4-FFF2-40B4-BE49-F238E27FC236}">
                <a16:creationId xmlns:a16="http://schemas.microsoft.com/office/drawing/2014/main" id="{27D37CD8-FB64-46C6-BA92-4854E7C63B82}"/>
              </a:ext>
            </a:extLst>
          </p:cNvPr>
          <p:cNvSpPr>
            <a:spLocks noGrp="1"/>
          </p:cNvSpPr>
          <p:nvPr>
            <p:ph idx="4294967295"/>
          </p:nvPr>
        </p:nvSpPr>
        <p:spPr>
          <a:xfrm>
            <a:off x="3578466" y="2637692"/>
            <a:ext cx="7606002" cy="3347056"/>
          </a:xfrm>
        </p:spPr>
        <p:txBody>
          <a:bodyPr/>
          <a:lstStyle/>
          <a:p>
            <a:r>
              <a:rPr lang="en-US" dirty="0" smtClean="0">
                <a:solidFill>
                  <a:schemeClr val="accent5"/>
                </a:solidFill>
              </a:rPr>
              <a:t>We will be having more parent nights to continue to inform the community about Proficiency Based Learning</a:t>
            </a:r>
          </a:p>
          <a:p>
            <a:r>
              <a:rPr lang="en-US" dirty="0" smtClean="0">
                <a:solidFill>
                  <a:schemeClr val="accent5"/>
                </a:solidFill>
              </a:rPr>
              <a:t>Stay tuned for the next evening</a:t>
            </a:r>
          </a:p>
          <a:p>
            <a:r>
              <a:rPr lang="en-US" dirty="0" smtClean="0">
                <a:solidFill>
                  <a:schemeClr val="accent5"/>
                </a:solidFill>
              </a:rPr>
              <a:t>We have some laptops available if you would like to log in and have us help you navigate</a:t>
            </a:r>
          </a:p>
          <a:p>
            <a:r>
              <a:rPr lang="en-US" b="1" dirty="0" smtClean="0">
                <a:solidFill>
                  <a:srgbClr val="9F2825"/>
                </a:solidFill>
              </a:rPr>
              <a:t>The Portal will be fully live this Weekend!</a:t>
            </a:r>
            <a:endParaRPr lang="en-US" b="1" dirty="0">
              <a:solidFill>
                <a:srgbClr val="9F2825"/>
              </a:solidFill>
            </a:endParaRPr>
          </a:p>
        </p:txBody>
      </p:sp>
      <p:sp>
        <p:nvSpPr>
          <p:cNvPr id="10" name="TextBox 9"/>
          <p:cNvSpPr txBox="1"/>
          <p:nvPr/>
        </p:nvSpPr>
        <p:spPr>
          <a:xfrm>
            <a:off x="104503" y="1175657"/>
            <a:ext cx="2743200" cy="369332"/>
          </a:xfrm>
          <a:prstGeom prst="rect">
            <a:avLst/>
          </a:prstGeom>
          <a:solidFill>
            <a:srgbClr val="9F2825"/>
          </a:solidFill>
        </p:spPr>
        <p:txBody>
          <a:bodyPr wrap="square" rtlCol="0">
            <a:spAutoFit/>
          </a:bodyPr>
          <a:lstStyle/>
          <a:p>
            <a:pPr algn="ctr"/>
            <a:r>
              <a:rPr lang="en-US" dirty="0" smtClean="0"/>
              <a:t>Thank you for coming!</a:t>
            </a:r>
            <a:endParaRPr lang="en-US" dirty="0"/>
          </a:p>
        </p:txBody>
      </p:sp>
    </p:spTree>
    <p:extLst>
      <p:ext uri="{BB962C8B-B14F-4D97-AF65-F5344CB8AC3E}">
        <p14:creationId xmlns:p14="http://schemas.microsoft.com/office/powerpoint/2010/main" val="84543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blackGray">
      <p:bgPr>
        <a:solidFill>
          <a:srgbClr val="9F282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DA6D5-81A3-49F8-A1CC-7E21524A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4" y="0"/>
            <a:ext cx="19507200" cy="15087600"/>
          </a:xfrm>
          <a:prstGeom prst="rect">
            <a:avLst/>
          </a:prstGeom>
        </p:spPr>
      </p:pic>
      <p:sp>
        <p:nvSpPr>
          <p:cNvPr id="7" name="Rectangle 6" descr="decorative element">
            <a:extLst>
              <a:ext uri="{FF2B5EF4-FFF2-40B4-BE49-F238E27FC236}">
                <a16:creationId xmlns:a16="http://schemas.microsoft.com/office/drawing/2014/main" id="{236B8967-28A5-4319-9F45-A38F127BFACB}"/>
              </a:ext>
              <a:ext uri="{C183D7F6-B498-43B3-948B-1728B52AA6E4}">
                <adec:decorative xmlns:adec="http://schemas.microsoft.com/office/drawing/2017/decorative" xmlns="" val="1"/>
              </a:ext>
            </a:extLst>
          </p:cNvPr>
          <p:cNvSpPr/>
          <p:nvPr/>
        </p:nvSpPr>
        <p:spPr>
          <a:xfrm>
            <a:off x="-1" y="2526525"/>
            <a:ext cx="1170462" cy="356337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7B73DA8D-B695-4EAF-90BA-F594F0523CBB}"/>
              </a:ext>
              <a:ext uri="{C183D7F6-B498-43B3-948B-1728B52AA6E4}">
                <adec:decorative xmlns:adec="http://schemas.microsoft.com/office/drawing/2017/decorative" xmlns="" val="1"/>
              </a:ext>
            </a:extLst>
          </p:cNvPr>
          <p:cNvSpPr/>
          <p:nvPr/>
        </p:nvSpPr>
        <p:spPr>
          <a:xfrm>
            <a:off x="0" y="758952"/>
            <a:ext cx="10905976" cy="1659371"/>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ABDD00D4-CC73-44C6-A7EF-AF738460C76B}"/>
              </a:ext>
              <a:ext uri="{C183D7F6-B498-43B3-948B-1728B52AA6E4}">
                <adec:decorative xmlns:adec="http://schemas.microsoft.com/office/drawing/2017/decorative" xmlns="" val="1"/>
              </a:ext>
            </a:extLst>
          </p:cNvPr>
          <p:cNvSpPr/>
          <p:nvPr/>
        </p:nvSpPr>
        <p:spPr>
          <a:xfrm>
            <a:off x="11014533" y="759506"/>
            <a:ext cx="1170462" cy="1659371"/>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descr="decorative element">
            <a:extLst>
              <a:ext uri="{FF2B5EF4-FFF2-40B4-BE49-F238E27FC236}">
                <a16:creationId xmlns:a16="http://schemas.microsoft.com/office/drawing/2014/main" id="{0C6C4027-4F93-4CBA-AC44-97487184CFB6}"/>
              </a:ext>
              <a:ext uri="{C183D7F6-B498-43B3-948B-1728B52AA6E4}">
                <adec:decorative xmlns:adec="http://schemas.microsoft.com/office/drawing/2017/decorative" xmlns="" val="1"/>
              </a:ext>
            </a:extLst>
          </p:cNvPr>
          <p:cNvSpPr/>
          <p:nvPr/>
        </p:nvSpPr>
        <p:spPr>
          <a:xfrm>
            <a:off x="1287810" y="2526525"/>
            <a:ext cx="1090597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9A95D57-AB2C-4C3E-9C97-3875158561FB}"/>
              </a:ext>
            </a:extLst>
          </p:cNvPr>
          <p:cNvSpPr>
            <a:spLocks noGrp="1"/>
          </p:cNvSpPr>
          <p:nvPr>
            <p:ph type="title"/>
          </p:nvPr>
        </p:nvSpPr>
        <p:spPr/>
        <p:txBody>
          <a:bodyPr/>
          <a:lstStyle/>
          <a:p>
            <a:r>
              <a:rPr lang="en-US" dirty="0" smtClean="0"/>
              <a:t>VT Education Quality Standards</a:t>
            </a:r>
            <a:endParaRPr lang="en-US" dirty="0"/>
          </a:p>
        </p:txBody>
      </p:sp>
      <p:sp>
        <p:nvSpPr>
          <p:cNvPr id="3" name="Text Placeholder 2">
            <a:extLst>
              <a:ext uri="{FF2B5EF4-FFF2-40B4-BE49-F238E27FC236}">
                <a16:creationId xmlns:a16="http://schemas.microsoft.com/office/drawing/2014/main" id="{9EE4824A-EE70-4F98-842D-0849F56F35E2}"/>
              </a:ext>
            </a:extLst>
          </p:cNvPr>
          <p:cNvSpPr>
            <a:spLocks noGrp="1"/>
          </p:cNvSpPr>
          <p:nvPr>
            <p:ph type="body" idx="1"/>
          </p:nvPr>
        </p:nvSpPr>
        <p:spPr/>
        <p:txBody>
          <a:bodyPr>
            <a:normAutofit/>
          </a:bodyPr>
          <a:lstStyle/>
          <a:p>
            <a:r>
              <a:rPr lang="en-US" sz="2400" dirty="0"/>
              <a:t>State Board Rule 2000 – adopted Dec. 17, 2013</a:t>
            </a:r>
          </a:p>
          <a:p>
            <a:pPr lvl="1"/>
            <a:r>
              <a:rPr lang="en-US" sz="2400" dirty="0"/>
              <a:t>The purpose of these rules is to ensure that all students in Vermont public schools are afforded educational opportunities that are substantially equal in quality, and enable them to achieve or exceed the standards approved by the State Board of Education.</a:t>
            </a:r>
          </a:p>
        </p:txBody>
      </p:sp>
      <p:pic>
        <p:nvPicPr>
          <p:cNvPr id="4" name="Graphic 3" descr="Books on Shelf">
            <a:extLst>
              <a:ext uri="{FF2B5EF4-FFF2-40B4-BE49-F238E27FC236}">
                <a16:creationId xmlns:a16="http://schemas.microsoft.com/office/drawing/2014/main" id="{F655BBAC-A544-466B-8D3E-6CDDA9699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bwMode="black">
          <a:xfrm>
            <a:off x="128413" y="1127318"/>
            <a:ext cx="914400" cy="914400"/>
          </a:xfrm>
          <a:prstGeom prst="rect">
            <a:avLst/>
          </a:prstGeom>
        </p:spPr>
      </p:pic>
    </p:spTree>
    <p:extLst>
      <p:ext uri="{BB962C8B-B14F-4D97-AF65-F5344CB8AC3E}">
        <p14:creationId xmlns:p14="http://schemas.microsoft.com/office/powerpoint/2010/main" val="2528395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pic>
        <p:nvPicPr>
          <p:cNvPr id="22" name="Picture 21" descr="Graduation">
            <a:extLst>
              <a:ext uri="{FF2B5EF4-FFF2-40B4-BE49-F238E27FC236}">
                <a16:creationId xmlns:a16="http://schemas.microsoft.com/office/drawing/2014/main" id="{858504C3-A3CB-44FD-8920-1C9ECE4D21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11" descr="decorative element">
            <a:extLst>
              <a:ext uri="{FF2B5EF4-FFF2-40B4-BE49-F238E27FC236}">
                <a16:creationId xmlns:a16="http://schemas.microsoft.com/office/drawing/2014/main" id="{A59A40CD-5408-433E-BDDB-04473D25E20F}"/>
              </a:ext>
              <a:ext uri="{C183D7F6-B498-43B3-948B-1728B52AA6E4}">
                <adec:decorative xmlns:adec="http://schemas.microsoft.com/office/drawing/2017/decorative" xmlns="" val="1"/>
              </a:ext>
            </a:extLst>
          </p:cNvPr>
          <p:cNvSpPr/>
          <p:nvPr/>
        </p:nvSpPr>
        <p:spPr>
          <a:xfrm>
            <a:off x="1791" y="2678925"/>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13" name="Rectangle 12" descr="decorative element">
            <a:extLst>
              <a:ext uri="{FF2B5EF4-FFF2-40B4-BE49-F238E27FC236}">
                <a16:creationId xmlns:a16="http://schemas.microsoft.com/office/drawing/2014/main" id="{595A3B18-E778-4780-AC96-F48E7BD591D6}"/>
              </a:ext>
              <a:ext uri="{C183D7F6-B498-43B3-948B-1728B52AA6E4}">
                <adec:decorative xmlns:adec="http://schemas.microsoft.com/office/drawing/2017/decorative" xmlns="" val="1"/>
              </a:ext>
            </a:extLst>
          </p:cNvPr>
          <p:cNvSpPr/>
          <p:nvPr/>
        </p:nvSpPr>
        <p:spPr>
          <a:xfrm>
            <a:off x="3066581" y="2678925"/>
            <a:ext cx="8486324"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descr="decorative element">
            <a:extLst>
              <a:ext uri="{FF2B5EF4-FFF2-40B4-BE49-F238E27FC236}">
                <a16:creationId xmlns:a16="http://schemas.microsoft.com/office/drawing/2014/main" id="{EACD7D33-424E-4924-8CCA-0ECB2EE6B293}"/>
              </a:ext>
              <a:ext uri="{C183D7F6-B498-43B3-948B-1728B52AA6E4}">
                <adec:decorative xmlns:adec="http://schemas.microsoft.com/office/drawing/2017/decorative" xmlns="" val="1"/>
              </a:ext>
            </a:extLst>
          </p:cNvPr>
          <p:cNvSpPr/>
          <p:nvPr/>
        </p:nvSpPr>
        <p:spPr>
          <a:xfrm>
            <a:off x="1792" y="911352"/>
            <a:ext cx="3068515" cy="1659371"/>
          </a:xfrm>
          <a:prstGeom prst="rect">
            <a:avLst/>
          </a:prstGeom>
          <a:solidFill>
            <a:schemeClr val="accent5">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15" name="Rectangle 14" descr="decorative element">
            <a:extLst>
              <a:ext uri="{FF2B5EF4-FFF2-40B4-BE49-F238E27FC236}">
                <a16:creationId xmlns:a16="http://schemas.microsoft.com/office/drawing/2014/main" id="{E9C450B1-121D-41BA-98B6-8637A61BF010}"/>
              </a:ext>
              <a:ext uri="{C183D7F6-B498-43B3-948B-1728B52AA6E4}">
                <adec:decorative xmlns:adec="http://schemas.microsoft.com/office/drawing/2017/decorative" xmlns="" val="1"/>
              </a:ext>
            </a:extLst>
          </p:cNvPr>
          <p:cNvSpPr/>
          <p:nvPr/>
        </p:nvSpPr>
        <p:spPr>
          <a:xfrm>
            <a:off x="11817658" y="2678924"/>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descr="decorative element">
            <a:extLst>
              <a:ext uri="{FF2B5EF4-FFF2-40B4-BE49-F238E27FC236}">
                <a16:creationId xmlns:a16="http://schemas.microsoft.com/office/drawing/2014/main" id="{54A235A8-F59E-4C87-98E4-4FF7C9E6388F}"/>
              </a:ext>
              <a:ext uri="{C183D7F6-B498-43B3-948B-1728B52AA6E4}">
                <adec:decorative xmlns:adec="http://schemas.microsoft.com/office/drawing/2017/decorative" xmlns="" val="1"/>
              </a:ext>
            </a:extLst>
          </p:cNvPr>
          <p:cNvSpPr/>
          <p:nvPr/>
        </p:nvSpPr>
        <p:spPr>
          <a:xfrm>
            <a:off x="-1" y="2526525"/>
            <a:ext cx="3068514" cy="356337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C234BEC7-9784-4A7A-9FDC-84E997A72F24}"/>
              </a:ext>
              <a:ext uri="{C183D7F6-B498-43B3-948B-1728B52AA6E4}">
                <adec:decorative xmlns:adec="http://schemas.microsoft.com/office/drawing/2017/decorative" xmlns="" val="1"/>
              </a:ext>
            </a:extLst>
          </p:cNvPr>
          <p:cNvSpPr/>
          <p:nvPr/>
        </p:nvSpPr>
        <p:spPr>
          <a:xfrm>
            <a:off x="3200401" y="2526525"/>
            <a:ext cx="8481645" cy="356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67F47B23-84AC-4823-93B7-FBB709CFC39A}"/>
              </a:ext>
              <a:ext uri="{C183D7F6-B498-43B3-948B-1728B52AA6E4}">
                <adec:decorative xmlns:adec="http://schemas.microsoft.com/office/drawing/2017/decorative" xmlns="" val="1"/>
              </a:ext>
            </a:extLst>
          </p:cNvPr>
          <p:cNvSpPr/>
          <p:nvPr/>
        </p:nvSpPr>
        <p:spPr>
          <a:xfrm>
            <a:off x="0" y="758952"/>
            <a:ext cx="3068515" cy="165937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6696F7DF-DBDB-4920-8AE2-C0C311726E57}"/>
              </a:ext>
              <a:ext uri="{C183D7F6-B498-43B3-948B-1728B52AA6E4}">
                <adec:decorative xmlns:adec="http://schemas.microsoft.com/office/drawing/2017/decorative" xmlns="" val="1"/>
              </a:ext>
            </a:extLst>
          </p:cNvPr>
          <p:cNvSpPr/>
          <p:nvPr/>
        </p:nvSpPr>
        <p:spPr>
          <a:xfrm>
            <a:off x="11815866" y="2526524"/>
            <a:ext cx="376134" cy="3567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DBAC3A72-406E-467C-AD75-3552E95BC0C2}"/>
              </a:ext>
            </a:extLst>
          </p:cNvPr>
          <p:cNvSpPr>
            <a:spLocks noGrp="1"/>
          </p:cNvSpPr>
          <p:nvPr>
            <p:ph type="title"/>
          </p:nvPr>
        </p:nvSpPr>
        <p:spPr>
          <a:xfrm>
            <a:off x="-1795" y="2637691"/>
            <a:ext cx="3066582" cy="3347055"/>
          </a:xfrm>
        </p:spPr>
        <p:txBody>
          <a:bodyPr/>
          <a:lstStyle/>
          <a:p>
            <a:pPr algn="ctr"/>
            <a:r>
              <a:rPr lang="en-US" dirty="0" smtClean="0"/>
              <a:t>Graduation Requirements</a:t>
            </a:r>
            <a:endParaRPr lang="en-US" dirty="0"/>
          </a:p>
        </p:txBody>
      </p:sp>
      <p:sp>
        <p:nvSpPr>
          <p:cNvPr id="3" name="Content Placeholder 2">
            <a:extLst>
              <a:ext uri="{FF2B5EF4-FFF2-40B4-BE49-F238E27FC236}">
                <a16:creationId xmlns:a16="http://schemas.microsoft.com/office/drawing/2014/main" id="{27D37CD8-FB64-46C6-BA92-4854E7C63B82}"/>
              </a:ext>
            </a:extLst>
          </p:cNvPr>
          <p:cNvSpPr>
            <a:spLocks noGrp="1"/>
          </p:cNvSpPr>
          <p:nvPr>
            <p:ph idx="4294967295"/>
          </p:nvPr>
        </p:nvSpPr>
        <p:spPr>
          <a:xfrm>
            <a:off x="3578466" y="2637692"/>
            <a:ext cx="7606002" cy="3347056"/>
          </a:xfrm>
        </p:spPr>
        <p:txBody>
          <a:bodyPr/>
          <a:lstStyle/>
          <a:p>
            <a:r>
              <a:rPr lang="en-US" dirty="0">
                <a:solidFill>
                  <a:schemeClr val="accent5"/>
                </a:solidFill>
              </a:rPr>
              <a:t>A student meets the requirement for graduation when the student demonstrates evidence of proficiency in the stated curriculum content.</a:t>
            </a:r>
          </a:p>
          <a:p>
            <a:r>
              <a:rPr lang="en-US" dirty="0">
                <a:solidFill>
                  <a:schemeClr val="accent5"/>
                </a:solidFill>
              </a:rPr>
              <a:t>Local graduation policy must define proficiency-based graduation requirements based on standards adopted by the State Board of Education.</a:t>
            </a:r>
          </a:p>
          <a:p>
            <a:r>
              <a:rPr lang="en-US" dirty="0">
                <a:solidFill>
                  <a:schemeClr val="accent5"/>
                </a:solidFill>
              </a:rPr>
              <a:t>Schools may or may not use credits for the purpose of demonstrating proficiency.  </a:t>
            </a:r>
          </a:p>
          <a:p>
            <a:r>
              <a:rPr lang="en-US" dirty="0">
                <a:solidFill>
                  <a:schemeClr val="accent5"/>
                </a:solidFill>
              </a:rPr>
              <a:t>When used, credits must specify the proficiencies demonstrated in order to attain that credit.</a:t>
            </a:r>
          </a:p>
        </p:txBody>
      </p:sp>
      <p:sp>
        <p:nvSpPr>
          <p:cNvPr id="10" name="TextBox 9"/>
          <p:cNvSpPr txBox="1"/>
          <p:nvPr/>
        </p:nvSpPr>
        <p:spPr>
          <a:xfrm>
            <a:off x="104503" y="1175657"/>
            <a:ext cx="2743200" cy="646331"/>
          </a:xfrm>
          <a:prstGeom prst="rect">
            <a:avLst/>
          </a:prstGeom>
          <a:solidFill>
            <a:srgbClr val="9F2825"/>
          </a:solidFill>
        </p:spPr>
        <p:txBody>
          <a:bodyPr wrap="square" rtlCol="0">
            <a:spAutoFit/>
          </a:bodyPr>
          <a:lstStyle/>
          <a:p>
            <a:pPr algn="ctr"/>
            <a:r>
              <a:rPr lang="en-US" dirty="0" smtClean="0"/>
              <a:t>VT ED Quality Standards Continued</a:t>
            </a:r>
            <a:endParaRPr lang="en-US" dirty="0"/>
          </a:p>
        </p:txBody>
      </p:sp>
    </p:spTree>
    <p:extLst>
      <p:ext uri="{BB962C8B-B14F-4D97-AF65-F5344CB8AC3E}">
        <p14:creationId xmlns:p14="http://schemas.microsoft.com/office/powerpoint/2010/main" val="96289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46495-013C-46DC-81C8-17EAD10C4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 y="5502"/>
            <a:ext cx="9144000" cy="6858000"/>
          </a:xfrm>
          <a:prstGeom prst="rect">
            <a:avLst/>
          </a:prstGeom>
        </p:spPr>
      </p:pic>
      <p:sp>
        <p:nvSpPr>
          <p:cNvPr id="6" name="Rectangle 5" descr="decorative element">
            <a:extLst>
              <a:ext uri="{FF2B5EF4-FFF2-40B4-BE49-F238E27FC236}">
                <a16:creationId xmlns:a16="http://schemas.microsoft.com/office/drawing/2014/main" id="{0C4755A4-C6F3-4F77-8594-E673AE6621C7}"/>
              </a:ext>
              <a:ext uri="{C183D7F6-B498-43B3-948B-1728B52AA6E4}">
                <adec:decorative xmlns:adec="http://schemas.microsoft.com/office/drawing/2017/decorative" xmlns="" val="1"/>
              </a:ext>
            </a:extLst>
          </p:cNvPr>
          <p:cNvSpPr/>
          <p:nvPr/>
        </p:nvSpPr>
        <p:spPr>
          <a:xfrm>
            <a:off x="527125" y="2524913"/>
            <a:ext cx="8481645"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4CA9F0E1-FD08-4049-8F4B-43926E8ED6D0}"/>
              </a:ext>
              <a:ext uri="{C183D7F6-B498-43B3-948B-1728B52AA6E4}">
                <adec:decorative xmlns:adec="http://schemas.microsoft.com/office/drawing/2017/decorative" xmlns="" val="1"/>
              </a:ext>
            </a:extLst>
          </p:cNvPr>
          <p:cNvSpPr/>
          <p:nvPr/>
        </p:nvSpPr>
        <p:spPr>
          <a:xfrm>
            <a:off x="9118064" y="2524912"/>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D01CDF87-5947-46B9-A981-52B94561B152}"/>
              </a:ext>
              <a:ext uri="{C183D7F6-B498-43B3-948B-1728B52AA6E4}">
                <adec:decorative xmlns:adec="http://schemas.microsoft.com/office/drawing/2017/decorative" xmlns="" val="1"/>
              </a:ext>
            </a:extLst>
          </p:cNvPr>
          <p:cNvSpPr/>
          <p:nvPr/>
        </p:nvSpPr>
        <p:spPr>
          <a:xfrm>
            <a:off x="9118063" y="765851"/>
            <a:ext cx="3068515" cy="1659371"/>
          </a:xfrm>
          <a:prstGeom prst="rect">
            <a:avLst/>
          </a:prstGeom>
          <a:solidFill>
            <a:srgbClr val="9F2825">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ln w="0"/>
              <a:solidFill>
                <a:schemeClr val="tx1"/>
              </a:solidFill>
              <a:effectLst>
                <a:outerShdw blurRad="38100" dist="19050" dir="2700000" algn="tl" rotWithShape="0">
                  <a:schemeClr val="dk1">
                    <a:alpha val="40000"/>
                  </a:schemeClr>
                </a:outerShdw>
              </a:effectLst>
            </a:endParaRPr>
          </a:p>
        </p:txBody>
      </p:sp>
      <p:sp>
        <p:nvSpPr>
          <p:cNvPr id="9" name="Rectangle 8" descr="decorative element">
            <a:extLst>
              <a:ext uri="{FF2B5EF4-FFF2-40B4-BE49-F238E27FC236}">
                <a16:creationId xmlns:a16="http://schemas.microsoft.com/office/drawing/2014/main" id="{3C089318-7463-4911-97A4-30D30D408A6C}"/>
              </a:ext>
              <a:ext uri="{C183D7F6-B498-43B3-948B-1728B52AA6E4}">
                <adec:decorative xmlns:adec="http://schemas.microsoft.com/office/drawing/2017/decorative" xmlns="" val="1"/>
              </a:ext>
            </a:extLst>
          </p:cNvPr>
          <p:cNvSpPr/>
          <p:nvPr/>
        </p:nvSpPr>
        <p:spPr>
          <a:xfrm>
            <a:off x="-2236" y="2522305"/>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834FBDA-66C1-443E-A935-5C3C6B1F025C}"/>
              </a:ext>
            </a:extLst>
          </p:cNvPr>
          <p:cNvSpPr>
            <a:spLocks noGrp="1"/>
          </p:cNvSpPr>
          <p:nvPr>
            <p:ph type="title"/>
          </p:nvPr>
        </p:nvSpPr>
        <p:spPr>
          <a:xfrm>
            <a:off x="9141764" y="2641544"/>
            <a:ext cx="3044814" cy="3347055"/>
          </a:xfrm>
        </p:spPr>
        <p:txBody>
          <a:bodyPr/>
          <a:lstStyle/>
          <a:p>
            <a:pPr algn="ctr"/>
            <a:r>
              <a:rPr lang="en-US" dirty="0" smtClean="0"/>
              <a:t>Proficiency Based Graduation Requirements</a:t>
            </a:r>
            <a:endParaRPr lang="en-US" dirty="0"/>
          </a:p>
        </p:txBody>
      </p:sp>
      <p:sp>
        <p:nvSpPr>
          <p:cNvPr id="3" name="Text Placeholder 2">
            <a:extLst>
              <a:ext uri="{FF2B5EF4-FFF2-40B4-BE49-F238E27FC236}">
                <a16:creationId xmlns:a16="http://schemas.microsoft.com/office/drawing/2014/main" id="{DDC9C604-71A9-4A75-AB45-E44E02F0D985}"/>
              </a:ext>
            </a:extLst>
          </p:cNvPr>
          <p:cNvSpPr>
            <a:spLocks noGrp="1"/>
          </p:cNvSpPr>
          <p:nvPr>
            <p:ph type="body" sz="quarter" idx="13"/>
          </p:nvPr>
        </p:nvSpPr>
        <p:spPr/>
        <p:txBody>
          <a:bodyPr/>
          <a:lstStyle/>
          <a:p>
            <a:r>
              <a:rPr lang="en-US" dirty="0"/>
              <a:t>The locally-delineated set of content knowledge and skills that have been determined to qualify a student for earning a high school diploma.</a:t>
            </a:r>
          </a:p>
          <a:p>
            <a:r>
              <a:rPr lang="en-US" dirty="0"/>
              <a:t>Students earn their diploma by demonstrating mastery of skills and content through teacher-designed assessments, written papers, presentations, portfolios projects, or other venues.</a:t>
            </a:r>
          </a:p>
        </p:txBody>
      </p:sp>
      <p:sp>
        <p:nvSpPr>
          <p:cNvPr id="4" name="TextBox 3"/>
          <p:cNvSpPr txBox="1"/>
          <p:nvPr/>
        </p:nvSpPr>
        <p:spPr>
          <a:xfrm>
            <a:off x="9339943" y="1214846"/>
            <a:ext cx="2442754" cy="400110"/>
          </a:xfrm>
          <a:prstGeom prst="rect">
            <a:avLst/>
          </a:prstGeom>
          <a:noFill/>
        </p:spPr>
        <p:txBody>
          <a:bodyPr wrap="square" rtlCol="0">
            <a:spAutoFit/>
          </a:bodyPr>
          <a:lstStyle/>
          <a:p>
            <a:pPr algn="ctr"/>
            <a:r>
              <a:rPr lang="en-US" sz="2000" dirty="0" smtClean="0">
                <a:solidFill>
                  <a:schemeClr val="bg1"/>
                </a:solidFill>
              </a:rPr>
              <a:t>What is a PBGR?</a:t>
            </a:r>
            <a:endParaRPr lang="en-US" sz="2000" dirty="0">
              <a:solidFill>
                <a:schemeClr val="bg1"/>
              </a:solidFill>
            </a:endParaRPr>
          </a:p>
        </p:txBody>
      </p:sp>
    </p:spTree>
    <p:extLst>
      <p:ext uri="{BB962C8B-B14F-4D97-AF65-F5344CB8AC3E}">
        <p14:creationId xmlns:p14="http://schemas.microsoft.com/office/powerpoint/2010/main" val="385388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vorite Thing">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srcRect/>
          <a:stretch>
            <a:fillRect/>
          </a:stretch>
        </p:blipFill>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900"/>
            <a:ext cx="4689566" cy="3163648"/>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7027817" y="1065452"/>
            <a:ext cx="5164185"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337476" y="2786588"/>
            <a:ext cx="3369512" cy="2880230"/>
          </a:xfrm>
        </p:spPr>
        <p:txBody>
          <a:bodyPr/>
          <a:lstStyle/>
          <a:p>
            <a:pPr algn="ctr"/>
            <a:r>
              <a:rPr lang="en-US" dirty="0" smtClean="0"/>
              <a:t>Performance Indicators</a:t>
            </a:r>
            <a:endParaRPr lang="en-US" dirty="0"/>
          </a:p>
        </p:txBody>
      </p:sp>
      <p:sp>
        <p:nvSpPr>
          <p:cNvPr id="4" name="Content Placeholder 3">
            <a:extLst>
              <a:ext uri="{FF2B5EF4-FFF2-40B4-BE49-F238E27FC236}">
                <a16:creationId xmlns:a16="http://schemas.microsoft.com/office/drawing/2014/main" id="{FD0DEE54-ADE0-4E7E-A56E-22CBED38C763}"/>
              </a:ext>
            </a:extLst>
          </p:cNvPr>
          <p:cNvSpPr>
            <a:spLocks noGrp="1"/>
          </p:cNvSpPr>
          <p:nvPr>
            <p:ph idx="1"/>
          </p:nvPr>
        </p:nvSpPr>
        <p:spPr>
          <a:xfrm>
            <a:off x="7145383" y="1206481"/>
            <a:ext cx="4950823" cy="4469129"/>
          </a:xfrm>
        </p:spPr>
        <p:txBody>
          <a:bodyPr/>
          <a:lstStyle/>
          <a:p>
            <a:r>
              <a:rPr lang="en-US" dirty="0"/>
              <a:t>Derived from existing content area standards (CCSS, NGSS, etc…).</a:t>
            </a:r>
          </a:p>
          <a:p>
            <a:r>
              <a:rPr lang="en-US" dirty="0"/>
              <a:t>Performance Indicators are used to assess whether or not a student has met the Graduation Proficiency associated with those indicators.</a:t>
            </a:r>
          </a:p>
          <a:p>
            <a:r>
              <a:rPr lang="en-US" dirty="0"/>
              <a:t>These are not items in a checklist to determine proficiency, they are used to </a:t>
            </a:r>
            <a:r>
              <a:rPr lang="en-US" b="1" dirty="0"/>
              <a:t>inform</a:t>
            </a:r>
            <a:r>
              <a:rPr lang="en-US" dirty="0"/>
              <a:t> determinations of student proficiency.</a:t>
            </a:r>
          </a:p>
        </p:txBody>
      </p:sp>
      <p:sp>
        <p:nvSpPr>
          <p:cNvPr id="2" name="TextBox 1"/>
          <p:cNvSpPr txBox="1"/>
          <p:nvPr/>
        </p:nvSpPr>
        <p:spPr>
          <a:xfrm>
            <a:off x="574766" y="1515291"/>
            <a:ext cx="3448594" cy="400110"/>
          </a:xfrm>
          <a:prstGeom prst="rect">
            <a:avLst/>
          </a:prstGeom>
          <a:noFill/>
        </p:spPr>
        <p:txBody>
          <a:bodyPr wrap="square" rtlCol="0">
            <a:spAutoFit/>
          </a:bodyPr>
          <a:lstStyle/>
          <a:p>
            <a:pPr algn="ctr"/>
            <a:r>
              <a:rPr lang="en-US" sz="2000" dirty="0" smtClean="0"/>
              <a:t>What is a PI?</a:t>
            </a:r>
            <a:endParaRPr lang="en-US" sz="2000" dirty="0"/>
          </a:p>
        </p:txBody>
      </p:sp>
    </p:spTree>
    <p:extLst>
      <p:ext uri="{BB962C8B-B14F-4D97-AF65-F5344CB8AC3E}">
        <p14:creationId xmlns:p14="http://schemas.microsoft.com/office/powerpoint/2010/main" val="240146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blackGray">
      <p:bgPr>
        <a:solidFill>
          <a:srgbClr val="9F282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DA6D5-81A3-49F8-A1CC-7E21524A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711132"/>
            <a:ext cx="12192001" cy="8111207"/>
          </a:xfrm>
          <a:prstGeom prst="rect">
            <a:avLst/>
          </a:prstGeom>
        </p:spPr>
      </p:pic>
      <p:sp>
        <p:nvSpPr>
          <p:cNvPr id="7" name="Rectangle 6" descr="decorative element">
            <a:extLst>
              <a:ext uri="{FF2B5EF4-FFF2-40B4-BE49-F238E27FC236}">
                <a16:creationId xmlns:a16="http://schemas.microsoft.com/office/drawing/2014/main" id="{236B8967-28A5-4319-9F45-A38F127BFACB}"/>
              </a:ext>
              <a:ext uri="{C183D7F6-B498-43B3-948B-1728B52AA6E4}">
                <adec:decorative xmlns:adec="http://schemas.microsoft.com/office/drawing/2017/decorative" xmlns="" val="1"/>
              </a:ext>
            </a:extLst>
          </p:cNvPr>
          <p:cNvSpPr/>
          <p:nvPr/>
        </p:nvSpPr>
        <p:spPr>
          <a:xfrm>
            <a:off x="-1" y="2526525"/>
            <a:ext cx="1170462" cy="356337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7B73DA8D-B695-4EAF-90BA-F594F0523CBB}"/>
              </a:ext>
              <a:ext uri="{C183D7F6-B498-43B3-948B-1728B52AA6E4}">
                <adec:decorative xmlns:adec="http://schemas.microsoft.com/office/drawing/2017/decorative" xmlns="" val="1"/>
              </a:ext>
            </a:extLst>
          </p:cNvPr>
          <p:cNvSpPr/>
          <p:nvPr/>
        </p:nvSpPr>
        <p:spPr>
          <a:xfrm>
            <a:off x="0" y="758952"/>
            <a:ext cx="10905976" cy="1659371"/>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ABDD00D4-CC73-44C6-A7EF-AF738460C76B}"/>
              </a:ext>
              <a:ext uri="{C183D7F6-B498-43B3-948B-1728B52AA6E4}">
                <adec:decorative xmlns:adec="http://schemas.microsoft.com/office/drawing/2017/decorative" xmlns="" val="1"/>
              </a:ext>
            </a:extLst>
          </p:cNvPr>
          <p:cNvSpPr/>
          <p:nvPr/>
        </p:nvSpPr>
        <p:spPr>
          <a:xfrm>
            <a:off x="11014533" y="759506"/>
            <a:ext cx="1170462" cy="1659371"/>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descr="decorative element">
            <a:extLst>
              <a:ext uri="{FF2B5EF4-FFF2-40B4-BE49-F238E27FC236}">
                <a16:creationId xmlns:a16="http://schemas.microsoft.com/office/drawing/2014/main" id="{0C6C4027-4F93-4CBA-AC44-97487184CFB6}"/>
              </a:ext>
              <a:ext uri="{C183D7F6-B498-43B3-948B-1728B52AA6E4}">
                <adec:decorative xmlns:adec="http://schemas.microsoft.com/office/drawing/2017/decorative" xmlns="" val="1"/>
              </a:ext>
            </a:extLst>
          </p:cNvPr>
          <p:cNvSpPr/>
          <p:nvPr/>
        </p:nvSpPr>
        <p:spPr>
          <a:xfrm>
            <a:off x="1277471" y="2526525"/>
            <a:ext cx="10914529"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9A95D57-AB2C-4C3E-9C97-3875158561FB}"/>
              </a:ext>
            </a:extLst>
          </p:cNvPr>
          <p:cNvSpPr>
            <a:spLocks noGrp="1"/>
          </p:cNvSpPr>
          <p:nvPr>
            <p:ph type="title"/>
          </p:nvPr>
        </p:nvSpPr>
        <p:spPr>
          <a:xfrm>
            <a:off x="1783974" y="868680"/>
            <a:ext cx="9120216" cy="1434906"/>
          </a:xfrm>
        </p:spPr>
        <p:txBody>
          <a:bodyPr/>
          <a:lstStyle/>
          <a:p>
            <a:pPr algn="ctr"/>
            <a:r>
              <a:rPr lang="en-US" dirty="0" smtClean="0"/>
              <a:t>Scoring in Traditional System</a:t>
            </a:r>
            <a:endParaRPr lang="en-US" dirty="0"/>
          </a:p>
        </p:txBody>
      </p:sp>
      <p:pic>
        <p:nvPicPr>
          <p:cNvPr id="4" name="Graphic 3" descr="Books on Shelf">
            <a:extLst>
              <a:ext uri="{FF2B5EF4-FFF2-40B4-BE49-F238E27FC236}">
                <a16:creationId xmlns:a16="http://schemas.microsoft.com/office/drawing/2014/main" id="{F655BBAC-A544-466B-8D3E-6CDDA9699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bwMode="black">
          <a:xfrm>
            <a:off x="128413" y="1127318"/>
            <a:ext cx="914400" cy="914400"/>
          </a:xfrm>
          <a:prstGeom prst="rect">
            <a:avLst/>
          </a:prstGeom>
        </p:spPr>
      </p:pic>
      <p:graphicFrame>
        <p:nvGraphicFramePr>
          <p:cNvPr id="12" name="Chart 11"/>
          <p:cNvGraphicFramePr/>
          <p:nvPr>
            <p:extLst>
              <p:ext uri="{D42A27DB-BD31-4B8C-83A1-F6EECF244321}">
                <p14:modId xmlns:p14="http://schemas.microsoft.com/office/powerpoint/2010/main" val="313372121"/>
              </p:ext>
            </p:extLst>
          </p:nvPr>
        </p:nvGraphicFramePr>
        <p:xfrm>
          <a:off x="2032000" y="2841673"/>
          <a:ext cx="8982533" cy="32482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9060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blackGray">
      <p:bgPr>
        <a:solidFill>
          <a:srgbClr val="9F282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ADA6D5-81A3-49F8-A1CC-7E21524A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8307"/>
            <a:ext cx="12184994" cy="9138746"/>
          </a:xfrm>
          <a:prstGeom prst="rect">
            <a:avLst/>
          </a:prstGeom>
        </p:spPr>
      </p:pic>
      <p:sp>
        <p:nvSpPr>
          <p:cNvPr id="7" name="Rectangle 6" descr="decorative element">
            <a:extLst>
              <a:ext uri="{FF2B5EF4-FFF2-40B4-BE49-F238E27FC236}">
                <a16:creationId xmlns:a16="http://schemas.microsoft.com/office/drawing/2014/main" id="{236B8967-28A5-4319-9F45-A38F127BFACB}"/>
              </a:ext>
              <a:ext uri="{C183D7F6-B498-43B3-948B-1728B52AA6E4}">
                <adec:decorative xmlns:adec="http://schemas.microsoft.com/office/drawing/2017/decorative" xmlns="" val="1"/>
              </a:ext>
            </a:extLst>
          </p:cNvPr>
          <p:cNvSpPr/>
          <p:nvPr/>
        </p:nvSpPr>
        <p:spPr>
          <a:xfrm>
            <a:off x="-1" y="2526525"/>
            <a:ext cx="1170462" cy="356337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7B73DA8D-B695-4EAF-90BA-F594F0523CBB}"/>
              </a:ext>
              <a:ext uri="{C183D7F6-B498-43B3-948B-1728B52AA6E4}">
                <adec:decorative xmlns:adec="http://schemas.microsoft.com/office/drawing/2017/decorative" xmlns="" val="1"/>
              </a:ext>
            </a:extLst>
          </p:cNvPr>
          <p:cNvSpPr/>
          <p:nvPr/>
        </p:nvSpPr>
        <p:spPr>
          <a:xfrm>
            <a:off x="0" y="758952"/>
            <a:ext cx="10905976" cy="1659371"/>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p>
        </p:txBody>
      </p:sp>
      <p:sp>
        <p:nvSpPr>
          <p:cNvPr id="9" name="Rectangle 8" descr="decorative element">
            <a:extLst>
              <a:ext uri="{FF2B5EF4-FFF2-40B4-BE49-F238E27FC236}">
                <a16:creationId xmlns:a16="http://schemas.microsoft.com/office/drawing/2014/main" id="{ABDD00D4-CC73-44C6-A7EF-AF738460C76B}"/>
              </a:ext>
              <a:ext uri="{C183D7F6-B498-43B3-948B-1728B52AA6E4}">
                <adec:decorative xmlns:adec="http://schemas.microsoft.com/office/drawing/2017/decorative" xmlns="" val="1"/>
              </a:ext>
            </a:extLst>
          </p:cNvPr>
          <p:cNvSpPr/>
          <p:nvPr/>
        </p:nvSpPr>
        <p:spPr>
          <a:xfrm>
            <a:off x="11014533" y="759506"/>
            <a:ext cx="1170462" cy="1659371"/>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descr="decorative element">
            <a:extLst>
              <a:ext uri="{FF2B5EF4-FFF2-40B4-BE49-F238E27FC236}">
                <a16:creationId xmlns:a16="http://schemas.microsoft.com/office/drawing/2014/main" id="{0C6C4027-4F93-4CBA-AC44-97487184CFB6}"/>
              </a:ext>
              <a:ext uri="{C183D7F6-B498-43B3-948B-1728B52AA6E4}">
                <adec:decorative xmlns:adec="http://schemas.microsoft.com/office/drawing/2017/decorative" xmlns="" val="1"/>
              </a:ext>
            </a:extLst>
          </p:cNvPr>
          <p:cNvSpPr/>
          <p:nvPr/>
        </p:nvSpPr>
        <p:spPr>
          <a:xfrm>
            <a:off x="1277471" y="2526525"/>
            <a:ext cx="10914529" cy="3563377"/>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9A95D57-AB2C-4C3E-9C97-3875158561FB}"/>
              </a:ext>
            </a:extLst>
          </p:cNvPr>
          <p:cNvSpPr>
            <a:spLocks noGrp="1"/>
          </p:cNvSpPr>
          <p:nvPr>
            <p:ph type="title"/>
          </p:nvPr>
        </p:nvSpPr>
        <p:spPr>
          <a:xfrm>
            <a:off x="1783974" y="868680"/>
            <a:ext cx="9120216" cy="1434906"/>
          </a:xfrm>
        </p:spPr>
        <p:txBody>
          <a:bodyPr/>
          <a:lstStyle/>
          <a:p>
            <a:pPr algn="ctr"/>
            <a:r>
              <a:rPr lang="en-US" dirty="0" smtClean="0"/>
              <a:t>Scoring in a Proficiency Based System</a:t>
            </a:r>
            <a:endParaRPr lang="en-US" dirty="0"/>
          </a:p>
        </p:txBody>
      </p:sp>
      <p:pic>
        <p:nvPicPr>
          <p:cNvPr id="4" name="Graphic 3" descr="Books on Shelf">
            <a:extLst>
              <a:ext uri="{FF2B5EF4-FFF2-40B4-BE49-F238E27FC236}">
                <a16:creationId xmlns:a16="http://schemas.microsoft.com/office/drawing/2014/main" id="{F655BBAC-A544-466B-8D3E-6CDDA9699B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bwMode="black">
          <a:xfrm>
            <a:off x="128413" y="1127318"/>
            <a:ext cx="914400" cy="914400"/>
          </a:xfrm>
          <a:prstGeom prst="rect">
            <a:avLst/>
          </a:prstGeom>
        </p:spPr>
      </p:pic>
      <p:graphicFrame>
        <p:nvGraphicFramePr>
          <p:cNvPr id="12" name="Chart 11"/>
          <p:cNvGraphicFramePr/>
          <p:nvPr>
            <p:extLst>
              <p:ext uri="{D42A27DB-BD31-4B8C-83A1-F6EECF244321}">
                <p14:modId xmlns:p14="http://schemas.microsoft.com/office/powerpoint/2010/main" val="1246478858"/>
              </p:ext>
            </p:extLst>
          </p:nvPr>
        </p:nvGraphicFramePr>
        <p:xfrm>
          <a:off x="2032000" y="2841673"/>
          <a:ext cx="8982533" cy="324822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862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46495-013C-46DC-81C8-17EAD10C4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235" y="0"/>
            <a:ext cx="12192000" cy="6858000"/>
          </a:xfrm>
          <a:prstGeom prst="rect">
            <a:avLst/>
          </a:prstGeom>
        </p:spPr>
      </p:pic>
      <p:sp>
        <p:nvSpPr>
          <p:cNvPr id="6" name="Rectangle 5" descr="decorative element">
            <a:extLst>
              <a:ext uri="{FF2B5EF4-FFF2-40B4-BE49-F238E27FC236}">
                <a16:creationId xmlns:a16="http://schemas.microsoft.com/office/drawing/2014/main" id="{0C4755A4-C6F3-4F77-8594-E673AE6621C7}"/>
              </a:ext>
              <a:ext uri="{C183D7F6-B498-43B3-948B-1728B52AA6E4}">
                <adec:decorative xmlns:adec="http://schemas.microsoft.com/office/drawing/2017/decorative" xmlns="" val="1"/>
              </a:ext>
            </a:extLst>
          </p:cNvPr>
          <p:cNvSpPr/>
          <p:nvPr/>
        </p:nvSpPr>
        <p:spPr>
          <a:xfrm>
            <a:off x="527125" y="765851"/>
            <a:ext cx="8481645" cy="5322439"/>
          </a:xfrm>
          <a:prstGeom prst="rect">
            <a:avLst/>
          </a:prstGeom>
          <a:solidFill>
            <a:schemeClr val="tx1">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descr="decorative element">
            <a:extLst>
              <a:ext uri="{FF2B5EF4-FFF2-40B4-BE49-F238E27FC236}">
                <a16:creationId xmlns:a16="http://schemas.microsoft.com/office/drawing/2014/main" id="{4CA9F0E1-FD08-4049-8F4B-43926E8ED6D0}"/>
              </a:ext>
              <a:ext uri="{C183D7F6-B498-43B3-948B-1728B52AA6E4}">
                <adec:decorative xmlns:adec="http://schemas.microsoft.com/office/drawing/2017/decorative" xmlns="" val="1"/>
              </a:ext>
            </a:extLst>
          </p:cNvPr>
          <p:cNvSpPr/>
          <p:nvPr/>
        </p:nvSpPr>
        <p:spPr>
          <a:xfrm>
            <a:off x="9118064" y="2524912"/>
            <a:ext cx="3068514" cy="3563377"/>
          </a:xfrm>
          <a:prstGeom prst="rect">
            <a:avLst/>
          </a:prstGeom>
          <a:solidFill>
            <a:srgbClr val="9F282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D01CDF87-5947-46B9-A981-52B94561B152}"/>
              </a:ext>
              <a:ext uri="{C183D7F6-B498-43B3-948B-1728B52AA6E4}">
                <adec:decorative xmlns:adec="http://schemas.microsoft.com/office/drawing/2017/decorative" xmlns="" val="1"/>
              </a:ext>
            </a:extLst>
          </p:cNvPr>
          <p:cNvSpPr/>
          <p:nvPr/>
        </p:nvSpPr>
        <p:spPr>
          <a:xfrm>
            <a:off x="9118063" y="765851"/>
            <a:ext cx="3068515" cy="1659371"/>
          </a:xfrm>
          <a:prstGeom prst="rect">
            <a:avLst/>
          </a:prstGeom>
          <a:solidFill>
            <a:srgbClr val="9F2825">
              <a:alpha val="6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ZA">
              <a:ln w="0"/>
              <a:solidFill>
                <a:schemeClr val="tx1"/>
              </a:solidFill>
              <a:effectLst>
                <a:outerShdw blurRad="38100" dist="19050" dir="2700000" algn="tl" rotWithShape="0">
                  <a:schemeClr val="dk1">
                    <a:alpha val="40000"/>
                  </a:schemeClr>
                </a:outerShdw>
              </a:effectLst>
            </a:endParaRPr>
          </a:p>
        </p:txBody>
      </p:sp>
      <p:sp>
        <p:nvSpPr>
          <p:cNvPr id="9" name="Rectangle 8" descr="decorative element">
            <a:extLst>
              <a:ext uri="{FF2B5EF4-FFF2-40B4-BE49-F238E27FC236}">
                <a16:creationId xmlns:a16="http://schemas.microsoft.com/office/drawing/2014/main" id="{3C089318-7463-4911-97A4-30D30D408A6C}"/>
              </a:ext>
              <a:ext uri="{C183D7F6-B498-43B3-948B-1728B52AA6E4}">
                <adec:decorative xmlns:adec="http://schemas.microsoft.com/office/drawing/2017/decorative" xmlns="" val="1"/>
              </a:ext>
            </a:extLst>
          </p:cNvPr>
          <p:cNvSpPr/>
          <p:nvPr/>
        </p:nvSpPr>
        <p:spPr>
          <a:xfrm>
            <a:off x="-2236" y="2522305"/>
            <a:ext cx="376134" cy="356795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E834FBDA-66C1-443E-A935-5C3C6B1F025C}"/>
              </a:ext>
            </a:extLst>
          </p:cNvPr>
          <p:cNvSpPr>
            <a:spLocks noGrp="1"/>
          </p:cNvSpPr>
          <p:nvPr>
            <p:ph type="title"/>
          </p:nvPr>
        </p:nvSpPr>
        <p:spPr>
          <a:xfrm>
            <a:off x="9141764" y="2641544"/>
            <a:ext cx="3044814" cy="3347055"/>
          </a:xfrm>
        </p:spPr>
        <p:txBody>
          <a:bodyPr/>
          <a:lstStyle/>
          <a:p>
            <a:pPr algn="ctr"/>
            <a:r>
              <a:rPr lang="en-US" dirty="0" smtClean="0"/>
              <a:t>Proficiency Based Grading and Scoring Scales</a:t>
            </a:r>
            <a:endParaRPr lang="en-US" dirty="0"/>
          </a:p>
        </p:txBody>
      </p:sp>
      <p:sp>
        <p:nvSpPr>
          <p:cNvPr id="3" name="Text Placeholder 2">
            <a:extLst>
              <a:ext uri="{FF2B5EF4-FFF2-40B4-BE49-F238E27FC236}">
                <a16:creationId xmlns:a16="http://schemas.microsoft.com/office/drawing/2014/main" id="{DDC9C604-71A9-4A75-AB45-E44E02F0D985}"/>
              </a:ext>
            </a:extLst>
          </p:cNvPr>
          <p:cNvSpPr>
            <a:spLocks noGrp="1"/>
          </p:cNvSpPr>
          <p:nvPr>
            <p:ph type="body" sz="quarter" idx="13"/>
          </p:nvPr>
        </p:nvSpPr>
        <p:spPr>
          <a:xfrm>
            <a:off x="722203" y="765851"/>
            <a:ext cx="8091488" cy="5213974"/>
          </a:xfrm>
        </p:spPr>
        <p:txBody>
          <a:bodyPr>
            <a:normAutofit/>
          </a:bodyPr>
          <a:lstStyle/>
          <a:p>
            <a:r>
              <a:rPr lang="en-US" dirty="0" smtClean="0">
                <a:solidFill>
                  <a:schemeClr val="tx2">
                    <a:lumMod val="75000"/>
                  </a:schemeClr>
                </a:solidFill>
              </a:rPr>
              <a:t>Student progress on Formative Assessments will be in various forms of feedback to indicate where a student is tracking in a particular indicator</a:t>
            </a:r>
            <a:endParaRPr lang="en-US" dirty="0">
              <a:solidFill>
                <a:schemeClr val="tx2">
                  <a:lumMod val="75000"/>
                </a:schemeClr>
              </a:solidFill>
            </a:endParaRPr>
          </a:p>
          <a:p>
            <a:r>
              <a:rPr lang="en-US" dirty="0" smtClean="0">
                <a:solidFill>
                  <a:schemeClr val="tx2">
                    <a:lumMod val="75000"/>
                  </a:schemeClr>
                </a:solidFill>
              </a:rPr>
              <a:t>Students will be given scores on their Summative Assessments in the form of B, </a:t>
            </a:r>
            <a:r>
              <a:rPr lang="en-US" dirty="0">
                <a:solidFill>
                  <a:schemeClr val="tx2">
                    <a:lumMod val="75000"/>
                  </a:schemeClr>
                </a:solidFill>
              </a:rPr>
              <a:t>A</a:t>
            </a:r>
            <a:r>
              <a:rPr lang="en-US" dirty="0" smtClean="0">
                <a:solidFill>
                  <a:schemeClr val="tx2">
                    <a:lumMod val="75000"/>
                  </a:schemeClr>
                </a:solidFill>
              </a:rPr>
              <a:t>, P or E.</a:t>
            </a:r>
          </a:p>
          <a:p>
            <a:pPr lvl="1"/>
            <a:r>
              <a:rPr lang="en-US" dirty="0" smtClean="0">
                <a:solidFill>
                  <a:schemeClr val="tx2">
                    <a:lumMod val="75000"/>
                  </a:schemeClr>
                </a:solidFill>
              </a:rPr>
              <a:t>B = Beginning</a:t>
            </a:r>
          </a:p>
          <a:p>
            <a:pPr lvl="1"/>
            <a:r>
              <a:rPr lang="en-US" dirty="0">
                <a:solidFill>
                  <a:schemeClr val="tx2">
                    <a:lumMod val="75000"/>
                  </a:schemeClr>
                </a:solidFill>
              </a:rPr>
              <a:t>A = Approaching</a:t>
            </a:r>
          </a:p>
          <a:p>
            <a:pPr lvl="1"/>
            <a:r>
              <a:rPr lang="en-US" dirty="0" smtClean="0">
                <a:solidFill>
                  <a:schemeClr val="tx2">
                    <a:lumMod val="75000"/>
                  </a:schemeClr>
                </a:solidFill>
              </a:rPr>
              <a:t>P = Proficient</a:t>
            </a:r>
          </a:p>
          <a:p>
            <a:pPr lvl="1"/>
            <a:r>
              <a:rPr lang="en-US" dirty="0" smtClean="0">
                <a:solidFill>
                  <a:schemeClr val="tx2">
                    <a:lumMod val="75000"/>
                  </a:schemeClr>
                </a:solidFill>
              </a:rPr>
              <a:t>E = Exemplary</a:t>
            </a:r>
          </a:p>
          <a:p>
            <a:r>
              <a:rPr lang="en-US" dirty="0" smtClean="0">
                <a:solidFill>
                  <a:schemeClr val="tx2">
                    <a:lumMod val="75000"/>
                  </a:schemeClr>
                </a:solidFill>
              </a:rPr>
              <a:t>Middle School students may receive a DP (= Developmentally Proficient) if they are performing where they should be for that grade year.</a:t>
            </a:r>
          </a:p>
          <a:p>
            <a:pPr lvl="1"/>
            <a:r>
              <a:rPr lang="en-US" dirty="0" smtClean="0">
                <a:solidFill>
                  <a:schemeClr val="tx2">
                    <a:lumMod val="75000"/>
                  </a:schemeClr>
                </a:solidFill>
              </a:rPr>
              <a:t>For example, a student in sixth grade may only be expected to be at Beginning for that Performance Indicator and their Term Grade will be given as DP</a:t>
            </a:r>
          </a:p>
        </p:txBody>
      </p:sp>
      <p:sp>
        <p:nvSpPr>
          <p:cNvPr id="4" name="TextBox 3"/>
          <p:cNvSpPr txBox="1"/>
          <p:nvPr/>
        </p:nvSpPr>
        <p:spPr>
          <a:xfrm>
            <a:off x="9339943" y="1214846"/>
            <a:ext cx="2442754" cy="707886"/>
          </a:xfrm>
          <a:prstGeom prst="rect">
            <a:avLst/>
          </a:prstGeom>
          <a:noFill/>
        </p:spPr>
        <p:txBody>
          <a:bodyPr wrap="square" rtlCol="0">
            <a:spAutoFit/>
          </a:bodyPr>
          <a:lstStyle/>
          <a:p>
            <a:pPr algn="ctr"/>
            <a:r>
              <a:rPr lang="en-US" sz="2000" dirty="0" smtClean="0">
                <a:solidFill>
                  <a:schemeClr val="bg1"/>
                </a:solidFill>
              </a:rPr>
              <a:t>What will “grades” look like?</a:t>
            </a:r>
            <a:endParaRPr lang="en-US" sz="2000" dirty="0">
              <a:solidFill>
                <a:schemeClr val="bg1"/>
              </a:solidFill>
            </a:endParaRPr>
          </a:p>
        </p:txBody>
      </p:sp>
    </p:spTree>
    <p:extLst>
      <p:ext uri="{BB962C8B-B14F-4D97-AF65-F5344CB8AC3E}">
        <p14:creationId xmlns:p14="http://schemas.microsoft.com/office/powerpoint/2010/main" val="399441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C3BF66-9CD4-482A-BB4C-A0D9E1AED6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900331" y="0"/>
            <a:ext cx="14405316" cy="6857999"/>
          </a:xfrm>
        </p:spPr>
      </p:pic>
      <p:sp>
        <p:nvSpPr>
          <p:cNvPr id="7" name="Rectangle 6" descr="decorative element">
            <a:extLst>
              <a:ext uri="{FF2B5EF4-FFF2-40B4-BE49-F238E27FC236}">
                <a16:creationId xmlns:a16="http://schemas.microsoft.com/office/drawing/2014/main" id="{DA7D7ED5-BC69-4567-82E2-DB14956ED719}"/>
              </a:ext>
              <a:ext uri="{C183D7F6-B498-43B3-948B-1728B52AA6E4}">
                <adec:decorative xmlns:adec="http://schemas.microsoft.com/office/drawing/2017/decorative" xmlns="" val="1"/>
              </a:ext>
            </a:extLst>
          </p:cNvPr>
          <p:cNvSpPr/>
          <p:nvPr/>
        </p:nvSpPr>
        <p:spPr>
          <a:xfrm>
            <a:off x="0" y="2628900"/>
            <a:ext cx="4689566" cy="3163648"/>
          </a:xfrm>
          <a:prstGeom prst="rect">
            <a:avLst/>
          </a:prstGeom>
          <a:solidFill>
            <a:srgbClr val="9F282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ZA" dirty="0"/>
          </a:p>
        </p:txBody>
      </p:sp>
      <p:sp>
        <p:nvSpPr>
          <p:cNvPr id="8" name="Rectangle 7" descr="decorative element">
            <a:extLst>
              <a:ext uri="{FF2B5EF4-FFF2-40B4-BE49-F238E27FC236}">
                <a16:creationId xmlns:a16="http://schemas.microsoft.com/office/drawing/2014/main" id="{2B60A726-F56F-4317-A567-B40D40A116A0}"/>
              </a:ext>
              <a:ext uri="{C183D7F6-B498-43B3-948B-1728B52AA6E4}">
                <adec:decorative xmlns:adec="http://schemas.microsoft.com/office/drawing/2017/decorative" xmlns="" val="1"/>
              </a:ext>
            </a:extLst>
          </p:cNvPr>
          <p:cNvSpPr/>
          <p:nvPr/>
        </p:nvSpPr>
        <p:spPr>
          <a:xfrm>
            <a:off x="7027817" y="1065452"/>
            <a:ext cx="5164185" cy="472709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descr="decorative element">
            <a:extLst>
              <a:ext uri="{FF2B5EF4-FFF2-40B4-BE49-F238E27FC236}">
                <a16:creationId xmlns:a16="http://schemas.microsoft.com/office/drawing/2014/main" id="{EB5D7FCC-6784-4309-A6DA-FB93FC39944C}"/>
              </a:ext>
              <a:ext uri="{C183D7F6-B498-43B3-948B-1728B52AA6E4}">
                <adec:decorative xmlns:adec="http://schemas.microsoft.com/office/drawing/2017/decorative" xmlns="" val="1"/>
              </a:ext>
            </a:extLst>
          </p:cNvPr>
          <p:cNvSpPr/>
          <p:nvPr/>
        </p:nvSpPr>
        <p:spPr>
          <a:xfrm>
            <a:off x="-2" y="1065451"/>
            <a:ext cx="4663442" cy="1478849"/>
          </a:xfrm>
          <a:prstGeom prst="rect">
            <a:avLst/>
          </a:prstGeom>
          <a:solidFill>
            <a:srgbClr val="9F28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F0FE91DC-10A5-43FD-B16D-6E5471B51535}"/>
              </a:ext>
            </a:extLst>
          </p:cNvPr>
          <p:cNvSpPr>
            <a:spLocks noGrp="1"/>
          </p:cNvSpPr>
          <p:nvPr>
            <p:ph type="title"/>
          </p:nvPr>
        </p:nvSpPr>
        <p:spPr>
          <a:xfrm>
            <a:off x="337476" y="2786588"/>
            <a:ext cx="3369512" cy="2880230"/>
          </a:xfrm>
        </p:spPr>
        <p:txBody>
          <a:bodyPr/>
          <a:lstStyle/>
          <a:p>
            <a:pPr algn="ctr"/>
            <a:r>
              <a:rPr lang="en-US" dirty="0" smtClean="0"/>
              <a:t>Tyler Portal</a:t>
            </a:r>
            <a:endParaRPr lang="en-US" dirty="0"/>
          </a:p>
        </p:txBody>
      </p:sp>
      <p:sp>
        <p:nvSpPr>
          <p:cNvPr id="4" name="Content Placeholder 3">
            <a:extLst>
              <a:ext uri="{FF2B5EF4-FFF2-40B4-BE49-F238E27FC236}">
                <a16:creationId xmlns:a16="http://schemas.microsoft.com/office/drawing/2014/main" id="{FD0DEE54-ADE0-4E7E-A56E-22CBED38C763}"/>
              </a:ext>
            </a:extLst>
          </p:cNvPr>
          <p:cNvSpPr>
            <a:spLocks noGrp="1"/>
          </p:cNvSpPr>
          <p:nvPr>
            <p:ph idx="1"/>
          </p:nvPr>
        </p:nvSpPr>
        <p:spPr>
          <a:xfrm>
            <a:off x="7145383" y="1206481"/>
            <a:ext cx="4950823" cy="4469129"/>
          </a:xfrm>
        </p:spPr>
        <p:txBody>
          <a:bodyPr/>
          <a:lstStyle/>
          <a:p>
            <a:r>
              <a:rPr lang="en-US" dirty="0" smtClean="0"/>
              <a:t>Log into your students Tyler Portal</a:t>
            </a:r>
            <a:endParaRPr lang="en-US" dirty="0"/>
          </a:p>
          <a:p>
            <a:r>
              <a:rPr lang="en-US" dirty="0" smtClean="0"/>
              <a:t>Select the Schedule Tile</a:t>
            </a:r>
            <a:endParaRPr lang="en-US" dirty="0"/>
          </a:p>
          <a:p>
            <a:r>
              <a:rPr lang="en-US" dirty="0" smtClean="0"/>
              <a:t>Next to the Course Title, select the “+” symbol, then select “Assignments”</a:t>
            </a:r>
          </a:p>
          <a:p>
            <a:r>
              <a:rPr lang="en-US" dirty="0" smtClean="0"/>
              <a:t>You should now see all Formative and </a:t>
            </a:r>
            <a:r>
              <a:rPr lang="en-US" smtClean="0"/>
              <a:t>Summative </a:t>
            </a:r>
            <a:endParaRPr lang="en-US" dirty="0"/>
          </a:p>
        </p:txBody>
      </p:sp>
      <p:sp>
        <p:nvSpPr>
          <p:cNvPr id="2" name="TextBox 1"/>
          <p:cNvSpPr txBox="1"/>
          <p:nvPr/>
        </p:nvSpPr>
        <p:spPr>
          <a:xfrm>
            <a:off x="574766" y="1515291"/>
            <a:ext cx="3448594" cy="400110"/>
          </a:xfrm>
          <a:prstGeom prst="rect">
            <a:avLst/>
          </a:prstGeom>
          <a:noFill/>
        </p:spPr>
        <p:txBody>
          <a:bodyPr wrap="square" rtlCol="0">
            <a:spAutoFit/>
          </a:bodyPr>
          <a:lstStyle/>
          <a:p>
            <a:pPr algn="ctr"/>
            <a:r>
              <a:rPr lang="en-US" sz="2000" dirty="0" smtClean="0"/>
              <a:t>How do I monitor progress?</a:t>
            </a:r>
            <a:endParaRPr lang="en-US" sz="2000" dirty="0"/>
          </a:p>
        </p:txBody>
      </p:sp>
    </p:spTree>
    <p:extLst>
      <p:ext uri="{BB962C8B-B14F-4D97-AF65-F5344CB8AC3E}">
        <p14:creationId xmlns:p14="http://schemas.microsoft.com/office/powerpoint/2010/main" val="2178481110"/>
      </p:ext>
    </p:extLst>
  </p:cSld>
  <p:clrMapOvr>
    <a:masterClrMapping/>
  </p:clrMapOvr>
</p:sld>
</file>

<file path=ppt/theme/theme1.xml><?xml version="1.0" encoding="utf-8"?>
<a:theme xmlns:a="http://schemas.openxmlformats.org/drawingml/2006/main" name="Frame">
  <a:themeElements>
    <a:clrScheme name="Custom 18">
      <a:dk1>
        <a:srgbClr val="FFFFFF"/>
      </a:dk1>
      <a:lt1>
        <a:sysClr val="window" lastClr="FFFFFF"/>
      </a:lt1>
      <a:dk2>
        <a:srgbClr val="454545"/>
      </a:dk2>
      <a:lt2>
        <a:srgbClr val="595959"/>
      </a:lt2>
      <a:accent1>
        <a:srgbClr val="586EA6"/>
      </a:accent1>
      <a:accent2>
        <a:srgbClr val="B71E42"/>
      </a:accent2>
      <a:accent3>
        <a:srgbClr val="002060"/>
      </a:accent3>
      <a:accent4>
        <a:srgbClr val="586EA6"/>
      </a:accent4>
      <a:accent5>
        <a:srgbClr val="586EA6"/>
      </a:accent5>
      <a:accent6>
        <a:srgbClr val="6892A0"/>
      </a:accent6>
      <a:hlink>
        <a:srgbClr val="B71E42"/>
      </a:hlink>
      <a:folHlink>
        <a:srgbClr val="586EA6"/>
      </a:folHlink>
    </a:clrScheme>
    <a:fontScheme name="Default">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 to Know Your Classmate_SL_v5" id="{F7BDBF93-F99E-477E-80E5-70B80526AC74}" vid="{0E473229-F23F-4015-B78F-8AF7719C5B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0A2498-0E80-4BD8-B955-2DA7BEA40D5A}">
  <ds:schemaRefs>
    <ds:schemaRef ds:uri="http://schemas.openxmlformats.org/package/2006/metadata/core-properties"/>
    <ds:schemaRef ds:uri="http://purl.org/dc/elements/1.1/"/>
    <ds:schemaRef ds:uri="http://schemas.microsoft.com/office/infopath/2007/PartnerControls"/>
    <ds:schemaRef ds:uri="fb0879af-3eba-417a-a55a-ffe6dcd6ca77"/>
    <ds:schemaRef ds:uri="http://purl.org/dc/terms/"/>
    <ds:schemaRef ds:uri="http://schemas.microsoft.com/office/2006/documentManagement/types"/>
    <ds:schemaRef ds:uri="6dc4bcd6-49db-4c07-9060-8acfc67cef9f"/>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B96E4C0-B315-4C7B-B90A-75B6C747CBAF}">
  <ds:schemaRefs>
    <ds:schemaRef ds:uri="http://schemas.microsoft.com/sharepoint/v3/contenttype/forms"/>
  </ds:schemaRefs>
</ds:datastoreItem>
</file>

<file path=customXml/itemProps3.xml><?xml version="1.0" encoding="utf-8"?>
<ds:datastoreItem xmlns:ds="http://schemas.openxmlformats.org/officeDocument/2006/customXml" ds:itemID="{DC165FA1-54F4-4811-8922-8A0B39611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Getting to know your classmate</Template>
  <TotalTime>0</TotalTime>
  <Words>696</Words>
  <Application>Microsoft Office PowerPoint</Application>
  <PresentationFormat>Widescreen</PresentationFormat>
  <Paragraphs>60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 2</vt:lpstr>
      <vt:lpstr>Frame</vt:lpstr>
      <vt:lpstr>Proficiency Based Learning at NMHS Making a Difference! </vt:lpstr>
      <vt:lpstr>VT Education Quality Standards</vt:lpstr>
      <vt:lpstr>Graduation Requirements</vt:lpstr>
      <vt:lpstr>Proficiency Based Graduation Requirements</vt:lpstr>
      <vt:lpstr>Performance Indicators</vt:lpstr>
      <vt:lpstr>Scoring in Traditional System</vt:lpstr>
      <vt:lpstr>Scoring in a Proficiency Based System</vt:lpstr>
      <vt:lpstr>Proficiency Based Grading and Scoring Scales</vt:lpstr>
      <vt:lpstr>Tyler Portal</vt:lpstr>
      <vt:lpstr>“Grades” are given by Performance Indicator</vt:lpstr>
      <vt:lpstr>Proficiency Based Learning</vt:lpstr>
      <vt:lpstr>Habits of Success, PBGR’s, Performance Indicators, Learning Targets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2018-10-23T23:09:09Z</dcterms:created>
  <dcterms:modified xsi:type="dcterms:W3CDTF">2018-10-29T20:26:12Z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