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5143500" cx="9144000"/>
  <p:notesSz cx="6858000" cy="9144000"/>
  <p:embeddedFontLst>
    <p:embeddedFont>
      <p:font typeface="Amatic SC"/>
      <p:regular r:id="rId10"/>
      <p:bold r:id="rId11"/>
    </p:embeddedFont>
    <p:embeddedFont>
      <p:font typeface="Source Code Pro"/>
      <p:regular r:id="rId12"/>
      <p:bold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AmaticSC-bold.fntdata"/><Relationship Id="rId10" Type="http://schemas.openxmlformats.org/officeDocument/2006/relationships/font" Target="fonts/AmaticSC-regular.fntdata"/><Relationship Id="rId13" Type="http://schemas.openxmlformats.org/officeDocument/2006/relationships/font" Target="fonts/SourceCodePro-bold.fntdata"/><Relationship Id="rId12" Type="http://schemas.openxmlformats.org/officeDocument/2006/relationships/font" Target="fonts/SourceCodePro-regular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Shape 5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Shape 6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Shape 6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Shape 11"/>
          <p:cNvSpPr txBox="1"/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/>
        </p:txBody>
      </p:sp>
      <p:sp>
        <p:nvSpPr>
          <p:cNvPr id="12" name="Shape 12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/>
          <p:nvPr>
            <p:ph hasCustomPrompt="1" type="title"/>
          </p:nvPr>
        </p:nvSpPr>
        <p:spPr>
          <a:xfrm>
            <a:off x="311700" y="1240275"/>
            <a:ext cx="8520600" cy="19818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9pPr>
          </a:lstStyle>
          <a:p>
            <a:r>
              <a:t>xx%</a:t>
            </a:r>
          </a:p>
        </p:txBody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x="311700" y="33046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/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6" name="Shape 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1" type="body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2" type="body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Shape 2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/>
          <p:nvPr>
            <p:ph type="title"/>
          </p:nvPr>
        </p:nvSpPr>
        <p:spPr>
          <a:xfrm>
            <a:off x="304800" y="309350"/>
            <a:ext cx="8537700" cy="748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28" name="Shape 2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31" name="Shape 31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Shape 3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accent4"/>
        </a:soli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5" name="Shape 3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8" name="Shape 38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9" name="Shape 3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40" name="Shape 40"/>
          <p:cNvSpPr txBox="1"/>
          <p:nvPr>
            <p:ph idx="1" type="subTitle"/>
          </p:nvPr>
        </p:nvSpPr>
        <p:spPr>
          <a:xfrm>
            <a:off x="265500" y="2845223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1" name="Shape 41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9pPr>
          </a:lstStyle>
          <a:p/>
        </p:txBody>
      </p:sp>
      <p:sp>
        <p:nvSpPr>
          <p:cNvPr id="42" name="Shape 4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matic SC"/>
              <a:buNone/>
              <a:defRPr b="1" sz="24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</a:lstStyle>
          <a:p/>
        </p:txBody>
      </p:sp>
      <p:sp>
        <p:nvSpPr>
          <p:cNvPr id="45" name="Shape 4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beach-day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://www.njpbs.org/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D966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/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/>
              <a:t>Crest Memorial School</a:t>
            </a:r>
            <a:endParaRPr sz="9600"/>
          </a:p>
        </p:txBody>
      </p:sp>
      <p:sp>
        <p:nvSpPr>
          <p:cNvPr id="57" name="Shape 57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980000"/>
                </a:solidFill>
              </a:rPr>
              <a:t>R.O.A.R. Program</a:t>
            </a:r>
            <a:endParaRPr sz="4800">
              <a:solidFill>
                <a:srgbClr val="980000"/>
              </a:solidFill>
            </a:endParaRPr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D966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>
            <a:off x="311700" y="-118675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PBSIS?</a:t>
            </a:r>
            <a:endParaRPr/>
          </a:p>
        </p:txBody>
      </p:sp>
      <p:sp>
        <p:nvSpPr>
          <p:cNvPr id="63" name="Shape 63"/>
          <p:cNvSpPr txBox="1"/>
          <p:nvPr>
            <p:ph idx="1" type="body"/>
          </p:nvPr>
        </p:nvSpPr>
        <p:spPr>
          <a:xfrm>
            <a:off x="311700" y="590175"/>
            <a:ext cx="8520600" cy="432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980000"/>
                </a:solidFill>
              </a:rPr>
              <a:t>PBSIS stands for Positive Behavior Support in Schools. </a:t>
            </a:r>
            <a:endParaRPr>
              <a:solidFill>
                <a:srgbClr val="980000"/>
              </a:solidFill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980000"/>
              </a:solidFill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980000"/>
                </a:solidFill>
              </a:rPr>
              <a:t>It is a state supported, school based program that provides a positive focus to </a:t>
            </a:r>
            <a:r>
              <a:rPr lang="en">
                <a:solidFill>
                  <a:srgbClr val="980000"/>
                </a:solidFill>
              </a:rPr>
              <a:t>encourage</a:t>
            </a:r>
            <a:r>
              <a:rPr lang="en">
                <a:solidFill>
                  <a:srgbClr val="980000"/>
                </a:solidFill>
              </a:rPr>
              <a:t> desirable student behaviors. </a:t>
            </a:r>
            <a:endParaRPr>
              <a:solidFill>
                <a:srgbClr val="980000"/>
              </a:solidFill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980000"/>
              </a:solidFill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980000"/>
                </a:solidFill>
              </a:rPr>
              <a:t>The idea behind it is that you establish a set of consistent, school wide expectations and reinforce them in a positive way through praise. </a:t>
            </a:r>
            <a:endParaRPr>
              <a:solidFill>
                <a:srgbClr val="980000"/>
              </a:solidFill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980000"/>
              </a:solidFill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http://www.njpbs.org/</a:t>
            </a:r>
            <a:endParaRPr>
              <a:solidFill>
                <a:srgbClr val="980000"/>
              </a:solidFill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980000"/>
              </a:solidFill>
            </a:endParaRPr>
          </a:p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rgbClr val="98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D966"/>
        </a:soli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>
            <p:ph type="title"/>
          </p:nvPr>
        </p:nvSpPr>
        <p:spPr>
          <a:xfrm>
            <a:off x="311700" y="1323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Does PBSIS Work?</a:t>
            </a:r>
            <a:endParaRPr/>
          </a:p>
        </p:txBody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x="311700" y="943975"/>
            <a:ext cx="8520600" cy="438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980000"/>
                </a:solidFill>
              </a:rPr>
              <a:t>In basic terms, Students are taught expectations that are considered appropriate for a variety of locations in the school (cafeteria, classroom, hallway, outside, etc). When students behave as expected, a staff member will reward them with “Cougar Cash,” a school wide currency. These tickets are then traded in for a variety of incentives. </a:t>
            </a:r>
            <a:endParaRPr>
              <a:solidFill>
                <a:srgbClr val="980000"/>
              </a:solidFill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980000"/>
              </a:solidFill>
            </a:endParaRPr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980000"/>
                </a:solidFill>
              </a:rPr>
              <a:t>Examples of appropriate behavior: </a:t>
            </a:r>
            <a:r>
              <a:rPr lang="en">
                <a:solidFill>
                  <a:srgbClr val="980000"/>
                </a:solidFill>
              </a:rPr>
              <a:t>following the rules, doing something kind, being polite and respectful, helping their peers, following established routines, etc. </a:t>
            </a:r>
            <a:endParaRPr>
              <a:solidFill>
                <a:srgbClr val="980000"/>
              </a:solidFill>
            </a:endParaRPr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400">
              <a:solidFill>
                <a:srgbClr val="98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D966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/>
          <p:nvPr>
            <p:ph type="title"/>
          </p:nvPr>
        </p:nvSpPr>
        <p:spPr>
          <a:xfrm>
            <a:off x="311700" y="5870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are our Goals?</a:t>
            </a:r>
            <a:endParaRPr/>
          </a:p>
        </p:txBody>
      </p:sp>
      <p:sp>
        <p:nvSpPr>
          <p:cNvPr id="75" name="Shape 75"/>
          <p:cNvSpPr txBox="1"/>
          <p:nvPr>
            <p:ph idx="1" type="body"/>
          </p:nvPr>
        </p:nvSpPr>
        <p:spPr>
          <a:xfrm>
            <a:off x="113775" y="725175"/>
            <a:ext cx="8980200" cy="450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980000"/>
                </a:solidFill>
              </a:rPr>
              <a:t>“Respect Everyone and Everything”</a:t>
            </a:r>
            <a:endParaRPr>
              <a:solidFill>
                <a:srgbClr val="980000"/>
              </a:solidFill>
            </a:endParaRPr>
          </a:p>
          <a:p>
            <a:pPr indent="0" lvl="0" mar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980000"/>
                </a:solidFill>
              </a:rPr>
              <a:t>We want our students to show respect for their peers, parents, teachers, etc., and we want them to show respect for their belongings, the belongings of others, school property, etc. </a:t>
            </a:r>
            <a:endParaRPr>
              <a:solidFill>
                <a:srgbClr val="980000"/>
              </a:solidFill>
            </a:endParaRPr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980000"/>
                </a:solidFill>
              </a:rPr>
              <a:t>We want to emphasize the idea of “treat others the way you want to be treated.”</a:t>
            </a:r>
            <a:endParaRPr>
              <a:solidFill>
                <a:srgbClr val="980000"/>
              </a:solidFill>
            </a:endParaRPr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400">
                <a:solidFill>
                  <a:srgbClr val="980000"/>
                </a:solidFill>
              </a:rPr>
              <a:t>R.O.A.R. stands for: </a:t>
            </a:r>
            <a:endParaRPr b="1" sz="2400">
              <a:solidFill>
                <a:srgbClr val="980000"/>
              </a:solidFill>
            </a:endParaRPr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400">
                <a:solidFill>
                  <a:srgbClr val="980000"/>
                </a:solidFill>
              </a:rPr>
              <a:t>Respect, Ownership, Acceptance, Responsibility.</a:t>
            </a:r>
            <a:r>
              <a:rPr b="1" lang="en"/>
              <a:t> </a:t>
            </a:r>
            <a:r>
              <a:rPr lang="en"/>
              <a:t> </a:t>
            </a:r>
            <a:endParaRPr/>
          </a:p>
          <a:p>
            <a:pPr indent="0" lvl="0" marL="0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D966"/>
        </a:solidFill>
      </p:bgPr>
    </p:bg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Cougar Cash For?</a:t>
            </a:r>
            <a:endParaRPr/>
          </a:p>
        </p:txBody>
      </p:sp>
      <p:sp>
        <p:nvSpPr>
          <p:cNvPr id="81" name="Shape 81"/>
          <p:cNvSpPr txBox="1"/>
          <p:nvPr>
            <p:ph idx="1" type="body"/>
          </p:nvPr>
        </p:nvSpPr>
        <p:spPr>
          <a:xfrm>
            <a:off x="311700" y="113092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rgbClr val="980000"/>
                </a:solidFill>
              </a:rPr>
              <a:t>The currency can be used on individual prizes from a “school store,” or they can work together as a class to get a reward, or work together as a group (K-2, 3-5, 6-8) to earn a bigger prize. The prizes will vary from cheap rewards, like homework passes, pencils, toys, etc., to moderate prizes, like lunch with friends, or a period playing x-box in school, to bigger prizes like earning pizza parties for your class, or tournaments/dances.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each Day">
  <a:themeElements>
    <a:clrScheme name="Beach Day">
      <a:dk1>
        <a:srgbClr val="00FDC8"/>
      </a:dk1>
      <a:lt1>
        <a:srgbClr val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