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8" r:id="rId2"/>
    <p:sldId id="259" r:id="rId3"/>
    <p:sldId id="260" r:id="rId4"/>
    <p:sldId id="261" r:id="rId5"/>
    <p:sldId id="266" r:id="rId6"/>
    <p:sldId id="267" r:id="rId7"/>
    <p:sldId id="268" r:id="rId8"/>
    <p:sldId id="269" r:id="rId9"/>
    <p:sldId id="286" r:id="rId10"/>
    <p:sldId id="287" r:id="rId11"/>
    <p:sldId id="274" r:id="rId12"/>
    <p:sldId id="275" r:id="rId13"/>
    <p:sldId id="318" r:id="rId14"/>
    <p:sldId id="319" r:id="rId15"/>
    <p:sldId id="300" r:id="rId16"/>
    <p:sldId id="301" r:id="rId17"/>
    <p:sldId id="310" r:id="rId18"/>
    <p:sldId id="311" r:id="rId19"/>
    <p:sldId id="312" r:id="rId20"/>
    <p:sldId id="313" r:id="rId21"/>
    <p:sldId id="290" r:id="rId22"/>
    <p:sldId id="291" r:id="rId23"/>
    <p:sldId id="294" r:id="rId24"/>
    <p:sldId id="295" r:id="rId25"/>
    <p:sldId id="324" r:id="rId26"/>
    <p:sldId id="325" r:id="rId2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304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0057AE"/>
              </a:gs>
              <a:gs pos="72000">
                <a:srgbClr val="4480E2"/>
              </a:gs>
              <a:gs pos="100000">
                <a:srgbClr val="779CE3"/>
              </a:gs>
            </a:gsLst>
            <a:lin ang="16200000" scaled="0"/>
          </a:gradFill>
          <a:ln w="9525" cap="rnd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0057AE"/>
              </a:gs>
              <a:gs pos="72000">
                <a:srgbClr val="4480E2"/>
              </a:gs>
              <a:gs pos="100000">
                <a:srgbClr val="779CE3"/>
              </a:gs>
            </a:gsLst>
            <a:lin ang="16200000" scaled="0"/>
          </a:gradFill>
          <a:ln w="9525" cap="rnd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9B0E0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7" name="Google Shape;87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0A8D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0057AE"/>
              </a:gs>
              <a:gs pos="72000">
                <a:srgbClr val="4480E2"/>
              </a:gs>
              <a:gs pos="100000">
                <a:srgbClr val="779CE3"/>
              </a:gs>
            </a:gsLst>
            <a:lin ang="16200000" scaled="0"/>
          </a:gradFill>
          <a:ln w="9525" cap="rnd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9" name="Google Shape;89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0057AE"/>
              </a:gs>
              <a:gs pos="72000">
                <a:srgbClr val="4480E2"/>
              </a:gs>
              <a:gs pos="100000">
                <a:srgbClr val="779CE3"/>
              </a:gs>
            </a:gsLst>
            <a:lin ang="16200000" scaled="0"/>
          </a:gradFill>
          <a:ln w="9525" cap="rnd" cmpd="sng">
            <a:solidFill>
              <a:srgbClr val="0A519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9B0E0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0A8DC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>
    <p:push dir="r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Every Student Succeeds Act, formerly No Child Left Behind (ESSA) and the Elementary and Secondary Education Act (ESEA), is federal law that was enacted to ensure that all children have a fair, equal, and significant opportunity to obtain a high-quality education and reach, at a minimum, proficiency on challenging State academic achievement standards and state academic assessments.  Title I Part A is a primary program of the ESSA. </a:t>
            </a:r>
            <a:r>
              <a:rPr lang="en-US" dirty="0">
                <a:solidFill>
                  <a:schemeClr val="tx1"/>
                </a:solidFill>
              </a:rPr>
              <a:t>We are required to share this information with our parents at an annual meeting.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 dirty="0">
                <a:solidFill>
                  <a:schemeClr val="accent2">
                    <a:lumMod val="50000"/>
                  </a:schemeClr>
                </a:solidFill>
              </a:rPr>
              <a:t>Title I as Part of the </a:t>
            </a:r>
            <a:r>
              <a:rPr lang="en-US" sz="3690" dirty="0"/>
              <a:t>Every Student Succeeds Act (ESSA)</a:t>
            </a:r>
            <a:endParaRPr sz="3690" dirty="0"/>
          </a:p>
        </p:txBody>
      </p:sp>
    </p:spTree>
  </p:cSld>
  <p:clrMapOvr>
    <a:masterClrMapping/>
  </p:clrMapOvr>
  <p:transition spd="med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4"/>
          <p:cNvSpPr txBox="1">
            <a:spLocks noGrp="1"/>
          </p:cNvSpPr>
          <p:nvPr>
            <p:ph type="body" idx="1"/>
          </p:nvPr>
        </p:nvSpPr>
        <p:spPr>
          <a:xfrm>
            <a:off x="533400" y="2057400"/>
            <a:ext cx="8229600" cy="499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Contratar entrenadores de lectura y matemáticas para brindar apoyo educativo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Tutoriales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Programas de extensión del día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Escuela sabatina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Materiales y recursos de apoyo suplementarios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700"/>
              <a:buChar char="🞂"/>
            </a:pPr>
            <a:r>
              <a:rPr lang="en-US" sz="2500"/>
              <a:t>Desarrollo profesional destinado a mejorar la efectividad del maestro</a:t>
            </a:r>
            <a:endParaRPr sz="2500"/>
          </a:p>
        </p:txBody>
      </p:sp>
      <p:sp>
        <p:nvSpPr>
          <p:cNvPr id="301" name="Google Shape;301;p4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ucida Sans"/>
              <a:buNone/>
            </a:pPr>
            <a:r>
              <a:rPr lang="en-US" sz="3600"/>
              <a:t>¿</a:t>
            </a:r>
            <a:r>
              <a:rPr lang="en-US" sz="3000"/>
              <a:t>Qué hace la escuela para ayudar a los estudiantes a cumplir con las normas estatales?</a:t>
            </a:r>
            <a:endParaRPr sz="3000"/>
          </a:p>
        </p:txBody>
      </p:sp>
    </p:spTree>
  </p:cSld>
  <p:clrMapOvr>
    <a:masterClrMapping/>
  </p:clrMapOvr>
  <p:transition spd="med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1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382000" cy="48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The Texas Education Agency (TEA) developed STAAR assessment to measure what students have learned and TELPAS assessment to measure non-English speaking students growth in English language acquisition.</a:t>
            </a:r>
          </a:p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The state provides multiple formats of the STAAR test including a Spanish version, STAAR Alt 2, and TELPAS.</a:t>
            </a:r>
          </a:p>
          <a:p>
            <a:pPr marL="365760" indent="-256032">
              <a:spcBef>
                <a:spcPts val="0"/>
              </a:spcBef>
              <a:buSzPts val="1836"/>
            </a:pPr>
            <a:r>
              <a:rPr lang="en-US" dirty="0">
                <a:solidFill>
                  <a:schemeClr val="tx1"/>
                </a:solidFill>
              </a:rPr>
              <a:t>The STAAR tests measures knowledge of the state standards which are called TEKS (Texas Essential Knowledge and Skills).</a:t>
            </a:r>
          </a:p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endParaRPr lang="en-US" dirty="0">
              <a:solidFill>
                <a:srgbClr val="FF0000"/>
              </a:solidFill>
            </a:endParaRPr>
          </a:p>
          <a:p>
            <a:pPr marL="109728" lvl="0" indent="0" algn="l" rtl="0">
              <a:spcBef>
                <a:spcPts val="0"/>
              </a:spcBef>
              <a:spcAft>
                <a:spcPts val="0"/>
              </a:spcAft>
              <a:buSzPts val="1836"/>
              <a:buNone/>
            </a:pP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3" name="Google Shape;223;p31"/>
          <p:cNvSpPr txBox="1">
            <a:spLocks noGrp="1"/>
          </p:cNvSpPr>
          <p:nvPr>
            <p:ph type="title"/>
          </p:nvPr>
        </p:nvSpPr>
        <p:spPr>
          <a:xfrm>
            <a:off x="457200" y="-4293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What is the STAAR?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382000" cy="48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La Agencia de Educacion de Texas “Texas Education Agency “(TEA, por sus siglas en Ingles) desarrolló la  evaluación STAAR para medir lo que han aprendido los estudiantes y la evaluación TELPAS para medir el avance de los alumnos que no hablan Inglés en la adquisición del idioma Inglés.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title"/>
          </p:nvPr>
        </p:nvSpPr>
        <p:spPr>
          <a:xfrm>
            <a:off x="457200" y="-4293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¿Qué es el STAAR?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7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Conducted annually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Conducted with parents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Analyze the effectiveness of the Campus Improvement </a:t>
            </a:r>
            <a:r>
              <a:rPr lang="en-US" dirty="0">
                <a:solidFill>
                  <a:schemeClr val="tx1"/>
                </a:solidFill>
              </a:rPr>
              <a:t>Plans strategies and use of funds.</a:t>
            </a:r>
            <a:endParaRPr dirty="0">
              <a:solidFill>
                <a:schemeClr val="tx1"/>
              </a:solidFill>
            </a:endParaRPr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Identify barriers to parent involvement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Analyze the effectiveness of Parent Involvement Policy.</a:t>
            </a:r>
            <a:endParaRPr dirty="0"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</p:txBody>
      </p:sp>
      <p:sp>
        <p:nvSpPr>
          <p:cNvPr id="481" name="Google Shape;481;p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Title Program Evaluation – How are We Doing?</a:t>
            </a:r>
            <a:endParaRPr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76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Se realiza anualmente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Se realiza con los Padres de Título I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Analiza la eficacia de la CIP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Font typeface="Courier New"/>
              <a:buChar char="o"/>
            </a:pPr>
            <a:r>
              <a:rPr lang="en-US"/>
              <a:t>Estrategias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Font typeface="Courier New"/>
              <a:buChar char="o"/>
            </a:pPr>
            <a:r>
              <a:rPr lang="en-US"/>
              <a:t>Gastos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Identifica los obstáculos a la participación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Analiza la efectividad de la política de participación de los padres</a:t>
            </a:r>
            <a:endParaRPr/>
          </a:p>
        </p:txBody>
      </p:sp>
      <p:sp>
        <p:nvSpPr>
          <p:cNvPr id="487" name="Google Shape;487;p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b="0"/>
              <a:t>Requisitos de Evaluación</a:t>
            </a:r>
            <a:endParaRPr b="0"/>
          </a:p>
        </p:txBody>
      </p:sp>
    </p:spTree>
  </p:cSld>
  <p:clrMapOvr>
    <a:masterClrMapping/>
  </p:clrMapOvr>
  <p:transition spd="med"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7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Teacher Qualifications</a:t>
            </a:r>
          </a:p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Paraprofessionals Highly Qualified status – BISD ensures all paraprofessionals meet this ESSA standard.</a:t>
            </a:r>
          </a:p>
          <a:p>
            <a:pPr marL="365760" lvl="0" indent="-256032">
              <a:spcBef>
                <a:spcPts val="0"/>
              </a:spcBef>
              <a:buSzPts val="1836"/>
            </a:pPr>
            <a:r>
              <a:rPr lang="en-US" dirty="0">
                <a:solidFill>
                  <a:schemeClr val="tx1"/>
                </a:solidFill>
              </a:rPr>
              <a:t>Student Standardized Testing Scores – BISD provides copies of the Confidential Student Report (CSR) for each student who takes a state test.</a:t>
            </a:r>
          </a:p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endParaRPr lang="en-US" dirty="0"/>
          </a:p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endParaRPr dirty="0"/>
          </a:p>
        </p:txBody>
      </p:sp>
      <p:sp>
        <p:nvSpPr>
          <p:cNvPr id="373" name="Google Shape;373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dirty="0"/>
              <a:t>Parents’ Right to Know</a:t>
            </a:r>
            <a:endParaRPr dirty="0"/>
          </a:p>
        </p:txBody>
      </p:sp>
    </p:spTree>
  </p:cSld>
  <p:clrMapOvr>
    <a:masterClrMapping/>
  </p:clrMapOvr>
  <p:transition spd="med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Usted tiene derecho a saber...  </a:t>
            </a:r>
            <a:endParaRPr/>
          </a:p>
          <a:p>
            <a:pPr marL="365760" lvl="0" indent="-148211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None/>
            </a:pPr>
            <a:endParaRPr sz="2497"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Si el profesor ha cumplido requisitos estatales y criterios de licencias de los grados y materias en que el maestro proporciona la instrucción .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Si el maestro está trabajando  como emergente u otro estado provisional, con los criterios del estado de exención de las certificaciones y credenciales.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 La especialidad del grado o  licenciatura del maestro y cualquier otro posgrado, calificación o grado que llevó a cabo  el maestro y el campo de la especialidad de la certificación o el grado.</a:t>
            </a:r>
            <a:endParaRPr sz="2497"/>
          </a:p>
        </p:txBody>
      </p:sp>
      <p:sp>
        <p:nvSpPr>
          <p:cNvPr id="379" name="Google Shape;379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Certificaciones/credenciales de los Maestros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7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We must provide information to parents in the language parents understand. </a:t>
            </a:r>
            <a:r>
              <a:rPr lang="en-US" dirty="0">
                <a:solidFill>
                  <a:schemeClr val="tx1"/>
                </a:solidFill>
              </a:rPr>
              <a:t>BISD provides translation devices at each campus and we have multiple bilingual staff to assist.</a:t>
            </a:r>
            <a:endParaRPr dirty="0">
              <a:solidFill>
                <a:schemeClr val="tx1"/>
              </a:solidFill>
            </a:endParaRPr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Please let us know if you or another parent needs assistance in another language.</a:t>
            </a:r>
            <a:endParaRPr dirty="0"/>
          </a:p>
        </p:txBody>
      </p:sp>
      <p:sp>
        <p:nvSpPr>
          <p:cNvPr id="433" name="Google Shape;433;p6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dirty="0"/>
              <a:t>Creating Home and School Connections</a:t>
            </a:r>
            <a:endParaRPr dirty="0"/>
          </a:p>
        </p:txBody>
      </p:sp>
    </p:spTree>
  </p:cSld>
  <p:clrMapOvr>
    <a:masterClrMapping/>
  </p:clrMapOvr>
  <p:transition spd="med"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6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Debemos proporcionar información a los padres en el idioma que los padres entienden.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  Por favor, comuníquenos si usted o algún padre necesita ayuda en otro idioma.</a:t>
            </a:r>
            <a:endParaRPr/>
          </a:p>
        </p:txBody>
      </p:sp>
      <p:sp>
        <p:nvSpPr>
          <p:cNvPr id="439" name="Google Shape;439;p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Conexiones de hogar y escuela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69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Each Title I campus must have a Parent Involvement Policy which is developed with parents and includes shared responsibility for student achievement and builds capacity for parent involvement.</a:t>
            </a:r>
          </a:p>
          <a:p>
            <a:pPr marL="365760" lvl="0" indent="-256032">
              <a:spcBef>
                <a:spcPts val="0"/>
              </a:spcBef>
              <a:buSzPts val="1836"/>
            </a:pPr>
            <a:r>
              <a:rPr lang="en-US" dirty="0">
                <a:solidFill>
                  <a:schemeClr val="tx1"/>
                </a:solidFill>
              </a:rPr>
              <a:t>Each Title I campus must have a School-Parent Compact, developed with input from parents, which outlines the school, parent and student responsibilities.</a:t>
            </a:r>
          </a:p>
          <a:p>
            <a:pPr marL="292608" lvl="1" indent="0" algn="l" rtl="0">
              <a:spcBef>
                <a:spcPts val="324"/>
              </a:spcBef>
              <a:spcAft>
                <a:spcPts val="0"/>
              </a:spcAft>
              <a:buSzPts val="2300"/>
              <a:buNone/>
            </a:pPr>
            <a:endParaRPr dirty="0">
              <a:solidFill>
                <a:schemeClr val="tx1"/>
              </a:solidFill>
            </a:endParaRPr>
          </a:p>
          <a:p>
            <a:pPr marL="292608" lvl="1" indent="0" algn="ctr" rtl="0">
              <a:spcBef>
                <a:spcPts val="324"/>
              </a:spcBef>
              <a:spcAft>
                <a:spcPts val="0"/>
              </a:spcAft>
              <a:buSzPts val="2300"/>
              <a:buNone/>
            </a:pPr>
            <a:r>
              <a:rPr lang="en-US" i="1" dirty="0">
                <a:solidFill>
                  <a:schemeClr val="tx1"/>
                </a:solidFill>
              </a:rPr>
              <a:t>We are required and pleased to share these documents with you. They are available on our campus </a:t>
            </a:r>
            <a:r>
              <a:rPr lang="en-US" i="1" dirty="0" err="1">
                <a:solidFill>
                  <a:schemeClr val="tx1"/>
                </a:solidFill>
              </a:rPr>
              <a:t>webistes</a:t>
            </a:r>
            <a:r>
              <a:rPr lang="en-US" i="1" dirty="0">
                <a:solidFill>
                  <a:schemeClr val="tx1"/>
                </a:solidFill>
              </a:rPr>
              <a:t> or you can request a paper copy.</a:t>
            </a:r>
            <a:endParaRPr i="1" dirty="0">
              <a:solidFill>
                <a:schemeClr val="tx1"/>
              </a:solidFill>
            </a:endParaRPr>
          </a:p>
          <a:p>
            <a:pPr marL="621792" lvl="1" indent="-82550" algn="l" rtl="0">
              <a:spcBef>
                <a:spcPts val="324"/>
              </a:spcBef>
              <a:spcAft>
                <a:spcPts val="0"/>
              </a:spcAft>
              <a:buSzPts val="2300"/>
              <a:buNone/>
            </a:pPr>
            <a:endParaRPr dirty="0"/>
          </a:p>
        </p:txBody>
      </p:sp>
      <p:sp>
        <p:nvSpPr>
          <p:cNvPr id="445" name="Google Shape;445;p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dirty="0"/>
              <a:t>Parent Involvement Documents</a:t>
            </a:r>
            <a:endParaRPr dirty="0"/>
          </a:p>
        </p:txBody>
      </p:sp>
    </p:spTree>
  </p:cSld>
  <p:clrMapOvr>
    <a:masterClrMapping/>
  </p:clrMapOvr>
  <p:transition spd="med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La Ley Que Cada Estudiante Tenga Éxito “Every Student Succeeds Act” (ESSA por sus siglas en Ingles) , anteriormente “No Child Left Behind” y la Ley de Educación Primaria y Secundaria “Elementary and Secondary Education Act” (ESEA por sus siglas en Ingles), ley federal que fue promulgada para asegurar que todos los niños tengan una oportunidad justa, igual y significativa para obtener una educación de alta calidad y alcanzar, como mínimo, competencia en las normas de desempeño académico y las evaluaciones académicas estatales. Título I Parte A es un programa principal de la ESSA.</a:t>
            </a:r>
            <a:endParaRPr sz="2497"/>
          </a:p>
        </p:txBody>
      </p:sp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La Ley “Que Cada Estudiante Tenga Éxito”(ESSA)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70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Cada escuela de Título I debe tener una Política de Participación de los Padres que incluya lo siguiente: 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None/>
            </a:pPr>
            <a:endParaRPr sz="2497"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Participación en el desarrollo de la política, 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Responsabilidad compartida para altos logros académicos y 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Char char="o"/>
            </a:pPr>
            <a:r>
              <a:rPr lang="en-US" sz="2497"/>
              <a:t>Crear la capacidad para la participación y accesibilidad de los padres.  </a:t>
            </a:r>
            <a:endParaRPr/>
          </a:p>
          <a:p>
            <a:pPr marL="365760" lvl="0" indent="-14821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Font typeface="Courier New"/>
              <a:buNone/>
            </a:pPr>
            <a:endParaRPr sz="2497"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None/>
            </a:pPr>
            <a:r>
              <a:rPr lang="en-US" sz="2497"/>
              <a:t>Estamos obligados a compartir esta política con Usted.</a:t>
            </a:r>
            <a:endParaRPr/>
          </a:p>
          <a:p>
            <a:pPr marL="621792" lvl="1" indent="-93535" algn="l" rtl="0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SzPts val="2127"/>
              <a:buNone/>
            </a:pPr>
            <a:endParaRPr sz="2127"/>
          </a:p>
        </p:txBody>
      </p:sp>
      <p:sp>
        <p:nvSpPr>
          <p:cNvPr id="451" name="Google Shape;451;p70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Política de Participación de los Padres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7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ATTENDANCE is the key!  Make sure your child attends school and other services, such as extended day.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Participate in parent involvement activities that assist you in learning how to increase your child’s achievement level.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Attend parent-teacher conferences and meet regularly with your child’s teacher.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Make sure that your child completes all assignments.</a:t>
            </a:r>
            <a:endParaRPr/>
          </a:p>
          <a:p>
            <a:pPr marL="365760" lvl="0" indent="-25603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Make sure your child understands the importance of managing his/her behavior.</a:t>
            </a:r>
            <a:endParaRPr sz="2497"/>
          </a:p>
        </p:txBody>
      </p:sp>
      <p:sp>
        <p:nvSpPr>
          <p:cNvPr id="317" name="Google Shape;317;p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What can parents/families </a:t>
            </a:r>
            <a:br>
              <a:rPr lang="en-US" sz="3690"/>
            </a:br>
            <a:r>
              <a:rPr lang="en-US" sz="3690"/>
              <a:t>do to help?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¡ASISTENCIA A CLASE es la clave!  Asegúrese de que su hijo asiste a la escuela y otros servicios, como los días extendidos. 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Participar en actividades de participación de los padres que ayudar a aprender cómo aumentar el nivel de aprovechamiento de su hijo(a). 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Asista a las conferencias de padres y maestros, se reúnen regularmente con el maestro de su hijo(a). 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Asegúrese de que su hijo(a) termina todas las tareas. </a:t>
            </a:r>
            <a:endParaRPr/>
          </a:p>
          <a:p>
            <a:pPr marL="365760" lvl="0" indent="-256032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98"/>
              <a:buChar char="🞂"/>
            </a:pPr>
            <a:r>
              <a:rPr lang="en-US" sz="2497"/>
              <a:t>Asegúrese de que el niño(a) entienda la importancia de manejar su conducta.</a:t>
            </a:r>
            <a:endParaRPr sz="2497"/>
          </a:p>
        </p:txBody>
      </p:sp>
      <p:sp>
        <p:nvSpPr>
          <p:cNvPr id="323" name="Google Shape;323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¿Qué pueden hacer los padres y familiares para ayudar 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1"/>
          <p:cNvSpPr txBox="1">
            <a:spLocks noGrp="1"/>
          </p:cNvSpPr>
          <p:nvPr>
            <p:ph type="body" idx="1"/>
          </p:nvPr>
        </p:nvSpPr>
        <p:spPr>
          <a:xfrm>
            <a:off x="533400" y="1524000"/>
            <a:ext cx="8229600" cy="48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Our Campus Parent  &amp; Family Engagement Liaisons will be reaching out to you to ask if you would like to participate in the following:</a:t>
            </a:r>
          </a:p>
          <a:p>
            <a:pPr marL="822960" lvl="1" indent="-256032">
              <a:spcBef>
                <a:spcPts val="0"/>
              </a:spcBef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developing/revising the campus Title I Parent Involvement Policy</a:t>
            </a:r>
            <a:endParaRPr dirty="0">
              <a:solidFill>
                <a:schemeClr val="tx1"/>
              </a:solidFill>
            </a:endParaRPr>
          </a:p>
          <a:p>
            <a:pPr marL="822960" lvl="1" indent="-256032">
              <a:spcBef>
                <a:spcPts val="400"/>
              </a:spcBef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developing/revising the campus Title I School-Parent Compact</a:t>
            </a:r>
            <a:endParaRPr dirty="0">
              <a:solidFill>
                <a:schemeClr val="tx1"/>
              </a:solidFill>
            </a:endParaRPr>
          </a:p>
          <a:p>
            <a:pPr marL="822960" lvl="1" indent="-256032">
              <a:spcBef>
                <a:spcPts val="400"/>
              </a:spcBef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volunteering on your child’s campus when this option becomes available</a:t>
            </a:r>
          </a:p>
          <a:p>
            <a:pPr marL="566928" lvl="1" indent="0">
              <a:spcBef>
                <a:spcPts val="400"/>
              </a:spcBef>
              <a:buSzPts val="1836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66928" lvl="1" indent="0" algn="ctr">
              <a:spcBef>
                <a:spcPts val="400"/>
              </a:spcBef>
              <a:buSzPts val="1836"/>
              <a:buNone/>
            </a:pPr>
            <a:r>
              <a:rPr lang="en-US" dirty="0">
                <a:solidFill>
                  <a:schemeClr val="tx1"/>
                </a:solidFill>
              </a:rPr>
              <a:t>**They will also ask you questions about your preferred method of communication and the communication process in BISD.  </a:t>
            </a:r>
            <a:endParaRPr dirty="0">
              <a:solidFill>
                <a:schemeClr val="tx1"/>
              </a:solidFill>
            </a:endParaRPr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</p:txBody>
      </p:sp>
      <p:sp>
        <p:nvSpPr>
          <p:cNvPr id="339" name="Google Shape;339;p51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We want your input!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2"/>
          <p:cNvSpPr txBox="1">
            <a:spLocks noGrp="1"/>
          </p:cNvSpPr>
          <p:nvPr>
            <p:ph type="body" idx="1"/>
          </p:nvPr>
        </p:nvSpPr>
        <p:spPr>
          <a:xfrm>
            <a:off x="533400" y="1524000"/>
            <a:ext cx="8229600" cy="48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Por favor regístrese si desea participar en la elaboración/revisión de nuestra política de participación de los padres de Título I de   la escuela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Por favor regístrese si desea participar en la elaboración/revisión de nuestro Convenio Escolar de Título I de la escuela.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 Por favor regístrese si desea ser voluntario en la escuela de su hijo(a).</a:t>
            </a:r>
            <a:endParaRPr/>
          </a:p>
        </p:txBody>
      </p:sp>
      <p:sp>
        <p:nvSpPr>
          <p:cNvPr id="345" name="Google Shape;345;p5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¡Queremos su opinión!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81"/>
          <p:cNvSpPr txBox="1"/>
          <p:nvPr/>
        </p:nvSpPr>
        <p:spPr>
          <a:xfrm>
            <a:off x="1219200" y="1143000"/>
            <a:ext cx="7010400" cy="141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BISD, schools and families are working together to ensure all students are college-prepared and career-ready. Together we can equip our students with the foundation of skills needed for the 21st century.</a:t>
            </a:r>
            <a:endParaRPr/>
          </a:p>
        </p:txBody>
      </p:sp>
      <p:sp>
        <p:nvSpPr>
          <p:cNvPr id="517" name="Google Shape;517;p81"/>
          <p:cNvSpPr/>
          <p:nvPr/>
        </p:nvSpPr>
        <p:spPr>
          <a:xfrm>
            <a:off x="282471" y="228600"/>
            <a:ext cx="8861529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cap="none">
                <a:solidFill>
                  <a:srgbClr val="59C7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ARE OUR PARTNERS</a:t>
            </a:r>
            <a:endParaRPr sz="5400" b="1" cap="none">
              <a:solidFill>
                <a:srgbClr val="59C7F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518" name="Google Shape;518;p81" descr="student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0" y="3124200"/>
            <a:ext cx="3505729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82"/>
          <p:cNvSpPr txBox="1"/>
          <p:nvPr/>
        </p:nvSpPr>
        <p:spPr>
          <a:xfrm>
            <a:off x="1219200" y="1143000"/>
            <a:ext cx="7010400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BISD, las escuelas y las familias están trabajando juntos para asegurar que todos los estudiantes estén 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preparados para la  </a:t>
            </a:r>
            <a:r>
              <a:rPr lang="en-US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 y las carreras. Juntos podemos preparar a nuestros estudiantes con la base de conocimientos necesarios para el siglo XXI.</a:t>
            </a:r>
            <a:endParaRPr sz="18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4" name="Google Shape;524;p82"/>
          <p:cNvSpPr/>
          <p:nvPr/>
        </p:nvSpPr>
        <p:spPr>
          <a:xfrm>
            <a:off x="849036" y="228600"/>
            <a:ext cx="7728398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cap="none">
                <a:solidFill>
                  <a:srgbClr val="59C7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USTED ES NUESTRO SOCIO</a:t>
            </a:r>
            <a:endParaRPr sz="4400" b="1" cap="none">
              <a:solidFill>
                <a:srgbClr val="59C7F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525" name="Google Shape;525;p82" descr="student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0" y="3124200"/>
            <a:ext cx="3505729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Title I is designed to help students served by the program to achieve proficiency with the TEKS and ELPS as measured by STAAR and TELPAS.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Provide supplemental </a:t>
            </a:r>
            <a:r>
              <a:rPr lang="en-US" dirty="0">
                <a:solidFill>
                  <a:schemeClr val="tx1"/>
                </a:solidFill>
              </a:rPr>
              <a:t>funds (beyond general funds to support the regular program) to</a:t>
            </a:r>
            <a:r>
              <a:rPr lang="en-US" dirty="0"/>
              <a:t> help provide additional resources to meet the needs of students who are at-risk of failing.</a:t>
            </a:r>
            <a:endParaRPr dirty="0"/>
          </a:p>
        </p:txBody>
      </p:sp>
      <p:sp>
        <p:nvSpPr>
          <p:cNvPr id="131" name="Google Shape;131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What is the purpose of Title I?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El Título I está diseñado para ayudar a los estudiantes en el programa logren la competencia con TEKS y el ELPS evaluados por el STAAR y TELPAS.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Proporcionar fondos suplementarios para ayudar a proporcionar recursos adicionales para satisfacer las necesidades de los estudiantes que están en riesgo de fracasar.</a:t>
            </a:r>
            <a:endParaRPr/>
          </a:p>
        </p:txBody>
      </p:sp>
      <p:sp>
        <p:nvSpPr>
          <p:cNvPr id="137" name="Google Shape;137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¿Cuál es el propósito del Título I?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Our </a:t>
            </a:r>
            <a:r>
              <a:rPr lang="en-US" dirty="0">
                <a:solidFill>
                  <a:schemeClr val="tx1"/>
                </a:solidFill>
              </a:rPr>
              <a:t>schools use </a:t>
            </a:r>
            <a:r>
              <a:rPr lang="en-US" dirty="0"/>
              <a:t>Title I funds, along with other Federal, State, and local funds, to operate a “</a:t>
            </a:r>
            <a:r>
              <a:rPr lang="en-US" dirty="0" err="1"/>
              <a:t>schoolwide</a:t>
            </a:r>
            <a:r>
              <a:rPr lang="en-US" dirty="0"/>
              <a:t> program.”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 err="1"/>
              <a:t>Schoolwide</a:t>
            </a:r>
            <a:r>
              <a:rPr lang="en-US" dirty="0"/>
              <a:t> means that all students are eligible to receive services and support.</a:t>
            </a:r>
            <a:endParaRPr dirty="0"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The law states that we must focus on those students who are “at-risk” or “most at-risk” of not passing the state assessment (STAAR).</a:t>
            </a:r>
            <a:endParaRPr dirty="0"/>
          </a:p>
        </p:txBody>
      </p:sp>
      <p:sp>
        <p:nvSpPr>
          <p:cNvPr id="175" name="Google Shape;175;p23"/>
          <p:cNvSpPr txBox="1">
            <a:spLocks noGrp="1"/>
          </p:cNvSpPr>
          <p:nvPr>
            <p:ph type="title"/>
          </p:nvPr>
        </p:nvSpPr>
        <p:spPr>
          <a:xfrm>
            <a:off x="457200" y="5366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 dirty="0"/>
              <a:t>What is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the BISD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/>
              <a:t>Title I program?</a:t>
            </a:r>
            <a:endParaRPr dirty="0"/>
          </a:p>
        </p:txBody>
      </p:sp>
    </p:spTree>
  </p:cSld>
  <p:clrMapOvr>
    <a:masterClrMapping/>
  </p:clrMapOvr>
  <p:transition spd="med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4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Nuestra escuela usa fondos de Título I, junto con otros fondos federales, estatales y locales, para operar un "programa escolar".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“Toda la escuela” significa que todos los estudiantes son elegibles para recibir servicios y apoyo. 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La ley establece que debemos centrarnos en aquellos estudiantes que están "en riesgo" o "más riesgo" de no pasar la evaluación del estado (STAAR).</a:t>
            </a:r>
            <a:endParaRPr/>
          </a:p>
        </p:txBody>
      </p:sp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457200" y="5366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¿Qué es</a:t>
            </a:r>
            <a:r>
              <a:rPr lang="en-US" sz="3690" i="1"/>
              <a:t> nuestro </a:t>
            </a:r>
            <a:r>
              <a:rPr lang="en-US" sz="3690"/>
              <a:t>programa de Título I?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>
            <a:spLocks noGrp="1"/>
          </p:cNvSpPr>
          <p:nvPr>
            <p:ph type="body" idx="1"/>
          </p:nvPr>
        </p:nvSpPr>
        <p:spPr>
          <a:xfrm>
            <a:off x="561703" y="141763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Funds are allocated to each Title I eligible school served by multiplying a per-pupil cost by the number of low-income students enrolled.</a:t>
            </a:r>
            <a:endParaRPr dirty="0"/>
          </a:p>
          <a:p>
            <a:pPr marL="365760" indent="-256032">
              <a:buSzPts val="1836"/>
            </a:pPr>
            <a:r>
              <a:rPr lang="en-US" dirty="0"/>
              <a:t>The Campus Education and Improvement Committee determines how to spend the funds after completing the Comprehensive Needs Assessment and developing the Campus Improvement Plan </a:t>
            </a:r>
            <a:r>
              <a:rPr lang="en-US" dirty="0">
                <a:solidFill>
                  <a:schemeClr val="tx1"/>
                </a:solidFill>
              </a:rPr>
              <a:t>which is the document developed by stakeholders to set priorities for use of funds and strategies to address student performance.  </a:t>
            </a:r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endParaRPr dirty="0"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</p:txBody>
      </p:sp>
      <p:sp>
        <p:nvSpPr>
          <p:cNvPr id="187" name="Google Shape;187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How are Title I funds allocated to campuses?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Los fondos se asignan a cada escuela de Título I elegible multiplicando el costo por alumno por el número de estudiantes de bajos ingresos. </a:t>
            </a:r>
            <a:endParaRPr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El Comité de Educación y de Mejoramiento del Campus determina cómo gastar los fondos después de la Evaluación Integral de las Necesidades y desarrollando el Plan de Mejoramiento del Campus.</a:t>
            </a:r>
            <a:endParaRPr/>
          </a:p>
        </p:txBody>
      </p:sp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/>
              <a:t>¿Como se destinanan los fondos fondos a las escuelas?</a:t>
            </a:r>
            <a:endParaRPr sz="3690"/>
          </a:p>
        </p:txBody>
      </p:sp>
    </p:spTree>
  </p:cSld>
  <p:clrMapOvr>
    <a:masterClrMapping/>
  </p:clrMapOvr>
  <p:transition spd="med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3"/>
          <p:cNvSpPr txBox="1">
            <a:spLocks noGrp="1"/>
          </p:cNvSpPr>
          <p:nvPr>
            <p:ph type="body" idx="1"/>
          </p:nvPr>
        </p:nvSpPr>
        <p:spPr>
          <a:xfrm>
            <a:off x="533400" y="2209800"/>
            <a:ext cx="8229600" cy="48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Hire Reading and Math Coaches to provide instructional support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Tutorials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Extended Day Programs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>
                <a:solidFill>
                  <a:schemeClr val="tx1"/>
                </a:solidFill>
              </a:rPr>
              <a:t>Instructional Coaches / Interventionists</a:t>
            </a:r>
            <a:endParaRPr dirty="0">
              <a:solidFill>
                <a:schemeClr val="tx1"/>
              </a:solidFill>
            </a:endParaRPr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Supplemental materials and resources</a:t>
            </a:r>
            <a:endParaRPr dirty="0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 dirty="0"/>
              <a:t>Professional Development intended to improve teacher effectiveness</a:t>
            </a:r>
            <a:endParaRPr dirty="0"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dirty="0"/>
          </a:p>
        </p:txBody>
      </p:sp>
      <p:sp>
        <p:nvSpPr>
          <p:cNvPr id="295" name="Google Shape;295;p4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Lucida Sans"/>
              <a:buNone/>
            </a:pPr>
            <a:r>
              <a:rPr lang="en-US" sz="3690" dirty="0"/>
              <a:t>What </a:t>
            </a:r>
            <a:r>
              <a:rPr lang="en-US" sz="3690" dirty="0">
                <a:solidFill>
                  <a:schemeClr val="accent2">
                    <a:lumMod val="50000"/>
                  </a:schemeClr>
                </a:solidFill>
              </a:rPr>
              <a:t>do we do with Title funds  to assist students in meeting </a:t>
            </a:r>
            <a:r>
              <a:rPr lang="en-US" sz="3690" dirty="0"/>
              <a:t>state standards?</a:t>
            </a:r>
            <a:endParaRPr sz="3690" dirty="0"/>
          </a:p>
        </p:txBody>
      </p:sp>
    </p:spTree>
  </p:cSld>
  <p:clrMapOvr>
    <a:masterClrMapping/>
  </p:clrMapOvr>
  <p:transition spd="med">
    <p:push dir="r"/>
  </p:transition>
</p:sld>
</file>

<file path=ppt/theme/theme1.xml><?xml version="1.0" encoding="utf-8"?>
<a:theme xmlns:a="http://schemas.openxmlformats.org/drawingml/2006/main" name="Concourse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1759</Words>
  <Application>Microsoft Office PowerPoint</Application>
  <PresentationFormat>On-screen Show (4:3)</PresentationFormat>
  <Paragraphs>121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Courier New</vt:lpstr>
      <vt:lpstr>Lucida Sans</vt:lpstr>
      <vt:lpstr>Noto Sans Symbols</vt:lpstr>
      <vt:lpstr>Times New Roman</vt:lpstr>
      <vt:lpstr>Verdana</vt:lpstr>
      <vt:lpstr>Concourse</vt:lpstr>
      <vt:lpstr>Title I as Part of the Every Student Succeeds Act (ESSA)</vt:lpstr>
      <vt:lpstr>La Ley “Que Cada Estudiante Tenga Éxito”(ESSA)</vt:lpstr>
      <vt:lpstr>What is the purpose of Title I?</vt:lpstr>
      <vt:lpstr>¿Cuál es el propósito del Título I?</vt:lpstr>
      <vt:lpstr>What is the BISD  Title I program?</vt:lpstr>
      <vt:lpstr>¿Qué es nuestro programa de Título I?</vt:lpstr>
      <vt:lpstr>How are Title I funds allocated to campuses?</vt:lpstr>
      <vt:lpstr>¿Como se destinanan los fondos fondos a las escuelas?</vt:lpstr>
      <vt:lpstr>What do we do with Title funds  to assist students in meeting state standards?</vt:lpstr>
      <vt:lpstr>¿Qué hace la escuela para ayudar a los estudiantes a cumplir con las normas estatales?</vt:lpstr>
      <vt:lpstr>What is the STAAR?</vt:lpstr>
      <vt:lpstr>¿Qué es el STAAR?</vt:lpstr>
      <vt:lpstr>Title Program Evaluation – How are We Doing?</vt:lpstr>
      <vt:lpstr>Requisitos de Evaluación</vt:lpstr>
      <vt:lpstr>Parents’ Right to Know</vt:lpstr>
      <vt:lpstr>Certificaciones/credenciales de los Maestros</vt:lpstr>
      <vt:lpstr>Creating Home and School Connections</vt:lpstr>
      <vt:lpstr>Conexiones de hogar y escuela</vt:lpstr>
      <vt:lpstr>Parent Involvement Documents</vt:lpstr>
      <vt:lpstr>Política de Participación de los Padres</vt:lpstr>
      <vt:lpstr>What can parents/families  do to help?</vt:lpstr>
      <vt:lpstr>¿Qué pueden hacer los padres y familiares para ayudar ?</vt:lpstr>
      <vt:lpstr>We want your input!</vt:lpstr>
      <vt:lpstr>¡Queremos su opinión!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 it mean to be  a Title I campus?</dc:title>
  <dc:creator>Tracy Armstrong</dc:creator>
  <cp:lastModifiedBy>D'Lana Barbay</cp:lastModifiedBy>
  <cp:revision>4</cp:revision>
  <dcterms:modified xsi:type="dcterms:W3CDTF">2023-08-29T18:27:41Z</dcterms:modified>
</cp:coreProperties>
</file>