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2" r:id="rId14"/>
  </p:sldIdLst>
  <p:sldSz cx="9144000" cy="5143500" type="screen16x9"/>
  <p:notesSz cx="6858000" cy="9144000"/>
  <p:embeddedFontLst>
    <p:embeddedFont>
      <p:font typeface="Corbel" panose="020B0503020204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38DE38-EE37-4588-B758-1E7CE0AF9216}">
  <a:tblStyle styleId="{DE38DE38-EE37-4588-B758-1E7CE0AF92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E6300E9-7EC3-4990-82D9-AE3C3D73CA4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3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d90d16294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d90d16294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90d16294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d90d16294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d90d16294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d90d16294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441cd61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2441cd61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8f22182a8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8f22182a8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8f22182a8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8f22182a8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8f22182a8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8f22182a8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8f22182a8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8f22182a8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8f22182a8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8f22182a8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8f22182a8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8f22182a8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8f22182a8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8f22182a8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d8f22182a8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d8f22182a8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50163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69674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63958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30847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264296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27590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66173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159151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0282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81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15501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9556972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581290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31300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955163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5283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542099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4258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60EA64-D806-43AC-9DF2-F8C432F32B4C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632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hullum@bmtisd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2673248" y="4274157"/>
            <a:ext cx="7856000" cy="5945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FF0000"/>
                </a:solidFill>
              </a:rPr>
              <a:t>One </a:t>
            </a:r>
            <a:r>
              <a:rPr lang="en-US" sz="2800" b="1" dirty="0">
                <a:solidFill>
                  <a:srgbClr val="FF0000"/>
                </a:solidFill>
              </a:rPr>
              <a:t>Vision, One Mission, One Team</a:t>
            </a:r>
            <a:endParaRPr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A5964B-62FD-4496-8990-0FA1A645B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528" y="975433"/>
            <a:ext cx="2818079" cy="31926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75807B5-A045-40BB-BF72-862C6F98B951}"/>
              </a:ext>
            </a:extLst>
          </p:cNvPr>
          <p:cNvSpPr/>
          <p:nvPr/>
        </p:nvSpPr>
        <p:spPr>
          <a:xfrm>
            <a:off x="382238" y="80491"/>
            <a:ext cx="81477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J.P. ODOM ACADEMY MIDDLE SCHOOL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4"/>
    </mc:Choice>
    <mc:Fallback xmlns="">
      <p:transition spd="slow" advTm="620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>
            <a:off x="1283550" y="1223136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Pegasus*** and Honors**- 5 high school elective credits are possible to obtain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Spanish 1** (1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Spanish II***(1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 Art I** (1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Business Information Management I***(1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Touch System Data Entry ** (.5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2A205A-0127-4F8C-9D1A-29A523CEACC6}"/>
              </a:ext>
            </a:extLst>
          </p:cNvPr>
          <p:cNvSpPr/>
          <p:nvPr/>
        </p:nvSpPr>
        <p:spPr>
          <a:xfrm>
            <a:off x="1148006" y="173834"/>
            <a:ext cx="77356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Potential Earned High School Credit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8"/>
    </mc:Choice>
    <mc:Fallback xmlns="">
      <p:transition spd="slow" advTm="1210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body" idx="1"/>
          </p:nvPr>
        </p:nvSpPr>
        <p:spPr>
          <a:xfrm>
            <a:off x="1040645" y="686100"/>
            <a:ext cx="810335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/>
              <a:t>Students who have successfully completed a high school credit course in middle school receive the appropriate units of high school credit and grade points. High school courses taken in middle school will be included on a student’s transcript and count in the grade point average (GPA). </a:t>
            </a:r>
            <a:endParaRPr sz="13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167" name="Google Shape;167;p24"/>
          <p:cNvGraphicFramePr/>
          <p:nvPr>
            <p:extLst>
              <p:ext uri="{D42A27DB-BD31-4B8C-83A1-F6EECF244321}">
                <p14:modId xmlns:p14="http://schemas.microsoft.com/office/powerpoint/2010/main" val="3119362214"/>
              </p:ext>
            </p:extLst>
          </p:nvPr>
        </p:nvGraphicFramePr>
        <p:xfrm>
          <a:off x="1166030" y="1733500"/>
          <a:ext cx="7542675" cy="2369000"/>
        </p:xfrm>
        <a:graphic>
          <a:graphicData uri="http://schemas.openxmlformats.org/drawingml/2006/table">
            <a:tbl>
              <a:tblPr>
                <a:noFill/>
                <a:tableStyleId>{2E6300E9-7EC3-4990-82D9-AE3C3D73CA42}</a:tableStyleId>
              </a:tblPr>
              <a:tblGrid>
                <a:gridCol w="230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Grade Level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Classification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Credits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Freshman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 – 5.5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10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Sophomore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 – 11.5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Junior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12 – 17.5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Senior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18 +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8C3EFE4-C59C-4C3E-ADEB-6A02E0D778AA}"/>
              </a:ext>
            </a:extLst>
          </p:cNvPr>
          <p:cNvSpPr/>
          <p:nvPr/>
        </p:nvSpPr>
        <p:spPr>
          <a:xfrm>
            <a:off x="1148006" y="173834"/>
            <a:ext cx="77356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Potential Earned High School Credit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78"/>
    </mc:Choice>
    <mc:Fallback xmlns="">
      <p:transition spd="slow" advTm="987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74" name="Google Shape;17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66775"/>
            <a:ext cx="8368200" cy="50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16"/>
    </mc:Choice>
    <mc:Fallback xmlns="">
      <p:transition spd="slow" advTm="1271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1742814" y="498072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Any Questions You May Think Of……</a:t>
            </a:r>
            <a:endParaRPr dirty="0"/>
          </a:p>
        </p:txBody>
      </p:sp>
      <p:sp>
        <p:nvSpPr>
          <p:cNvPr id="200" name="Google Shape;200;p29"/>
          <p:cNvSpPr txBox="1">
            <a:spLocks noGrp="1"/>
          </p:cNvSpPr>
          <p:nvPr>
            <p:ph type="body" idx="1"/>
          </p:nvPr>
        </p:nvSpPr>
        <p:spPr>
          <a:xfrm>
            <a:off x="1742814" y="1184172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Email: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Eric Lathan      </a:t>
            </a:r>
            <a:r>
              <a:rPr lang="en" dirty="0">
                <a:solidFill>
                  <a:schemeClr val="hlink"/>
                </a:solidFill>
              </a:rPr>
              <a:t>		</a:t>
            </a:r>
            <a:r>
              <a:rPr lang="en-US" u="sng" dirty="0">
                <a:solidFill>
                  <a:schemeClr val="hlink"/>
                </a:solidFill>
              </a:rPr>
              <a:t>elathan@bmtisd.com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Peyton Jones          </a:t>
            </a:r>
            <a:r>
              <a:rPr lang="en" u="sng" dirty="0">
                <a:solidFill>
                  <a:schemeClr val="hlink"/>
                </a:solidFill>
              </a:rPr>
              <a:t>pjones2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@bmtisd.com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Answers will also be updated on our FAQ on our webpage.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68"/>
    </mc:Choice>
    <mc:Fallback xmlns="">
      <p:transition spd="slow" advTm="133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87900" y="1014517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Student Schedule Requirements</a:t>
            </a:r>
            <a:endParaRPr sz="2400" dirty="0"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ELAR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Math 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Social Studies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Science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Electives (4)</a:t>
            </a:r>
            <a:endParaRPr dirty="0"/>
          </a:p>
          <a:p>
            <a:pPr marL="13716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0B6C55-66FB-4A9C-93FE-B6CE62B38364}"/>
              </a:ext>
            </a:extLst>
          </p:cNvPr>
          <p:cNvSpPr/>
          <p:nvPr/>
        </p:nvSpPr>
        <p:spPr>
          <a:xfrm>
            <a:off x="1840600" y="130532"/>
            <a:ext cx="56313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ODOM EXPERIENCE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4"/>
    </mc:Choice>
    <mc:Fallback xmlns="">
      <p:transition spd="slow" advTm="825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946321" y="1495397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" sz="2800" dirty="0"/>
              <a:t>ELAR Pegasus (7th Grade Curriculum)</a:t>
            </a:r>
            <a:endParaRPr sz="2800" dirty="0"/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" sz="2800" dirty="0"/>
              <a:t>Math Pegasus (8th Grade Curriculum)</a:t>
            </a:r>
            <a:endParaRPr sz="2800" dirty="0"/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" sz="2800" dirty="0"/>
              <a:t>Social Studies Pegasus (7th Grade Curriculum)</a:t>
            </a:r>
            <a:endParaRPr sz="2800" dirty="0"/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" sz="2800" dirty="0"/>
              <a:t>Science Pegasus(8th Grade Curriculum)</a:t>
            </a:r>
            <a:endParaRPr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5CE84A-0CD1-4BAC-8400-477BB6650386}"/>
              </a:ext>
            </a:extLst>
          </p:cNvPr>
          <p:cNvSpPr/>
          <p:nvPr/>
        </p:nvSpPr>
        <p:spPr>
          <a:xfrm>
            <a:off x="1833926" y="514231"/>
            <a:ext cx="590435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CURRICULUM GUID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ELINES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7"/>
    </mc:Choice>
    <mc:Fallback xmlns="">
      <p:transition spd="slow" advTm="1145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Google Shape;87;p16"/>
          <p:cNvGraphicFramePr/>
          <p:nvPr>
            <p:extLst>
              <p:ext uri="{D42A27DB-BD31-4B8C-83A1-F6EECF244321}">
                <p14:modId xmlns:p14="http://schemas.microsoft.com/office/powerpoint/2010/main" val="948845851"/>
              </p:ext>
            </p:extLst>
          </p:nvPr>
        </p:nvGraphicFramePr>
        <p:xfrm>
          <a:off x="1112292" y="572700"/>
          <a:ext cx="8031707" cy="4442111"/>
        </p:xfrm>
        <a:graphic>
          <a:graphicData uri="http://schemas.openxmlformats.org/drawingml/2006/table">
            <a:tbl>
              <a:tblPr>
                <a:noFill/>
                <a:tableStyleId>{DE38DE38-EE37-4588-B758-1E7CE0AF9216}</a:tableStyleId>
              </a:tblPr>
              <a:tblGrid>
                <a:gridCol w="1555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9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65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</a:rPr>
                        <a:t>Level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6th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7th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8th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</a:rPr>
                        <a:t>9th Grade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On-Level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Lang Arts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Lang Arts 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Lang Arts 8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STAAR Reading 8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English I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English I EOC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Honors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Lang Arts 6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Lang Arts 7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Lang Arts 8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English I Pre-AP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Eng I EOC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Pegasus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Lang Arts 6 Peg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STAAR ELAR 7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Lang Arts 7 Peg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English I Pre-AP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Eng I EOC</a:t>
                      </a:r>
                      <a:endParaRPr sz="1200">
                        <a:solidFill>
                          <a:schemeClr val="dk1"/>
                        </a:solidFill>
                        <a:highlight>
                          <a:srgbClr val="0000FF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English II Pre-AP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Eng II EOC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E082953-B468-42A4-B89C-265D5C70822C}"/>
              </a:ext>
            </a:extLst>
          </p:cNvPr>
          <p:cNvSpPr/>
          <p:nvPr/>
        </p:nvSpPr>
        <p:spPr>
          <a:xfrm>
            <a:off x="1922637" y="0"/>
            <a:ext cx="56313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Language Arts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90"/>
    </mc:Choice>
    <mc:Fallback xmlns="">
      <p:transition spd="slow" advTm="1199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7"/>
          <p:cNvGraphicFramePr/>
          <p:nvPr>
            <p:extLst>
              <p:ext uri="{D42A27DB-BD31-4B8C-83A1-F6EECF244321}">
                <p14:modId xmlns:p14="http://schemas.microsoft.com/office/powerpoint/2010/main" val="859809973"/>
              </p:ext>
            </p:extLst>
          </p:nvPr>
        </p:nvGraphicFramePr>
        <p:xfrm>
          <a:off x="1101285" y="572690"/>
          <a:ext cx="7730990" cy="4423400"/>
        </p:xfrm>
        <a:graphic>
          <a:graphicData uri="http://schemas.openxmlformats.org/drawingml/2006/table">
            <a:tbl>
              <a:tblPr>
                <a:noFill/>
                <a:tableStyleId>{DE38DE38-EE37-4588-B758-1E7CE0AF9216}</a:tableStyleId>
              </a:tblPr>
              <a:tblGrid>
                <a:gridCol w="1106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7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</a:rPr>
                        <a:t>Level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6th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7th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8th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9th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On-Level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Soc Stud 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Soc Stud  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Soc Stud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Soc Stud 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World Geography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Honors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Soc Stud  6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Soc Stud  7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Soc Stud 8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 Soc Stud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Pre-Advanced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World Geography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Pegasus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Soc Stud 6 Peg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Soc Stud  7 Peg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STAAR Soc Stud 8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Pre Advanced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World Geography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highlight>
                          <a:srgbClr val="0000FF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US History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US Hist   EOC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F987776-41A6-46FC-9FAF-4324C3CB1116}"/>
              </a:ext>
            </a:extLst>
          </p:cNvPr>
          <p:cNvSpPr/>
          <p:nvPr/>
        </p:nvSpPr>
        <p:spPr>
          <a:xfrm>
            <a:off x="1600450" y="-73641"/>
            <a:ext cx="56313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Social Studies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71"/>
    </mc:Choice>
    <mc:Fallback xmlns="">
      <p:transition spd="slow" advTm="1157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8"/>
          <p:cNvGraphicFramePr/>
          <p:nvPr>
            <p:extLst>
              <p:ext uri="{D42A27DB-BD31-4B8C-83A1-F6EECF244321}">
                <p14:modId xmlns:p14="http://schemas.microsoft.com/office/powerpoint/2010/main" val="436627753"/>
              </p:ext>
            </p:extLst>
          </p:nvPr>
        </p:nvGraphicFramePr>
        <p:xfrm>
          <a:off x="1107959" y="572700"/>
          <a:ext cx="7724316" cy="4423391"/>
        </p:xfrm>
        <a:graphic>
          <a:graphicData uri="http://schemas.openxmlformats.org/drawingml/2006/table">
            <a:tbl>
              <a:tblPr>
                <a:noFill/>
                <a:tableStyleId>{DE38DE38-EE37-4588-B758-1E7CE0AF9216}</a:tableStyleId>
              </a:tblPr>
              <a:tblGrid>
                <a:gridCol w="1105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77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</a:rPr>
                        <a:t>Level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6th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7th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8th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9th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2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On-Level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Math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Math 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Pre-Algebra 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Reading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Algebra I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Algebra  I EOC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2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Honors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Math 6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Math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Pre-Algebra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Math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Algebra I Pre-AP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Alg I EOC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Advanced Geom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299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Pegasus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Math 6 Peg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Math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Algebra I Pre-AP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Alg I EOC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Advanced Geom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highlight>
                          <a:srgbClr val="0000FF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Advanced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Algebra II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245DAED-8713-43DE-B1EA-C136BDA806E2}"/>
              </a:ext>
            </a:extLst>
          </p:cNvPr>
          <p:cNvSpPr/>
          <p:nvPr/>
        </p:nvSpPr>
        <p:spPr>
          <a:xfrm>
            <a:off x="1667065" y="0"/>
            <a:ext cx="56313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Math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81"/>
    </mc:Choice>
    <mc:Fallback xmlns="">
      <p:transition spd="slow" advTm="978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19"/>
          <p:cNvGraphicFramePr/>
          <p:nvPr>
            <p:extLst>
              <p:ext uri="{D42A27DB-BD31-4B8C-83A1-F6EECF244321}">
                <p14:modId xmlns:p14="http://schemas.microsoft.com/office/powerpoint/2010/main" val="1477903680"/>
              </p:ext>
            </p:extLst>
          </p:nvPr>
        </p:nvGraphicFramePr>
        <p:xfrm>
          <a:off x="1208075" y="572700"/>
          <a:ext cx="7624200" cy="4423391"/>
        </p:xfrm>
        <a:graphic>
          <a:graphicData uri="http://schemas.openxmlformats.org/drawingml/2006/table">
            <a:tbl>
              <a:tblPr>
                <a:noFill/>
                <a:tableStyleId>{DE38DE38-EE37-4588-B758-1E7CE0AF9216}</a:tableStyleId>
              </a:tblPr>
              <a:tblGrid>
                <a:gridCol w="109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77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</a:rPr>
                        <a:t>Level</a:t>
                      </a:r>
                      <a:endParaRPr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6th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7th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8th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9th Grade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2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On-Level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Science 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Science  7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Science 8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Science 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Biology I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Biology  I EOC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2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Honors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Science 6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Science 7 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Science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IPC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Biology I Pre-AP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299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Pegasus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Science 6 Peg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STAAR Science 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IPC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Biology I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Biology EOC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Chemistry Pre-AP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E0D7715-A44F-4805-AA6F-9F173E7E1D1E}"/>
              </a:ext>
            </a:extLst>
          </p:cNvPr>
          <p:cNvSpPr/>
          <p:nvPr/>
        </p:nvSpPr>
        <p:spPr>
          <a:xfrm>
            <a:off x="1840600" y="0"/>
            <a:ext cx="56313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Science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5"/>
    </mc:Choice>
    <mc:Fallback xmlns="">
      <p:transition spd="slow" advTm="864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52C5FD-B509-419D-9E8A-F6A56E4AD708}"/>
              </a:ext>
            </a:extLst>
          </p:cNvPr>
          <p:cNvSpPr/>
          <p:nvPr/>
        </p:nvSpPr>
        <p:spPr>
          <a:xfrm>
            <a:off x="1807228" y="173834"/>
            <a:ext cx="56313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Elective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Category Options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2" name="Google Shape;72;p14">
            <a:extLst>
              <a:ext uri="{FF2B5EF4-FFF2-40B4-BE49-F238E27FC236}">
                <a16:creationId xmlns:a16="http://schemas.microsoft.com/office/drawing/2014/main" id="{EAA675C9-AC6B-4FD3-8852-D725032EFF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21973" y="1162776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Theatre Arts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Ph</a:t>
            </a:r>
            <a:r>
              <a:rPr lang="en-US" dirty="0" err="1"/>
              <a:t>ysical</a:t>
            </a:r>
            <a:r>
              <a:rPr lang="en-US" dirty="0"/>
              <a:t> Education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F</a:t>
            </a:r>
            <a:r>
              <a:rPr lang="en-US" dirty="0" err="1"/>
              <a:t>ine</a:t>
            </a:r>
            <a:r>
              <a:rPr lang="en-US" dirty="0"/>
              <a:t> Arts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Dance</a:t>
            </a:r>
            <a:endParaRPr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13716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55"/>
    </mc:Choice>
    <mc:Fallback xmlns="">
      <p:transition spd="slow" advTm="835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body" idx="1"/>
          </p:nvPr>
        </p:nvSpPr>
        <p:spPr>
          <a:xfrm>
            <a:off x="1707325" y="1079700"/>
            <a:ext cx="8520600" cy="40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Pegasus- 6 core high school credits are possible to obtain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● English I ** (1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Algebra I** (1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Integrated Physics and Chemistry (IPC)** (1 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Geometry** (1credit)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● Biology** (1credit)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● World Geometry** (1 credit) 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54A88A-3892-4DE7-8B60-BBE1351BD4A8}"/>
              </a:ext>
            </a:extLst>
          </p:cNvPr>
          <p:cNvSpPr/>
          <p:nvPr/>
        </p:nvSpPr>
        <p:spPr>
          <a:xfrm>
            <a:off x="1148006" y="173834"/>
            <a:ext cx="77356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Potential Earned High School Credit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7"/>
    </mc:Choice>
    <mc:Fallback xmlns="">
      <p:transition spd="slow" advTm="7737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64</TotalTime>
  <Words>592</Words>
  <Application>Microsoft Office PowerPoint</Application>
  <PresentationFormat>On-screen Show (16:9)</PresentationFormat>
  <Paragraphs>216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Arial</vt:lpstr>
      <vt:lpstr>Parallax</vt:lpstr>
      <vt:lpstr>One Vision, One Mission, One Team</vt:lpstr>
      <vt:lpstr>Student Schedule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 You May Think Of……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P Odom Academy Middle School</dc:title>
  <dc:creator>Eric Lathan</dc:creator>
  <cp:lastModifiedBy>Eric Lathan</cp:lastModifiedBy>
  <cp:revision>10</cp:revision>
  <dcterms:modified xsi:type="dcterms:W3CDTF">2023-05-02T20:24:20Z</dcterms:modified>
</cp:coreProperties>
</file>