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rts/chart1.xml" ContentType="application/vnd.openxmlformats-officedocument.drawingml.char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2.xml" ContentType="application/vnd.openxmlformats-officedocument.drawingml.chart+xml"/>
  <Override PartName="/ppt/charts/chart3.xml" ContentType="application/vnd.openxmlformats-officedocument.drawingml.chart+xml"/>
  <Override PartName="/ppt/charts/style1.xml" ContentType="application/vnd.ms-office.chartstyle+xml"/>
  <Override PartName="/ppt/charts/colors1.xml" ContentType="application/vnd.ms-office.chartcolorstyl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style2.xml" ContentType="application/vnd.ms-office.chartstyle+xml"/>
  <Override PartName="/ppt/charts/colors2.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5" r:id="rId1"/>
  </p:sldMasterIdLst>
  <p:sldIdLst>
    <p:sldId id="257" r:id="rId2"/>
    <p:sldId id="258" r:id="rId3"/>
    <p:sldId id="256" r:id="rId4"/>
    <p:sldId id="273" r:id="rId5"/>
    <p:sldId id="274" r:id="rId6"/>
    <p:sldId id="261" r:id="rId7"/>
    <p:sldId id="262" r:id="rId8"/>
    <p:sldId id="263" r:id="rId9"/>
    <p:sldId id="264" r:id="rId10"/>
    <p:sldId id="265" r:id="rId11"/>
    <p:sldId id="266" r:id="rId12"/>
    <p:sldId id="267" r:id="rId13"/>
    <p:sldId id="259" r:id="rId14"/>
    <p:sldId id="272" r:id="rId15"/>
    <p:sldId id="271" r:id="rId16"/>
    <p:sldId id="279" r:id="rId17"/>
    <p:sldId id="270" r:id="rId18"/>
    <p:sldId id="269" r:id="rId19"/>
    <p:sldId id="280" r:id="rId20"/>
    <p:sldId id="281" r:id="rId21"/>
    <p:sldId id="282" r:id="rId22"/>
    <p:sldId id="283" r:id="rId23"/>
    <p:sldId id="275" r:id="rId24"/>
    <p:sldId id="268" r:id="rId25"/>
    <p:sldId id="278" r:id="rId26"/>
    <p:sldId id="277"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a Chandra Cobb" initials="LCC" lastIdx="2" clrIdx="0">
    <p:extLst>
      <p:ext uri="{19B8F6BF-5375-455C-9EA6-DF929625EA0E}">
        <p15:presenceInfo xmlns:p15="http://schemas.microsoft.com/office/powerpoint/2012/main" userId="b5b2cd0893322d6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3" autoAdjust="0"/>
    <p:restoredTop sz="94660"/>
  </p:normalViewPr>
  <p:slideViewPr>
    <p:cSldViewPr snapToGrid="0">
      <p:cViewPr varScale="1">
        <p:scale>
          <a:sx n="78" d="100"/>
          <a:sy n="78" d="100"/>
        </p:scale>
        <p:origin x="126" y="75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viewProps" Target="view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oleObject" Target="Chart%202%20in%20Microsoft%20Office%20PowerPoint" TargetMode="Externa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5.xml.rels><?xml version="1.0" encoding="UTF-8" standalone="yes"?>
<Relationships xmlns="http://schemas.openxmlformats.org/package/2006/relationships"><Relationship Id="rId1" Type="http://schemas.openxmlformats.org/officeDocument/2006/relationships/oleObject" Target="Chart%202%20in%20Microsoft%20Office%20PowerPoint"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Chart%202%20in%20Microsoft%20Office%20PowerPoint"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Chart%202%20in%20Microsoft%20Office%20PowerPoint" TargetMode="Externa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1st 9 wks</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6th Grade</c:v>
                </c:pt>
                <c:pt idx="1">
                  <c:v>7th Grade</c:v>
                </c:pt>
                <c:pt idx="2">
                  <c:v>8th Grade</c:v>
                </c:pt>
                <c:pt idx="3">
                  <c:v>Total</c:v>
                </c:pt>
              </c:strCache>
            </c:strRef>
          </c:cat>
          <c:val>
            <c:numRef>
              <c:f>Sheet1!$B$2:$B$5</c:f>
              <c:numCache>
                <c:formatCode>General</c:formatCode>
                <c:ptCount val="4"/>
                <c:pt idx="0">
                  <c:v>96.77</c:v>
                </c:pt>
                <c:pt idx="1">
                  <c:v>96.33</c:v>
                </c:pt>
                <c:pt idx="2">
                  <c:v>96.26</c:v>
                </c:pt>
                <c:pt idx="3">
                  <c:v>96.45</c:v>
                </c:pt>
              </c:numCache>
            </c:numRef>
          </c:val>
          <c:extLst>
            <c:ext xmlns:c16="http://schemas.microsoft.com/office/drawing/2014/chart" uri="{C3380CC4-5D6E-409C-BE32-E72D297353CC}">
              <c16:uniqueId val="{00000000-80F7-4BBF-9753-DEDA1A8F36B6}"/>
            </c:ext>
          </c:extLst>
        </c:ser>
        <c:ser>
          <c:idx val="1"/>
          <c:order val="1"/>
          <c:tx>
            <c:strRef>
              <c:f>Sheet1!$C$1</c:f>
              <c:strCache>
                <c:ptCount val="1"/>
                <c:pt idx="0">
                  <c:v>2nd Wks</c:v>
                </c:pt>
              </c:strCache>
            </c:strRef>
          </c:tx>
          <c:spPr>
            <a:solidFill>
              <a:schemeClr val="accent2"/>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6th Grade</c:v>
                </c:pt>
                <c:pt idx="1">
                  <c:v>7th Grade</c:v>
                </c:pt>
                <c:pt idx="2">
                  <c:v>8th Grade</c:v>
                </c:pt>
                <c:pt idx="3">
                  <c:v>Total</c:v>
                </c:pt>
              </c:strCache>
            </c:strRef>
          </c:cat>
          <c:val>
            <c:numRef>
              <c:f>Sheet1!$C$2:$C$5</c:f>
              <c:numCache>
                <c:formatCode>General</c:formatCode>
                <c:ptCount val="4"/>
                <c:pt idx="0">
                  <c:v>95.410000000000011</c:v>
                </c:pt>
                <c:pt idx="1">
                  <c:v>93.64</c:v>
                </c:pt>
                <c:pt idx="2">
                  <c:v>93.39</c:v>
                </c:pt>
                <c:pt idx="3">
                  <c:v>94.149999999999991</c:v>
                </c:pt>
              </c:numCache>
            </c:numRef>
          </c:val>
          <c:extLst>
            <c:ext xmlns:c16="http://schemas.microsoft.com/office/drawing/2014/chart" uri="{C3380CC4-5D6E-409C-BE32-E72D297353CC}">
              <c16:uniqueId val="{00000001-80F7-4BBF-9753-DEDA1A8F36B6}"/>
            </c:ext>
          </c:extLst>
        </c:ser>
        <c:ser>
          <c:idx val="2"/>
          <c:order val="2"/>
          <c:tx>
            <c:strRef>
              <c:f>Sheet1!$D$1</c:f>
              <c:strCache>
                <c:ptCount val="1"/>
                <c:pt idx="0">
                  <c:v>Column1</c:v>
                </c:pt>
              </c:strCache>
            </c:strRef>
          </c:tx>
          <c:spPr>
            <a:solidFill>
              <a:schemeClr val="accent3"/>
            </a:solidFill>
            <a:ln>
              <a:noFill/>
            </a:ln>
            <a:effectLst/>
          </c:spPr>
          <c:invertIfNegative val="0"/>
          <c:cat>
            <c:strRef>
              <c:f>Sheet1!$A$2:$A$5</c:f>
              <c:strCache>
                <c:ptCount val="4"/>
                <c:pt idx="0">
                  <c:v>6th Grade</c:v>
                </c:pt>
                <c:pt idx="1">
                  <c:v>7th Grade</c:v>
                </c:pt>
                <c:pt idx="2">
                  <c:v>8th Grade</c:v>
                </c:pt>
                <c:pt idx="3">
                  <c:v>Total</c:v>
                </c:pt>
              </c:strCache>
            </c:strRef>
          </c:cat>
          <c:val>
            <c:numRef>
              <c:f>Sheet1!$D$2:$D$5</c:f>
              <c:numCache>
                <c:formatCode>General</c:formatCode>
                <c:ptCount val="4"/>
              </c:numCache>
            </c:numRef>
          </c:val>
          <c:extLst>
            <c:ext xmlns:c16="http://schemas.microsoft.com/office/drawing/2014/chart" uri="{C3380CC4-5D6E-409C-BE32-E72D297353CC}">
              <c16:uniqueId val="{00000002-80F7-4BBF-9753-DEDA1A8F36B6}"/>
            </c:ext>
          </c:extLst>
        </c:ser>
        <c:dLbls>
          <c:showLegendKey val="0"/>
          <c:showVal val="0"/>
          <c:showCatName val="0"/>
          <c:showSerName val="0"/>
          <c:showPercent val="0"/>
          <c:showBubbleSize val="0"/>
        </c:dLbls>
        <c:gapWidth val="219"/>
        <c:overlap val="-27"/>
        <c:axId val="126283776"/>
        <c:axId val="154385024"/>
      </c:barChart>
      <c:catAx>
        <c:axId val="12628377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54385024"/>
        <c:crosses val="autoZero"/>
        <c:auto val="1"/>
        <c:lblAlgn val="ctr"/>
        <c:lblOffset val="100"/>
        <c:noMultiLvlLbl val="0"/>
      </c:catAx>
      <c:valAx>
        <c:axId val="1543850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26283776"/>
        <c:crosses val="autoZero"/>
        <c:crossBetween val="between"/>
      </c:valAx>
      <c:spPr>
        <a:noFill/>
        <a:ln>
          <a:noFill/>
        </a:ln>
        <a:effectLst/>
      </c:spPr>
    </c:plotArea>
    <c:legend>
      <c:legendPos val="b"/>
      <c:legendEntry>
        <c:idx val="2"/>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barChart>
        <c:barDir val="col"/>
        <c:grouping val="clustered"/>
        <c:varyColors val="0"/>
        <c:ser>
          <c:idx val="0"/>
          <c:order val="0"/>
          <c:tx>
            <c:strRef>
              <c:f>'[Chart 2 in Microsoft Office PowerPoint]Sheet1'!$B$27:$B$28</c:f>
              <c:strCache>
                <c:ptCount val="1"/>
                <c:pt idx="0">
                  <c:v>1st 9 Wks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 2 in Microsoft Office PowerPoint]Sheet1'!$A$29:$A$31</c:f>
              <c:strCache>
                <c:ptCount val="3"/>
                <c:pt idx="0">
                  <c:v>6th Grade</c:v>
                </c:pt>
                <c:pt idx="1">
                  <c:v>7th Grade</c:v>
                </c:pt>
                <c:pt idx="2">
                  <c:v>8th Grade</c:v>
                </c:pt>
              </c:strCache>
            </c:strRef>
          </c:cat>
          <c:val>
            <c:numRef>
              <c:f>'[Chart 2 in Microsoft Office PowerPoint]Sheet1'!$B$29:$B$31</c:f>
              <c:numCache>
                <c:formatCode>General</c:formatCode>
                <c:ptCount val="3"/>
                <c:pt idx="0">
                  <c:v>16</c:v>
                </c:pt>
                <c:pt idx="1">
                  <c:v>18</c:v>
                </c:pt>
                <c:pt idx="2">
                  <c:v>58</c:v>
                </c:pt>
              </c:numCache>
            </c:numRef>
          </c:val>
          <c:extLst>
            <c:ext xmlns:c16="http://schemas.microsoft.com/office/drawing/2014/chart" uri="{C3380CC4-5D6E-409C-BE32-E72D297353CC}">
              <c16:uniqueId val="{00000000-E026-46A9-8E38-6D428BD2DE7B}"/>
            </c:ext>
          </c:extLst>
        </c:ser>
        <c:ser>
          <c:idx val="1"/>
          <c:order val="1"/>
          <c:tx>
            <c:strRef>
              <c:f>'[Chart 2 in Microsoft Office PowerPoint]Sheet1'!$C$27:$C$28</c:f>
              <c:strCache>
                <c:ptCount val="1"/>
                <c:pt idx="0">
                  <c:v>1st 9 Wks</c:v>
                </c:pt>
              </c:strCache>
            </c:strRef>
          </c:tx>
          <c:invertIfNegative val="0"/>
          <c:cat>
            <c:strRef>
              <c:f>'[Chart 2 in Microsoft Office PowerPoint]Sheet1'!$A$29:$A$31</c:f>
              <c:strCache>
                <c:ptCount val="3"/>
                <c:pt idx="0">
                  <c:v>6th Grade</c:v>
                </c:pt>
                <c:pt idx="1">
                  <c:v>7th Grade</c:v>
                </c:pt>
                <c:pt idx="2">
                  <c:v>8th Grade</c:v>
                </c:pt>
              </c:strCache>
            </c:strRef>
          </c:cat>
          <c:val>
            <c:numRef>
              <c:f>'[Chart 2 in Microsoft Office PowerPoint]Sheet1'!$C$29:$C$31</c:f>
              <c:numCache>
                <c:formatCode>General</c:formatCode>
                <c:ptCount val="3"/>
              </c:numCache>
            </c:numRef>
          </c:val>
          <c:extLst>
            <c:ext xmlns:c16="http://schemas.microsoft.com/office/drawing/2014/chart" uri="{C3380CC4-5D6E-409C-BE32-E72D297353CC}">
              <c16:uniqueId val="{00000001-E026-46A9-8E38-6D428BD2DE7B}"/>
            </c:ext>
          </c:extLst>
        </c:ser>
        <c:ser>
          <c:idx val="2"/>
          <c:order val="2"/>
          <c:tx>
            <c:strRef>
              <c:f>'[Chart 2 in Microsoft Office PowerPoint]Sheet1'!$D$27:$D$28</c:f>
              <c:strCache>
                <c:ptCount val="1"/>
                <c:pt idx="0">
                  <c:v>2nd 9 Wks</c:v>
                </c:pt>
              </c:strCache>
            </c:strRef>
          </c:tx>
          <c:invertIfNegative val="0"/>
          <c:dLbls>
            <c:spPr>
              <a:noFill/>
              <a:ln>
                <a:noFill/>
              </a:ln>
              <a:effectLst/>
            </c:sp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'[Chart 2 in Microsoft Office PowerPoint]Sheet1'!$A$29:$A$31</c:f>
              <c:strCache>
                <c:ptCount val="3"/>
                <c:pt idx="0">
                  <c:v>6th Grade</c:v>
                </c:pt>
                <c:pt idx="1">
                  <c:v>7th Grade</c:v>
                </c:pt>
                <c:pt idx="2">
                  <c:v>8th Grade</c:v>
                </c:pt>
              </c:strCache>
            </c:strRef>
          </c:cat>
          <c:val>
            <c:numRef>
              <c:f>'[Chart 2 in Microsoft Office PowerPoint]Sheet1'!$D$29:$D$31</c:f>
              <c:numCache>
                <c:formatCode>General</c:formatCode>
                <c:ptCount val="3"/>
                <c:pt idx="0">
                  <c:v>17</c:v>
                </c:pt>
                <c:pt idx="1">
                  <c:v>18</c:v>
                </c:pt>
                <c:pt idx="2">
                  <c:v>44</c:v>
                </c:pt>
              </c:numCache>
            </c:numRef>
          </c:val>
          <c:extLst>
            <c:ext xmlns:c16="http://schemas.microsoft.com/office/drawing/2014/chart" uri="{C3380CC4-5D6E-409C-BE32-E72D297353CC}">
              <c16:uniqueId val="{00000002-E026-46A9-8E38-6D428BD2DE7B}"/>
            </c:ext>
          </c:extLst>
        </c:ser>
        <c:dLbls>
          <c:showLegendKey val="0"/>
          <c:showVal val="0"/>
          <c:showCatName val="0"/>
          <c:showSerName val="0"/>
          <c:showPercent val="0"/>
          <c:showBubbleSize val="0"/>
        </c:dLbls>
        <c:gapWidth val="150"/>
        <c:axId val="151206144"/>
        <c:axId val="151208704"/>
      </c:barChart>
      <c:catAx>
        <c:axId val="151206144"/>
        <c:scaling>
          <c:orientation val="minMax"/>
        </c:scaling>
        <c:delete val="0"/>
        <c:axPos val="b"/>
        <c:numFmt formatCode="General" sourceLinked="0"/>
        <c:majorTickMark val="out"/>
        <c:minorTickMark val="none"/>
        <c:tickLblPos val="nextTo"/>
        <c:crossAx val="151208704"/>
        <c:crosses val="autoZero"/>
        <c:auto val="1"/>
        <c:lblAlgn val="ctr"/>
        <c:lblOffset val="100"/>
        <c:noMultiLvlLbl val="0"/>
      </c:catAx>
      <c:valAx>
        <c:axId val="151208704"/>
        <c:scaling>
          <c:orientation val="minMax"/>
        </c:scaling>
        <c:delete val="0"/>
        <c:axPos val="l"/>
        <c:majorGridlines/>
        <c:numFmt formatCode="General" sourceLinked="1"/>
        <c:majorTickMark val="out"/>
        <c:minorTickMark val="none"/>
        <c:tickLblPos val="nextTo"/>
        <c:crossAx val="151206144"/>
        <c:crosses val="autoZero"/>
        <c:crossBetween val="between"/>
      </c:valAx>
    </c:plotArea>
    <c:legend>
      <c:legendPos val="r"/>
      <c:overlay val="0"/>
    </c:legend>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 Passing</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6th Grade</c:v>
                </c:pt>
                <c:pt idx="1">
                  <c:v>7th Grade</c:v>
                </c:pt>
                <c:pt idx="2">
                  <c:v>8th Grade</c:v>
                </c:pt>
                <c:pt idx="3">
                  <c:v>Total</c:v>
                </c:pt>
              </c:strCache>
            </c:strRef>
          </c:cat>
          <c:val>
            <c:numRef>
              <c:f>Sheet1!$B$2:$B$5</c:f>
              <c:numCache>
                <c:formatCode>General</c:formatCode>
                <c:ptCount val="4"/>
                <c:pt idx="0">
                  <c:v>66</c:v>
                </c:pt>
                <c:pt idx="1">
                  <c:v>62</c:v>
                </c:pt>
                <c:pt idx="2">
                  <c:v>71</c:v>
                </c:pt>
                <c:pt idx="3">
                  <c:v>67</c:v>
                </c:pt>
              </c:numCache>
            </c:numRef>
          </c:val>
          <c:extLst>
            <c:ext xmlns:c16="http://schemas.microsoft.com/office/drawing/2014/chart" uri="{C3380CC4-5D6E-409C-BE32-E72D297353CC}">
              <c16:uniqueId val="{00000000-A326-4E22-ADDE-4E79BAC081CB}"/>
            </c:ext>
          </c:extLst>
        </c:ser>
        <c:dLbls>
          <c:showLegendKey val="0"/>
          <c:showVal val="0"/>
          <c:showCatName val="0"/>
          <c:showSerName val="0"/>
          <c:showPercent val="0"/>
          <c:showBubbleSize val="0"/>
        </c:dLbls>
        <c:gapWidth val="219"/>
        <c:overlap val="-27"/>
        <c:axId val="209776000"/>
        <c:axId val="209777792"/>
      </c:barChart>
      <c:catAx>
        <c:axId val="209776000"/>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777792"/>
        <c:crosses val="autoZero"/>
        <c:auto val="1"/>
        <c:lblAlgn val="ctr"/>
        <c:lblOffset val="100"/>
        <c:noMultiLvlLbl val="0"/>
      </c:catAx>
      <c:valAx>
        <c:axId val="209777792"/>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209776000"/>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6"/>
    </mc:Choice>
    <mc:Fallback>
      <c:style val="36"/>
    </mc:Fallback>
  </mc:AlternateContent>
  <c:chart>
    <c:title>
      <c:tx>
        <c:rich>
          <a:bodyPr rot="0" vert="horz"/>
          <a:lstStyle/>
          <a:p>
            <a:pPr>
              <a:defRPr/>
            </a:pPr>
            <a:r>
              <a:rPr lang="en-US" dirty="0"/>
              <a:t>Students with and without referrals</a:t>
            </a:r>
          </a:p>
        </c:rich>
      </c:tx>
      <c:overlay val="0"/>
    </c:title>
    <c:autoTitleDeleted val="0"/>
    <c:plotArea>
      <c:layout/>
      <c:barChart>
        <c:barDir val="col"/>
        <c:grouping val="clustered"/>
        <c:varyColors val="0"/>
        <c:ser>
          <c:idx val="0"/>
          <c:order val="0"/>
          <c:tx>
            <c:strRef>
              <c:f>Sheet1!$B$1</c:f>
              <c:strCache>
                <c:ptCount val="1"/>
                <c:pt idx="0">
                  <c:v># enrolled</c:v>
                </c:pt>
              </c:strCache>
            </c:strRef>
          </c:tx>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6th Grade</c:v>
                </c:pt>
                <c:pt idx="1">
                  <c:v>7th Grade</c:v>
                </c:pt>
                <c:pt idx="2">
                  <c:v>8th Grade</c:v>
                </c:pt>
                <c:pt idx="3">
                  <c:v>Total</c:v>
                </c:pt>
              </c:strCache>
            </c:strRef>
          </c:cat>
          <c:val>
            <c:numRef>
              <c:f>Sheet1!$B$2:$B$5</c:f>
              <c:numCache>
                <c:formatCode>General</c:formatCode>
                <c:ptCount val="4"/>
                <c:pt idx="0">
                  <c:v>295</c:v>
                </c:pt>
                <c:pt idx="1">
                  <c:v>282</c:v>
                </c:pt>
                <c:pt idx="2">
                  <c:v>305</c:v>
                </c:pt>
                <c:pt idx="3">
                  <c:v>882</c:v>
                </c:pt>
              </c:numCache>
            </c:numRef>
          </c:val>
          <c:extLst>
            <c:ext xmlns:c16="http://schemas.microsoft.com/office/drawing/2014/chart" uri="{C3380CC4-5D6E-409C-BE32-E72D297353CC}">
              <c16:uniqueId val="{00000000-F8D7-48F9-A9DE-B55D42077B38}"/>
            </c:ext>
          </c:extLst>
        </c:ser>
        <c:ser>
          <c:idx val="1"/>
          <c:order val="1"/>
          <c:tx>
            <c:strRef>
              <c:f>Sheet1!$C$1</c:f>
              <c:strCache>
                <c:ptCount val="1"/>
                <c:pt idx="0">
                  <c:v>No Ref</c:v>
                </c:pt>
              </c:strCache>
            </c:strRef>
          </c:tx>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6th Grade</c:v>
                </c:pt>
                <c:pt idx="1">
                  <c:v>7th Grade</c:v>
                </c:pt>
                <c:pt idx="2">
                  <c:v>8th Grade</c:v>
                </c:pt>
                <c:pt idx="3">
                  <c:v>Total</c:v>
                </c:pt>
              </c:strCache>
            </c:strRef>
          </c:cat>
          <c:val>
            <c:numRef>
              <c:f>Sheet1!$C$2:$C$5</c:f>
              <c:numCache>
                <c:formatCode>General</c:formatCode>
                <c:ptCount val="4"/>
                <c:pt idx="0">
                  <c:v>217</c:v>
                </c:pt>
                <c:pt idx="1">
                  <c:v>188</c:v>
                </c:pt>
                <c:pt idx="2">
                  <c:v>197</c:v>
                </c:pt>
                <c:pt idx="3">
                  <c:v>602</c:v>
                </c:pt>
              </c:numCache>
            </c:numRef>
          </c:val>
          <c:extLst>
            <c:ext xmlns:c16="http://schemas.microsoft.com/office/drawing/2014/chart" uri="{C3380CC4-5D6E-409C-BE32-E72D297353CC}">
              <c16:uniqueId val="{00000001-F8D7-48F9-A9DE-B55D42077B38}"/>
            </c:ext>
          </c:extLst>
        </c:ser>
        <c:ser>
          <c:idx val="2"/>
          <c:order val="2"/>
          <c:tx>
            <c:strRef>
              <c:f>Sheet1!$D$1</c:f>
              <c:strCache>
                <c:ptCount val="1"/>
                <c:pt idx="0">
                  <c:v>w/ Ref</c:v>
                </c:pt>
              </c:strCache>
            </c:strRef>
          </c:tx>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6th Grade</c:v>
                </c:pt>
                <c:pt idx="1">
                  <c:v>7th Grade</c:v>
                </c:pt>
                <c:pt idx="2">
                  <c:v>8th Grade</c:v>
                </c:pt>
                <c:pt idx="3">
                  <c:v>Total</c:v>
                </c:pt>
              </c:strCache>
            </c:strRef>
          </c:cat>
          <c:val>
            <c:numRef>
              <c:f>Sheet1!$D$2:$D$5</c:f>
              <c:numCache>
                <c:formatCode>General</c:formatCode>
                <c:ptCount val="4"/>
                <c:pt idx="0">
                  <c:v>78</c:v>
                </c:pt>
                <c:pt idx="1">
                  <c:v>94</c:v>
                </c:pt>
                <c:pt idx="2">
                  <c:v>108</c:v>
                </c:pt>
                <c:pt idx="3">
                  <c:v>280</c:v>
                </c:pt>
              </c:numCache>
            </c:numRef>
          </c:val>
          <c:extLst>
            <c:ext xmlns:c16="http://schemas.microsoft.com/office/drawing/2014/chart" uri="{C3380CC4-5D6E-409C-BE32-E72D297353CC}">
              <c16:uniqueId val="{00000002-F8D7-48F9-A9DE-B55D42077B38}"/>
            </c:ext>
          </c:extLst>
        </c:ser>
        <c:ser>
          <c:idx val="3"/>
          <c:order val="3"/>
          <c:tx>
            <c:strRef>
              <c:f>Sheet1!$E$1</c:f>
              <c:strCache>
                <c:ptCount val="1"/>
                <c:pt idx="0">
                  <c:v>&gt; 3</c:v>
                </c:pt>
              </c:strCache>
            </c:strRef>
          </c:tx>
          <c:invertIfNegative val="0"/>
          <c:dLbls>
            <c:spPr>
              <a:noFill/>
              <a:ln>
                <a:noFill/>
              </a:ln>
              <a:effectLst/>
            </c:spPr>
            <c:txPr>
              <a:bodyPr rot="0" vert="horz"/>
              <a:lstStyle/>
              <a:p>
                <a:pPr>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Sheet1!$A$2:$A$5</c:f>
              <c:strCache>
                <c:ptCount val="4"/>
                <c:pt idx="0">
                  <c:v>6th Grade</c:v>
                </c:pt>
                <c:pt idx="1">
                  <c:v>7th Grade</c:v>
                </c:pt>
                <c:pt idx="2">
                  <c:v>8th Grade</c:v>
                </c:pt>
                <c:pt idx="3">
                  <c:v>Total</c:v>
                </c:pt>
              </c:strCache>
            </c:strRef>
          </c:cat>
          <c:val>
            <c:numRef>
              <c:f>Sheet1!$E$2:$E$5</c:f>
              <c:numCache>
                <c:formatCode>General</c:formatCode>
                <c:ptCount val="4"/>
                <c:pt idx="0">
                  <c:v>15</c:v>
                </c:pt>
                <c:pt idx="1">
                  <c:v>27</c:v>
                </c:pt>
                <c:pt idx="2">
                  <c:v>37</c:v>
                </c:pt>
                <c:pt idx="3">
                  <c:v>79</c:v>
                </c:pt>
              </c:numCache>
            </c:numRef>
          </c:val>
          <c:extLst>
            <c:ext xmlns:c16="http://schemas.microsoft.com/office/drawing/2014/chart" uri="{C3380CC4-5D6E-409C-BE32-E72D297353CC}">
              <c16:uniqueId val="{00000003-F8D7-48F9-A9DE-B55D42077B38}"/>
            </c:ext>
          </c:extLst>
        </c:ser>
        <c:dLbls>
          <c:showLegendKey val="0"/>
          <c:showVal val="0"/>
          <c:showCatName val="0"/>
          <c:showSerName val="0"/>
          <c:showPercent val="0"/>
          <c:showBubbleSize val="0"/>
        </c:dLbls>
        <c:gapWidth val="219"/>
        <c:overlap val="-27"/>
        <c:axId val="210131968"/>
        <c:axId val="210150144"/>
      </c:barChart>
      <c:catAx>
        <c:axId val="210131968"/>
        <c:scaling>
          <c:orientation val="minMax"/>
        </c:scaling>
        <c:delete val="0"/>
        <c:axPos val="b"/>
        <c:numFmt formatCode="General" sourceLinked="1"/>
        <c:majorTickMark val="none"/>
        <c:minorTickMark val="none"/>
        <c:tickLblPos val="nextTo"/>
        <c:txPr>
          <a:bodyPr rot="-60000000" vert="horz"/>
          <a:lstStyle/>
          <a:p>
            <a:pPr>
              <a:defRPr/>
            </a:pPr>
            <a:endParaRPr lang="en-US"/>
          </a:p>
        </c:txPr>
        <c:crossAx val="210150144"/>
        <c:crosses val="autoZero"/>
        <c:auto val="1"/>
        <c:lblAlgn val="ctr"/>
        <c:lblOffset val="100"/>
        <c:noMultiLvlLbl val="0"/>
      </c:catAx>
      <c:valAx>
        <c:axId val="210150144"/>
        <c:scaling>
          <c:orientation val="minMax"/>
        </c:scaling>
        <c:delete val="0"/>
        <c:axPos val="l"/>
        <c:majorGridlines/>
        <c:numFmt formatCode="General" sourceLinked="1"/>
        <c:majorTickMark val="none"/>
        <c:minorTickMark val="none"/>
        <c:tickLblPos val="nextTo"/>
        <c:txPr>
          <a:bodyPr rot="-60000000" vert="horz"/>
          <a:lstStyle/>
          <a:p>
            <a:pPr>
              <a:defRPr/>
            </a:pPr>
            <a:endParaRPr lang="en-US"/>
          </a:p>
        </c:txPr>
        <c:crossAx val="210131968"/>
        <c:crosses val="autoZero"/>
        <c:crossBetween val="between"/>
      </c:valAx>
    </c:plotArea>
    <c:legend>
      <c:legendPos val="b"/>
      <c:overlay val="0"/>
      <c:txPr>
        <a:bodyPr rot="0" vert="horz"/>
        <a:lstStyle/>
        <a:p>
          <a:pPr>
            <a:defRPr/>
          </a:pPr>
          <a:endParaRPr lang="en-US"/>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8"/>
    </mc:Choice>
    <mc:Fallback>
      <c:style val="38"/>
    </mc:Fallback>
  </mc:AlternateContent>
  <c:chart>
    <c:autoTitleDeleted val="1"/>
    <c:view3D>
      <c:rotX val="75"/>
      <c:rotY val="0"/>
      <c:rAngAx val="0"/>
    </c:view3D>
    <c:floor>
      <c:thickness val="0"/>
    </c:floor>
    <c:sideWall>
      <c:thickness val="0"/>
    </c:sideWall>
    <c:backWall>
      <c:thickness val="0"/>
    </c:backWall>
    <c:plotArea>
      <c:layout/>
      <c:pie3D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'[Chart 2 in Microsoft Office PowerPoint]Sheet1'!$A$11:$A$12</c:f>
              <c:strCache>
                <c:ptCount val="2"/>
                <c:pt idx="0">
                  <c:v>No referrals</c:v>
                </c:pt>
                <c:pt idx="1">
                  <c:v>Referrals</c:v>
                </c:pt>
              </c:strCache>
            </c:strRef>
          </c:cat>
          <c:val>
            <c:numRef>
              <c:f>'[Chart 2 in Microsoft Office PowerPoint]Sheet1'!$B$11:$B$12</c:f>
              <c:numCache>
                <c:formatCode>General</c:formatCode>
                <c:ptCount val="2"/>
                <c:pt idx="0">
                  <c:v>68.25</c:v>
                </c:pt>
                <c:pt idx="1">
                  <c:v>31.97</c:v>
                </c:pt>
              </c:numCache>
            </c:numRef>
          </c:val>
          <c:extLst>
            <c:ext xmlns:c16="http://schemas.microsoft.com/office/drawing/2014/chart" uri="{C3380CC4-5D6E-409C-BE32-E72D297353CC}">
              <c16:uniqueId val="{00000000-25E9-4DCD-BA85-D2F09AB8DF86}"/>
            </c:ext>
          </c:extLst>
        </c:ser>
        <c:dLbls>
          <c:showLegendKey val="0"/>
          <c:showVal val="0"/>
          <c:showCatName val="1"/>
          <c:showSerName val="0"/>
          <c:showPercent val="1"/>
          <c:showBubbleSize val="0"/>
          <c:showLeaderLines val="1"/>
        </c:dLbls>
      </c:pie3DChart>
    </c:plotArea>
    <c:plotVisOnly val="1"/>
    <c:dispBlanksAs val="zero"/>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8"/>
    </mc:Choice>
    <mc:Fallback>
      <c:style val="38"/>
    </mc:Fallback>
  </mc:AlternateContent>
  <c:chart>
    <c:autoTitleDeleted val="1"/>
    <c:plotArea>
      <c:layout/>
      <c:pieChart>
        <c:varyColors val="1"/>
        <c:ser>
          <c:idx val="0"/>
          <c:order val="0"/>
          <c:dLbls>
            <c:spPr>
              <a:noFill/>
              <a:ln>
                <a:noFill/>
              </a:ln>
              <a:effectLst/>
            </c:spPr>
            <c:txPr>
              <a:bodyPr rot="0" vert="horz"/>
              <a:lstStyle/>
              <a:p>
                <a:pPr>
                  <a:defRPr/>
                </a:pPr>
                <a:endParaRPr lang="en-US"/>
              </a:p>
            </c:txPr>
            <c:showLegendKey val="0"/>
            <c:showVal val="0"/>
            <c:showCatName val="1"/>
            <c:showSerName val="0"/>
            <c:showPercent val="1"/>
            <c:showBubbleSize val="0"/>
            <c:showLeaderLines val="1"/>
            <c:extLst>
              <c:ext xmlns:c15="http://schemas.microsoft.com/office/drawing/2012/chart" uri="{CE6537A1-D6FC-4f65-9D91-7224C49458BB}"/>
            </c:extLst>
          </c:dLbls>
          <c:cat>
            <c:strRef>
              <c:f>'[Chart 2 in Microsoft Office PowerPoint]Sheet1'!$A$14:$A$15</c:f>
              <c:strCache>
                <c:ptCount val="2"/>
                <c:pt idx="0">
                  <c:v>1-3 Referrals</c:v>
                </c:pt>
                <c:pt idx="1">
                  <c:v>4+ Referrals</c:v>
                </c:pt>
              </c:strCache>
            </c:strRef>
          </c:cat>
          <c:val>
            <c:numRef>
              <c:f>'[Chart 2 in Microsoft Office PowerPoint]Sheet1'!$B$14:$B$15</c:f>
              <c:numCache>
                <c:formatCode>General</c:formatCode>
                <c:ptCount val="2"/>
                <c:pt idx="0">
                  <c:v>71.98</c:v>
                </c:pt>
                <c:pt idx="1">
                  <c:v>28.013999999999999</c:v>
                </c:pt>
              </c:numCache>
            </c:numRef>
          </c:val>
          <c:extLst>
            <c:ext xmlns:c16="http://schemas.microsoft.com/office/drawing/2014/chart" uri="{C3380CC4-5D6E-409C-BE32-E72D297353CC}">
              <c16:uniqueId val="{00000000-A4E5-4633-9684-06D48DC66FCD}"/>
            </c:ext>
          </c:extLst>
        </c:ser>
        <c:dLbls>
          <c:showLegendKey val="0"/>
          <c:showVal val="0"/>
          <c:showCatName val="1"/>
          <c:showSerName val="0"/>
          <c:showPercent val="1"/>
          <c:showBubbleSize val="0"/>
          <c:showLeaderLines val="1"/>
        </c:dLbls>
        <c:firstSliceAng val="0"/>
      </c:pieChart>
    </c:plotArea>
    <c:plotVisOnly val="1"/>
    <c:dispBlanksAs val="zero"/>
    <c:showDLblsOverMax val="0"/>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38"/>
    </mc:Choice>
    <mc:Fallback>
      <c:style val="38"/>
    </mc:Fallback>
  </mc:AlternateContent>
  <c:chart>
    <c:autoTitleDeleted val="0"/>
    <c:plotArea>
      <c:layout/>
      <c:pieChart>
        <c:varyColors val="1"/>
        <c:ser>
          <c:idx val="0"/>
          <c:order val="0"/>
          <c:dLbls>
            <c:spPr>
              <a:noFill/>
              <a:ln>
                <a:noFill/>
              </a:ln>
              <a:effectLst/>
            </c:spPr>
            <c:showLegendKey val="0"/>
            <c:showVal val="1"/>
            <c:showCatName val="0"/>
            <c:showSerName val="0"/>
            <c:showPercent val="0"/>
            <c:showBubbleSize val="0"/>
            <c:showLeaderLines val="1"/>
            <c:extLst>
              <c:ext xmlns:c15="http://schemas.microsoft.com/office/drawing/2012/chart" uri="{CE6537A1-D6FC-4f65-9D91-7224C49458BB}"/>
            </c:extLst>
          </c:dLbls>
          <c:cat>
            <c:strRef>
              <c:f>'[Chart 2 in Microsoft Office PowerPoint]Sheet1'!$A$34:$A$35</c:f>
              <c:strCache>
                <c:ptCount val="2"/>
                <c:pt idx="0">
                  <c:v>0-3 Referrals</c:v>
                </c:pt>
                <c:pt idx="1">
                  <c:v>4 + Referrals</c:v>
                </c:pt>
              </c:strCache>
            </c:strRef>
          </c:cat>
          <c:val>
            <c:numRef>
              <c:f>'[Chart 2 in Microsoft Office PowerPoint]Sheet1'!$B$34:$B$35</c:f>
              <c:numCache>
                <c:formatCode>0%</c:formatCode>
                <c:ptCount val="2"/>
                <c:pt idx="0">
                  <c:v>0.91</c:v>
                </c:pt>
                <c:pt idx="1">
                  <c:v>9.0000000000000011E-2</c:v>
                </c:pt>
              </c:numCache>
            </c:numRef>
          </c:val>
          <c:extLst>
            <c:ext xmlns:c16="http://schemas.microsoft.com/office/drawing/2014/chart" uri="{C3380CC4-5D6E-409C-BE32-E72D297353CC}">
              <c16:uniqueId val="{00000000-4AEE-4954-A84B-98CF7E132CEF}"/>
            </c:ext>
          </c:extLst>
        </c:ser>
        <c:dLbls>
          <c:showLegendKey val="0"/>
          <c:showVal val="0"/>
          <c:showCatName val="0"/>
          <c:showSerName val="0"/>
          <c:showPercent val="0"/>
          <c:showBubbleSize val="0"/>
          <c:showLeaderLines val="1"/>
        </c:dLbls>
        <c:firstSliceAng val="0"/>
      </c:pieChart>
    </c:plotArea>
    <c:legend>
      <c:legendPos val="r"/>
      <c:overlay val="0"/>
    </c:legend>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Sheet5!$B$1</c:f>
              <c:strCache>
                <c:ptCount val="1"/>
                <c:pt idx="0">
                  <c:v>Incident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90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Sheet5!$A$2:$A$11</c:f>
              <c:strCache>
                <c:ptCount val="10"/>
                <c:pt idx="1">
                  <c:v>Campus Disruption</c:v>
                </c:pt>
                <c:pt idx="2">
                  <c:v>Classroom Disruption</c:v>
                </c:pt>
                <c:pt idx="3">
                  <c:v>Horse-Play</c:v>
                </c:pt>
                <c:pt idx="4">
                  <c:v>Insubordination</c:v>
                </c:pt>
                <c:pt idx="5">
                  <c:v>Mutual Combat</c:v>
                </c:pt>
                <c:pt idx="6">
                  <c:v>One side Hitting</c:v>
                </c:pt>
                <c:pt idx="7">
                  <c:v>Terroristic Threat</c:v>
                </c:pt>
                <c:pt idx="8">
                  <c:v>Unathorized Area</c:v>
                </c:pt>
                <c:pt idx="9">
                  <c:v>Tardies</c:v>
                </c:pt>
              </c:strCache>
            </c:strRef>
          </c:cat>
          <c:val>
            <c:numRef>
              <c:f>Sheet5!$B$2:$B$11</c:f>
              <c:numCache>
                <c:formatCode>General</c:formatCode>
                <c:ptCount val="10"/>
                <c:pt idx="1">
                  <c:v>6</c:v>
                </c:pt>
                <c:pt idx="2">
                  <c:v>123</c:v>
                </c:pt>
                <c:pt idx="3">
                  <c:v>59</c:v>
                </c:pt>
                <c:pt idx="4">
                  <c:v>121</c:v>
                </c:pt>
                <c:pt idx="5">
                  <c:v>14</c:v>
                </c:pt>
                <c:pt idx="6">
                  <c:v>24</c:v>
                </c:pt>
                <c:pt idx="7">
                  <c:v>3</c:v>
                </c:pt>
                <c:pt idx="8">
                  <c:v>35</c:v>
                </c:pt>
                <c:pt idx="9">
                  <c:v>350</c:v>
                </c:pt>
              </c:numCache>
            </c:numRef>
          </c:val>
          <c:extLst>
            <c:ext xmlns:c16="http://schemas.microsoft.com/office/drawing/2014/chart" uri="{C3380CC4-5D6E-409C-BE32-E72D297353CC}">
              <c16:uniqueId val="{00000000-5599-448A-98AA-252A714AF18E}"/>
            </c:ext>
          </c:extLst>
        </c:ser>
        <c:dLbls>
          <c:showLegendKey val="0"/>
          <c:showVal val="0"/>
          <c:showCatName val="0"/>
          <c:showSerName val="0"/>
          <c:showPercent val="0"/>
          <c:showBubbleSize val="0"/>
        </c:dLbls>
        <c:gapWidth val="219"/>
        <c:axId val="215484672"/>
        <c:axId val="215527424"/>
      </c:barChart>
      <c:catAx>
        <c:axId val="21548467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5527424"/>
        <c:crosses val="autoZero"/>
        <c:auto val="1"/>
        <c:lblAlgn val="ctr"/>
        <c:lblOffset val="100"/>
        <c:noMultiLvlLbl val="0"/>
      </c:catAx>
      <c:valAx>
        <c:axId val="21552742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5484672"/>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iagrams/_rels/data2.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0.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2.png"/><Relationship Id="rId5" Type="http://schemas.openxmlformats.org/officeDocument/2006/relationships/image" Target="../media/image9.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1.png"/><Relationship Id="rId14" Type="http://schemas.openxmlformats.org/officeDocument/2006/relationships/image" Target="../media/image20.svg"/></Relationships>
</file>

<file path=ppt/diagrams/_rels/drawing2.xml.rels><?xml version="1.0" encoding="UTF-8" standalone="yes"?>
<Relationships xmlns="http://schemas.openxmlformats.org/package/2006/relationships"><Relationship Id="rId8" Type="http://schemas.openxmlformats.org/officeDocument/2006/relationships/image" Target="../media/image14.svg"/><Relationship Id="rId13" Type="http://schemas.openxmlformats.org/officeDocument/2006/relationships/image" Target="../media/image13.png"/><Relationship Id="rId3" Type="http://schemas.openxmlformats.org/officeDocument/2006/relationships/image" Target="../media/image8.png"/><Relationship Id="rId7" Type="http://schemas.openxmlformats.org/officeDocument/2006/relationships/image" Target="../media/image10.png"/><Relationship Id="rId12" Type="http://schemas.openxmlformats.org/officeDocument/2006/relationships/image" Target="../media/image18.svg"/><Relationship Id="rId2" Type="http://schemas.openxmlformats.org/officeDocument/2006/relationships/image" Target="../media/image8.svg"/><Relationship Id="rId1" Type="http://schemas.openxmlformats.org/officeDocument/2006/relationships/image" Target="../media/image7.png"/><Relationship Id="rId6" Type="http://schemas.openxmlformats.org/officeDocument/2006/relationships/image" Target="../media/image12.svg"/><Relationship Id="rId11" Type="http://schemas.openxmlformats.org/officeDocument/2006/relationships/image" Target="../media/image12.png"/><Relationship Id="rId5" Type="http://schemas.openxmlformats.org/officeDocument/2006/relationships/image" Target="../media/image9.png"/><Relationship Id="rId10" Type="http://schemas.openxmlformats.org/officeDocument/2006/relationships/image" Target="../media/image16.svg"/><Relationship Id="rId4" Type="http://schemas.openxmlformats.org/officeDocument/2006/relationships/image" Target="../media/image10.svg"/><Relationship Id="rId9" Type="http://schemas.openxmlformats.org/officeDocument/2006/relationships/image" Target="../media/image11.png"/><Relationship Id="rId14" Type="http://schemas.openxmlformats.org/officeDocument/2006/relationships/image" Target="../media/image20.svg"/></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18/5/colors/Iconchunking_neutralicontext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bg1"/>
    </dgm:txFillClrLst>
    <dgm:txEffectClrLst/>
  </dgm:styleLbl>
</dgm:colorsDef>
</file>

<file path=ppt/diagrams/data1.xml><?xml version="1.0" encoding="utf-8"?>
<dgm:dataModel xmlns:dgm="http://schemas.openxmlformats.org/drawingml/2006/diagram" xmlns:a="http://schemas.openxmlformats.org/drawingml/2006/main">
  <dgm:ptLst>
    <dgm:pt modelId="{20024728-526B-4F9B-86FC-A4ACDE6E9F85}" type="doc">
      <dgm:prSet loTypeId="urn:microsoft.com/office/officeart/2005/8/layout/default#1" loCatId="list" qsTypeId="urn:microsoft.com/office/officeart/2005/8/quickstyle/simple1" qsCatId="simple" csTypeId="urn:microsoft.com/office/officeart/2005/8/colors/colorful5" csCatId="colorful" phldr="1"/>
      <dgm:spPr/>
      <dgm:t>
        <a:bodyPr/>
        <a:lstStyle/>
        <a:p>
          <a:endParaRPr lang="en-US"/>
        </a:p>
      </dgm:t>
    </dgm:pt>
    <dgm:pt modelId="{42193019-B226-455F-923A-08B2DD665907}">
      <dgm:prSet/>
      <dgm:spPr/>
      <dgm:t>
        <a:bodyPr/>
        <a:lstStyle/>
        <a:p>
          <a:r>
            <a:rPr lang="en-US" dirty="0" smtClean="0"/>
            <a:t>Teachers are responsible for taking Attendance</a:t>
          </a:r>
          <a:endParaRPr lang="en-US" dirty="0"/>
        </a:p>
      </dgm:t>
    </dgm:pt>
    <dgm:pt modelId="{823740E8-4373-46E0-9370-01636F01E9C2}" type="parTrans" cxnId="{64ED3283-45D3-42FD-936B-2CD463D35941}">
      <dgm:prSet/>
      <dgm:spPr/>
      <dgm:t>
        <a:bodyPr/>
        <a:lstStyle/>
        <a:p>
          <a:endParaRPr lang="en-US"/>
        </a:p>
      </dgm:t>
    </dgm:pt>
    <dgm:pt modelId="{AAF1F216-6308-427C-861C-39280711B2C0}" type="sibTrans" cxnId="{64ED3283-45D3-42FD-936B-2CD463D35941}">
      <dgm:prSet/>
      <dgm:spPr/>
      <dgm:t>
        <a:bodyPr/>
        <a:lstStyle/>
        <a:p>
          <a:endParaRPr lang="en-US"/>
        </a:p>
      </dgm:t>
    </dgm:pt>
    <dgm:pt modelId="{8B6F90B1-BDEA-4ACA-9FE3-8FFC4541AE8C}">
      <dgm:prSet/>
      <dgm:spPr/>
      <dgm:t>
        <a:bodyPr/>
        <a:lstStyle/>
        <a:p>
          <a:r>
            <a:rPr lang="en-US" b="0" i="0" dirty="0" smtClean="0"/>
            <a:t>Teachers are responsible for taking Attendance each class period ; if students are 20 minutes tardy to a class-legally an official absence</a:t>
          </a:r>
          <a:endParaRPr lang="en-US" dirty="0"/>
        </a:p>
      </dgm:t>
    </dgm:pt>
    <dgm:pt modelId="{E94B9469-F95A-4256-87FF-48BD9D0EC601}" type="parTrans" cxnId="{9E7F1D3F-E280-4D59-93BB-B647D9CE02B8}">
      <dgm:prSet/>
      <dgm:spPr/>
      <dgm:t>
        <a:bodyPr/>
        <a:lstStyle/>
        <a:p>
          <a:endParaRPr lang="en-US"/>
        </a:p>
      </dgm:t>
    </dgm:pt>
    <dgm:pt modelId="{56EF6607-158B-4A50-B9C0-8D1DBD745029}" type="sibTrans" cxnId="{9E7F1D3F-E280-4D59-93BB-B647D9CE02B8}">
      <dgm:prSet/>
      <dgm:spPr/>
      <dgm:t>
        <a:bodyPr/>
        <a:lstStyle/>
        <a:p>
          <a:endParaRPr lang="en-US"/>
        </a:p>
      </dgm:t>
    </dgm:pt>
    <dgm:pt modelId="{D96116DA-ED65-4270-BA3E-BE6174F519F7}">
      <dgm:prSet/>
      <dgm:spPr/>
      <dgm:t>
        <a:bodyPr/>
        <a:lstStyle/>
        <a:p>
          <a:r>
            <a:rPr lang="en-US" dirty="0" smtClean="0"/>
            <a:t>Teachers are responsible for the ACCURACY of Attendance in each class period</a:t>
          </a:r>
          <a:endParaRPr lang="en-US" dirty="0"/>
        </a:p>
      </dgm:t>
    </dgm:pt>
    <dgm:pt modelId="{F5D1C78A-3BAA-4053-9164-A60CD52A2E8A}" type="parTrans" cxnId="{09FBF595-CA0E-41F4-A490-15922C61DCDF}">
      <dgm:prSet/>
      <dgm:spPr/>
      <dgm:t>
        <a:bodyPr/>
        <a:lstStyle/>
        <a:p>
          <a:endParaRPr lang="en-US"/>
        </a:p>
      </dgm:t>
    </dgm:pt>
    <dgm:pt modelId="{16574880-EEC9-4452-97F2-7A0694435474}" type="sibTrans" cxnId="{09FBF595-CA0E-41F4-A490-15922C61DCDF}">
      <dgm:prSet/>
      <dgm:spPr/>
      <dgm:t>
        <a:bodyPr/>
        <a:lstStyle/>
        <a:p>
          <a:endParaRPr lang="en-US"/>
        </a:p>
      </dgm:t>
    </dgm:pt>
    <dgm:pt modelId="{F0F5538B-FD7B-4DC0-A31F-4A696F436F09}">
      <dgm:prSet/>
      <dgm:spPr/>
      <dgm:t>
        <a:bodyPr/>
        <a:lstStyle/>
        <a:p>
          <a:r>
            <a:rPr lang="en-US" b="1" dirty="0" smtClean="0"/>
            <a:t>1</a:t>
          </a:r>
          <a:r>
            <a:rPr lang="en-US" b="1" baseline="30000" dirty="0" smtClean="0"/>
            <a:t>st</a:t>
          </a:r>
          <a:r>
            <a:rPr lang="en-US" b="1" dirty="0" smtClean="0"/>
            <a:t> line of contact </a:t>
          </a:r>
          <a:r>
            <a:rPr lang="en-US" dirty="0" smtClean="0"/>
            <a:t>for Attendance questions should be to the Teacher the absence has occurred in</a:t>
          </a:r>
          <a:endParaRPr lang="en-US" dirty="0"/>
        </a:p>
      </dgm:t>
    </dgm:pt>
    <dgm:pt modelId="{2A92840B-1976-40D8-A103-A0F404DD43EF}" type="parTrans" cxnId="{11ED4820-D72F-4672-9443-0A46C278546D}">
      <dgm:prSet/>
      <dgm:spPr/>
      <dgm:t>
        <a:bodyPr/>
        <a:lstStyle/>
        <a:p>
          <a:endParaRPr lang="en-US"/>
        </a:p>
      </dgm:t>
    </dgm:pt>
    <dgm:pt modelId="{F0E01660-A231-46B8-B96A-00CBFD383CA7}" type="sibTrans" cxnId="{11ED4820-D72F-4672-9443-0A46C278546D}">
      <dgm:prSet/>
      <dgm:spPr/>
      <dgm:t>
        <a:bodyPr/>
        <a:lstStyle/>
        <a:p>
          <a:endParaRPr lang="en-US"/>
        </a:p>
      </dgm:t>
    </dgm:pt>
    <dgm:pt modelId="{2DFFFA13-C19E-477E-852C-7DBAD658529E}">
      <dgm:prSet/>
      <dgm:spPr/>
      <dgm:t>
        <a:bodyPr/>
        <a:lstStyle/>
        <a:p>
          <a:r>
            <a:rPr lang="en-US" dirty="0" smtClean="0"/>
            <a:t>When teachers are absent and there is not a substitute, an Assistant  Principal takes the attendance and turns it in to the attendance office BEFORE they split the classes</a:t>
          </a:r>
          <a:endParaRPr lang="en-US" dirty="0"/>
        </a:p>
      </dgm:t>
    </dgm:pt>
    <dgm:pt modelId="{C463A52D-864C-497F-AF7D-B8A19CED048F}" type="sibTrans" cxnId="{AC04A311-0D47-4FC8-AFC0-A817591F4A06}">
      <dgm:prSet/>
      <dgm:spPr/>
      <dgm:t>
        <a:bodyPr/>
        <a:lstStyle/>
        <a:p>
          <a:endParaRPr lang="en-US"/>
        </a:p>
      </dgm:t>
    </dgm:pt>
    <dgm:pt modelId="{00699C68-A840-4098-9CC5-62A763200E1D}" type="parTrans" cxnId="{AC04A311-0D47-4FC8-AFC0-A817591F4A06}">
      <dgm:prSet/>
      <dgm:spPr/>
      <dgm:t>
        <a:bodyPr/>
        <a:lstStyle/>
        <a:p>
          <a:endParaRPr lang="en-US"/>
        </a:p>
      </dgm:t>
    </dgm:pt>
    <dgm:pt modelId="{1C8FE5B0-1FE1-4348-8D6E-A0A9E1273CF7}">
      <dgm:prSet/>
      <dgm:spPr/>
      <dgm:t>
        <a:bodyPr/>
        <a:lstStyle/>
        <a:p>
          <a:r>
            <a:rPr lang="en-US" dirty="0" smtClean="0"/>
            <a:t>When teachers are absent, a roll sheet is provided to the substitute to take attendance and turn in to the attendance office </a:t>
          </a:r>
          <a:endParaRPr lang="en-US" dirty="0"/>
        </a:p>
      </dgm:t>
    </dgm:pt>
    <dgm:pt modelId="{1279B1E5-CEF5-48C1-A4F2-AD2522CF6251}" type="sibTrans" cxnId="{116CF025-2B67-4990-9180-A122489E76E9}">
      <dgm:prSet/>
      <dgm:spPr/>
      <dgm:t>
        <a:bodyPr/>
        <a:lstStyle/>
        <a:p>
          <a:endParaRPr lang="en-US"/>
        </a:p>
      </dgm:t>
    </dgm:pt>
    <dgm:pt modelId="{657A1E52-8862-4A1B-B348-998F5D7297BA}" type="parTrans" cxnId="{116CF025-2B67-4990-9180-A122489E76E9}">
      <dgm:prSet/>
      <dgm:spPr/>
      <dgm:t>
        <a:bodyPr/>
        <a:lstStyle/>
        <a:p>
          <a:endParaRPr lang="en-US"/>
        </a:p>
      </dgm:t>
    </dgm:pt>
    <dgm:pt modelId="{AB55BB73-FB59-4802-9036-DA27BDDF2D61}" type="pres">
      <dgm:prSet presAssocID="{20024728-526B-4F9B-86FC-A4ACDE6E9F85}" presName="diagram" presStyleCnt="0">
        <dgm:presLayoutVars>
          <dgm:dir/>
          <dgm:resizeHandles val="exact"/>
        </dgm:presLayoutVars>
      </dgm:prSet>
      <dgm:spPr/>
      <dgm:t>
        <a:bodyPr/>
        <a:lstStyle/>
        <a:p>
          <a:endParaRPr lang="en-US"/>
        </a:p>
      </dgm:t>
    </dgm:pt>
    <dgm:pt modelId="{CA36F0BF-27D7-4CFF-976A-265E661C3C73}" type="pres">
      <dgm:prSet presAssocID="{42193019-B226-455F-923A-08B2DD665907}" presName="node" presStyleLbl="node1" presStyleIdx="0" presStyleCnt="6" custLinFactNeighborX="-21985" custLinFactNeighborY="2803">
        <dgm:presLayoutVars>
          <dgm:bulletEnabled val="1"/>
        </dgm:presLayoutVars>
      </dgm:prSet>
      <dgm:spPr/>
      <dgm:t>
        <a:bodyPr/>
        <a:lstStyle/>
        <a:p>
          <a:endParaRPr lang="en-US"/>
        </a:p>
      </dgm:t>
    </dgm:pt>
    <dgm:pt modelId="{EFB3F277-6594-470C-B7DD-2BE762910A62}" type="pres">
      <dgm:prSet presAssocID="{AAF1F216-6308-427C-861C-39280711B2C0}" presName="sibTrans" presStyleCnt="0"/>
      <dgm:spPr/>
    </dgm:pt>
    <dgm:pt modelId="{1A0D347B-D428-4D15-8903-26DEACBADD8F}" type="pres">
      <dgm:prSet presAssocID="{8B6F90B1-BDEA-4ACA-9FE3-8FFC4541AE8C}" presName="node" presStyleLbl="node1" presStyleIdx="1" presStyleCnt="6">
        <dgm:presLayoutVars>
          <dgm:bulletEnabled val="1"/>
        </dgm:presLayoutVars>
      </dgm:prSet>
      <dgm:spPr/>
      <dgm:t>
        <a:bodyPr/>
        <a:lstStyle/>
        <a:p>
          <a:endParaRPr lang="en-US"/>
        </a:p>
      </dgm:t>
    </dgm:pt>
    <dgm:pt modelId="{54EFADE3-5C63-4A64-8648-CF6FA0ED6EEE}" type="pres">
      <dgm:prSet presAssocID="{56EF6607-158B-4A50-B9C0-8D1DBD745029}" presName="sibTrans" presStyleCnt="0"/>
      <dgm:spPr/>
    </dgm:pt>
    <dgm:pt modelId="{521C5F3D-9935-47BE-ABF0-E0DAC76F736F}" type="pres">
      <dgm:prSet presAssocID="{D96116DA-ED65-4270-BA3E-BE6174F519F7}" presName="node" presStyleLbl="node1" presStyleIdx="2" presStyleCnt="6">
        <dgm:presLayoutVars>
          <dgm:bulletEnabled val="1"/>
        </dgm:presLayoutVars>
      </dgm:prSet>
      <dgm:spPr/>
      <dgm:t>
        <a:bodyPr/>
        <a:lstStyle/>
        <a:p>
          <a:endParaRPr lang="en-US"/>
        </a:p>
      </dgm:t>
    </dgm:pt>
    <dgm:pt modelId="{A006CEB9-0B89-4562-B2C9-6F8189267CC7}" type="pres">
      <dgm:prSet presAssocID="{16574880-EEC9-4452-97F2-7A0694435474}" presName="sibTrans" presStyleCnt="0"/>
      <dgm:spPr/>
    </dgm:pt>
    <dgm:pt modelId="{64C9F9D1-C3F1-4993-8A57-AB38AE480756}" type="pres">
      <dgm:prSet presAssocID="{F0F5538B-FD7B-4DC0-A31F-4A696F436F09}" presName="node" presStyleLbl="node1" presStyleIdx="3" presStyleCnt="6">
        <dgm:presLayoutVars>
          <dgm:bulletEnabled val="1"/>
        </dgm:presLayoutVars>
      </dgm:prSet>
      <dgm:spPr/>
      <dgm:t>
        <a:bodyPr/>
        <a:lstStyle/>
        <a:p>
          <a:endParaRPr lang="en-US"/>
        </a:p>
      </dgm:t>
    </dgm:pt>
    <dgm:pt modelId="{7136C209-3016-4DA4-9D7A-DA3B1F63B172}" type="pres">
      <dgm:prSet presAssocID="{F0E01660-A231-46B8-B96A-00CBFD383CA7}" presName="sibTrans" presStyleCnt="0"/>
      <dgm:spPr/>
    </dgm:pt>
    <dgm:pt modelId="{6AB79D8F-02DF-4B17-B588-17E4B54865F1}" type="pres">
      <dgm:prSet presAssocID="{1C8FE5B0-1FE1-4348-8D6E-A0A9E1273CF7}" presName="node" presStyleLbl="node1" presStyleIdx="4" presStyleCnt="6">
        <dgm:presLayoutVars>
          <dgm:bulletEnabled val="1"/>
        </dgm:presLayoutVars>
      </dgm:prSet>
      <dgm:spPr/>
      <dgm:t>
        <a:bodyPr/>
        <a:lstStyle/>
        <a:p>
          <a:endParaRPr lang="en-US"/>
        </a:p>
      </dgm:t>
    </dgm:pt>
    <dgm:pt modelId="{C4915296-88E3-451B-8F45-5397AC65C855}" type="pres">
      <dgm:prSet presAssocID="{1279B1E5-CEF5-48C1-A4F2-AD2522CF6251}" presName="sibTrans" presStyleCnt="0"/>
      <dgm:spPr/>
    </dgm:pt>
    <dgm:pt modelId="{05921569-1173-4FC5-867E-95540E16F808}" type="pres">
      <dgm:prSet presAssocID="{2DFFFA13-C19E-477E-852C-7DBAD658529E}" presName="node" presStyleLbl="node1" presStyleIdx="5" presStyleCnt="6">
        <dgm:presLayoutVars>
          <dgm:bulletEnabled val="1"/>
        </dgm:presLayoutVars>
      </dgm:prSet>
      <dgm:spPr/>
      <dgm:t>
        <a:bodyPr/>
        <a:lstStyle/>
        <a:p>
          <a:endParaRPr lang="en-US"/>
        </a:p>
      </dgm:t>
    </dgm:pt>
  </dgm:ptLst>
  <dgm:cxnLst>
    <dgm:cxn modelId="{09FBF595-CA0E-41F4-A490-15922C61DCDF}" srcId="{20024728-526B-4F9B-86FC-A4ACDE6E9F85}" destId="{D96116DA-ED65-4270-BA3E-BE6174F519F7}" srcOrd="2" destOrd="0" parTransId="{F5D1C78A-3BAA-4053-9164-A60CD52A2E8A}" sibTransId="{16574880-EEC9-4452-97F2-7A0694435474}"/>
    <dgm:cxn modelId="{9E7F1D3F-E280-4D59-93BB-B647D9CE02B8}" srcId="{20024728-526B-4F9B-86FC-A4ACDE6E9F85}" destId="{8B6F90B1-BDEA-4ACA-9FE3-8FFC4541AE8C}" srcOrd="1" destOrd="0" parTransId="{E94B9469-F95A-4256-87FF-48BD9D0EC601}" sibTransId="{56EF6607-158B-4A50-B9C0-8D1DBD745029}"/>
    <dgm:cxn modelId="{116CF025-2B67-4990-9180-A122489E76E9}" srcId="{20024728-526B-4F9B-86FC-A4ACDE6E9F85}" destId="{1C8FE5B0-1FE1-4348-8D6E-A0A9E1273CF7}" srcOrd="4" destOrd="0" parTransId="{657A1E52-8862-4A1B-B348-998F5D7297BA}" sibTransId="{1279B1E5-CEF5-48C1-A4F2-AD2522CF6251}"/>
    <dgm:cxn modelId="{377D02D4-ABF6-4391-B6E3-9AD78C1CB483}" type="presOf" srcId="{42193019-B226-455F-923A-08B2DD665907}" destId="{CA36F0BF-27D7-4CFF-976A-265E661C3C73}" srcOrd="0" destOrd="0" presId="urn:microsoft.com/office/officeart/2005/8/layout/default#1"/>
    <dgm:cxn modelId="{635858BB-903F-426C-847E-5A46991F5BEE}" type="presOf" srcId="{8B6F90B1-BDEA-4ACA-9FE3-8FFC4541AE8C}" destId="{1A0D347B-D428-4D15-8903-26DEACBADD8F}" srcOrd="0" destOrd="0" presId="urn:microsoft.com/office/officeart/2005/8/layout/default#1"/>
    <dgm:cxn modelId="{D4C2A4CB-822F-47CE-891A-7D2978EF4643}" type="presOf" srcId="{F0F5538B-FD7B-4DC0-A31F-4A696F436F09}" destId="{64C9F9D1-C3F1-4993-8A57-AB38AE480756}" srcOrd="0" destOrd="0" presId="urn:microsoft.com/office/officeart/2005/8/layout/default#1"/>
    <dgm:cxn modelId="{8F4E70E5-6011-475A-A9D9-2989EC67E773}" type="presOf" srcId="{1C8FE5B0-1FE1-4348-8D6E-A0A9E1273CF7}" destId="{6AB79D8F-02DF-4B17-B588-17E4B54865F1}" srcOrd="0" destOrd="0" presId="urn:microsoft.com/office/officeart/2005/8/layout/default#1"/>
    <dgm:cxn modelId="{64ED3283-45D3-42FD-936B-2CD463D35941}" srcId="{20024728-526B-4F9B-86FC-A4ACDE6E9F85}" destId="{42193019-B226-455F-923A-08B2DD665907}" srcOrd="0" destOrd="0" parTransId="{823740E8-4373-46E0-9370-01636F01E9C2}" sibTransId="{AAF1F216-6308-427C-861C-39280711B2C0}"/>
    <dgm:cxn modelId="{784A9974-FD64-44B6-B919-B97EB708FEE9}" type="presOf" srcId="{20024728-526B-4F9B-86FC-A4ACDE6E9F85}" destId="{AB55BB73-FB59-4802-9036-DA27BDDF2D61}" srcOrd="0" destOrd="0" presId="urn:microsoft.com/office/officeart/2005/8/layout/default#1"/>
    <dgm:cxn modelId="{11ED4820-D72F-4672-9443-0A46C278546D}" srcId="{20024728-526B-4F9B-86FC-A4ACDE6E9F85}" destId="{F0F5538B-FD7B-4DC0-A31F-4A696F436F09}" srcOrd="3" destOrd="0" parTransId="{2A92840B-1976-40D8-A103-A0F404DD43EF}" sibTransId="{F0E01660-A231-46B8-B96A-00CBFD383CA7}"/>
    <dgm:cxn modelId="{2EF86A1C-F291-4B64-8C44-3F4B83601DDB}" type="presOf" srcId="{D96116DA-ED65-4270-BA3E-BE6174F519F7}" destId="{521C5F3D-9935-47BE-ABF0-E0DAC76F736F}" srcOrd="0" destOrd="0" presId="urn:microsoft.com/office/officeart/2005/8/layout/default#1"/>
    <dgm:cxn modelId="{5278ADC9-FD29-4032-8EDA-5CBE000C3F08}" type="presOf" srcId="{2DFFFA13-C19E-477E-852C-7DBAD658529E}" destId="{05921569-1173-4FC5-867E-95540E16F808}" srcOrd="0" destOrd="0" presId="urn:microsoft.com/office/officeart/2005/8/layout/default#1"/>
    <dgm:cxn modelId="{AC04A311-0D47-4FC8-AFC0-A817591F4A06}" srcId="{20024728-526B-4F9B-86FC-A4ACDE6E9F85}" destId="{2DFFFA13-C19E-477E-852C-7DBAD658529E}" srcOrd="5" destOrd="0" parTransId="{00699C68-A840-4098-9CC5-62A763200E1D}" sibTransId="{C463A52D-864C-497F-AF7D-B8A19CED048F}"/>
    <dgm:cxn modelId="{E2D5D3DA-6C3A-4D3C-B152-7D69CE5E80AE}" type="presParOf" srcId="{AB55BB73-FB59-4802-9036-DA27BDDF2D61}" destId="{CA36F0BF-27D7-4CFF-976A-265E661C3C73}" srcOrd="0" destOrd="0" presId="urn:microsoft.com/office/officeart/2005/8/layout/default#1"/>
    <dgm:cxn modelId="{4FBE02FD-B23B-4572-95C6-2815EFA9DA36}" type="presParOf" srcId="{AB55BB73-FB59-4802-9036-DA27BDDF2D61}" destId="{EFB3F277-6594-470C-B7DD-2BE762910A62}" srcOrd="1" destOrd="0" presId="urn:microsoft.com/office/officeart/2005/8/layout/default#1"/>
    <dgm:cxn modelId="{0E004985-3C19-4C6E-A0C0-3F4FDC9E0725}" type="presParOf" srcId="{AB55BB73-FB59-4802-9036-DA27BDDF2D61}" destId="{1A0D347B-D428-4D15-8903-26DEACBADD8F}" srcOrd="2" destOrd="0" presId="urn:microsoft.com/office/officeart/2005/8/layout/default#1"/>
    <dgm:cxn modelId="{1554CDAC-7FA7-4702-882E-34044870E925}" type="presParOf" srcId="{AB55BB73-FB59-4802-9036-DA27BDDF2D61}" destId="{54EFADE3-5C63-4A64-8648-CF6FA0ED6EEE}" srcOrd="3" destOrd="0" presId="urn:microsoft.com/office/officeart/2005/8/layout/default#1"/>
    <dgm:cxn modelId="{9889EDB5-2296-4669-81BD-97CDDFEEA8A8}" type="presParOf" srcId="{AB55BB73-FB59-4802-9036-DA27BDDF2D61}" destId="{521C5F3D-9935-47BE-ABF0-E0DAC76F736F}" srcOrd="4" destOrd="0" presId="urn:microsoft.com/office/officeart/2005/8/layout/default#1"/>
    <dgm:cxn modelId="{3F33F45D-6712-43B7-B868-1243A1299907}" type="presParOf" srcId="{AB55BB73-FB59-4802-9036-DA27BDDF2D61}" destId="{A006CEB9-0B89-4562-B2C9-6F8189267CC7}" srcOrd="5" destOrd="0" presId="urn:microsoft.com/office/officeart/2005/8/layout/default#1"/>
    <dgm:cxn modelId="{66987CB6-EB3C-41FE-A1CC-D382144C410B}" type="presParOf" srcId="{AB55BB73-FB59-4802-9036-DA27BDDF2D61}" destId="{64C9F9D1-C3F1-4993-8A57-AB38AE480756}" srcOrd="6" destOrd="0" presId="urn:microsoft.com/office/officeart/2005/8/layout/default#1"/>
    <dgm:cxn modelId="{C88B9ECD-2EDD-42C1-B18F-C8C26B99E41B}" type="presParOf" srcId="{AB55BB73-FB59-4802-9036-DA27BDDF2D61}" destId="{7136C209-3016-4DA4-9D7A-DA3B1F63B172}" srcOrd="7" destOrd="0" presId="urn:microsoft.com/office/officeart/2005/8/layout/default#1"/>
    <dgm:cxn modelId="{6199C53C-ED8C-4127-BFA3-DC2DAEC0DB15}" type="presParOf" srcId="{AB55BB73-FB59-4802-9036-DA27BDDF2D61}" destId="{6AB79D8F-02DF-4B17-B588-17E4B54865F1}" srcOrd="8" destOrd="0" presId="urn:microsoft.com/office/officeart/2005/8/layout/default#1"/>
    <dgm:cxn modelId="{4C8A4909-42D5-4A13-8611-B526FFFE87F7}" type="presParOf" srcId="{AB55BB73-FB59-4802-9036-DA27BDDF2D61}" destId="{C4915296-88E3-451B-8F45-5397AC65C855}" srcOrd="9" destOrd="0" presId="urn:microsoft.com/office/officeart/2005/8/layout/default#1"/>
    <dgm:cxn modelId="{61C2AC1A-7FFF-47A3-A55D-7D5CC300E939}" type="presParOf" srcId="{AB55BB73-FB59-4802-9036-DA27BDDF2D61}" destId="{05921569-1173-4FC5-867E-95540E16F808}" srcOrd="10" destOrd="0" presId="urn:microsoft.com/office/officeart/2005/8/layout/defaul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46CA94-631C-457C-851F-6068B64FFC24}" type="doc">
      <dgm:prSet loTypeId="urn:microsoft.com/office/officeart/2018/2/layout/IconVerticalSolidList" loCatId="icon" qsTypeId="urn:microsoft.com/office/officeart/2005/8/quickstyle/simple1" qsCatId="simple" csTypeId="urn:microsoft.com/office/officeart/2018/5/colors/Iconchunking_neutralicontext_colorful1" csCatId="colorful" phldr="1"/>
      <dgm:spPr/>
      <dgm:t>
        <a:bodyPr/>
        <a:lstStyle/>
        <a:p>
          <a:endParaRPr lang="en-US"/>
        </a:p>
      </dgm:t>
    </dgm:pt>
    <dgm:pt modelId="{F76E4284-3881-46CA-ACB0-4DEAFBF0325D}">
      <dgm:prSet/>
      <dgm:spPr/>
      <dgm:t>
        <a:bodyPr/>
        <a:lstStyle/>
        <a:p>
          <a:pPr>
            <a:lnSpc>
              <a:spcPct val="100000"/>
            </a:lnSpc>
          </a:pPr>
          <a:r>
            <a:rPr lang="en-US" b="0" i="0" dirty="0"/>
            <a:t>Parent Newsletters emailed (if parents signed up at Goals Night)</a:t>
          </a:r>
          <a:endParaRPr lang="en-US" dirty="0"/>
        </a:p>
      </dgm:t>
    </dgm:pt>
    <dgm:pt modelId="{138AA3C2-7F1A-4115-8AFA-41ACAADDB219}" type="parTrans" cxnId="{4F8C9B75-BA39-46F2-90A8-6933D8BD412D}">
      <dgm:prSet/>
      <dgm:spPr/>
      <dgm:t>
        <a:bodyPr/>
        <a:lstStyle/>
        <a:p>
          <a:endParaRPr lang="en-US"/>
        </a:p>
      </dgm:t>
    </dgm:pt>
    <dgm:pt modelId="{510253A0-8648-4E9E-9A5E-8C12ED57AB18}" type="sibTrans" cxnId="{4F8C9B75-BA39-46F2-90A8-6933D8BD412D}">
      <dgm:prSet/>
      <dgm:spPr/>
      <dgm:t>
        <a:bodyPr/>
        <a:lstStyle/>
        <a:p>
          <a:endParaRPr lang="en-US"/>
        </a:p>
      </dgm:t>
    </dgm:pt>
    <dgm:pt modelId="{F6AB8707-22B8-47F5-BBD8-B9BC43389C8A}">
      <dgm:prSet/>
      <dgm:spPr/>
      <dgm:t>
        <a:bodyPr/>
        <a:lstStyle/>
        <a:p>
          <a:pPr>
            <a:lnSpc>
              <a:spcPct val="100000"/>
            </a:lnSpc>
          </a:pPr>
          <a:r>
            <a:rPr lang="en-US" b="0" i="0" dirty="0"/>
            <a:t>Call-out through Blackboard Connect</a:t>
          </a:r>
          <a:endParaRPr lang="en-US" dirty="0"/>
        </a:p>
      </dgm:t>
    </dgm:pt>
    <dgm:pt modelId="{FC67ED80-F9E9-4C04-B0EB-0A9BC7893FAD}" type="parTrans" cxnId="{C346517A-8F15-4B80-A3DB-D4914E66CF00}">
      <dgm:prSet/>
      <dgm:spPr/>
      <dgm:t>
        <a:bodyPr/>
        <a:lstStyle/>
        <a:p>
          <a:endParaRPr lang="en-US"/>
        </a:p>
      </dgm:t>
    </dgm:pt>
    <dgm:pt modelId="{048DD6C8-9F58-4468-8F68-9B6CA171FAA9}" type="sibTrans" cxnId="{C346517A-8F15-4B80-A3DB-D4914E66CF00}">
      <dgm:prSet/>
      <dgm:spPr/>
      <dgm:t>
        <a:bodyPr/>
        <a:lstStyle/>
        <a:p>
          <a:endParaRPr lang="en-US"/>
        </a:p>
      </dgm:t>
    </dgm:pt>
    <dgm:pt modelId="{1C8FC640-8D8E-41E7-AE8D-808B4AFEF275}">
      <dgm:prSet/>
      <dgm:spPr/>
      <dgm:t>
        <a:bodyPr/>
        <a:lstStyle/>
        <a:p>
          <a:pPr>
            <a:lnSpc>
              <a:spcPct val="100000"/>
            </a:lnSpc>
          </a:pPr>
          <a:r>
            <a:rPr lang="en-US" b="0" i="0" dirty="0"/>
            <a:t>Mail home Flyers</a:t>
          </a:r>
          <a:endParaRPr lang="en-US" dirty="0"/>
        </a:p>
      </dgm:t>
    </dgm:pt>
    <dgm:pt modelId="{62744194-6327-4422-BB33-D249348F048F}" type="parTrans" cxnId="{91BFC01F-B201-440A-B245-09D583105B9D}">
      <dgm:prSet/>
      <dgm:spPr/>
      <dgm:t>
        <a:bodyPr/>
        <a:lstStyle/>
        <a:p>
          <a:endParaRPr lang="en-US"/>
        </a:p>
      </dgm:t>
    </dgm:pt>
    <dgm:pt modelId="{0444AB2F-490C-4F6B-8F47-76349A318622}" type="sibTrans" cxnId="{91BFC01F-B201-440A-B245-09D583105B9D}">
      <dgm:prSet/>
      <dgm:spPr/>
      <dgm:t>
        <a:bodyPr/>
        <a:lstStyle/>
        <a:p>
          <a:endParaRPr lang="en-US"/>
        </a:p>
      </dgm:t>
    </dgm:pt>
    <dgm:pt modelId="{2A9AE0BF-DCD7-4A1C-ACFB-C7C350A90F98}">
      <dgm:prSet/>
      <dgm:spPr/>
      <dgm:t>
        <a:bodyPr/>
        <a:lstStyle/>
        <a:p>
          <a:pPr>
            <a:lnSpc>
              <a:spcPct val="100000"/>
            </a:lnSpc>
          </a:pPr>
          <a:r>
            <a:rPr lang="en-US" b="0" i="0" dirty="0"/>
            <a:t>Parent Conferences</a:t>
          </a:r>
          <a:endParaRPr lang="en-US" dirty="0"/>
        </a:p>
      </dgm:t>
    </dgm:pt>
    <dgm:pt modelId="{3FF902CB-5E39-4ED1-B840-C7549A9F63D5}" type="parTrans" cxnId="{D972A40D-E942-46A6-8459-22D999D1BE8C}">
      <dgm:prSet/>
      <dgm:spPr/>
      <dgm:t>
        <a:bodyPr/>
        <a:lstStyle/>
        <a:p>
          <a:endParaRPr lang="en-US"/>
        </a:p>
      </dgm:t>
    </dgm:pt>
    <dgm:pt modelId="{AE544868-1A49-4E06-9B94-F2A640DCBBDF}" type="sibTrans" cxnId="{D972A40D-E942-46A6-8459-22D999D1BE8C}">
      <dgm:prSet/>
      <dgm:spPr/>
      <dgm:t>
        <a:bodyPr/>
        <a:lstStyle/>
        <a:p>
          <a:endParaRPr lang="en-US"/>
        </a:p>
      </dgm:t>
    </dgm:pt>
    <dgm:pt modelId="{B7F13BA5-2408-4F97-BE8E-E60720254FAF}">
      <dgm:prSet/>
      <dgm:spPr/>
      <dgm:t>
        <a:bodyPr/>
        <a:lstStyle/>
        <a:p>
          <a:pPr>
            <a:lnSpc>
              <a:spcPct val="100000"/>
            </a:lnSpc>
          </a:pPr>
          <a:r>
            <a:rPr lang="en-US" b="0" i="0" dirty="0"/>
            <a:t>On-phone</a:t>
          </a:r>
          <a:endParaRPr lang="en-US" dirty="0"/>
        </a:p>
      </dgm:t>
    </dgm:pt>
    <dgm:pt modelId="{C057621B-9F3B-49F6-B3BC-33E3C2B54A10}" type="parTrans" cxnId="{EFD0973D-AB9A-4213-A83C-476315ECF362}">
      <dgm:prSet/>
      <dgm:spPr/>
      <dgm:t>
        <a:bodyPr/>
        <a:lstStyle/>
        <a:p>
          <a:endParaRPr lang="en-US"/>
        </a:p>
      </dgm:t>
    </dgm:pt>
    <dgm:pt modelId="{4FA20F33-F8F9-4C39-8C0D-E18E0FEED6AE}" type="sibTrans" cxnId="{EFD0973D-AB9A-4213-A83C-476315ECF362}">
      <dgm:prSet/>
      <dgm:spPr/>
      <dgm:t>
        <a:bodyPr/>
        <a:lstStyle/>
        <a:p>
          <a:endParaRPr lang="en-US"/>
        </a:p>
      </dgm:t>
    </dgm:pt>
    <dgm:pt modelId="{27F95036-A1B0-4DDF-ABAD-598D6BE30CFB}">
      <dgm:prSet/>
      <dgm:spPr/>
      <dgm:t>
        <a:bodyPr/>
        <a:lstStyle/>
        <a:p>
          <a:pPr>
            <a:lnSpc>
              <a:spcPct val="100000"/>
            </a:lnSpc>
          </a:pPr>
          <a:r>
            <a:rPr lang="en-US" b="0" i="0" dirty="0"/>
            <a:t>Face-to-Face</a:t>
          </a:r>
          <a:endParaRPr lang="en-US" dirty="0"/>
        </a:p>
      </dgm:t>
    </dgm:pt>
    <dgm:pt modelId="{3F205F41-AB85-4793-B7CC-451527E804A7}" type="parTrans" cxnId="{D06121D4-EC5A-4D65-84F1-B9AA02CC83D0}">
      <dgm:prSet/>
      <dgm:spPr/>
      <dgm:t>
        <a:bodyPr/>
        <a:lstStyle/>
        <a:p>
          <a:endParaRPr lang="en-US"/>
        </a:p>
      </dgm:t>
    </dgm:pt>
    <dgm:pt modelId="{4EAC1525-A998-4048-BA26-D19535B24D79}" type="sibTrans" cxnId="{D06121D4-EC5A-4D65-84F1-B9AA02CC83D0}">
      <dgm:prSet/>
      <dgm:spPr/>
      <dgm:t>
        <a:bodyPr/>
        <a:lstStyle/>
        <a:p>
          <a:endParaRPr lang="en-US"/>
        </a:p>
      </dgm:t>
    </dgm:pt>
    <dgm:pt modelId="{A423C962-BF9C-4883-A8BE-6F51467D0B50}">
      <dgm:prSet/>
      <dgm:spPr/>
      <dgm:t>
        <a:bodyPr/>
        <a:lstStyle/>
        <a:p>
          <a:pPr>
            <a:lnSpc>
              <a:spcPct val="100000"/>
            </a:lnSpc>
          </a:pPr>
          <a:r>
            <a:rPr lang="en-US" b="0" i="0" dirty="0"/>
            <a:t>Parent Meetings</a:t>
          </a:r>
          <a:endParaRPr lang="en-US" dirty="0"/>
        </a:p>
      </dgm:t>
    </dgm:pt>
    <dgm:pt modelId="{04856F2C-4C01-4B26-B69F-93D443F778D2}" type="parTrans" cxnId="{68531934-2F02-4F1B-B8AE-1C86F2DFACBF}">
      <dgm:prSet/>
      <dgm:spPr/>
      <dgm:t>
        <a:bodyPr/>
        <a:lstStyle/>
        <a:p>
          <a:endParaRPr lang="en-US"/>
        </a:p>
      </dgm:t>
    </dgm:pt>
    <dgm:pt modelId="{D8C520A3-3637-4BDF-9B5B-09C765B2F243}" type="sibTrans" cxnId="{68531934-2F02-4F1B-B8AE-1C86F2DFACBF}">
      <dgm:prSet/>
      <dgm:spPr/>
      <dgm:t>
        <a:bodyPr/>
        <a:lstStyle/>
        <a:p>
          <a:endParaRPr lang="en-US"/>
        </a:p>
      </dgm:t>
    </dgm:pt>
    <dgm:pt modelId="{3C52C330-D2DE-4766-818E-EFE9B69AE45D}">
      <dgm:prSet/>
      <dgm:spPr/>
      <dgm:t>
        <a:bodyPr/>
        <a:lstStyle/>
        <a:p>
          <a:pPr>
            <a:lnSpc>
              <a:spcPct val="100000"/>
            </a:lnSpc>
          </a:pPr>
          <a:r>
            <a:rPr lang="en-US" b="0" i="0" dirty="0"/>
            <a:t>Campus Facebook Page</a:t>
          </a:r>
          <a:endParaRPr lang="en-US" dirty="0"/>
        </a:p>
      </dgm:t>
    </dgm:pt>
    <dgm:pt modelId="{A20B0EC6-2EAE-4BEE-9AF5-475777F8CD5E}" type="parTrans" cxnId="{C5ABF007-64F6-411C-BD8D-E446F24A795B}">
      <dgm:prSet/>
      <dgm:spPr/>
      <dgm:t>
        <a:bodyPr/>
        <a:lstStyle/>
        <a:p>
          <a:endParaRPr lang="en-US"/>
        </a:p>
      </dgm:t>
    </dgm:pt>
    <dgm:pt modelId="{2E177AEE-B1EC-4A95-8552-93B9A42DF4A2}" type="sibTrans" cxnId="{C5ABF007-64F6-411C-BD8D-E446F24A795B}">
      <dgm:prSet/>
      <dgm:spPr/>
      <dgm:t>
        <a:bodyPr/>
        <a:lstStyle/>
        <a:p>
          <a:endParaRPr lang="en-US"/>
        </a:p>
      </dgm:t>
    </dgm:pt>
    <dgm:pt modelId="{30E1A5D4-89A5-407B-814B-D9A61CA070B1}">
      <dgm:prSet/>
      <dgm:spPr/>
      <dgm:t>
        <a:bodyPr/>
        <a:lstStyle/>
        <a:p>
          <a:pPr>
            <a:lnSpc>
              <a:spcPct val="100000"/>
            </a:lnSpc>
          </a:pPr>
          <a:r>
            <a:rPr lang="en-US" b="0" i="0" dirty="0"/>
            <a:t>Organization Remind Apps</a:t>
          </a:r>
          <a:endParaRPr lang="en-US" dirty="0"/>
        </a:p>
      </dgm:t>
    </dgm:pt>
    <dgm:pt modelId="{6D318D11-A588-4481-BE89-84FB2B5FB2FE}" type="parTrans" cxnId="{B8BED65D-5F2A-4C23-B3F6-C765A195860E}">
      <dgm:prSet/>
      <dgm:spPr/>
      <dgm:t>
        <a:bodyPr/>
        <a:lstStyle/>
        <a:p>
          <a:endParaRPr lang="en-US"/>
        </a:p>
      </dgm:t>
    </dgm:pt>
    <dgm:pt modelId="{C1C92E18-153C-437F-96EA-DA67F17D9332}" type="sibTrans" cxnId="{B8BED65D-5F2A-4C23-B3F6-C765A195860E}">
      <dgm:prSet/>
      <dgm:spPr/>
      <dgm:t>
        <a:bodyPr/>
        <a:lstStyle/>
        <a:p>
          <a:endParaRPr lang="en-US"/>
        </a:p>
      </dgm:t>
    </dgm:pt>
    <dgm:pt modelId="{71B99300-C0A8-4F15-BE34-DD6096944558}" type="pres">
      <dgm:prSet presAssocID="{3F46CA94-631C-457C-851F-6068B64FFC24}" presName="root" presStyleCnt="0">
        <dgm:presLayoutVars>
          <dgm:dir/>
          <dgm:resizeHandles val="exact"/>
        </dgm:presLayoutVars>
      </dgm:prSet>
      <dgm:spPr/>
      <dgm:t>
        <a:bodyPr/>
        <a:lstStyle/>
        <a:p>
          <a:endParaRPr lang="en-US"/>
        </a:p>
      </dgm:t>
    </dgm:pt>
    <dgm:pt modelId="{94B0C43C-ED32-4CE4-8758-ABFB8F91F5EE}" type="pres">
      <dgm:prSet presAssocID="{F76E4284-3881-46CA-ACB0-4DEAFBF0325D}" presName="compNode" presStyleCnt="0"/>
      <dgm:spPr/>
    </dgm:pt>
    <dgm:pt modelId="{31F6C445-9E6B-46B8-8D44-11B283A9215B}" type="pres">
      <dgm:prSet presAssocID="{F76E4284-3881-46CA-ACB0-4DEAFBF0325D}" presName="bgRect" presStyleLbl="bgShp" presStyleIdx="0" presStyleCnt="7"/>
      <dgm:spPr/>
    </dgm:pt>
    <dgm:pt modelId="{DEE4E297-51C2-4B50-B5C0-082B4781908F}" type="pres">
      <dgm:prSet presAssocID="{F76E4284-3881-46CA-ACB0-4DEAFBF0325D}" presName="iconRect" presStyleLbl="node1" presStyleIdx="0" presStyleCnt="7"/>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t>
        <a:bodyPr/>
        <a:lstStyle/>
        <a:p>
          <a:endParaRPr lang="en-US"/>
        </a:p>
      </dgm:t>
      <dgm:extLst>
        <a:ext uri="{E40237B7-FDA0-4F09-8148-C483321AD2D9}">
          <dgm14:cNvPr xmlns:dgm14="http://schemas.microsoft.com/office/drawing/2010/diagram" id="0" name="" descr="Parent and Child"/>
        </a:ext>
      </dgm:extLst>
    </dgm:pt>
    <dgm:pt modelId="{EFB91505-2BFF-484C-9326-7C01434C4DBF}" type="pres">
      <dgm:prSet presAssocID="{F76E4284-3881-46CA-ACB0-4DEAFBF0325D}" presName="spaceRect" presStyleCnt="0"/>
      <dgm:spPr/>
    </dgm:pt>
    <dgm:pt modelId="{1C2044C0-002F-4AB2-B847-7456EBC7F065}" type="pres">
      <dgm:prSet presAssocID="{F76E4284-3881-46CA-ACB0-4DEAFBF0325D}" presName="parTx" presStyleLbl="revTx" presStyleIdx="0" presStyleCnt="8">
        <dgm:presLayoutVars>
          <dgm:chMax val="0"/>
          <dgm:chPref val="0"/>
        </dgm:presLayoutVars>
      </dgm:prSet>
      <dgm:spPr/>
      <dgm:t>
        <a:bodyPr/>
        <a:lstStyle/>
        <a:p>
          <a:endParaRPr lang="en-US"/>
        </a:p>
      </dgm:t>
    </dgm:pt>
    <dgm:pt modelId="{884453D8-00F3-49C6-BAED-E810A363C94E}" type="pres">
      <dgm:prSet presAssocID="{510253A0-8648-4E9E-9A5E-8C12ED57AB18}" presName="sibTrans" presStyleCnt="0"/>
      <dgm:spPr/>
    </dgm:pt>
    <dgm:pt modelId="{56E760D4-DDC2-40A8-82BB-A7E7A5CAF1E5}" type="pres">
      <dgm:prSet presAssocID="{F6AB8707-22B8-47F5-BBD8-B9BC43389C8A}" presName="compNode" presStyleCnt="0"/>
      <dgm:spPr/>
    </dgm:pt>
    <dgm:pt modelId="{A475AE7C-795A-44E8-8F94-9D412A1262C2}" type="pres">
      <dgm:prSet presAssocID="{F6AB8707-22B8-47F5-BBD8-B9BC43389C8A}" presName="bgRect" presStyleLbl="bgShp" presStyleIdx="1" presStyleCnt="7"/>
      <dgm:spPr/>
    </dgm:pt>
    <dgm:pt modelId="{726980FA-AA10-40F2-B3E8-687A1B6A69B6}" type="pres">
      <dgm:prSet presAssocID="{F6AB8707-22B8-47F5-BBD8-B9BC43389C8A}" presName="iconRect" presStyleLbl="node1" presStyleIdx="1" presStyleCnt="7"/>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t>
        <a:bodyPr/>
        <a:lstStyle/>
        <a:p>
          <a:endParaRPr lang="en-US"/>
        </a:p>
      </dgm:t>
      <dgm:extLst>
        <a:ext uri="{E40237B7-FDA0-4F09-8148-C483321AD2D9}">
          <dgm14:cNvPr xmlns:dgm14="http://schemas.microsoft.com/office/drawing/2010/diagram" id="0" name="" descr="Speaker Phone"/>
        </a:ext>
      </dgm:extLst>
    </dgm:pt>
    <dgm:pt modelId="{4A2E780B-34C5-40F9-9B83-28B5C55B268A}" type="pres">
      <dgm:prSet presAssocID="{F6AB8707-22B8-47F5-BBD8-B9BC43389C8A}" presName="spaceRect" presStyleCnt="0"/>
      <dgm:spPr/>
    </dgm:pt>
    <dgm:pt modelId="{29C3F462-D815-4909-A966-9B6A3C531143}" type="pres">
      <dgm:prSet presAssocID="{F6AB8707-22B8-47F5-BBD8-B9BC43389C8A}" presName="parTx" presStyleLbl="revTx" presStyleIdx="1" presStyleCnt="8">
        <dgm:presLayoutVars>
          <dgm:chMax val="0"/>
          <dgm:chPref val="0"/>
        </dgm:presLayoutVars>
      </dgm:prSet>
      <dgm:spPr/>
      <dgm:t>
        <a:bodyPr/>
        <a:lstStyle/>
        <a:p>
          <a:endParaRPr lang="en-US"/>
        </a:p>
      </dgm:t>
    </dgm:pt>
    <dgm:pt modelId="{18DE248A-8807-4629-8F21-984CA763515A}" type="pres">
      <dgm:prSet presAssocID="{048DD6C8-9F58-4468-8F68-9B6CA171FAA9}" presName="sibTrans" presStyleCnt="0"/>
      <dgm:spPr/>
    </dgm:pt>
    <dgm:pt modelId="{6D15D288-F502-4789-B659-309544EB1DD7}" type="pres">
      <dgm:prSet presAssocID="{1C8FC640-8D8E-41E7-AE8D-808B4AFEF275}" presName="compNode" presStyleCnt="0"/>
      <dgm:spPr/>
    </dgm:pt>
    <dgm:pt modelId="{6DCDDD81-A7EB-41EF-9E52-BBBBA5CCFCA1}" type="pres">
      <dgm:prSet presAssocID="{1C8FC640-8D8E-41E7-AE8D-808B4AFEF275}" presName="bgRect" presStyleLbl="bgShp" presStyleIdx="2" presStyleCnt="7"/>
      <dgm:spPr/>
    </dgm:pt>
    <dgm:pt modelId="{0BA7BE15-98EB-4B30-83C4-B4771976D358}" type="pres">
      <dgm:prSet presAssocID="{1C8FC640-8D8E-41E7-AE8D-808B4AFEF275}" presName="iconRect" presStyleLbl="node1" presStyleIdx="2" presStyleCnt="7"/>
      <dgm:spPr>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a:noFill/>
        </a:ln>
      </dgm:spPr>
      <dgm:t>
        <a:bodyPr/>
        <a:lstStyle/>
        <a:p>
          <a:endParaRPr lang="en-US"/>
        </a:p>
      </dgm:t>
      <dgm:extLst>
        <a:ext uri="{E40237B7-FDA0-4F09-8148-C483321AD2D9}">
          <dgm14:cNvPr xmlns:dgm14="http://schemas.microsoft.com/office/drawing/2010/diagram" id="0" name="" descr="Open envelope"/>
        </a:ext>
      </dgm:extLst>
    </dgm:pt>
    <dgm:pt modelId="{16AFCDB9-C594-4DD9-997A-8D1FE76F0B23}" type="pres">
      <dgm:prSet presAssocID="{1C8FC640-8D8E-41E7-AE8D-808B4AFEF275}" presName="spaceRect" presStyleCnt="0"/>
      <dgm:spPr/>
    </dgm:pt>
    <dgm:pt modelId="{4607BCA4-EBF2-4F12-A85B-36F216EFD621}" type="pres">
      <dgm:prSet presAssocID="{1C8FC640-8D8E-41E7-AE8D-808B4AFEF275}" presName="parTx" presStyleLbl="revTx" presStyleIdx="2" presStyleCnt="8">
        <dgm:presLayoutVars>
          <dgm:chMax val="0"/>
          <dgm:chPref val="0"/>
        </dgm:presLayoutVars>
      </dgm:prSet>
      <dgm:spPr/>
      <dgm:t>
        <a:bodyPr/>
        <a:lstStyle/>
        <a:p>
          <a:endParaRPr lang="en-US"/>
        </a:p>
      </dgm:t>
    </dgm:pt>
    <dgm:pt modelId="{0B21B70D-18EA-4C61-8452-0DA7A9BC1694}" type="pres">
      <dgm:prSet presAssocID="{0444AB2F-490C-4F6B-8F47-76349A318622}" presName="sibTrans" presStyleCnt="0"/>
      <dgm:spPr/>
    </dgm:pt>
    <dgm:pt modelId="{9F030F11-DF49-4B1B-B816-021BF062CE53}" type="pres">
      <dgm:prSet presAssocID="{2A9AE0BF-DCD7-4A1C-ACFB-C7C350A90F98}" presName="compNode" presStyleCnt="0"/>
      <dgm:spPr/>
    </dgm:pt>
    <dgm:pt modelId="{8E5FEA79-1506-44D1-BB52-88A332D31454}" type="pres">
      <dgm:prSet presAssocID="{2A9AE0BF-DCD7-4A1C-ACFB-C7C350A90F98}" presName="bgRect" presStyleLbl="bgShp" presStyleIdx="3" presStyleCnt="7"/>
      <dgm:spPr/>
    </dgm:pt>
    <dgm:pt modelId="{89CEEE74-B3D9-41F7-8FC2-D8952434A7EE}" type="pres">
      <dgm:prSet presAssocID="{2A9AE0BF-DCD7-4A1C-ACFB-C7C350A90F98}" presName="iconRect" presStyleLbl="node1" presStyleIdx="3" presStyleCnt="7"/>
      <dgm:spPr>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a:noFill/>
        </a:ln>
      </dgm:spPr>
      <dgm:t>
        <a:bodyPr/>
        <a:lstStyle/>
        <a:p>
          <a:endParaRPr lang="en-US"/>
        </a:p>
      </dgm:t>
      <dgm:extLst>
        <a:ext uri="{E40237B7-FDA0-4F09-8148-C483321AD2D9}">
          <dgm14:cNvPr xmlns:dgm14="http://schemas.microsoft.com/office/drawing/2010/diagram" id="0" name="" descr="Moustache Face with Solid Fill"/>
        </a:ext>
      </dgm:extLst>
    </dgm:pt>
    <dgm:pt modelId="{E7FA7863-E83C-458F-9F19-84FD80A14AE7}" type="pres">
      <dgm:prSet presAssocID="{2A9AE0BF-DCD7-4A1C-ACFB-C7C350A90F98}" presName="spaceRect" presStyleCnt="0"/>
      <dgm:spPr/>
    </dgm:pt>
    <dgm:pt modelId="{6A9C1A13-87E4-4DBF-BB3D-3CFAE841347F}" type="pres">
      <dgm:prSet presAssocID="{2A9AE0BF-DCD7-4A1C-ACFB-C7C350A90F98}" presName="parTx" presStyleLbl="revTx" presStyleIdx="3" presStyleCnt="8">
        <dgm:presLayoutVars>
          <dgm:chMax val="0"/>
          <dgm:chPref val="0"/>
        </dgm:presLayoutVars>
      </dgm:prSet>
      <dgm:spPr/>
      <dgm:t>
        <a:bodyPr/>
        <a:lstStyle/>
        <a:p>
          <a:endParaRPr lang="en-US"/>
        </a:p>
      </dgm:t>
    </dgm:pt>
    <dgm:pt modelId="{154CEADA-C612-493E-BD88-00AA2706AED6}" type="pres">
      <dgm:prSet presAssocID="{2A9AE0BF-DCD7-4A1C-ACFB-C7C350A90F98}" presName="desTx" presStyleLbl="revTx" presStyleIdx="4" presStyleCnt="8">
        <dgm:presLayoutVars/>
      </dgm:prSet>
      <dgm:spPr/>
      <dgm:t>
        <a:bodyPr/>
        <a:lstStyle/>
        <a:p>
          <a:endParaRPr lang="en-US"/>
        </a:p>
      </dgm:t>
    </dgm:pt>
    <dgm:pt modelId="{FADBBF5B-A44F-4C31-9859-5C32288D2D4D}" type="pres">
      <dgm:prSet presAssocID="{AE544868-1A49-4E06-9B94-F2A640DCBBDF}" presName="sibTrans" presStyleCnt="0"/>
      <dgm:spPr/>
    </dgm:pt>
    <dgm:pt modelId="{B06FC709-E19B-4AB1-BF3C-C977A8570C18}" type="pres">
      <dgm:prSet presAssocID="{A423C962-BF9C-4883-A8BE-6F51467D0B50}" presName="compNode" presStyleCnt="0"/>
      <dgm:spPr/>
    </dgm:pt>
    <dgm:pt modelId="{64C79FB7-D969-4C63-94C3-5086D5A21315}" type="pres">
      <dgm:prSet presAssocID="{A423C962-BF9C-4883-A8BE-6F51467D0B50}" presName="bgRect" presStyleLbl="bgShp" presStyleIdx="4" presStyleCnt="7"/>
      <dgm:spPr/>
    </dgm:pt>
    <dgm:pt modelId="{0049987D-2A52-4233-AD39-3225D9C51F07}" type="pres">
      <dgm:prSet presAssocID="{A423C962-BF9C-4883-A8BE-6F51467D0B50}" presName="iconRect" presStyleLbl="node1" presStyleIdx="4" presStyleCnt="7"/>
      <dgm:spPr>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a:blipFill>
        <a:ln>
          <a:noFill/>
        </a:ln>
      </dgm:spPr>
      <dgm:t>
        <a:bodyPr/>
        <a:lstStyle/>
        <a:p>
          <a:endParaRPr lang="en-US"/>
        </a:p>
      </dgm:t>
      <dgm:extLst>
        <a:ext uri="{E40237B7-FDA0-4F09-8148-C483321AD2D9}">
          <dgm14:cNvPr xmlns:dgm14="http://schemas.microsoft.com/office/drawing/2010/diagram" id="0" name="" descr="Meeting"/>
        </a:ext>
      </dgm:extLst>
    </dgm:pt>
    <dgm:pt modelId="{8ACE4198-83EC-4726-891B-2BA462A3FBCF}" type="pres">
      <dgm:prSet presAssocID="{A423C962-BF9C-4883-A8BE-6F51467D0B50}" presName="spaceRect" presStyleCnt="0"/>
      <dgm:spPr/>
    </dgm:pt>
    <dgm:pt modelId="{6FC4304E-6A52-4A7C-96DA-8FB79D15457A}" type="pres">
      <dgm:prSet presAssocID="{A423C962-BF9C-4883-A8BE-6F51467D0B50}" presName="parTx" presStyleLbl="revTx" presStyleIdx="5" presStyleCnt="8">
        <dgm:presLayoutVars>
          <dgm:chMax val="0"/>
          <dgm:chPref val="0"/>
        </dgm:presLayoutVars>
      </dgm:prSet>
      <dgm:spPr/>
      <dgm:t>
        <a:bodyPr/>
        <a:lstStyle/>
        <a:p>
          <a:endParaRPr lang="en-US"/>
        </a:p>
      </dgm:t>
    </dgm:pt>
    <dgm:pt modelId="{8D56E1AF-BA45-4C88-8913-92D2A60E3F85}" type="pres">
      <dgm:prSet presAssocID="{D8C520A3-3637-4BDF-9B5B-09C765B2F243}" presName="sibTrans" presStyleCnt="0"/>
      <dgm:spPr/>
    </dgm:pt>
    <dgm:pt modelId="{578C9D5C-C39D-4BD3-9EA8-A1F50F083786}" type="pres">
      <dgm:prSet presAssocID="{3C52C330-D2DE-4766-818E-EFE9B69AE45D}" presName="compNode" presStyleCnt="0"/>
      <dgm:spPr/>
    </dgm:pt>
    <dgm:pt modelId="{551E7C96-D2B9-48FD-BF3F-5DAC255DDB41}" type="pres">
      <dgm:prSet presAssocID="{3C52C330-D2DE-4766-818E-EFE9B69AE45D}" presName="bgRect" presStyleLbl="bgShp" presStyleIdx="5" presStyleCnt="7"/>
      <dgm:spPr/>
    </dgm:pt>
    <dgm:pt modelId="{53EF21CC-DF1D-49E5-ACD0-ED5217E96F3D}" type="pres">
      <dgm:prSet presAssocID="{3C52C330-D2DE-4766-818E-EFE9B69AE45D}" presName="iconRect" presStyleLbl="node1" presStyleIdx="5" presStyleCnt="7"/>
      <dgm:spPr>
        <a:blipFill>
          <a:blip xmlns:r="http://schemas.openxmlformats.org/officeDocument/2006/relationships" r:embed="rId11" cstate="hqprint">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a:blipFill>
        <a:ln>
          <a:noFill/>
        </a:ln>
      </dgm:spPr>
      <dgm:t>
        <a:bodyPr/>
        <a:lstStyle/>
        <a:p>
          <a:endParaRPr lang="en-US"/>
        </a:p>
      </dgm:t>
      <dgm:extLst>
        <a:ext uri="{E40237B7-FDA0-4F09-8148-C483321AD2D9}">
          <dgm14:cNvPr xmlns:dgm14="http://schemas.microsoft.com/office/drawing/2010/diagram" id="0" name="" descr="Books"/>
        </a:ext>
      </dgm:extLst>
    </dgm:pt>
    <dgm:pt modelId="{D86312D9-AC71-40F1-A8C0-A6BF9AEF6625}" type="pres">
      <dgm:prSet presAssocID="{3C52C330-D2DE-4766-818E-EFE9B69AE45D}" presName="spaceRect" presStyleCnt="0"/>
      <dgm:spPr/>
    </dgm:pt>
    <dgm:pt modelId="{A61B5EA3-3704-406F-BA00-E1C89D9C5904}" type="pres">
      <dgm:prSet presAssocID="{3C52C330-D2DE-4766-818E-EFE9B69AE45D}" presName="parTx" presStyleLbl="revTx" presStyleIdx="6" presStyleCnt="8">
        <dgm:presLayoutVars>
          <dgm:chMax val="0"/>
          <dgm:chPref val="0"/>
        </dgm:presLayoutVars>
      </dgm:prSet>
      <dgm:spPr/>
      <dgm:t>
        <a:bodyPr/>
        <a:lstStyle/>
        <a:p>
          <a:endParaRPr lang="en-US"/>
        </a:p>
      </dgm:t>
    </dgm:pt>
    <dgm:pt modelId="{194833D6-AC16-4C02-A638-85E503952D96}" type="pres">
      <dgm:prSet presAssocID="{2E177AEE-B1EC-4A95-8552-93B9A42DF4A2}" presName="sibTrans" presStyleCnt="0"/>
      <dgm:spPr/>
    </dgm:pt>
    <dgm:pt modelId="{4206BF16-0A24-4FC0-9D77-F564C4829D65}" type="pres">
      <dgm:prSet presAssocID="{30E1A5D4-89A5-407B-814B-D9A61CA070B1}" presName="compNode" presStyleCnt="0"/>
      <dgm:spPr/>
    </dgm:pt>
    <dgm:pt modelId="{3BB3B3F9-CBCF-4867-8F50-41873D09D53A}" type="pres">
      <dgm:prSet presAssocID="{30E1A5D4-89A5-407B-814B-D9A61CA070B1}" presName="bgRect" presStyleLbl="bgShp" presStyleIdx="6" presStyleCnt="7"/>
      <dgm:spPr/>
    </dgm:pt>
    <dgm:pt modelId="{14540C54-C4FF-4EA5-9513-44242E994FF2}" type="pres">
      <dgm:prSet presAssocID="{30E1A5D4-89A5-407B-814B-D9A61CA070B1}" presName="iconRect" presStyleLbl="node1" presStyleIdx="6" presStyleCnt="7"/>
      <dgm:spPr>
        <a:blipFill>
          <a:blip xmlns:r="http://schemas.openxmlformats.org/officeDocument/2006/relationships" r:embed="rId13" cstate="hqprint">
            <a:extLst>
              <a:ext uri="{28A0092B-C50C-407E-A947-70E740481C1C}">
                <a14:useLocalDpi xmlns:a14="http://schemas.microsoft.com/office/drawing/2010/main" val="0"/>
              </a:ext>
              <a:ext uri="{96DAC541-7B7A-43D3-8B79-37D633B846F1}">
                <asvg:svgBlip xmlns="" xmlns:asvg="http://schemas.microsoft.com/office/drawing/2016/SVG/main" r:embed="rId14"/>
              </a:ext>
            </a:extLst>
          </a:blip>
          <a:stretch>
            <a:fillRect/>
          </a:stretch>
        </a:blipFill>
        <a:ln>
          <a:noFill/>
        </a:ln>
      </dgm:spPr>
      <dgm:t>
        <a:bodyPr/>
        <a:lstStyle/>
        <a:p>
          <a:endParaRPr lang="en-US"/>
        </a:p>
      </dgm:t>
      <dgm:extLst>
        <a:ext uri="{E40237B7-FDA0-4F09-8148-C483321AD2D9}">
          <dgm14:cNvPr xmlns:dgm14="http://schemas.microsoft.com/office/drawing/2010/diagram" id="0" name="" descr="Smart Phone"/>
        </a:ext>
      </dgm:extLst>
    </dgm:pt>
    <dgm:pt modelId="{F323CD7E-926E-4F85-BE3F-ABD9602618C7}" type="pres">
      <dgm:prSet presAssocID="{30E1A5D4-89A5-407B-814B-D9A61CA070B1}" presName="spaceRect" presStyleCnt="0"/>
      <dgm:spPr/>
    </dgm:pt>
    <dgm:pt modelId="{D6B65F18-A299-4346-AD6C-18F3A78A67A0}" type="pres">
      <dgm:prSet presAssocID="{30E1A5D4-89A5-407B-814B-D9A61CA070B1}" presName="parTx" presStyleLbl="revTx" presStyleIdx="7" presStyleCnt="8">
        <dgm:presLayoutVars>
          <dgm:chMax val="0"/>
          <dgm:chPref val="0"/>
        </dgm:presLayoutVars>
      </dgm:prSet>
      <dgm:spPr/>
      <dgm:t>
        <a:bodyPr/>
        <a:lstStyle/>
        <a:p>
          <a:endParaRPr lang="en-US"/>
        </a:p>
      </dgm:t>
    </dgm:pt>
  </dgm:ptLst>
  <dgm:cxnLst>
    <dgm:cxn modelId="{C346517A-8F15-4B80-A3DB-D4914E66CF00}" srcId="{3F46CA94-631C-457C-851F-6068B64FFC24}" destId="{F6AB8707-22B8-47F5-BBD8-B9BC43389C8A}" srcOrd="1" destOrd="0" parTransId="{FC67ED80-F9E9-4C04-B0EB-0A9BC7893FAD}" sibTransId="{048DD6C8-9F58-4468-8F68-9B6CA171FAA9}"/>
    <dgm:cxn modelId="{C7F773AC-D0FA-4E65-A664-5EBB824B5C62}" type="presOf" srcId="{30E1A5D4-89A5-407B-814B-D9A61CA070B1}" destId="{D6B65F18-A299-4346-AD6C-18F3A78A67A0}" srcOrd="0" destOrd="0" presId="urn:microsoft.com/office/officeart/2018/2/layout/IconVerticalSolidList"/>
    <dgm:cxn modelId="{DE1B9B7B-0D96-4BE6-B8F4-8D33F1ABE773}" type="presOf" srcId="{3F46CA94-631C-457C-851F-6068B64FFC24}" destId="{71B99300-C0A8-4F15-BE34-DD6096944558}" srcOrd="0" destOrd="0" presId="urn:microsoft.com/office/officeart/2018/2/layout/IconVerticalSolidList"/>
    <dgm:cxn modelId="{D0E48664-A3A5-4DFC-A0C6-529C70C82674}" type="presOf" srcId="{A423C962-BF9C-4883-A8BE-6F51467D0B50}" destId="{6FC4304E-6A52-4A7C-96DA-8FB79D15457A}" srcOrd="0" destOrd="0" presId="urn:microsoft.com/office/officeart/2018/2/layout/IconVerticalSolidList"/>
    <dgm:cxn modelId="{6B6BE4DF-81C8-420B-B07B-A6A99D25642A}" type="presOf" srcId="{3C52C330-D2DE-4766-818E-EFE9B69AE45D}" destId="{A61B5EA3-3704-406F-BA00-E1C89D9C5904}" srcOrd="0" destOrd="0" presId="urn:microsoft.com/office/officeart/2018/2/layout/IconVerticalSolidList"/>
    <dgm:cxn modelId="{91BFC01F-B201-440A-B245-09D583105B9D}" srcId="{3F46CA94-631C-457C-851F-6068B64FFC24}" destId="{1C8FC640-8D8E-41E7-AE8D-808B4AFEF275}" srcOrd="2" destOrd="0" parTransId="{62744194-6327-4422-BB33-D249348F048F}" sibTransId="{0444AB2F-490C-4F6B-8F47-76349A318622}"/>
    <dgm:cxn modelId="{B8BED65D-5F2A-4C23-B3F6-C765A195860E}" srcId="{3F46CA94-631C-457C-851F-6068B64FFC24}" destId="{30E1A5D4-89A5-407B-814B-D9A61CA070B1}" srcOrd="6" destOrd="0" parTransId="{6D318D11-A588-4481-BE89-84FB2B5FB2FE}" sibTransId="{C1C92E18-153C-437F-96EA-DA67F17D9332}"/>
    <dgm:cxn modelId="{BAC53734-68E8-440D-AC7E-F18DD59C5801}" type="presOf" srcId="{1C8FC640-8D8E-41E7-AE8D-808B4AFEF275}" destId="{4607BCA4-EBF2-4F12-A85B-36F216EFD621}" srcOrd="0" destOrd="0" presId="urn:microsoft.com/office/officeart/2018/2/layout/IconVerticalSolidList"/>
    <dgm:cxn modelId="{68531934-2F02-4F1B-B8AE-1C86F2DFACBF}" srcId="{3F46CA94-631C-457C-851F-6068B64FFC24}" destId="{A423C962-BF9C-4883-A8BE-6F51467D0B50}" srcOrd="4" destOrd="0" parTransId="{04856F2C-4C01-4B26-B69F-93D443F778D2}" sibTransId="{D8C520A3-3637-4BDF-9B5B-09C765B2F243}"/>
    <dgm:cxn modelId="{EFD0973D-AB9A-4213-A83C-476315ECF362}" srcId="{2A9AE0BF-DCD7-4A1C-ACFB-C7C350A90F98}" destId="{B7F13BA5-2408-4F97-BE8E-E60720254FAF}" srcOrd="0" destOrd="0" parTransId="{C057621B-9F3B-49F6-B3BC-33E3C2B54A10}" sibTransId="{4FA20F33-F8F9-4C39-8C0D-E18E0FEED6AE}"/>
    <dgm:cxn modelId="{5B7AE4CA-D3B0-4972-BF58-8B7DA98F9E35}" type="presOf" srcId="{27F95036-A1B0-4DDF-ABAD-598D6BE30CFB}" destId="{154CEADA-C612-493E-BD88-00AA2706AED6}" srcOrd="0" destOrd="1" presId="urn:microsoft.com/office/officeart/2018/2/layout/IconVerticalSolidList"/>
    <dgm:cxn modelId="{D972A40D-E942-46A6-8459-22D999D1BE8C}" srcId="{3F46CA94-631C-457C-851F-6068B64FFC24}" destId="{2A9AE0BF-DCD7-4A1C-ACFB-C7C350A90F98}" srcOrd="3" destOrd="0" parTransId="{3FF902CB-5E39-4ED1-B840-C7549A9F63D5}" sibTransId="{AE544868-1A49-4E06-9B94-F2A640DCBBDF}"/>
    <dgm:cxn modelId="{C5ABF007-64F6-411C-BD8D-E446F24A795B}" srcId="{3F46CA94-631C-457C-851F-6068B64FFC24}" destId="{3C52C330-D2DE-4766-818E-EFE9B69AE45D}" srcOrd="5" destOrd="0" parTransId="{A20B0EC6-2EAE-4BEE-9AF5-475777F8CD5E}" sibTransId="{2E177AEE-B1EC-4A95-8552-93B9A42DF4A2}"/>
    <dgm:cxn modelId="{A75D0291-22A8-4E16-AB0E-724F99234FB8}" type="presOf" srcId="{F6AB8707-22B8-47F5-BBD8-B9BC43389C8A}" destId="{29C3F462-D815-4909-A966-9B6A3C531143}" srcOrd="0" destOrd="0" presId="urn:microsoft.com/office/officeart/2018/2/layout/IconVerticalSolidList"/>
    <dgm:cxn modelId="{9F94C55F-AEF3-488F-8F79-B8C034567603}" type="presOf" srcId="{B7F13BA5-2408-4F97-BE8E-E60720254FAF}" destId="{154CEADA-C612-493E-BD88-00AA2706AED6}" srcOrd="0" destOrd="0" presId="urn:microsoft.com/office/officeart/2018/2/layout/IconVerticalSolidList"/>
    <dgm:cxn modelId="{2E4A5AFF-BAC6-4511-AA31-DEDBA12AF59E}" type="presOf" srcId="{2A9AE0BF-DCD7-4A1C-ACFB-C7C350A90F98}" destId="{6A9C1A13-87E4-4DBF-BB3D-3CFAE841347F}" srcOrd="0" destOrd="0" presId="urn:microsoft.com/office/officeart/2018/2/layout/IconVerticalSolidList"/>
    <dgm:cxn modelId="{470B539B-19C1-4DB3-926E-AC0D0054DF01}" type="presOf" srcId="{F76E4284-3881-46CA-ACB0-4DEAFBF0325D}" destId="{1C2044C0-002F-4AB2-B847-7456EBC7F065}" srcOrd="0" destOrd="0" presId="urn:microsoft.com/office/officeart/2018/2/layout/IconVerticalSolidList"/>
    <dgm:cxn modelId="{4F8C9B75-BA39-46F2-90A8-6933D8BD412D}" srcId="{3F46CA94-631C-457C-851F-6068B64FFC24}" destId="{F76E4284-3881-46CA-ACB0-4DEAFBF0325D}" srcOrd="0" destOrd="0" parTransId="{138AA3C2-7F1A-4115-8AFA-41ACAADDB219}" sibTransId="{510253A0-8648-4E9E-9A5E-8C12ED57AB18}"/>
    <dgm:cxn modelId="{D06121D4-EC5A-4D65-84F1-B9AA02CC83D0}" srcId="{2A9AE0BF-DCD7-4A1C-ACFB-C7C350A90F98}" destId="{27F95036-A1B0-4DDF-ABAD-598D6BE30CFB}" srcOrd="1" destOrd="0" parTransId="{3F205F41-AB85-4793-B7CC-451527E804A7}" sibTransId="{4EAC1525-A998-4048-BA26-D19535B24D79}"/>
    <dgm:cxn modelId="{A9DECDB2-90C4-4785-B638-A659C3DFB726}" type="presParOf" srcId="{71B99300-C0A8-4F15-BE34-DD6096944558}" destId="{94B0C43C-ED32-4CE4-8758-ABFB8F91F5EE}" srcOrd="0" destOrd="0" presId="urn:microsoft.com/office/officeart/2018/2/layout/IconVerticalSolidList"/>
    <dgm:cxn modelId="{679CD261-529C-4821-B2BF-733CB6E8DE1E}" type="presParOf" srcId="{94B0C43C-ED32-4CE4-8758-ABFB8F91F5EE}" destId="{31F6C445-9E6B-46B8-8D44-11B283A9215B}" srcOrd="0" destOrd="0" presId="urn:microsoft.com/office/officeart/2018/2/layout/IconVerticalSolidList"/>
    <dgm:cxn modelId="{C612896C-4694-4806-8C10-5C8B91AE837D}" type="presParOf" srcId="{94B0C43C-ED32-4CE4-8758-ABFB8F91F5EE}" destId="{DEE4E297-51C2-4B50-B5C0-082B4781908F}" srcOrd="1" destOrd="0" presId="urn:microsoft.com/office/officeart/2018/2/layout/IconVerticalSolidList"/>
    <dgm:cxn modelId="{16E01AE0-0584-4154-8B8F-A6D703ECC840}" type="presParOf" srcId="{94B0C43C-ED32-4CE4-8758-ABFB8F91F5EE}" destId="{EFB91505-2BFF-484C-9326-7C01434C4DBF}" srcOrd="2" destOrd="0" presId="urn:microsoft.com/office/officeart/2018/2/layout/IconVerticalSolidList"/>
    <dgm:cxn modelId="{CDD885D5-AF3E-419D-89FD-1AD482C773DA}" type="presParOf" srcId="{94B0C43C-ED32-4CE4-8758-ABFB8F91F5EE}" destId="{1C2044C0-002F-4AB2-B847-7456EBC7F065}" srcOrd="3" destOrd="0" presId="urn:microsoft.com/office/officeart/2018/2/layout/IconVerticalSolidList"/>
    <dgm:cxn modelId="{85F8DA74-4BCA-4FC5-A9DB-903C1C9F0BAD}" type="presParOf" srcId="{71B99300-C0A8-4F15-BE34-DD6096944558}" destId="{884453D8-00F3-49C6-BAED-E810A363C94E}" srcOrd="1" destOrd="0" presId="urn:microsoft.com/office/officeart/2018/2/layout/IconVerticalSolidList"/>
    <dgm:cxn modelId="{F056177D-D7F5-4247-B070-E804646F8A23}" type="presParOf" srcId="{71B99300-C0A8-4F15-BE34-DD6096944558}" destId="{56E760D4-DDC2-40A8-82BB-A7E7A5CAF1E5}" srcOrd="2" destOrd="0" presId="urn:microsoft.com/office/officeart/2018/2/layout/IconVerticalSolidList"/>
    <dgm:cxn modelId="{23F9A622-AFC4-48D2-A8CD-9BBCFE6AD727}" type="presParOf" srcId="{56E760D4-DDC2-40A8-82BB-A7E7A5CAF1E5}" destId="{A475AE7C-795A-44E8-8F94-9D412A1262C2}" srcOrd="0" destOrd="0" presId="urn:microsoft.com/office/officeart/2018/2/layout/IconVerticalSolidList"/>
    <dgm:cxn modelId="{9C2DE408-2C20-4921-8F9D-F3915376D6E1}" type="presParOf" srcId="{56E760D4-DDC2-40A8-82BB-A7E7A5CAF1E5}" destId="{726980FA-AA10-40F2-B3E8-687A1B6A69B6}" srcOrd="1" destOrd="0" presId="urn:microsoft.com/office/officeart/2018/2/layout/IconVerticalSolidList"/>
    <dgm:cxn modelId="{40D6CE7F-90FE-4C75-A199-8EA7B6C4015A}" type="presParOf" srcId="{56E760D4-DDC2-40A8-82BB-A7E7A5CAF1E5}" destId="{4A2E780B-34C5-40F9-9B83-28B5C55B268A}" srcOrd="2" destOrd="0" presId="urn:microsoft.com/office/officeart/2018/2/layout/IconVerticalSolidList"/>
    <dgm:cxn modelId="{61336182-4049-4312-AFE0-5FB5C986FAA8}" type="presParOf" srcId="{56E760D4-DDC2-40A8-82BB-A7E7A5CAF1E5}" destId="{29C3F462-D815-4909-A966-9B6A3C531143}" srcOrd="3" destOrd="0" presId="urn:microsoft.com/office/officeart/2018/2/layout/IconVerticalSolidList"/>
    <dgm:cxn modelId="{FA8BB3AD-5E05-4792-8691-97CEF22E7FFC}" type="presParOf" srcId="{71B99300-C0A8-4F15-BE34-DD6096944558}" destId="{18DE248A-8807-4629-8F21-984CA763515A}" srcOrd="3" destOrd="0" presId="urn:microsoft.com/office/officeart/2018/2/layout/IconVerticalSolidList"/>
    <dgm:cxn modelId="{5FDC655A-5657-4E53-B701-49FD550B801A}" type="presParOf" srcId="{71B99300-C0A8-4F15-BE34-DD6096944558}" destId="{6D15D288-F502-4789-B659-309544EB1DD7}" srcOrd="4" destOrd="0" presId="urn:microsoft.com/office/officeart/2018/2/layout/IconVerticalSolidList"/>
    <dgm:cxn modelId="{DE10A638-1A20-4475-9F21-CDA54CEC3BF2}" type="presParOf" srcId="{6D15D288-F502-4789-B659-309544EB1DD7}" destId="{6DCDDD81-A7EB-41EF-9E52-BBBBA5CCFCA1}" srcOrd="0" destOrd="0" presId="urn:microsoft.com/office/officeart/2018/2/layout/IconVerticalSolidList"/>
    <dgm:cxn modelId="{1CD1C6DE-6DE9-4F36-B4BC-568ACA14409B}" type="presParOf" srcId="{6D15D288-F502-4789-B659-309544EB1DD7}" destId="{0BA7BE15-98EB-4B30-83C4-B4771976D358}" srcOrd="1" destOrd="0" presId="urn:microsoft.com/office/officeart/2018/2/layout/IconVerticalSolidList"/>
    <dgm:cxn modelId="{769F6573-0B7D-4BB4-A51A-3AD8C234A263}" type="presParOf" srcId="{6D15D288-F502-4789-B659-309544EB1DD7}" destId="{16AFCDB9-C594-4DD9-997A-8D1FE76F0B23}" srcOrd="2" destOrd="0" presId="urn:microsoft.com/office/officeart/2018/2/layout/IconVerticalSolidList"/>
    <dgm:cxn modelId="{B7FE8043-170A-4CA2-896A-7120F982570D}" type="presParOf" srcId="{6D15D288-F502-4789-B659-309544EB1DD7}" destId="{4607BCA4-EBF2-4F12-A85B-36F216EFD621}" srcOrd="3" destOrd="0" presId="urn:microsoft.com/office/officeart/2018/2/layout/IconVerticalSolidList"/>
    <dgm:cxn modelId="{0BEF61DC-B2B1-40BF-BBE6-26713F6509F7}" type="presParOf" srcId="{71B99300-C0A8-4F15-BE34-DD6096944558}" destId="{0B21B70D-18EA-4C61-8452-0DA7A9BC1694}" srcOrd="5" destOrd="0" presId="urn:microsoft.com/office/officeart/2018/2/layout/IconVerticalSolidList"/>
    <dgm:cxn modelId="{1E5BB4F9-7946-4FA0-876D-3DBBD3310F4E}" type="presParOf" srcId="{71B99300-C0A8-4F15-BE34-DD6096944558}" destId="{9F030F11-DF49-4B1B-B816-021BF062CE53}" srcOrd="6" destOrd="0" presId="urn:microsoft.com/office/officeart/2018/2/layout/IconVerticalSolidList"/>
    <dgm:cxn modelId="{75F76C84-D0A0-4261-A053-15DA7878DD44}" type="presParOf" srcId="{9F030F11-DF49-4B1B-B816-021BF062CE53}" destId="{8E5FEA79-1506-44D1-BB52-88A332D31454}" srcOrd="0" destOrd="0" presId="urn:microsoft.com/office/officeart/2018/2/layout/IconVerticalSolidList"/>
    <dgm:cxn modelId="{D7F29BAC-752F-421C-985A-5369D8199143}" type="presParOf" srcId="{9F030F11-DF49-4B1B-B816-021BF062CE53}" destId="{89CEEE74-B3D9-41F7-8FC2-D8952434A7EE}" srcOrd="1" destOrd="0" presId="urn:microsoft.com/office/officeart/2018/2/layout/IconVerticalSolidList"/>
    <dgm:cxn modelId="{B5409C78-39EF-4FF8-8960-4FA8EF104811}" type="presParOf" srcId="{9F030F11-DF49-4B1B-B816-021BF062CE53}" destId="{E7FA7863-E83C-458F-9F19-84FD80A14AE7}" srcOrd="2" destOrd="0" presId="urn:microsoft.com/office/officeart/2018/2/layout/IconVerticalSolidList"/>
    <dgm:cxn modelId="{B9545347-3A47-444A-B9A7-B9863B723CBF}" type="presParOf" srcId="{9F030F11-DF49-4B1B-B816-021BF062CE53}" destId="{6A9C1A13-87E4-4DBF-BB3D-3CFAE841347F}" srcOrd="3" destOrd="0" presId="urn:microsoft.com/office/officeart/2018/2/layout/IconVerticalSolidList"/>
    <dgm:cxn modelId="{7FC398A4-1021-4594-BECE-73A6A577FAD5}" type="presParOf" srcId="{9F030F11-DF49-4B1B-B816-021BF062CE53}" destId="{154CEADA-C612-493E-BD88-00AA2706AED6}" srcOrd="4" destOrd="0" presId="urn:microsoft.com/office/officeart/2018/2/layout/IconVerticalSolidList"/>
    <dgm:cxn modelId="{7A536905-F414-40D9-B4D4-8E882F4C6340}" type="presParOf" srcId="{71B99300-C0A8-4F15-BE34-DD6096944558}" destId="{FADBBF5B-A44F-4C31-9859-5C32288D2D4D}" srcOrd="7" destOrd="0" presId="urn:microsoft.com/office/officeart/2018/2/layout/IconVerticalSolidList"/>
    <dgm:cxn modelId="{6B378E1C-0857-4C08-BCA4-14354E6BD1C8}" type="presParOf" srcId="{71B99300-C0A8-4F15-BE34-DD6096944558}" destId="{B06FC709-E19B-4AB1-BF3C-C977A8570C18}" srcOrd="8" destOrd="0" presId="urn:microsoft.com/office/officeart/2018/2/layout/IconVerticalSolidList"/>
    <dgm:cxn modelId="{5A078E5C-FD08-44C0-8D4D-D45FB75531EB}" type="presParOf" srcId="{B06FC709-E19B-4AB1-BF3C-C977A8570C18}" destId="{64C79FB7-D969-4C63-94C3-5086D5A21315}" srcOrd="0" destOrd="0" presId="urn:microsoft.com/office/officeart/2018/2/layout/IconVerticalSolidList"/>
    <dgm:cxn modelId="{ADCE1D4A-BE8B-4F10-815C-B20582F3A6CA}" type="presParOf" srcId="{B06FC709-E19B-4AB1-BF3C-C977A8570C18}" destId="{0049987D-2A52-4233-AD39-3225D9C51F07}" srcOrd="1" destOrd="0" presId="urn:microsoft.com/office/officeart/2018/2/layout/IconVerticalSolidList"/>
    <dgm:cxn modelId="{4C14611B-CA8E-46BF-ABC7-0469C449FF01}" type="presParOf" srcId="{B06FC709-E19B-4AB1-BF3C-C977A8570C18}" destId="{8ACE4198-83EC-4726-891B-2BA462A3FBCF}" srcOrd="2" destOrd="0" presId="urn:microsoft.com/office/officeart/2018/2/layout/IconVerticalSolidList"/>
    <dgm:cxn modelId="{219E3A1E-EA92-4BB7-8660-47533440A196}" type="presParOf" srcId="{B06FC709-E19B-4AB1-BF3C-C977A8570C18}" destId="{6FC4304E-6A52-4A7C-96DA-8FB79D15457A}" srcOrd="3" destOrd="0" presId="urn:microsoft.com/office/officeart/2018/2/layout/IconVerticalSolidList"/>
    <dgm:cxn modelId="{3AE3A530-2039-4327-A818-FCA583DE8625}" type="presParOf" srcId="{71B99300-C0A8-4F15-BE34-DD6096944558}" destId="{8D56E1AF-BA45-4C88-8913-92D2A60E3F85}" srcOrd="9" destOrd="0" presId="urn:microsoft.com/office/officeart/2018/2/layout/IconVerticalSolidList"/>
    <dgm:cxn modelId="{D58B59FD-6C2C-4815-BD0C-815CA414CDCC}" type="presParOf" srcId="{71B99300-C0A8-4F15-BE34-DD6096944558}" destId="{578C9D5C-C39D-4BD3-9EA8-A1F50F083786}" srcOrd="10" destOrd="0" presId="urn:microsoft.com/office/officeart/2018/2/layout/IconVerticalSolidList"/>
    <dgm:cxn modelId="{BCDCEAB6-E6A1-42BC-9958-F4E613E1B3EF}" type="presParOf" srcId="{578C9D5C-C39D-4BD3-9EA8-A1F50F083786}" destId="{551E7C96-D2B9-48FD-BF3F-5DAC255DDB41}" srcOrd="0" destOrd="0" presId="urn:microsoft.com/office/officeart/2018/2/layout/IconVerticalSolidList"/>
    <dgm:cxn modelId="{02D3FE6C-2E52-4772-AD4C-42B86DBEA6BD}" type="presParOf" srcId="{578C9D5C-C39D-4BD3-9EA8-A1F50F083786}" destId="{53EF21CC-DF1D-49E5-ACD0-ED5217E96F3D}" srcOrd="1" destOrd="0" presId="urn:microsoft.com/office/officeart/2018/2/layout/IconVerticalSolidList"/>
    <dgm:cxn modelId="{2C4318CE-7EC0-4080-87B6-4098EE92EF47}" type="presParOf" srcId="{578C9D5C-C39D-4BD3-9EA8-A1F50F083786}" destId="{D86312D9-AC71-40F1-A8C0-A6BF9AEF6625}" srcOrd="2" destOrd="0" presId="urn:microsoft.com/office/officeart/2018/2/layout/IconVerticalSolidList"/>
    <dgm:cxn modelId="{BEE46F73-A0FC-46A3-8B2A-2490BFD360DC}" type="presParOf" srcId="{578C9D5C-C39D-4BD3-9EA8-A1F50F083786}" destId="{A61B5EA3-3704-406F-BA00-E1C89D9C5904}" srcOrd="3" destOrd="0" presId="urn:microsoft.com/office/officeart/2018/2/layout/IconVerticalSolidList"/>
    <dgm:cxn modelId="{2257033A-609A-4D2C-A780-50500D081AC8}" type="presParOf" srcId="{71B99300-C0A8-4F15-BE34-DD6096944558}" destId="{194833D6-AC16-4C02-A638-85E503952D96}" srcOrd="11" destOrd="0" presId="urn:microsoft.com/office/officeart/2018/2/layout/IconVerticalSolidList"/>
    <dgm:cxn modelId="{B653F392-7C25-46C8-8CD0-945516FF12BD}" type="presParOf" srcId="{71B99300-C0A8-4F15-BE34-DD6096944558}" destId="{4206BF16-0A24-4FC0-9D77-F564C4829D65}" srcOrd="12" destOrd="0" presId="urn:microsoft.com/office/officeart/2018/2/layout/IconVerticalSolidList"/>
    <dgm:cxn modelId="{4D6BB2A8-0E86-4A45-BE56-27D7844CF217}" type="presParOf" srcId="{4206BF16-0A24-4FC0-9D77-F564C4829D65}" destId="{3BB3B3F9-CBCF-4867-8F50-41873D09D53A}" srcOrd="0" destOrd="0" presId="urn:microsoft.com/office/officeart/2018/2/layout/IconVerticalSolidList"/>
    <dgm:cxn modelId="{E73B4489-2006-4DC6-8D33-C1D6DAD2D0A4}" type="presParOf" srcId="{4206BF16-0A24-4FC0-9D77-F564C4829D65}" destId="{14540C54-C4FF-4EA5-9513-44242E994FF2}" srcOrd="1" destOrd="0" presId="urn:microsoft.com/office/officeart/2018/2/layout/IconVerticalSolidList"/>
    <dgm:cxn modelId="{CA15C06F-1756-458A-8337-A3B54A15393B}" type="presParOf" srcId="{4206BF16-0A24-4FC0-9D77-F564C4829D65}" destId="{F323CD7E-926E-4F85-BE3F-ABD9602618C7}" srcOrd="2" destOrd="0" presId="urn:microsoft.com/office/officeart/2018/2/layout/IconVerticalSolidList"/>
    <dgm:cxn modelId="{D3B631F7-74DA-4E5E-B7B1-C7BE45CCB6B3}" type="presParOf" srcId="{4206BF16-0A24-4FC0-9D77-F564C4829D65}" destId="{D6B65F18-A299-4346-AD6C-18F3A78A67A0}"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6F0BF-27D7-4CFF-976A-265E661C3C73}">
      <dsp:nvSpPr>
        <dsp:cNvPr id="0" name=""/>
        <dsp:cNvSpPr/>
      </dsp:nvSpPr>
      <dsp:spPr>
        <a:xfrm>
          <a:off x="0" y="162519"/>
          <a:ext cx="2938860" cy="1763316"/>
        </a:xfrm>
        <a:prstGeom prst="rect">
          <a:avLst/>
        </a:prstGeom>
        <a:solidFill>
          <a:schemeClr val="accent5">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Teachers are responsible for taking Attendance</a:t>
          </a:r>
          <a:endParaRPr lang="en-US" sz="1600" kern="1200" dirty="0"/>
        </a:p>
      </dsp:txBody>
      <dsp:txXfrm>
        <a:off x="0" y="162519"/>
        <a:ext cx="2938860" cy="1763316"/>
      </dsp:txXfrm>
    </dsp:sp>
    <dsp:sp modelId="{1A0D347B-D428-4D15-8903-26DEACBADD8F}">
      <dsp:nvSpPr>
        <dsp:cNvPr id="0" name=""/>
        <dsp:cNvSpPr/>
      </dsp:nvSpPr>
      <dsp:spPr>
        <a:xfrm>
          <a:off x="3232745" y="113093"/>
          <a:ext cx="2938860" cy="1763316"/>
        </a:xfrm>
        <a:prstGeom prst="rect">
          <a:avLst/>
        </a:prstGeom>
        <a:solidFill>
          <a:schemeClr val="accent5">
            <a:hueOff val="1247448"/>
            <a:satOff val="-803"/>
            <a:lumOff val="549"/>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0" i="0" kern="1200" dirty="0" smtClean="0"/>
            <a:t>Teachers are responsible for taking Attendance each class period ; if students are 20 minutes tardy to a class-legally an official absence</a:t>
          </a:r>
          <a:endParaRPr lang="en-US" sz="1600" kern="1200" dirty="0"/>
        </a:p>
      </dsp:txBody>
      <dsp:txXfrm>
        <a:off x="3232745" y="113093"/>
        <a:ext cx="2938860" cy="1763316"/>
      </dsp:txXfrm>
    </dsp:sp>
    <dsp:sp modelId="{521C5F3D-9935-47BE-ABF0-E0DAC76F736F}">
      <dsp:nvSpPr>
        <dsp:cNvPr id="0" name=""/>
        <dsp:cNvSpPr/>
      </dsp:nvSpPr>
      <dsp:spPr>
        <a:xfrm>
          <a:off x="6465492" y="113093"/>
          <a:ext cx="2938860" cy="1763316"/>
        </a:xfrm>
        <a:prstGeom prst="rect">
          <a:avLst/>
        </a:prstGeom>
        <a:solidFill>
          <a:schemeClr val="accent5">
            <a:hueOff val="2494895"/>
            <a:satOff val="-1605"/>
            <a:lumOff val="1098"/>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Teachers are responsible for the ACCURACY of Attendance in each class period</a:t>
          </a:r>
          <a:endParaRPr lang="en-US" sz="1600" kern="1200" dirty="0"/>
        </a:p>
      </dsp:txBody>
      <dsp:txXfrm>
        <a:off x="6465492" y="113093"/>
        <a:ext cx="2938860" cy="1763316"/>
      </dsp:txXfrm>
    </dsp:sp>
    <dsp:sp modelId="{64C9F9D1-C3F1-4993-8A57-AB38AE480756}">
      <dsp:nvSpPr>
        <dsp:cNvPr id="0" name=""/>
        <dsp:cNvSpPr/>
      </dsp:nvSpPr>
      <dsp:spPr>
        <a:xfrm>
          <a:off x="0" y="2170295"/>
          <a:ext cx="2938860" cy="1763316"/>
        </a:xfrm>
        <a:prstGeom prst="rect">
          <a:avLst/>
        </a:prstGeom>
        <a:solidFill>
          <a:schemeClr val="accent5">
            <a:hueOff val="3742343"/>
            <a:satOff val="-2408"/>
            <a:lumOff val="1646"/>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b="1" kern="1200" dirty="0" smtClean="0"/>
            <a:t>1</a:t>
          </a:r>
          <a:r>
            <a:rPr lang="en-US" sz="1600" b="1" kern="1200" baseline="30000" dirty="0" smtClean="0"/>
            <a:t>st</a:t>
          </a:r>
          <a:r>
            <a:rPr lang="en-US" sz="1600" b="1" kern="1200" dirty="0" smtClean="0"/>
            <a:t> line of contact </a:t>
          </a:r>
          <a:r>
            <a:rPr lang="en-US" sz="1600" kern="1200" dirty="0" smtClean="0"/>
            <a:t>for Attendance questions should be to the Teacher the absence has occurred in</a:t>
          </a:r>
          <a:endParaRPr lang="en-US" sz="1600" kern="1200" dirty="0"/>
        </a:p>
      </dsp:txBody>
      <dsp:txXfrm>
        <a:off x="0" y="2170295"/>
        <a:ext cx="2938860" cy="1763316"/>
      </dsp:txXfrm>
    </dsp:sp>
    <dsp:sp modelId="{6AB79D8F-02DF-4B17-B588-17E4B54865F1}">
      <dsp:nvSpPr>
        <dsp:cNvPr id="0" name=""/>
        <dsp:cNvSpPr/>
      </dsp:nvSpPr>
      <dsp:spPr>
        <a:xfrm>
          <a:off x="3232746" y="2170296"/>
          <a:ext cx="2938860" cy="1763316"/>
        </a:xfrm>
        <a:prstGeom prst="rect">
          <a:avLst/>
        </a:prstGeom>
        <a:solidFill>
          <a:schemeClr val="accent5">
            <a:hueOff val="4989790"/>
            <a:satOff val="-3210"/>
            <a:lumOff val="2195"/>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When teachers are absent, a roll sheet is provided to the substitute to take attendance and turn in to the attendance office </a:t>
          </a:r>
          <a:endParaRPr lang="en-US" sz="1600" kern="1200" dirty="0"/>
        </a:p>
      </dsp:txBody>
      <dsp:txXfrm>
        <a:off x="3232746" y="2170296"/>
        <a:ext cx="2938860" cy="1763316"/>
      </dsp:txXfrm>
    </dsp:sp>
    <dsp:sp modelId="{05921569-1173-4FC5-867E-95540E16F808}">
      <dsp:nvSpPr>
        <dsp:cNvPr id="0" name=""/>
        <dsp:cNvSpPr/>
      </dsp:nvSpPr>
      <dsp:spPr>
        <a:xfrm>
          <a:off x="6465492" y="2170296"/>
          <a:ext cx="2938860" cy="1763316"/>
        </a:xfrm>
        <a:prstGeom prst="rect">
          <a:avLst/>
        </a:prstGeom>
        <a:solidFill>
          <a:schemeClr val="accent5">
            <a:hueOff val="6237238"/>
            <a:satOff val="-4013"/>
            <a:lumOff val="2744"/>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US" sz="1600" kern="1200" dirty="0" smtClean="0"/>
            <a:t>When teachers are absent and there is not a substitute, an Assistant  Principal takes the attendance and turns it in to the attendance office BEFORE they split the classes</a:t>
          </a:r>
          <a:endParaRPr lang="en-US" sz="1600" kern="1200" dirty="0"/>
        </a:p>
      </dsp:txBody>
      <dsp:txXfrm>
        <a:off x="6465492" y="2170296"/>
        <a:ext cx="2938860" cy="176331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F6C445-9E6B-46B8-8D44-11B283A9215B}">
      <dsp:nvSpPr>
        <dsp:cNvPr id="0" name=""/>
        <dsp:cNvSpPr/>
      </dsp:nvSpPr>
      <dsp:spPr>
        <a:xfrm>
          <a:off x="0" y="2326"/>
          <a:ext cx="9404352" cy="47668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EE4E297-51C2-4B50-B5C0-082B4781908F}">
      <dsp:nvSpPr>
        <dsp:cNvPr id="0" name=""/>
        <dsp:cNvSpPr/>
      </dsp:nvSpPr>
      <dsp:spPr>
        <a:xfrm>
          <a:off x="144195" y="109579"/>
          <a:ext cx="262174" cy="262174"/>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1C2044C0-002F-4AB2-B847-7456EBC7F065}">
      <dsp:nvSpPr>
        <dsp:cNvPr id="0" name=""/>
        <dsp:cNvSpPr/>
      </dsp:nvSpPr>
      <dsp:spPr>
        <a:xfrm>
          <a:off x="550565" y="2326"/>
          <a:ext cx="8853248" cy="476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449" tIns="50449" rIns="50449" bIns="50449" numCol="1" spcCol="1270" anchor="ctr" anchorCtr="0">
          <a:noAutofit/>
        </a:bodyPr>
        <a:lstStyle/>
        <a:p>
          <a:pPr lvl="0" algn="l" defTabSz="711200">
            <a:lnSpc>
              <a:spcPct val="100000"/>
            </a:lnSpc>
            <a:spcBef>
              <a:spcPct val="0"/>
            </a:spcBef>
            <a:spcAft>
              <a:spcPct val="35000"/>
            </a:spcAft>
          </a:pPr>
          <a:r>
            <a:rPr lang="en-US" sz="1600" b="0" i="0" kern="1200" dirty="0"/>
            <a:t>Parent Newsletters emailed (if parents signed up at Goals Night)</a:t>
          </a:r>
          <a:endParaRPr lang="en-US" sz="1600" kern="1200" dirty="0"/>
        </a:p>
      </dsp:txBody>
      <dsp:txXfrm>
        <a:off x="550565" y="2326"/>
        <a:ext cx="8853248" cy="476680"/>
      </dsp:txXfrm>
    </dsp:sp>
    <dsp:sp modelId="{A475AE7C-795A-44E8-8F94-9D412A1262C2}">
      <dsp:nvSpPr>
        <dsp:cNvPr id="0" name=""/>
        <dsp:cNvSpPr/>
      </dsp:nvSpPr>
      <dsp:spPr>
        <a:xfrm>
          <a:off x="0" y="598176"/>
          <a:ext cx="9404352" cy="47668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726980FA-AA10-40F2-B3E8-687A1B6A69B6}">
      <dsp:nvSpPr>
        <dsp:cNvPr id="0" name=""/>
        <dsp:cNvSpPr/>
      </dsp:nvSpPr>
      <dsp:spPr>
        <a:xfrm>
          <a:off x="144195" y="705429"/>
          <a:ext cx="262174" cy="262174"/>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29C3F462-D815-4909-A966-9B6A3C531143}">
      <dsp:nvSpPr>
        <dsp:cNvPr id="0" name=""/>
        <dsp:cNvSpPr/>
      </dsp:nvSpPr>
      <dsp:spPr>
        <a:xfrm>
          <a:off x="550565" y="598176"/>
          <a:ext cx="8853248" cy="476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449" tIns="50449" rIns="50449" bIns="50449" numCol="1" spcCol="1270" anchor="ctr" anchorCtr="0">
          <a:noAutofit/>
        </a:bodyPr>
        <a:lstStyle/>
        <a:p>
          <a:pPr lvl="0" algn="l" defTabSz="711200">
            <a:lnSpc>
              <a:spcPct val="100000"/>
            </a:lnSpc>
            <a:spcBef>
              <a:spcPct val="0"/>
            </a:spcBef>
            <a:spcAft>
              <a:spcPct val="35000"/>
            </a:spcAft>
          </a:pPr>
          <a:r>
            <a:rPr lang="en-US" sz="1600" b="0" i="0" kern="1200" dirty="0"/>
            <a:t>Call-out through Blackboard Connect</a:t>
          </a:r>
          <a:endParaRPr lang="en-US" sz="1600" kern="1200" dirty="0"/>
        </a:p>
      </dsp:txBody>
      <dsp:txXfrm>
        <a:off x="550565" y="598176"/>
        <a:ext cx="8853248" cy="476680"/>
      </dsp:txXfrm>
    </dsp:sp>
    <dsp:sp modelId="{6DCDDD81-A7EB-41EF-9E52-BBBBA5CCFCA1}">
      <dsp:nvSpPr>
        <dsp:cNvPr id="0" name=""/>
        <dsp:cNvSpPr/>
      </dsp:nvSpPr>
      <dsp:spPr>
        <a:xfrm>
          <a:off x="0" y="1194026"/>
          <a:ext cx="9404352" cy="476680"/>
        </a:xfrm>
        <a:prstGeom prst="roundRect">
          <a:avLst>
            <a:gd name="adj" fmla="val 1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BA7BE15-98EB-4B30-83C4-B4771976D358}">
      <dsp:nvSpPr>
        <dsp:cNvPr id="0" name=""/>
        <dsp:cNvSpPr/>
      </dsp:nvSpPr>
      <dsp:spPr>
        <a:xfrm>
          <a:off x="144195" y="1301279"/>
          <a:ext cx="262174" cy="262174"/>
        </a:xfrm>
        <a:prstGeom prst="rect">
          <a:avLst/>
        </a:prstGeom>
        <a:blipFill>
          <a:blip xmlns:r="http://schemas.openxmlformats.org/officeDocument/2006/relationships" r:embed="rId5" cstate="hqprint">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4607BCA4-EBF2-4F12-A85B-36F216EFD621}">
      <dsp:nvSpPr>
        <dsp:cNvPr id="0" name=""/>
        <dsp:cNvSpPr/>
      </dsp:nvSpPr>
      <dsp:spPr>
        <a:xfrm>
          <a:off x="550565" y="1194026"/>
          <a:ext cx="8853248" cy="476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449" tIns="50449" rIns="50449" bIns="50449" numCol="1" spcCol="1270" anchor="ctr" anchorCtr="0">
          <a:noAutofit/>
        </a:bodyPr>
        <a:lstStyle/>
        <a:p>
          <a:pPr lvl="0" algn="l" defTabSz="711200">
            <a:lnSpc>
              <a:spcPct val="100000"/>
            </a:lnSpc>
            <a:spcBef>
              <a:spcPct val="0"/>
            </a:spcBef>
            <a:spcAft>
              <a:spcPct val="35000"/>
            </a:spcAft>
          </a:pPr>
          <a:r>
            <a:rPr lang="en-US" sz="1600" b="0" i="0" kern="1200" dirty="0"/>
            <a:t>Mail home Flyers</a:t>
          </a:r>
          <a:endParaRPr lang="en-US" sz="1600" kern="1200" dirty="0"/>
        </a:p>
      </dsp:txBody>
      <dsp:txXfrm>
        <a:off x="550565" y="1194026"/>
        <a:ext cx="8853248" cy="476680"/>
      </dsp:txXfrm>
    </dsp:sp>
    <dsp:sp modelId="{8E5FEA79-1506-44D1-BB52-88A332D31454}">
      <dsp:nvSpPr>
        <dsp:cNvPr id="0" name=""/>
        <dsp:cNvSpPr/>
      </dsp:nvSpPr>
      <dsp:spPr>
        <a:xfrm>
          <a:off x="0" y="1789876"/>
          <a:ext cx="9404352" cy="476680"/>
        </a:xfrm>
        <a:prstGeom prst="roundRect">
          <a:avLst>
            <a:gd name="adj" fmla="val 10000"/>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9CEEE74-B3D9-41F7-8FC2-D8952434A7EE}">
      <dsp:nvSpPr>
        <dsp:cNvPr id="0" name=""/>
        <dsp:cNvSpPr/>
      </dsp:nvSpPr>
      <dsp:spPr>
        <a:xfrm>
          <a:off x="144195" y="1897129"/>
          <a:ext cx="262174" cy="262174"/>
        </a:xfrm>
        <a:prstGeom prst="rect">
          <a:avLst/>
        </a:prstGeom>
        <a:blipFill>
          <a:blip xmlns:r="http://schemas.openxmlformats.org/officeDocument/2006/relationships" r:embed="rId7" cstate="hqprint">
            <a:extLst>
              <a:ext uri="{28A0092B-C50C-407E-A947-70E740481C1C}">
                <a14:useLocalDpi xmlns:a14="http://schemas.microsoft.com/office/drawing/2010/main" val="0"/>
              </a:ext>
              <a:ext uri="{96DAC541-7B7A-43D3-8B79-37D633B846F1}">
                <asvg:svgBlip xmlns="" xmlns:asvg="http://schemas.microsoft.com/office/drawing/2016/SVG/main" r:embed="rId8"/>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A9C1A13-87E4-4DBF-BB3D-3CFAE841347F}">
      <dsp:nvSpPr>
        <dsp:cNvPr id="0" name=""/>
        <dsp:cNvSpPr/>
      </dsp:nvSpPr>
      <dsp:spPr>
        <a:xfrm>
          <a:off x="550565" y="1789876"/>
          <a:ext cx="4231958" cy="476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449" tIns="50449" rIns="50449" bIns="50449" numCol="1" spcCol="1270" anchor="ctr" anchorCtr="0">
          <a:noAutofit/>
        </a:bodyPr>
        <a:lstStyle/>
        <a:p>
          <a:pPr lvl="0" algn="l" defTabSz="711200">
            <a:lnSpc>
              <a:spcPct val="100000"/>
            </a:lnSpc>
            <a:spcBef>
              <a:spcPct val="0"/>
            </a:spcBef>
            <a:spcAft>
              <a:spcPct val="35000"/>
            </a:spcAft>
          </a:pPr>
          <a:r>
            <a:rPr lang="en-US" sz="1600" b="0" i="0" kern="1200" dirty="0"/>
            <a:t>Parent Conferences</a:t>
          </a:r>
          <a:endParaRPr lang="en-US" sz="1600" kern="1200" dirty="0"/>
        </a:p>
      </dsp:txBody>
      <dsp:txXfrm>
        <a:off x="550565" y="1789876"/>
        <a:ext cx="4231958" cy="476680"/>
      </dsp:txXfrm>
    </dsp:sp>
    <dsp:sp modelId="{154CEADA-C612-493E-BD88-00AA2706AED6}">
      <dsp:nvSpPr>
        <dsp:cNvPr id="0" name=""/>
        <dsp:cNvSpPr/>
      </dsp:nvSpPr>
      <dsp:spPr>
        <a:xfrm>
          <a:off x="4782523" y="1789876"/>
          <a:ext cx="4621290" cy="476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449" tIns="50449" rIns="50449" bIns="50449" numCol="1" spcCol="1270" anchor="ctr" anchorCtr="0">
          <a:noAutofit/>
        </a:bodyPr>
        <a:lstStyle/>
        <a:p>
          <a:pPr lvl="0" algn="l" defTabSz="488950">
            <a:lnSpc>
              <a:spcPct val="100000"/>
            </a:lnSpc>
            <a:spcBef>
              <a:spcPct val="0"/>
            </a:spcBef>
            <a:spcAft>
              <a:spcPct val="35000"/>
            </a:spcAft>
          </a:pPr>
          <a:r>
            <a:rPr lang="en-US" sz="1100" b="0" i="0" kern="1200" dirty="0"/>
            <a:t>On-phone</a:t>
          </a:r>
          <a:endParaRPr lang="en-US" sz="1100" kern="1200" dirty="0"/>
        </a:p>
        <a:p>
          <a:pPr lvl="0" algn="l" defTabSz="488950">
            <a:lnSpc>
              <a:spcPct val="100000"/>
            </a:lnSpc>
            <a:spcBef>
              <a:spcPct val="0"/>
            </a:spcBef>
            <a:spcAft>
              <a:spcPct val="35000"/>
            </a:spcAft>
          </a:pPr>
          <a:r>
            <a:rPr lang="en-US" sz="1100" b="0" i="0" kern="1200" dirty="0"/>
            <a:t>Face-to-Face</a:t>
          </a:r>
          <a:endParaRPr lang="en-US" sz="1100" kern="1200" dirty="0"/>
        </a:p>
      </dsp:txBody>
      <dsp:txXfrm>
        <a:off x="4782523" y="1789876"/>
        <a:ext cx="4621290" cy="476680"/>
      </dsp:txXfrm>
    </dsp:sp>
    <dsp:sp modelId="{64C79FB7-D969-4C63-94C3-5086D5A21315}">
      <dsp:nvSpPr>
        <dsp:cNvPr id="0" name=""/>
        <dsp:cNvSpPr/>
      </dsp:nvSpPr>
      <dsp:spPr>
        <a:xfrm>
          <a:off x="0" y="2385727"/>
          <a:ext cx="9404352" cy="476680"/>
        </a:xfrm>
        <a:prstGeom prst="roundRect">
          <a:avLst>
            <a:gd name="adj" fmla="val 10000"/>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049987D-2A52-4233-AD39-3225D9C51F07}">
      <dsp:nvSpPr>
        <dsp:cNvPr id="0" name=""/>
        <dsp:cNvSpPr/>
      </dsp:nvSpPr>
      <dsp:spPr>
        <a:xfrm>
          <a:off x="144195" y="2492980"/>
          <a:ext cx="262174" cy="262174"/>
        </a:xfrm>
        <a:prstGeom prst="rect">
          <a:avLst/>
        </a:prstGeom>
        <a:blipFill>
          <a:blip xmlns:r="http://schemas.openxmlformats.org/officeDocument/2006/relationships" r:embed="rId9" cstate="hqprint">
            <a:extLst>
              <a:ext uri="{28A0092B-C50C-407E-A947-70E740481C1C}">
                <a14:useLocalDpi xmlns:a14="http://schemas.microsoft.com/office/drawing/2010/main" val="0"/>
              </a:ext>
              <a:ext uri="{96DAC541-7B7A-43D3-8B79-37D633B846F1}">
                <asvg:svgBlip xmlns="" xmlns:asvg="http://schemas.microsoft.com/office/drawing/2016/SVG/main" r:embed="rId10"/>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6FC4304E-6A52-4A7C-96DA-8FB79D15457A}">
      <dsp:nvSpPr>
        <dsp:cNvPr id="0" name=""/>
        <dsp:cNvSpPr/>
      </dsp:nvSpPr>
      <dsp:spPr>
        <a:xfrm>
          <a:off x="550565" y="2385727"/>
          <a:ext cx="8853248" cy="476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449" tIns="50449" rIns="50449" bIns="50449" numCol="1" spcCol="1270" anchor="ctr" anchorCtr="0">
          <a:noAutofit/>
        </a:bodyPr>
        <a:lstStyle/>
        <a:p>
          <a:pPr lvl="0" algn="l" defTabSz="711200">
            <a:lnSpc>
              <a:spcPct val="100000"/>
            </a:lnSpc>
            <a:spcBef>
              <a:spcPct val="0"/>
            </a:spcBef>
            <a:spcAft>
              <a:spcPct val="35000"/>
            </a:spcAft>
          </a:pPr>
          <a:r>
            <a:rPr lang="en-US" sz="1600" b="0" i="0" kern="1200" dirty="0"/>
            <a:t>Parent Meetings</a:t>
          </a:r>
          <a:endParaRPr lang="en-US" sz="1600" kern="1200" dirty="0"/>
        </a:p>
      </dsp:txBody>
      <dsp:txXfrm>
        <a:off x="550565" y="2385727"/>
        <a:ext cx="8853248" cy="476680"/>
      </dsp:txXfrm>
    </dsp:sp>
    <dsp:sp modelId="{551E7C96-D2B9-48FD-BF3F-5DAC255DDB41}">
      <dsp:nvSpPr>
        <dsp:cNvPr id="0" name=""/>
        <dsp:cNvSpPr/>
      </dsp:nvSpPr>
      <dsp:spPr>
        <a:xfrm>
          <a:off x="0" y="2981577"/>
          <a:ext cx="9404352" cy="476680"/>
        </a:xfrm>
        <a:prstGeom prst="roundRect">
          <a:avLst>
            <a:gd name="adj" fmla="val 1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3EF21CC-DF1D-49E5-ACD0-ED5217E96F3D}">
      <dsp:nvSpPr>
        <dsp:cNvPr id="0" name=""/>
        <dsp:cNvSpPr/>
      </dsp:nvSpPr>
      <dsp:spPr>
        <a:xfrm>
          <a:off x="144195" y="3088830"/>
          <a:ext cx="262174" cy="262174"/>
        </a:xfrm>
        <a:prstGeom prst="rect">
          <a:avLst/>
        </a:prstGeom>
        <a:blipFill>
          <a:blip xmlns:r="http://schemas.openxmlformats.org/officeDocument/2006/relationships" r:embed="rId11" cstate="hqprint">
            <a:extLst>
              <a:ext uri="{28A0092B-C50C-407E-A947-70E740481C1C}">
                <a14:useLocalDpi xmlns:a14="http://schemas.microsoft.com/office/drawing/2010/main" val="0"/>
              </a:ext>
              <a:ext uri="{96DAC541-7B7A-43D3-8B79-37D633B846F1}">
                <asvg:svgBlip xmlns="" xmlns:asvg="http://schemas.microsoft.com/office/drawing/2016/SVG/main" r:embed="rId12"/>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A61B5EA3-3704-406F-BA00-E1C89D9C5904}">
      <dsp:nvSpPr>
        <dsp:cNvPr id="0" name=""/>
        <dsp:cNvSpPr/>
      </dsp:nvSpPr>
      <dsp:spPr>
        <a:xfrm>
          <a:off x="550565" y="2981577"/>
          <a:ext cx="8853248" cy="476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449" tIns="50449" rIns="50449" bIns="50449" numCol="1" spcCol="1270" anchor="ctr" anchorCtr="0">
          <a:noAutofit/>
        </a:bodyPr>
        <a:lstStyle/>
        <a:p>
          <a:pPr lvl="0" algn="l" defTabSz="711200">
            <a:lnSpc>
              <a:spcPct val="100000"/>
            </a:lnSpc>
            <a:spcBef>
              <a:spcPct val="0"/>
            </a:spcBef>
            <a:spcAft>
              <a:spcPct val="35000"/>
            </a:spcAft>
          </a:pPr>
          <a:r>
            <a:rPr lang="en-US" sz="1600" b="0" i="0" kern="1200" dirty="0"/>
            <a:t>Campus Facebook Page</a:t>
          </a:r>
          <a:endParaRPr lang="en-US" sz="1600" kern="1200" dirty="0"/>
        </a:p>
      </dsp:txBody>
      <dsp:txXfrm>
        <a:off x="550565" y="2981577"/>
        <a:ext cx="8853248" cy="476680"/>
      </dsp:txXfrm>
    </dsp:sp>
    <dsp:sp modelId="{3BB3B3F9-CBCF-4867-8F50-41873D09D53A}">
      <dsp:nvSpPr>
        <dsp:cNvPr id="0" name=""/>
        <dsp:cNvSpPr/>
      </dsp:nvSpPr>
      <dsp:spPr>
        <a:xfrm>
          <a:off x="0" y="3577427"/>
          <a:ext cx="9404352" cy="476680"/>
        </a:xfrm>
        <a:prstGeom prst="roundRect">
          <a:avLst>
            <a:gd name="adj" fmla="val 1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4540C54-C4FF-4EA5-9513-44242E994FF2}">
      <dsp:nvSpPr>
        <dsp:cNvPr id="0" name=""/>
        <dsp:cNvSpPr/>
      </dsp:nvSpPr>
      <dsp:spPr>
        <a:xfrm>
          <a:off x="144195" y="3684680"/>
          <a:ext cx="262174" cy="262174"/>
        </a:xfrm>
        <a:prstGeom prst="rect">
          <a:avLst/>
        </a:prstGeom>
        <a:blipFill>
          <a:blip xmlns:r="http://schemas.openxmlformats.org/officeDocument/2006/relationships" r:embed="rId13" cstate="hqprint">
            <a:extLst>
              <a:ext uri="{28A0092B-C50C-407E-A947-70E740481C1C}">
                <a14:useLocalDpi xmlns:a14="http://schemas.microsoft.com/office/drawing/2010/main" val="0"/>
              </a:ext>
              <a:ext uri="{96DAC541-7B7A-43D3-8B79-37D633B846F1}">
                <asvg:svgBlip xmlns="" xmlns:asvg="http://schemas.microsoft.com/office/drawing/2016/SVG/main" r:embed="rId14"/>
              </a:ext>
            </a:extLst>
          </a:blip>
          <a:stretch>
            <a:fillRect/>
          </a:stretch>
        </a:blipFill>
        <a:ln w="19050" cap="rnd" cmpd="sng" algn="ctr">
          <a:noFill/>
          <a:prstDash val="solid"/>
        </a:ln>
        <a:effectLst/>
      </dsp:spPr>
      <dsp:style>
        <a:lnRef idx="2">
          <a:scrgbClr r="0" g="0" b="0"/>
        </a:lnRef>
        <a:fillRef idx="1">
          <a:scrgbClr r="0" g="0" b="0"/>
        </a:fillRef>
        <a:effectRef idx="0">
          <a:scrgbClr r="0" g="0" b="0"/>
        </a:effectRef>
        <a:fontRef idx="minor">
          <a:schemeClr val="lt1"/>
        </a:fontRef>
      </dsp:style>
    </dsp:sp>
    <dsp:sp modelId="{D6B65F18-A299-4346-AD6C-18F3A78A67A0}">
      <dsp:nvSpPr>
        <dsp:cNvPr id="0" name=""/>
        <dsp:cNvSpPr/>
      </dsp:nvSpPr>
      <dsp:spPr>
        <a:xfrm>
          <a:off x="550565" y="3577427"/>
          <a:ext cx="8853248" cy="4766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50449" tIns="50449" rIns="50449" bIns="50449" numCol="1" spcCol="1270" anchor="ctr" anchorCtr="0">
          <a:noAutofit/>
        </a:bodyPr>
        <a:lstStyle/>
        <a:p>
          <a:pPr lvl="0" algn="l" defTabSz="711200">
            <a:lnSpc>
              <a:spcPct val="100000"/>
            </a:lnSpc>
            <a:spcBef>
              <a:spcPct val="0"/>
            </a:spcBef>
            <a:spcAft>
              <a:spcPct val="35000"/>
            </a:spcAft>
          </a:pPr>
          <a:r>
            <a:rPr lang="en-US" sz="1600" b="0" i="0" kern="1200" dirty="0"/>
            <a:t>Organization Remind Apps</a:t>
          </a:r>
          <a:endParaRPr lang="en-US" sz="1600" kern="1200" dirty="0"/>
        </a:p>
      </dsp:txBody>
      <dsp:txXfrm>
        <a:off x="550565" y="3577427"/>
        <a:ext cx="8853248" cy="476680"/>
      </dsp:txXfrm>
    </dsp:sp>
  </dsp:spTree>
</dsp:drawing>
</file>

<file path=ppt/diagrams/layout1.xml><?xml version="1.0" encoding="utf-8"?>
<dgm:layoutDef xmlns:dgm="http://schemas.openxmlformats.org/drawingml/2006/diagram" xmlns:a="http://schemas.openxmlformats.org/drawingml/2006/main" uniqueId="urn:microsoft.com/office/officeart/2005/8/layout/default#1">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38576452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357770820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22160969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E889E-F2E8-4CC1-9419-A209C3144E91}" type="slidenum">
              <a:rPr lang="en-US" smtClean="0"/>
              <a:pPr/>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21396281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360844848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371565246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23017238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21199490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35614246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10102151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25361247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13738683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1733426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16959124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36457514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31175341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990FD12-2CAF-457F-ADD7-750D839538AA}" type="datetimeFigureOut">
              <a:rPr lang="en-US" smtClean="0"/>
              <a:pPr/>
              <a:t>1/14/2020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41743420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cstate="print">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cstate="print">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cstate="print">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cstate="print">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B990FD12-2CAF-457F-ADD7-750D839538AA}" type="datetimeFigureOut">
              <a:rPr lang="en-US" smtClean="0"/>
              <a:pPr/>
              <a:t>1/14/2020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E42E889E-F2E8-4CC1-9419-A209C3144E91}" type="slidenum">
              <a:rPr lang="en-US" smtClean="0"/>
              <a:pPr/>
              <a:t>‹#›</a:t>
            </a:fld>
            <a:endParaRPr lang="en-US" dirty="0"/>
          </a:p>
        </p:txBody>
      </p:sp>
    </p:spTree>
    <p:extLst>
      <p:ext uri="{BB962C8B-B14F-4D97-AF65-F5344CB8AC3E}">
        <p14:creationId xmlns:p14="http://schemas.microsoft.com/office/powerpoint/2010/main" val="2382106855"/>
      </p:ext>
    </p:extLst>
  </p:cSld>
  <p:clrMap bg1="dk1" tx1="lt1" bg2="dk2" tx2="lt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60" r:id="rId5"/>
    <p:sldLayoutId id="2147483761" r:id="rId6"/>
    <p:sldLayoutId id="2147483762" r:id="rId7"/>
    <p:sldLayoutId id="2147483763" r:id="rId8"/>
    <p:sldLayoutId id="2147483764" r:id="rId9"/>
    <p:sldLayoutId id="2147483765" r:id="rId10"/>
    <p:sldLayoutId id="2147483766" r:id="rId11"/>
    <p:sldLayoutId id="2147483767" r:id="rId12"/>
    <p:sldLayoutId id="2147483768" r:id="rId13"/>
    <p:sldLayoutId id="2147483769" r:id="rId14"/>
    <p:sldLayoutId id="2147483770" r:id="rId15"/>
    <p:sldLayoutId id="2147483771" r:id="rId16"/>
    <p:sldLayoutId id="2147483772"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14.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FC1343-D30E-4B9B-98A2-BB413A321D55}"/>
              </a:ext>
            </a:extLst>
          </p:cNvPr>
          <p:cNvSpPr>
            <a:spLocks noGrp="1"/>
          </p:cNvSpPr>
          <p:nvPr>
            <p:ph type="ctrTitle"/>
          </p:nvPr>
        </p:nvSpPr>
        <p:spPr>
          <a:xfrm>
            <a:off x="6683829" y="1447800"/>
            <a:ext cx="4397828" cy="3329581"/>
          </a:xfrm>
        </p:spPr>
        <p:txBody>
          <a:bodyPr>
            <a:normAutofit/>
          </a:bodyPr>
          <a:lstStyle/>
          <a:p>
            <a:pPr>
              <a:lnSpc>
                <a:spcPct val="90000"/>
              </a:lnSpc>
            </a:pPr>
            <a:r>
              <a:rPr lang="en-US" sz="4700" dirty="0"/>
              <a:t>John P. Odom Academy Middle School</a:t>
            </a:r>
            <a:br>
              <a:rPr lang="en-US" sz="4700" dirty="0"/>
            </a:br>
            <a:endParaRPr lang="en-US" sz="4700" dirty="0"/>
          </a:p>
        </p:txBody>
      </p:sp>
      <p:sp>
        <p:nvSpPr>
          <p:cNvPr id="3" name="Subtitle 2">
            <a:extLst>
              <a:ext uri="{FF2B5EF4-FFF2-40B4-BE49-F238E27FC236}">
                <a16:creationId xmlns:a16="http://schemas.microsoft.com/office/drawing/2014/main" id="{B8902BF9-FC4A-4AB0-A007-5270A8E367F2}"/>
              </a:ext>
            </a:extLst>
          </p:cNvPr>
          <p:cNvSpPr>
            <a:spLocks noGrp="1"/>
          </p:cNvSpPr>
          <p:nvPr>
            <p:ph type="subTitle" idx="1"/>
          </p:nvPr>
        </p:nvSpPr>
        <p:spPr>
          <a:xfrm>
            <a:off x="6683828" y="4061637"/>
            <a:ext cx="5245901" cy="2796363"/>
          </a:xfrm>
        </p:spPr>
        <p:txBody>
          <a:bodyPr>
            <a:noAutofit/>
          </a:bodyPr>
          <a:lstStyle/>
          <a:p>
            <a:pPr algn="ctr"/>
            <a:r>
              <a:rPr lang="en-US" sz="3600" dirty="0"/>
              <a:t>State of the Campus</a:t>
            </a:r>
          </a:p>
          <a:p>
            <a:pPr algn="ctr"/>
            <a:r>
              <a:rPr lang="en-US" sz="3600" dirty="0"/>
              <a:t> parent Meeting</a:t>
            </a:r>
          </a:p>
          <a:p>
            <a:pPr algn="ctr"/>
            <a:r>
              <a:rPr lang="en-US" sz="2800" dirty="0"/>
              <a:t>December 12, 2019</a:t>
            </a:r>
          </a:p>
          <a:p>
            <a:pPr algn="ctr"/>
            <a:r>
              <a:rPr lang="en-US" sz="2800" dirty="0"/>
              <a:t>6PM</a:t>
            </a:r>
          </a:p>
          <a:p>
            <a:endParaRPr lang="en-US" sz="3600" dirty="0"/>
          </a:p>
        </p:txBody>
      </p:sp>
      <p:pic>
        <p:nvPicPr>
          <p:cNvPr id="2050" name="Picture 2" descr="Image result for Community meeting clipart">
            <a:extLst>
              <a:ext uri="{FF2B5EF4-FFF2-40B4-BE49-F238E27FC236}">
                <a16:creationId xmlns:a16="http://schemas.microsoft.com/office/drawing/2014/main" id="{83D14EE0-1EB1-4B8C-8076-C06AE9F8ED0B}"/>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43854" y="1751673"/>
            <a:ext cx="5450557" cy="3354188"/>
          </a:xfrm>
          <a:prstGeom prst="rect">
            <a:avLst/>
          </a:prstGeom>
          <a:noFill/>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780483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F09EB1-4B56-4D7E-8EB7-6C3B8E0BADFB}"/>
              </a:ext>
            </a:extLst>
          </p:cNvPr>
          <p:cNvSpPr>
            <a:spLocks noGrp="1"/>
          </p:cNvSpPr>
          <p:nvPr>
            <p:ph type="title"/>
          </p:nvPr>
        </p:nvSpPr>
        <p:spPr/>
        <p:txBody>
          <a:bodyPr/>
          <a:lstStyle/>
          <a:p>
            <a:r>
              <a:rPr lang="en-US" dirty="0"/>
              <a:t>1</a:t>
            </a:r>
            <a:r>
              <a:rPr lang="en-US" baseline="30000" dirty="0"/>
              <a:t>st</a:t>
            </a:r>
            <a:r>
              <a:rPr lang="en-US" dirty="0"/>
              <a:t> Nine Weeks-10</a:t>
            </a:r>
            <a:r>
              <a:rPr lang="en-US" baseline="30000" dirty="0"/>
              <a:t>th</a:t>
            </a:r>
            <a:r>
              <a:rPr lang="en-US" dirty="0"/>
              <a:t> Grade</a:t>
            </a:r>
          </a:p>
        </p:txBody>
      </p:sp>
      <p:graphicFrame>
        <p:nvGraphicFramePr>
          <p:cNvPr id="4" name="Table 4">
            <a:extLst>
              <a:ext uri="{FF2B5EF4-FFF2-40B4-BE49-F238E27FC236}">
                <a16:creationId xmlns:a16="http://schemas.microsoft.com/office/drawing/2014/main" id="{BD6863F8-A6DF-4429-BFED-26FFDAE0B061}"/>
              </a:ext>
            </a:extLst>
          </p:cNvPr>
          <p:cNvGraphicFramePr>
            <a:graphicFrameLocks noGrp="1"/>
          </p:cNvGraphicFramePr>
          <p:nvPr>
            <p:ph idx="1"/>
            <p:extLst>
              <p:ext uri="{D42A27DB-BD31-4B8C-83A1-F6EECF244321}">
                <p14:modId xmlns:p14="http://schemas.microsoft.com/office/powerpoint/2010/main" val="2552251899"/>
              </p:ext>
            </p:extLst>
          </p:nvPr>
        </p:nvGraphicFramePr>
        <p:xfrm>
          <a:off x="1103313" y="2052638"/>
          <a:ext cx="8947152" cy="1590040"/>
        </p:xfrm>
        <a:graphic>
          <a:graphicData uri="http://schemas.openxmlformats.org/drawingml/2006/table">
            <a:tbl>
              <a:tblPr firstRow="1" bandRow="1">
                <a:tableStyleId>{5C22544A-7EE6-4342-B048-85BDC9FD1C3A}</a:tableStyleId>
              </a:tblPr>
              <a:tblGrid>
                <a:gridCol w="2236788">
                  <a:extLst>
                    <a:ext uri="{9D8B030D-6E8A-4147-A177-3AD203B41FA5}">
                      <a16:colId xmlns:a16="http://schemas.microsoft.com/office/drawing/2014/main" val="2160138281"/>
                    </a:ext>
                  </a:extLst>
                </a:gridCol>
                <a:gridCol w="2236788">
                  <a:extLst>
                    <a:ext uri="{9D8B030D-6E8A-4147-A177-3AD203B41FA5}">
                      <a16:colId xmlns:a16="http://schemas.microsoft.com/office/drawing/2014/main" val="3338108591"/>
                    </a:ext>
                  </a:extLst>
                </a:gridCol>
                <a:gridCol w="2236788">
                  <a:extLst>
                    <a:ext uri="{9D8B030D-6E8A-4147-A177-3AD203B41FA5}">
                      <a16:colId xmlns:a16="http://schemas.microsoft.com/office/drawing/2014/main" val="1809306959"/>
                    </a:ext>
                  </a:extLst>
                </a:gridCol>
                <a:gridCol w="2236788">
                  <a:extLst>
                    <a:ext uri="{9D8B030D-6E8A-4147-A177-3AD203B41FA5}">
                      <a16:colId xmlns:a16="http://schemas.microsoft.com/office/drawing/2014/main" val="1758167793"/>
                    </a:ext>
                  </a:extLst>
                </a:gridCol>
              </a:tblGrid>
              <a:tr h="370840">
                <a:tc>
                  <a:txBody>
                    <a:bodyPr/>
                    <a:lstStyle/>
                    <a:p>
                      <a:r>
                        <a:rPr lang="en-US" dirty="0"/>
                        <a:t>Subject</a:t>
                      </a:r>
                    </a:p>
                  </a:txBody>
                  <a:tcPr marL="77802" marR="77802"/>
                </a:tc>
                <a:tc>
                  <a:txBody>
                    <a:bodyPr/>
                    <a:lstStyle/>
                    <a:p>
                      <a:r>
                        <a:rPr lang="en-US" dirty="0"/>
                        <a:t>Approach/Satisfactory</a:t>
                      </a:r>
                    </a:p>
                  </a:txBody>
                  <a:tcPr marL="77802" marR="77802"/>
                </a:tc>
                <a:tc>
                  <a:txBody>
                    <a:bodyPr/>
                    <a:lstStyle/>
                    <a:p>
                      <a:r>
                        <a:rPr lang="en-US" dirty="0"/>
                        <a:t>Meets/Advance</a:t>
                      </a:r>
                    </a:p>
                  </a:txBody>
                  <a:tcPr marL="77802" marR="77802"/>
                </a:tc>
                <a:tc>
                  <a:txBody>
                    <a:bodyPr/>
                    <a:lstStyle/>
                    <a:p>
                      <a:r>
                        <a:rPr lang="en-US" dirty="0"/>
                        <a:t>Masters</a:t>
                      </a:r>
                    </a:p>
                  </a:txBody>
                  <a:tcPr marL="77802" marR="77802"/>
                </a:tc>
                <a:extLst>
                  <a:ext uri="{0D108BD9-81ED-4DB2-BD59-A6C34878D82A}">
                    <a16:rowId xmlns:a16="http://schemas.microsoft.com/office/drawing/2014/main" val="3288473231"/>
                  </a:ext>
                </a:extLst>
              </a:tr>
              <a:tr h="370840">
                <a:tc>
                  <a:txBody>
                    <a:bodyPr/>
                    <a:lstStyle/>
                    <a:p>
                      <a:r>
                        <a:rPr lang="en-US" dirty="0"/>
                        <a:t>Geometry</a:t>
                      </a:r>
                    </a:p>
                  </a:txBody>
                  <a:tcPr marL="77802" marR="77802"/>
                </a:tc>
                <a:tc>
                  <a:txBody>
                    <a:bodyPr/>
                    <a:lstStyle/>
                    <a:p>
                      <a:pPr algn="r" fontAlgn="ctr"/>
                      <a:r>
                        <a:rPr lang="en-US" dirty="0">
                          <a:effectLst/>
                        </a:rPr>
                        <a:t>84.91%</a:t>
                      </a:r>
                    </a:p>
                  </a:txBody>
                  <a:tcPr marL="77802" marR="77802" anchor="ctr"/>
                </a:tc>
                <a:tc>
                  <a:txBody>
                    <a:bodyPr/>
                    <a:lstStyle/>
                    <a:p>
                      <a:pPr algn="r" fontAlgn="ctr"/>
                      <a:r>
                        <a:rPr lang="en-US" dirty="0">
                          <a:effectLst/>
                        </a:rPr>
                        <a:t>35.85%</a:t>
                      </a:r>
                    </a:p>
                  </a:txBody>
                  <a:tcPr marL="77802" marR="77802" anchor="ctr"/>
                </a:tc>
                <a:tc>
                  <a:txBody>
                    <a:bodyPr/>
                    <a:lstStyle/>
                    <a:p>
                      <a:endParaRPr lang="en-US" dirty="0"/>
                    </a:p>
                  </a:txBody>
                  <a:tcPr marL="77802" marR="77802"/>
                </a:tc>
                <a:extLst>
                  <a:ext uri="{0D108BD9-81ED-4DB2-BD59-A6C34878D82A}">
                    <a16:rowId xmlns:a16="http://schemas.microsoft.com/office/drawing/2014/main" val="4164819222"/>
                  </a:ext>
                </a:extLst>
              </a:tr>
              <a:tr h="241935">
                <a:tc>
                  <a:txBody>
                    <a:bodyPr/>
                    <a:lstStyle/>
                    <a:p>
                      <a:r>
                        <a:rPr lang="en-US" sz="3200" b="1" dirty="0"/>
                        <a:t>Biology</a:t>
                      </a:r>
                    </a:p>
                  </a:txBody>
                  <a:tcPr marL="77802" marR="77802"/>
                </a:tc>
                <a:tc>
                  <a:txBody>
                    <a:bodyPr/>
                    <a:lstStyle/>
                    <a:p>
                      <a:pPr algn="r" fontAlgn="ctr"/>
                      <a:r>
                        <a:rPr lang="en-US" sz="3200" b="1" dirty="0">
                          <a:effectLst/>
                        </a:rPr>
                        <a:t>98.04%</a:t>
                      </a:r>
                    </a:p>
                  </a:txBody>
                  <a:tcPr marL="77802" marR="77802" anchor="ctr"/>
                </a:tc>
                <a:tc>
                  <a:txBody>
                    <a:bodyPr/>
                    <a:lstStyle/>
                    <a:p>
                      <a:pPr algn="r" fontAlgn="ctr"/>
                      <a:r>
                        <a:rPr lang="en-US" sz="3200" b="1" dirty="0">
                          <a:effectLst/>
                        </a:rPr>
                        <a:t>96.08%</a:t>
                      </a:r>
                    </a:p>
                  </a:txBody>
                  <a:tcPr marL="77802" marR="77802" anchor="ctr"/>
                </a:tc>
                <a:tc>
                  <a:txBody>
                    <a:bodyPr/>
                    <a:lstStyle/>
                    <a:p>
                      <a:pPr algn="r" fontAlgn="ctr"/>
                      <a:r>
                        <a:rPr lang="en-US" sz="3200" b="1" dirty="0">
                          <a:effectLst/>
                        </a:rPr>
                        <a:t>74.51%</a:t>
                      </a:r>
                    </a:p>
                  </a:txBody>
                  <a:tcPr marL="77802" marR="77802" anchor="ctr"/>
                </a:tc>
                <a:extLst>
                  <a:ext uri="{0D108BD9-81ED-4DB2-BD59-A6C34878D82A}">
                    <a16:rowId xmlns:a16="http://schemas.microsoft.com/office/drawing/2014/main" val="4024721025"/>
                  </a:ext>
                </a:extLst>
              </a:tr>
            </a:tbl>
          </a:graphicData>
        </a:graphic>
      </p:graphicFrame>
    </p:spTree>
    <p:extLst>
      <p:ext uri="{BB962C8B-B14F-4D97-AF65-F5344CB8AC3E}">
        <p14:creationId xmlns:p14="http://schemas.microsoft.com/office/powerpoint/2010/main" val="22639389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22F27-4817-4435-A171-8297E68299DC}"/>
              </a:ext>
            </a:extLst>
          </p:cNvPr>
          <p:cNvSpPr>
            <a:spLocks noGrp="1"/>
          </p:cNvSpPr>
          <p:nvPr>
            <p:ph type="title"/>
          </p:nvPr>
        </p:nvSpPr>
        <p:spPr/>
        <p:txBody>
          <a:bodyPr/>
          <a:lstStyle/>
          <a:p>
            <a:pPr algn="ctr"/>
            <a:r>
              <a:rPr lang="en-US" dirty="0"/>
              <a:t>1</a:t>
            </a:r>
            <a:r>
              <a:rPr lang="en-US" baseline="30000" dirty="0"/>
              <a:t>st</a:t>
            </a:r>
            <a:r>
              <a:rPr lang="en-US" dirty="0"/>
              <a:t> Nine </a:t>
            </a:r>
            <a:r>
              <a:rPr lang="en-US" dirty="0" smtClean="0"/>
              <a:t>Weeks v 2</a:t>
            </a:r>
            <a:r>
              <a:rPr lang="en-US" baseline="30000" dirty="0" smtClean="0"/>
              <a:t>nd</a:t>
            </a:r>
            <a:r>
              <a:rPr lang="en-US" dirty="0" smtClean="0"/>
              <a:t> Nine Weeks-</a:t>
            </a:r>
            <a:br>
              <a:rPr lang="en-US" dirty="0" smtClean="0"/>
            </a:br>
            <a:r>
              <a:rPr lang="en-US" dirty="0" smtClean="0"/>
              <a:t>AR </a:t>
            </a:r>
            <a:r>
              <a:rPr lang="en-US" dirty="0"/>
              <a:t>Goals Met</a:t>
            </a:r>
          </a:p>
        </p:txBody>
      </p:sp>
      <p:graphicFrame>
        <p:nvGraphicFramePr>
          <p:cNvPr id="5" name="Content Placeholder 4"/>
          <p:cNvGraphicFramePr>
            <a:graphicFrameLocks noGrp="1"/>
          </p:cNvGraphicFramePr>
          <p:nvPr>
            <p:ph idx="1"/>
          </p:nvPr>
        </p:nvGraphicFramePr>
        <p:xfrm>
          <a:off x="1103313" y="2052638"/>
          <a:ext cx="8947150" cy="41957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9123306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57A78B-FD65-44E1-B681-F8E8F071BF88}"/>
              </a:ext>
            </a:extLst>
          </p:cNvPr>
          <p:cNvSpPr>
            <a:spLocks noGrp="1"/>
          </p:cNvSpPr>
          <p:nvPr>
            <p:ph type="title"/>
          </p:nvPr>
        </p:nvSpPr>
        <p:spPr/>
        <p:txBody>
          <a:bodyPr/>
          <a:lstStyle/>
          <a:p>
            <a:r>
              <a:rPr lang="en-US" dirty="0"/>
              <a:t>1</a:t>
            </a:r>
            <a:r>
              <a:rPr lang="en-US" baseline="30000" dirty="0"/>
              <a:t>st</a:t>
            </a:r>
            <a:r>
              <a:rPr lang="en-US" dirty="0"/>
              <a:t> Nine Weeks Passing Percentage</a:t>
            </a:r>
          </a:p>
        </p:txBody>
      </p:sp>
      <p:graphicFrame>
        <p:nvGraphicFramePr>
          <p:cNvPr id="11" name="Content Placeholder 10">
            <a:extLst>
              <a:ext uri="{FF2B5EF4-FFF2-40B4-BE49-F238E27FC236}">
                <a16:creationId xmlns:a16="http://schemas.microsoft.com/office/drawing/2014/main" id="{D9F10259-E6B2-4E1E-9E21-2F1058573BF4}"/>
              </a:ext>
            </a:extLst>
          </p:cNvPr>
          <p:cNvGraphicFramePr>
            <a:graphicFrameLocks noGrp="1"/>
          </p:cNvGraphicFramePr>
          <p:nvPr>
            <p:ph idx="1"/>
            <p:extLst>
              <p:ext uri="{D42A27DB-BD31-4B8C-83A1-F6EECF244321}">
                <p14:modId xmlns:p14="http://schemas.microsoft.com/office/powerpoint/2010/main" val="2344131032"/>
              </p:ext>
            </p:extLst>
          </p:nvPr>
        </p:nvGraphicFramePr>
        <p:xfrm>
          <a:off x="1103313" y="2052638"/>
          <a:ext cx="8947150" cy="4195762"/>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725616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2D27A4-FEDC-4A1B-AAD5-C415163CF478}"/>
              </a:ext>
            </a:extLst>
          </p:cNvPr>
          <p:cNvSpPr>
            <a:spLocks noGrp="1"/>
          </p:cNvSpPr>
          <p:nvPr>
            <p:ph type="title"/>
          </p:nvPr>
        </p:nvSpPr>
        <p:spPr>
          <a:xfrm>
            <a:off x="646111" y="452718"/>
            <a:ext cx="9404723" cy="1400530"/>
          </a:xfrm>
        </p:spPr>
        <p:txBody>
          <a:bodyPr>
            <a:normAutofit/>
          </a:bodyPr>
          <a:lstStyle/>
          <a:p>
            <a:r>
              <a:rPr lang="en-US" dirty="0"/>
              <a:t>Discipline Report</a:t>
            </a:r>
          </a:p>
        </p:txBody>
      </p:sp>
      <p:graphicFrame>
        <p:nvGraphicFramePr>
          <p:cNvPr id="6" name="Content Placeholder 5">
            <a:extLst>
              <a:ext uri="{FF2B5EF4-FFF2-40B4-BE49-F238E27FC236}">
                <a16:creationId xmlns:a16="http://schemas.microsoft.com/office/drawing/2014/main" id="{0431ED1A-8BFB-4327-B848-E463E470578B}"/>
              </a:ext>
            </a:extLst>
          </p:cNvPr>
          <p:cNvGraphicFramePr>
            <a:graphicFrameLocks noGrp="1"/>
          </p:cNvGraphicFramePr>
          <p:nvPr>
            <p:ph idx="1"/>
            <p:extLst>
              <p:ext uri="{D42A27DB-BD31-4B8C-83A1-F6EECF244321}">
                <p14:modId xmlns:p14="http://schemas.microsoft.com/office/powerpoint/2010/main" val="10650673"/>
              </p:ext>
            </p:extLst>
          </p:nvPr>
        </p:nvGraphicFramePr>
        <p:xfrm>
          <a:off x="646111" y="2237362"/>
          <a:ext cx="9404352" cy="404670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0594361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400530"/>
          </a:xfrm>
        </p:spPr>
        <p:txBody>
          <a:bodyPr>
            <a:normAutofit/>
          </a:bodyPr>
          <a:lstStyle/>
          <a:p>
            <a:r>
              <a:rPr lang="en-US" dirty="0" smtClean="0"/>
              <a:t>Discipline Data </a:t>
            </a:r>
            <a:r>
              <a:rPr lang="en-US" dirty="0"/>
              <a:t>Report</a:t>
            </a:r>
          </a:p>
        </p:txBody>
      </p:sp>
      <p:graphicFrame>
        <p:nvGraphicFramePr>
          <p:cNvPr id="18" name="Content Placeholder 3"/>
          <p:cNvGraphicFramePr>
            <a:graphicFrameLocks noGrp="1"/>
          </p:cNvGraphicFramePr>
          <p:nvPr>
            <p:ph idx="1"/>
            <p:extLst>
              <p:ext uri="{D42A27DB-BD31-4B8C-83A1-F6EECF244321}">
                <p14:modId xmlns:p14="http://schemas.microsoft.com/office/powerpoint/2010/main" val="2861615248"/>
              </p:ext>
            </p:extLst>
          </p:nvPr>
        </p:nvGraphicFramePr>
        <p:xfrm>
          <a:off x="646111" y="2140085"/>
          <a:ext cx="9404352" cy="4056434"/>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400530"/>
          </a:xfrm>
        </p:spPr>
        <p:txBody>
          <a:bodyPr>
            <a:normAutofit/>
          </a:bodyPr>
          <a:lstStyle/>
          <a:p>
            <a:r>
              <a:rPr lang="en-US" dirty="0"/>
              <a:t>Discipline </a:t>
            </a:r>
            <a:r>
              <a:rPr lang="en-US" dirty="0" smtClean="0"/>
              <a:t>Data Report</a:t>
            </a:r>
            <a:endParaRPr lang="en-US" dirty="0"/>
          </a:p>
        </p:txBody>
      </p:sp>
      <p:graphicFrame>
        <p:nvGraphicFramePr>
          <p:cNvPr id="8" name="Content Placeholder 4"/>
          <p:cNvGraphicFramePr>
            <a:graphicFrameLocks noGrp="1"/>
          </p:cNvGraphicFramePr>
          <p:nvPr>
            <p:ph idx="1"/>
            <p:extLst>
              <p:ext uri="{D42A27DB-BD31-4B8C-83A1-F6EECF244321}">
                <p14:modId xmlns:p14="http://schemas.microsoft.com/office/powerpoint/2010/main" val="1062152590"/>
              </p:ext>
            </p:extLst>
          </p:nvPr>
        </p:nvGraphicFramePr>
        <p:xfrm>
          <a:off x="646111" y="2237362"/>
          <a:ext cx="9404352" cy="404670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Discipline Data Report</a:t>
            </a:r>
            <a:endParaRPr lang="en-US" dirty="0"/>
          </a:p>
        </p:txBody>
      </p:sp>
      <p:graphicFrame>
        <p:nvGraphicFramePr>
          <p:cNvPr id="6" name="Content Placeholder 5"/>
          <p:cNvGraphicFramePr>
            <a:graphicFrameLocks noGrp="1"/>
          </p:cNvGraphicFramePr>
          <p:nvPr>
            <p:ph idx="1"/>
          </p:nvPr>
        </p:nvGraphicFramePr>
        <p:xfrm>
          <a:off x="1103313" y="2052638"/>
          <a:ext cx="8947150" cy="419576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4E78424C-6FD0-41F8-9CAA-5DC19C42359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
            <a:ext cx="12192000" cy="6858001"/>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56E311BF-8740-46FF-9FD5-C19429DE415B}"/>
              </a:ext>
            </a:extLst>
          </p:cNvPr>
          <p:cNvSpPr>
            <a:spLocks noGrp="1"/>
          </p:cNvSpPr>
          <p:nvPr>
            <p:ph type="title"/>
          </p:nvPr>
        </p:nvSpPr>
        <p:spPr>
          <a:xfrm>
            <a:off x="643855" y="1447800"/>
            <a:ext cx="3108626" cy="4572000"/>
          </a:xfrm>
        </p:spPr>
        <p:txBody>
          <a:bodyPr anchor="ctr">
            <a:normAutofit/>
          </a:bodyPr>
          <a:lstStyle/>
          <a:p>
            <a:r>
              <a:rPr lang="en-US" sz="3200" dirty="0">
                <a:solidFill>
                  <a:srgbClr val="F2F2F2"/>
                </a:solidFill>
              </a:rPr>
              <a:t>Discipline Report</a:t>
            </a:r>
          </a:p>
        </p:txBody>
      </p:sp>
      <p:sp>
        <p:nvSpPr>
          <p:cNvPr id="11" name="Freeform: Shape 10">
            <a:extLst>
              <a:ext uri="{FF2B5EF4-FFF2-40B4-BE49-F238E27FC236}">
                <a16:creationId xmlns:a16="http://schemas.microsoft.com/office/drawing/2014/main" id="{DD136760-57DC-4301-8BEA-B71AD2D1390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161310" y="0"/>
            <a:ext cx="8030690" cy="6858000"/>
          </a:xfrm>
          <a:custGeom>
            <a:avLst/>
            <a:gdLst>
              <a:gd name="connsiteX0" fmla="*/ 1176 w 8030690"/>
              <a:gd name="connsiteY0" fmla="*/ 0 h 6858000"/>
              <a:gd name="connsiteX1" fmla="*/ 1344715 w 8030690"/>
              <a:gd name="connsiteY1" fmla="*/ 0 h 6858000"/>
              <a:gd name="connsiteX2" fmla="*/ 1344715 w 8030690"/>
              <a:gd name="connsiteY2" fmla="*/ 0 h 6858000"/>
              <a:gd name="connsiteX3" fmla="*/ 8030690 w 8030690"/>
              <a:gd name="connsiteY3" fmla="*/ 0 h 6858000"/>
              <a:gd name="connsiteX4" fmla="*/ 8030690 w 8030690"/>
              <a:gd name="connsiteY4" fmla="*/ 6858000 h 6858000"/>
              <a:gd name="connsiteX5" fmla="*/ 477746 w 8030690"/>
              <a:gd name="connsiteY5" fmla="*/ 6858000 h 6858000"/>
              <a:gd name="connsiteX6" fmla="*/ 477746 w 8030690"/>
              <a:gd name="connsiteY6" fmla="*/ 6858000 h 6858000"/>
              <a:gd name="connsiteX7" fmla="*/ 0 w 8030690"/>
              <a:gd name="connsiteY7" fmla="*/ 6858000 h 6858000"/>
              <a:gd name="connsiteX8" fmla="*/ 5883 w 8030690"/>
              <a:gd name="connsiteY8" fmla="*/ 6817538 h 6858000"/>
              <a:gd name="connsiteX9" fmla="*/ 23196 w 8030690"/>
              <a:gd name="connsiteY9" fmla="*/ 6698894 h 6858000"/>
              <a:gd name="connsiteX10" fmla="*/ 35298 w 8030690"/>
              <a:gd name="connsiteY10" fmla="*/ 6612483 h 6858000"/>
              <a:gd name="connsiteX11" fmla="*/ 48073 w 8030690"/>
              <a:gd name="connsiteY11" fmla="*/ 6509613 h 6858000"/>
              <a:gd name="connsiteX12" fmla="*/ 63369 w 8030690"/>
              <a:gd name="connsiteY12" fmla="*/ 6387541 h 6858000"/>
              <a:gd name="connsiteX13" fmla="*/ 79506 w 8030690"/>
              <a:gd name="connsiteY13" fmla="*/ 6252438 h 6858000"/>
              <a:gd name="connsiteX14" fmla="*/ 96483 w 8030690"/>
              <a:gd name="connsiteY14" fmla="*/ 6100191 h 6858000"/>
              <a:gd name="connsiteX15" fmla="*/ 114468 w 8030690"/>
              <a:gd name="connsiteY15" fmla="*/ 5934227 h 6858000"/>
              <a:gd name="connsiteX16" fmla="*/ 132454 w 8030690"/>
              <a:gd name="connsiteY16" fmla="*/ 5753862 h 6858000"/>
              <a:gd name="connsiteX17" fmla="*/ 150775 w 8030690"/>
              <a:gd name="connsiteY17" fmla="*/ 5561838 h 6858000"/>
              <a:gd name="connsiteX18" fmla="*/ 167752 w 8030690"/>
              <a:gd name="connsiteY18" fmla="*/ 5354726 h 6858000"/>
              <a:gd name="connsiteX19" fmla="*/ 184057 w 8030690"/>
              <a:gd name="connsiteY19" fmla="*/ 5138013 h 6858000"/>
              <a:gd name="connsiteX20" fmla="*/ 198849 w 8030690"/>
              <a:gd name="connsiteY20" fmla="*/ 4908956 h 6858000"/>
              <a:gd name="connsiteX21" fmla="*/ 212968 w 8030690"/>
              <a:gd name="connsiteY21" fmla="*/ 4670298 h 6858000"/>
              <a:gd name="connsiteX22" fmla="*/ 226248 w 8030690"/>
              <a:gd name="connsiteY22" fmla="*/ 4421352 h 6858000"/>
              <a:gd name="connsiteX23" fmla="*/ 230954 w 8030690"/>
              <a:gd name="connsiteY23" fmla="*/ 4293793 h 6858000"/>
              <a:gd name="connsiteX24" fmla="*/ 236165 w 8030690"/>
              <a:gd name="connsiteY24" fmla="*/ 4163491 h 6858000"/>
              <a:gd name="connsiteX25" fmla="*/ 241039 w 8030690"/>
              <a:gd name="connsiteY25" fmla="*/ 4031132 h 6858000"/>
              <a:gd name="connsiteX26" fmla="*/ 244233 w 8030690"/>
              <a:gd name="connsiteY26" fmla="*/ 3898087 h 6858000"/>
              <a:gd name="connsiteX27" fmla="*/ 247091 w 8030690"/>
              <a:gd name="connsiteY27" fmla="*/ 3762298 h 6858000"/>
              <a:gd name="connsiteX28" fmla="*/ 250116 w 8030690"/>
              <a:gd name="connsiteY28" fmla="*/ 3625138 h 6858000"/>
              <a:gd name="connsiteX29" fmla="*/ 252133 w 8030690"/>
              <a:gd name="connsiteY29" fmla="*/ 3485235 h 6858000"/>
              <a:gd name="connsiteX30" fmla="*/ 252133 w 8030690"/>
              <a:gd name="connsiteY30" fmla="*/ 3343960 h 6858000"/>
              <a:gd name="connsiteX31" fmla="*/ 253142 w 8030690"/>
              <a:gd name="connsiteY31" fmla="*/ 3201314 h 6858000"/>
              <a:gd name="connsiteX32" fmla="*/ 252133 w 8030690"/>
              <a:gd name="connsiteY32" fmla="*/ 3057296 h 6858000"/>
              <a:gd name="connsiteX33" fmla="*/ 250116 w 8030690"/>
              <a:gd name="connsiteY33" fmla="*/ 2911221 h 6858000"/>
              <a:gd name="connsiteX34" fmla="*/ 248267 w 8030690"/>
              <a:gd name="connsiteY34" fmla="*/ 2765145 h 6858000"/>
              <a:gd name="connsiteX35" fmla="*/ 244233 w 8030690"/>
              <a:gd name="connsiteY35" fmla="*/ 2617013 h 6858000"/>
              <a:gd name="connsiteX36" fmla="*/ 240031 w 8030690"/>
              <a:gd name="connsiteY36" fmla="*/ 2467508 h 6858000"/>
              <a:gd name="connsiteX37" fmla="*/ 235156 w 8030690"/>
              <a:gd name="connsiteY37" fmla="*/ 2318004 h 6858000"/>
              <a:gd name="connsiteX38" fmla="*/ 228265 w 8030690"/>
              <a:gd name="connsiteY38" fmla="*/ 2167128 h 6858000"/>
              <a:gd name="connsiteX39" fmla="*/ 220028 w 8030690"/>
              <a:gd name="connsiteY39" fmla="*/ 2014880 h 6858000"/>
              <a:gd name="connsiteX40" fmla="*/ 212128 w 8030690"/>
              <a:gd name="connsiteY40" fmla="*/ 1861947 h 6858000"/>
              <a:gd name="connsiteX41" fmla="*/ 202043 w 8030690"/>
              <a:gd name="connsiteY41" fmla="*/ 1709013 h 6858000"/>
              <a:gd name="connsiteX42" fmla="*/ 189940 w 8030690"/>
              <a:gd name="connsiteY42" fmla="*/ 1554023 h 6858000"/>
              <a:gd name="connsiteX43" fmla="*/ 177838 w 8030690"/>
              <a:gd name="connsiteY43" fmla="*/ 1401089 h 6858000"/>
              <a:gd name="connsiteX44" fmla="*/ 163886 w 8030690"/>
              <a:gd name="connsiteY44" fmla="*/ 1245413 h 6858000"/>
              <a:gd name="connsiteX45" fmla="*/ 148590 w 8030690"/>
              <a:gd name="connsiteY45" fmla="*/ 1089050 h 6858000"/>
              <a:gd name="connsiteX46" fmla="*/ 132454 w 8030690"/>
              <a:gd name="connsiteY46" fmla="*/ 934745 h 6858000"/>
              <a:gd name="connsiteX47" fmla="*/ 113628 w 8030690"/>
              <a:gd name="connsiteY47" fmla="*/ 778383 h 6858000"/>
              <a:gd name="connsiteX48" fmla="*/ 93457 w 8030690"/>
              <a:gd name="connsiteY48" fmla="*/ 622706 h 6858000"/>
              <a:gd name="connsiteX49" fmla="*/ 73454 w 8030690"/>
              <a:gd name="connsiteY49" fmla="*/ 466344 h 6858000"/>
              <a:gd name="connsiteX50" fmla="*/ 50090 w 8030690"/>
              <a:gd name="connsiteY50" fmla="*/ 310667 h 6858000"/>
              <a:gd name="connsiteX51" fmla="*/ 26222 w 8030690"/>
              <a:gd name="connsiteY51" fmla="*/ 155676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8030690" h="6858000">
                <a:moveTo>
                  <a:pt x="1176" y="0"/>
                </a:moveTo>
                <a:lnTo>
                  <a:pt x="1344715" y="0"/>
                </a:lnTo>
                <a:lnTo>
                  <a:pt x="1344715" y="0"/>
                </a:lnTo>
                <a:lnTo>
                  <a:pt x="8030690" y="0"/>
                </a:lnTo>
                <a:lnTo>
                  <a:pt x="8030690" y="6858000"/>
                </a:lnTo>
                <a:lnTo>
                  <a:pt x="477746" y="6858000"/>
                </a:lnTo>
                <a:lnTo>
                  <a:pt x="477746" y="6858000"/>
                </a:lnTo>
                <a:lnTo>
                  <a:pt x="0" y="6858000"/>
                </a:lnTo>
                <a:lnTo>
                  <a:pt x="5883" y="6817538"/>
                </a:lnTo>
                <a:lnTo>
                  <a:pt x="23196" y="6698894"/>
                </a:lnTo>
                <a:lnTo>
                  <a:pt x="35298" y="6612483"/>
                </a:lnTo>
                <a:lnTo>
                  <a:pt x="48073" y="6509613"/>
                </a:lnTo>
                <a:lnTo>
                  <a:pt x="63369" y="6387541"/>
                </a:lnTo>
                <a:lnTo>
                  <a:pt x="79506" y="6252438"/>
                </a:lnTo>
                <a:lnTo>
                  <a:pt x="96483" y="6100191"/>
                </a:lnTo>
                <a:lnTo>
                  <a:pt x="114468" y="5934227"/>
                </a:lnTo>
                <a:lnTo>
                  <a:pt x="132454" y="5753862"/>
                </a:lnTo>
                <a:lnTo>
                  <a:pt x="150775" y="5561838"/>
                </a:lnTo>
                <a:lnTo>
                  <a:pt x="167752" y="5354726"/>
                </a:lnTo>
                <a:lnTo>
                  <a:pt x="184057" y="5138013"/>
                </a:lnTo>
                <a:lnTo>
                  <a:pt x="198849" y="4908956"/>
                </a:lnTo>
                <a:lnTo>
                  <a:pt x="212968" y="4670298"/>
                </a:lnTo>
                <a:lnTo>
                  <a:pt x="226248" y="4421352"/>
                </a:lnTo>
                <a:lnTo>
                  <a:pt x="230954" y="4293793"/>
                </a:lnTo>
                <a:lnTo>
                  <a:pt x="236165" y="4163491"/>
                </a:lnTo>
                <a:lnTo>
                  <a:pt x="241039" y="4031132"/>
                </a:lnTo>
                <a:lnTo>
                  <a:pt x="244233" y="3898087"/>
                </a:lnTo>
                <a:lnTo>
                  <a:pt x="247091" y="3762298"/>
                </a:lnTo>
                <a:lnTo>
                  <a:pt x="250116" y="3625138"/>
                </a:lnTo>
                <a:lnTo>
                  <a:pt x="252133" y="3485235"/>
                </a:lnTo>
                <a:lnTo>
                  <a:pt x="252133" y="3343960"/>
                </a:lnTo>
                <a:lnTo>
                  <a:pt x="253142" y="3201314"/>
                </a:lnTo>
                <a:lnTo>
                  <a:pt x="252133" y="3057296"/>
                </a:lnTo>
                <a:lnTo>
                  <a:pt x="250116" y="2911221"/>
                </a:lnTo>
                <a:lnTo>
                  <a:pt x="248267" y="2765145"/>
                </a:lnTo>
                <a:lnTo>
                  <a:pt x="244233" y="2617013"/>
                </a:lnTo>
                <a:lnTo>
                  <a:pt x="240031" y="2467508"/>
                </a:lnTo>
                <a:lnTo>
                  <a:pt x="235156" y="2318004"/>
                </a:lnTo>
                <a:lnTo>
                  <a:pt x="228265" y="2167128"/>
                </a:lnTo>
                <a:lnTo>
                  <a:pt x="220028" y="2014880"/>
                </a:lnTo>
                <a:lnTo>
                  <a:pt x="212128" y="1861947"/>
                </a:lnTo>
                <a:lnTo>
                  <a:pt x="202043" y="1709013"/>
                </a:lnTo>
                <a:lnTo>
                  <a:pt x="189940" y="1554023"/>
                </a:lnTo>
                <a:lnTo>
                  <a:pt x="177838" y="1401089"/>
                </a:lnTo>
                <a:lnTo>
                  <a:pt x="163886" y="1245413"/>
                </a:lnTo>
                <a:lnTo>
                  <a:pt x="148590" y="1089050"/>
                </a:lnTo>
                <a:lnTo>
                  <a:pt x="132454" y="934745"/>
                </a:lnTo>
                <a:lnTo>
                  <a:pt x="113628" y="778383"/>
                </a:lnTo>
                <a:lnTo>
                  <a:pt x="93457" y="622706"/>
                </a:lnTo>
                <a:lnTo>
                  <a:pt x="73454" y="466344"/>
                </a:lnTo>
                <a:lnTo>
                  <a:pt x="50090" y="310667"/>
                </a:lnTo>
                <a:lnTo>
                  <a:pt x="26222" y="155676"/>
                </a:ln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3" name="Freeform 11">
            <a:extLst>
              <a:ext uri="{FF2B5EF4-FFF2-40B4-BE49-F238E27FC236}">
                <a16:creationId xmlns:a16="http://schemas.microsoft.com/office/drawing/2014/main" id="{BDC58DEA-1307-4F44-AD47-E613D8B76A8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948110" y="-1"/>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bg1">
              <a:alpha val="20000"/>
            </a:schemeClr>
          </a:solidFill>
          <a:ln>
            <a:noFill/>
          </a:ln>
        </p:spPr>
        <p:txBody>
          <a:bodyPr rtlCol="0" anchor="ctr"/>
          <a:lstStyle/>
          <a:p>
            <a:pPr algn="ctr"/>
            <a:endParaRPr lang="en-US" dirty="0"/>
          </a:p>
        </p:txBody>
      </p:sp>
      <p:sp>
        <p:nvSpPr>
          <p:cNvPr id="15" name="Rectangle 14">
            <a:extLst>
              <a:ext uri="{FF2B5EF4-FFF2-40B4-BE49-F238E27FC236}">
                <a16:creationId xmlns:a16="http://schemas.microsoft.com/office/drawing/2014/main" id="{C99B912D-1E4B-42AF-A2BE-CFEFEC916EE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graphicFrame>
        <p:nvGraphicFramePr>
          <p:cNvPr id="4" name="Content Placeholder 3">
            <a:extLst>
              <a:ext uri="{FF2B5EF4-FFF2-40B4-BE49-F238E27FC236}">
                <a16:creationId xmlns:a16="http://schemas.microsoft.com/office/drawing/2014/main" id="{B64A2C83-0067-480C-BFA3-7851CFAAB6BD}"/>
              </a:ext>
            </a:extLst>
          </p:cNvPr>
          <p:cNvGraphicFramePr>
            <a:graphicFrameLocks noGrp="1"/>
          </p:cNvGraphicFramePr>
          <p:nvPr>
            <p:ph idx="1"/>
            <p:extLst>
              <p:ext uri="{D42A27DB-BD31-4B8C-83A1-F6EECF244321}">
                <p14:modId xmlns:p14="http://schemas.microsoft.com/office/powerpoint/2010/main" val="1437837184"/>
              </p:ext>
            </p:extLst>
          </p:nvPr>
        </p:nvGraphicFramePr>
        <p:xfrm>
          <a:off x="5048250" y="1447800"/>
          <a:ext cx="6496050" cy="4572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668102420"/>
      </p:ext>
    </p:extLst>
  </p:cSld>
  <p:clrMapOvr>
    <a:overrideClrMapping bg1="lt1" tx1="dk1" bg2="lt2" tx2="dk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F9C1C8-D399-4A3C-98A3-B39540DA94AF}"/>
              </a:ext>
            </a:extLst>
          </p:cNvPr>
          <p:cNvSpPr>
            <a:spLocks noGrp="1"/>
          </p:cNvSpPr>
          <p:nvPr>
            <p:ph type="title"/>
          </p:nvPr>
        </p:nvSpPr>
        <p:spPr/>
        <p:txBody>
          <a:bodyPr/>
          <a:lstStyle/>
          <a:p>
            <a:r>
              <a:rPr lang="en-US" dirty="0"/>
              <a:t>How Do We Address Our Infractions</a:t>
            </a:r>
          </a:p>
        </p:txBody>
      </p:sp>
      <p:sp>
        <p:nvSpPr>
          <p:cNvPr id="7" name="Content Placeholder 6">
            <a:extLst>
              <a:ext uri="{FF2B5EF4-FFF2-40B4-BE49-F238E27FC236}">
                <a16:creationId xmlns:a16="http://schemas.microsoft.com/office/drawing/2014/main" id="{D10DF508-F2F4-4E7E-AF62-345E3A8BB1DA}"/>
              </a:ext>
            </a:extLst>
          </p:cNvPr>
          <p:cNvSpPr>
            <a:spLocks noGrp="1"/>
          </p:cNvSpPr>
          <p:nvPr>
            <p:ph idx="1"/>
          </p:nvPr>
        </p:nvSpPr>
        <p:spPr>
          <a:xfrm>
            <a:off x="1103312" y="1268628"/>
            <a:ext cx="8946541" cy="5412258"/>
          </a:xfrm>
        </p:spPr>
        <p:txBody>
          <a:bodyPr>
            <a:normAutofit lnSpcReduction="10000"/>
          </a:bodyPr>
          <a:lstStyle/>
          <a:p>
            <a:r>
              <a:rPr lang="en-US" dirty="0"/>
              <a:t>Parent Contact</a:t>
            </a:r>
          </a:p>
          <a:p>
            <a:pPr lvl="1"/>
            <a:r>
              <a:rPr lang="en-US" dirty="0"/>
              <a:t>Phone</a:t>
            </a:r>
          </a:p>
          <a:p>
            <a:pPr lvl="1"/>
            <a:r>
              <a:rPr lang="en-US" dirty="0"/>
              <a:t>Face-to Face</a:t>
            </a:r>
          </a:p>
          <a:p>
            <a:pPr lvl="2"/>
            <a:r>
              <a:rPr lang="en-US" dirty="0"/>
              <a:t>With Administration Only</a:t>
            </a:r>
          </a:p>
          <a:p>
            <a:pPr lvl="2"/>
            <a:r>
              <a:rPr lang="en-US" dirty="0"/>
              <a:t>With All teacher Only</a:t>
            </a:r>
          </a:p>
          <a:p>
            <a:pPr lvl="2"/>
            <a:r>
              <a:rPr lang="en-US" dirty="0"/>
              <a:t>With Both Administration and </a:t>
            </a:r>
            <a:r>
              <a:rPr lang="en-US" dirty="0" smtClean="0"/>
              <a:t>Teachers</a:t>
            </a:r>
          </a:p>
          <a:p>
            <a:r>
              <a:rPr lang="en-US" dirty="0" smtClean="0"/>
              <a:t>Counseling</a:t>
            </a:r>
          </a:p>
          <a:p>
            <a:pPr lvl="1"/>
            <a:r>
              <a:rPr lang="en-US" dirty="0" smtClean="0"/>
              <a:t>Administration</a:t>
            </a:r>
          </a:p>
          <a:p>
            <a:pPr lvl="1"/>
            <a:r>
              <a:rPr lang="en-US" dirty="0" smtClean="0"/>
              <a:t>Counselors</a:t>
            </a:r>
          </a:p>
          <a:p>
            <a:r>
              <a:rPr lang="en-US" dirty="0" smtClean="0"/>
              <a:t>Behavior Contracts</a:t>
            </a:r>
          </a:p>
          <a:p>
            <a:r>
              <a:rPr lang="en-US" dirty="0" smtClean="0"/>
              <a:t>In School Suspension- ISS (1-3 days)</a:t>
            </a:r>
          </a:p>
          <a:p>
            <a:r>
              <a:rPr lang="en-US" dirty="0" smtClean="0"/>
              <a:t>Closed Classes- Long-term ISS assignment</a:t>
            </a:r>
          </a:p>
          <a:p>
            <a:r>
              <a:rPr lang="en-US" dirty="0" smtClean="0"/>
              <a:t>Suspensions</a:t>
            </a:r>
          </a:p>
          <a:p>
            <a:r>
              <a:rPr lang="en-US" dirty="0" smtClean="0"/>
              <a:t>Pathways</a:t>
            </a:r>
          </a:p>
          <a:p>
            <a:endParaRPr lang="en-US" dirty="0" smtClean="0"/>
          </a:p>
          <a:p>
            <a:endParaRPr lang="en-US" dirty="0" smtClean="0"/>
          </a:p>
          <a:p>
            <a:endParaRPr lang="en-US" dirty="0" smtClean="0"/>
          </a:p>
        </p:txBody>
      </p:sp>
    </p:spTree>
    <p:extLst>
      <p:ext uri="{BB962C8B-B14F-4D97-AF65-F5344CB8AC3E}">
        <p14:creationId xmlns:p14="http://schemas.microsoft.com/office/powerpoint/2010/main" val="28027592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Bullying</a:t>
            </a:r>
            <a:endParaRPr lang="en-US" dirty="0"/>
          </a:p>
        </p:txBody>
      </p:sp>
      <p:sp>
        <p:nvSpPr>
          <p:cNvPr id="3" name="Content Placeholder 2"/>
          <p:cNvSpPr>
            <a:spLocks noGrp="1"/>
          </p:cNvSpPr>
          <p:nvPr>
            <p:ph idx="1"/>
          </p:nvPr>
        </p:nvSpPr>
        <p:spPr>
          <a:xfrm>
            <a:off x="1103312" y="1309816"/>
            <a:ext cx="8946541" cy="4938583"/>
          </a:xfrm>
        </p:spPr>
        <p:txBody>
          <a:bodyPr>
            <a:normAutofit fontScale="85000" lnSpcReduction="10000"/>
          </a:bodyPr>
          <a:lstStyle/>
          <a:p>
            <a:r>
              <a:rPr lang="en-US" dirty="0" smtClean="0"/>
              <a:t> Students and ANY adult that experiencing and/or aware of someone being bullied </a:t>
            </a:r>
          </a:p>
          <a:p>
            <a:pPr lvl="1"/>
            <a:r>
              <a:rPr lang="en-US" dirty="0" smtClean="0"/>
              <a:t>Must Report It! If it is not being reported than we cannot address the situation</a:t>
            </a:r>
          </a:p>
          <a:p>
            <a:r>
              <a:rPr lang="en-US" dirty="0" smtClean="0"/>
              <a:t>Once a report comes to the office, administration begins an investigation</a:t>
            </a:r>
          </a:p>
          <a:p>
            <a:pPr lvl="1"/>
            <a:r>
              <a:rPr lang="en-US" dirty="0" smtClean="0"/>
              <a:t>Call in students for more information</a:t>
            </a:r>
          </a:p>
          <a:p>
            <a:pPr lvl="1"/>
            <a:r>
              <a:rPr lang="en-US" dirty="0" smtClean="0"/>
              <a:t>Collect witness statements if others are aware</a:t>
            </a:r>
          </a:p>
          <a:p>
            <a:pPr lvl="1"/>
            <a:r>
              <a:rPr lang="en-US" dirty="0" smtClean="0"/>
              <a:t>Some investigations take longer because other departments are involved-Transportation ( wait for film to be pulled, bus driver witness statement, etc.)</a:t>
            </a:r>
          </a:p>
          <a:p>
            <a:r>
              <a:rPr lang="en-US" dirty="0" smtClean="0"/>
              <a:t>Contact parent if they are not aware</a:t>
            </a:r>
          </a:p>
          <a:p>
            <a:r>
              <a:rPr lang="en-US" dirty="0" smtClean="0"/>
              <a:t>Conferences are held with students</a:t>
            </a:r>
          </a:p>
          <a:p>
            <a:r>
              <a:rPr lang="en-US" dirty="0" smtClean="0"/>
              <a:t>Cease and Decease Orders</a:t>
            </a:r>
          </a:p>
          <a:p>
            <a:r>
              <a:rPr lang="en-US" dirty="0" smtClean="0"/>
              <a:t>David’s Law Overview  if Warranted</a:t>
            </a:r>
          </a:p>
          <a:p>
            <a:r>
              <a:rPr lang="en-US" dirty="0" smtClean="0"/>
              <a:t>Suspensions</a:t>
            </a:r>
          </a:p>
          <a:p>
            <a:r>
              <a:rPr lang="en-US" dirty="0" smtClean="0"/>
              <a:t>Pathways</a:t>
            </a:r>
          </a:p>
          <a:p>
            <a:endParaRPr lang="en-US" dirty="0" smtClean="0"/>
          </a:p>
          <a:p>
            <a:pPr>
              <a:buNone/>
            </a:pPr>
            <a:endParaRPr lang="en-US" dirty="0" smtClean="0"/>
          </a:p>
          <a:p>
            <a:pPr lvl="1"/>
            <a:endParaRPr lang="en-US" dirty="0" smtClean="0"/>
          </a:p>
          <a:p>
            <a:pPr lvl="1">
              <a:buNone/>
            </a:pPr>
            <a:endParaRPr lang="en-US" dirty="0" smtClean="0"/>
          </a:p>
          <a:p>
            <a:pPr lvl="1"/>
            <a:endParaRPr lang="en-US" dirty="0" smtClean="0"/>
          </a:p>
          <a:p>
            <a:pPr lvl="1"/>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F60C5-8A82-4DAF-B43B-F088848DC857}"/>
              </a:ext>
            </a:extLst>
          </p:cNvPr>
          <p:cNvSpPr>
            <a:spLocks noGrp="1"/>
          </p:cNvSpPr>
          <p:nvPr>
            <p:ph type="title"/>
          </p:nvPr>
        </p:nvSpPr>
        <p:spPr>
          <a:xfrm>
            <a:off x="646111" y="452718"/>
            <a:ext cx="9404723" cy="1400530"/>
          </a:xfrm>
        </p:spPr>
        <p:txBody>
          <a:bodyPr>
            <a:normAutofit/>
          </a:bodyPr>
          <a:lstStyle/>
          <a:p>
            <a:r>
              <a:rPr lang="en-US" dirty="0"/>
              <a:t>Enrollment</a:t>
            </a:r>
          </a:p>
        </p:txBody>
      </p:sp>
      <p:graphicFrame>
        <p:nvGraphicFramePr>
          <p:cNvPr id="7" name="Table 7">
            <a:extLst>
              <a:ext uri="{FF2B5EF4-FFF2-40B4-BE49-F238E27FC236}">
                <a16:creationId xmlns:a16="http://schemas.microsoft.com/office/drawing/2014/main" id="{6D8B403A-0451-467D-8388-E223451C9DDB}"/>
              </a:ext>
            </a:extLst>
          </p:cNvPr>
          <p:cNvGraphicFramePr>
            <a:graphicFrameLocks noGrp="1"/>
          </p:cNvGraphicFramePr>
          <p:nvPr>
            <p:ph idx="1"/>
            <p:extLst>
              <p:ext uri="{D42A27DB-BD31-4B8C-83A1-F6EECF244321}">
                <p14:modId xmlns:p14="http://schemas.microsoft.com/office/powerpoint/2010/main" val="2992949679"/>
              </p:ext>
            </p:extLst>
          </p:nvPr>
        </p:nvGraphicFramePr>
        <p:xfrm>
          <a:off x="1127308" y="2403704"/>
          <a:ext cx="8441959" cy="3529200"/>
        </p:xfrm>
        <a:graphic>
          <a:graphicData uri="http://schemas.openxmlformats.org/drawingml/2006/table">
            <a:tbl>
              <a:tblPr firstRow="1" bandRow="1">
                <a:tableStyleId>{8799B23B-EC83-4686-B30A-512413B5E67A}</a:tableStyleId>
              </a:tblPr>
              <a:tblGrid>
                <a:gridCol w="3991854">
                  <a:extLst>
                    <a:ext uri="{9D8B030D-6E8A-4147-A177-3AD203B41FA5}">
                      <a16:colId xmlns:a16="http://schemas.microsoft.com/office/drawing/2014/main" val="882511700"/>
                    </a:ext>
                  </a:extLst>
                </a:gridCol>
                <a:gridCol w="4450105">
                  <a:extLst>
                    <a:ext uri="{9D8B030D-6E8A-4147-A177-3AD203B41FA5}">
                      <a16:colId xmlns:a16="http://schemas.microsoft.com/office/drawing/2014/main" val="1787981000"/>
                    </a:ext>
                  </a:extLst>
                </a:gridCol>
              </a:tblGrid>
              <a:tr h="705840">
                <a:tc>
                  <a:txBody>
                    <a:bodyPr/>
                    <a:lstStyle/>
                    <a:p>
                      <a:r>
                        <a:rPr lang="en-US" sz="3300" dirty="0"/>
                        <a:t>Grade</a:t>
                      </a:r>
                    </a:p>
                  </a:txBody>
                  <a:tcPr marL="165199" marR="165199" marT="82600" marB="82600"/>
                </a:tc>
                <a:tc>
                  <a:txBody>
                    <a:bodyPr/>
                    <a:lstStyle/>
                    <a:p>
                      <a:r>
                        <a:rPr lang="en-US" sz="3300" dirty="0"/>
                        <a:t>Enrollment </a:t>
                      </a:r>
                    </a:p>
                  </a:txBody>
                  <a:tcPr marL="165199" marR="165199" marT="82600" marB="82600"/>
                </a:tc>
                <a:extLst>
                  <a:ext uri="{0D108BD9-81ED-4DB2-BD59-A6C34878D82A}">
                    <a16:rowId xmlns:a16="http://schemas.microsoft.com/office/drawing/2014/main" val="2097633368"/>
                  </a:ext>
                </a:extLst>
              </a:tr>
              <a:tr h="705840">
                <a:tc>
                  <a:txBody>
                    <a:bodyPr/>
                    <a:lstStyle/>
                    <a:p>
                      <a:r>
                        <a:rPr lang="en-US" sz="3300" dirty="0"/>
                        <a:t>6</a:t>
                      </a:r>
                      <a:r>
                        <a:rPr lang="en-US" sz="3300" baseline="30000" dirty="0"/>
                        <a:t>th</a:t>
                      </a:r>
                      <a:r>
                        <a:rPr lang="en-US" sz="3300" dirty="0"/>
                        <a:t> Grade</a:t>
                      </a:r>
                    </a:p>
                  </a:txBody>
                  <a:tcPr marL="165199" marR="165199" marT="82600" marB="82600"/>
                </a:tc>
                <a:tc>
                  <a:txBody>
                    <a:bodyPr/>
                    <a:lstStyle/>
                    <a:p>
                      <a:r>
                        <a:rPr lang="en-US" sz="3300" dirty="0"/>
                        <a:t>295</a:t>
                      </a:r>
                    </a:p>
                  </a:txBody>
                  <a:tcPr marL="165199" marR="165199" marT="82600" marB="82600"/>
                </a:tc>
                <a:extLst>
                  <a:ext uri="{0D108BD9-81ED-4DB2-BD59-A6C34878D82A}">
                    <a16:rowId xmlns:a16="http://schemas.microsoft.com/office/drawing/2014/main" val="659657826"/>
                  </a:ext>
                </a:extLst>
              </a:tr>
              <a:tr h="705840">
                <a:tc>
                  <a:txBody>
                    <a:bodyPr/>
                    <a:lstStyle/>
                    <a:p>
                      <a:r>
                        <a:rPr lang="en-US" sz="3300" dirty="0"/>
                        <a:t>7</a:t>
                      </a:r>
                      <a:r>
                        <a:rPr lang="en-US" sz="3300" baseline="30000" dirty="0"/>
                        <a:t>th</a:t>
                      </a:r>
                      <a:r>
                        <a:rPr lang="en-US" sz="3300" dirty="0"/>
                        <a:t> Grade</a:t>
                      </a:r>
                    </a:p>
                  </a:txBody>
                  <a:tcPr marL="165199" marR="165199" marT="82600" marB="82600"/>
                </a:tc>
                <a:tc>
                  <a:txBody>
                    <a:bodyPr/>
                    <a:lstStyle/>
                    <a:p>
                      <a:r>
                        <a:rPr lang="en-US" sz="3300" dirty="0"/>
                        <a:t>282</a:t>
                      </a:r>
                    </a:p>
                  </a:txBody>
                  <a:tcPr marL="165199" marR="165199" marT="82600" marB="82600"/>
                </a:tc>
                <a:extLst>
                  <a:ext uri="{0D108BD9-81ED-4DB2-BD59-A6C34878D82A}">
                    <a16:rowId xmlns:a16="http://schemas.microsoft.com/office/drawing/2014/main" val="2767694784"/>
                  </a:ext>
                </a:extLst>
              </a:tr>
              <a:tr h="705840">
                <a:tc>
                  <a:txBody>
                    <a:bodyPr/>
                    <a:lstStyle/>
                    <a:p>
                      <a:r>
                        <a:rPr lang="en-US" sz="3300" dirty="0"/>
                        <a:t>8</a:t>
                      </a:r>
                      <a:r>
                        <a:rPr lang="en-US" sz="3300" baseline="30000" dirty="0"/>
                        <a:t>th</a:t>
                      </a:r>
                      <a:r>
                        <a:rPr lang="en-US" sz="3300" dirty="0"/>
                        <a:t> Grade</a:t>
                      </a:r>
                    </a:p>
                  </a:txBody>
                  <a:tcPr marL="165199" marR="165199" marT="82600" marB="82600"/>
                </a:tc>
                <a:tc>
                  <a:txBody>
                    <a:bodyPr/>
                    <a:lstStyle/>
                    <a:p>
                      <a:r>
                        <a:rPr lang="en-US" sz="3300" dirty="0"/>
                        <a:t>305</a:t>
                      </a:r>
                    </a:p>
                  </a:txBody>
                  <a:tcPr marL="165199" marR="165199" marT="82600" marB="82600"/>
                </a:tc>
                <a:extLst>
                  <a:ext uri="{0D108BD9-81ED-4DB2-BD59-A6C34878D82A}">
                    <a16:rowId xmlns:a16="http://schemas.microsoft.com/office/drawing/2014/main" val="3092829536"/>
                  </a:ext>
                </a:extLst>
              </a:tr>
              <a:tr h="705840">
                <a:tc>
                  <a:txBody>
                    <a:bodyPr/>
                    <a:lstStyle/>
                    <a:p>
                      <a:r>
                        <a:rPr lang="en-US" sz="3300" dirty="0"/>
                        <a:t>Total</a:t>
                      </a:r>
                    </a:p>
                  </a:txBody>
                  <a:tcPr marL="165199" marR="165199" marT="82600" marB="82600"/>
                </a:tc>
                <a:tc>
                  <a:txBody>
                    <a:bodyPr/>
                    <a:lstStyle/>
                    <a:p>
                      <a:r>
                        <a:rPr lang="en-US" sz="3300" dirty="0"/>
                        <a:t>882</a:t>
                      </a:r>
                    </a:p>
                  </a:txBody>
                  <a:tcPr marL="165199" marR="165199" marT="82600" marB="82600"/>
                </a:tc>
                <a:extLst>
                  <a:ext uri="{0D108BD9-81ED-4DB2-BD59-A6C34878D82A}">
                    <a16:rowId xmlns:a16="http://schemas.microsoft.com/office/drawing/2014/main" val="173449614"/>
                  </a:ext>
                </a:extLst>
              </a:tr>
            </a:tbl>
          </a:graphicData>
        </a:graphic>
      </p:graphicFrame>
    </p:spTree>
    <p:extLst>
      <p:ext uri="{BB962C8B-B14F-4D97-AF65-F5344CB8AC3E}">
        <p14:creationId xmlns:p14="http://schemas.microsoft.com/office/powerpoint/2010/main" val="4108478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David’s Law</a:t>
            </a:r>
            <a:endParaRPr lang="en-US" dirty="0"/>
          </a:p>
        </p:txBody>
      </p:sp>
      <p:sp>
        <p:nvSpPr>
          <p:cNvPr id="3" name="Content Placeholder 2"/>
          <p:cNvSpPr>
            <a:spLocks noGrp="1"/>
          </p:cNvSpPr>
          <p:nvPr>
            <p:ph idx="1"/>
          </p:nvPr>
        </p:nvSpPr>
        <p:spPr>
          <a:xfrm>
            <a:off x="1103312" y="1334530"/>
            <a:ext cx="8946541" cy="4913869"/>
          </a:xfrm>
        </p:spPr>
        <p:txBody>
          <a:bodyPr>
            <a:normAutofit fontScale="92500" lnSpcReduction="10000"/>
          </a:bodyPr>
          <a:lstStyle/>
          <a:p>
            <a:r>
              <a:rPr lang="en-US" dirty="0" smtClean="0"/>
              <a:t>Deals with Cyberbullying</a:t>
            </a:r>
          </a:p>
          <a:p>
            <a:r>
              <a:rPr lang="en-US" dirty="0" smtClean="0"/>
              <a:t>The bullying provisions in the Education Code (including pre-existing law and changes made by David’s Law) apply to:</a:t>
            </a:r>
          </a:p>
          <a:p>
            <a:r>
              <a:rPr lang="en-US" dirty="0" smtClean="0"/>
              <a:t>Bullying that occurs on or is delivered to a school property or to the site of a school-sponsored or school-related activity on or off school property; </a:t>
            </a:r>
          </a:p>
          <a:p>
            <a:r>
              <a:rPr lang="en-US" dirty="0" smtClean="0"/>
              <a:t>Bullying that occurs on a publicly or privately owned school bus or vehicle being used for transportation of students to or from school or a school-sponsored or school-related activity; </a:t>
            </a:r>
          </a:p>
          <a:p>
            <a:r>
              <a:rPr lang="en-US" dirty="0" smtClean="0"/>
              <a:t>Cyberbullying that occurs off school property or outside of a school-sponsored or school-related activity if the cyberbullying interferes with a student 's educational opportunities or substantially disrupts the orderly operation of a classroom, school, or school-sponsored or school-related activity. (This expansion of a school district’s authority to include off-campus incidents is one of the most significant aspects of David’s Law.)</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David’s Law</a:t>
            </a:r>
            <a:endParaRPr lang="en-US" dirty="0"/>
          </a:p>
        </p:txBody>
      </p:sp>
      <p:sp>
        <p:nvSpPr>
          <p:cNvPr id="3" name="Content Placeholder 2"/>
          <p:cNvSpPr>
            <a:spLocks noGrp="1"/>
          </p:cNvSpPr>
          <p:nvPr>
            <p:ph idx="1"/>
          </p:nvPr>
        </p:nvSpPr>
        <p:spPr/>
        <p:txBody>
          <a:bodyPr>
            <a:normAutofit lnSpcReduction="10000"/>
          </a:bodyPr>
          <a:lstStyle/>
          <a:p>
            <a:r>
              <a:rPr lang="en-US" dirty="0" smtClean="0"/>
              <a:t>This law authorizes a school to remove a student who is engaging in bullying activity from class and place them in a disciplinary alternative education program or expel them if they encourage a student to commit or attempt to commit suicide; incite violence against a student through group bullying; or release or threaten to release intimate visual material of a minor or of a student who is 18 years of age or older without the student 's consent.</a:t>
            </a:r>
          </a:p>
          <a:p>
            <a:r>
              <a:rPr lang="en-US" dirty="0" smtClean="0"/>
              <a:t>David’s Law creates a new avenue of civil relief for cyberbullying victims who are minors by allowing a cyberbullying victim younger than 18 years of age at the time the cyberbullying occurs (or a parent of or person standing in parental relation to that victim) to seek injunctive relief, such as a temporary restraining order and/or an injunction, against the cyberbully, with some of the requirements normally applicable to injunctive relief being significantly relaxed.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David’s Law</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Also, these victims will be able to have the court issue an injunction against not only the cyberbully, but also against the cyberbully’s parents, requiring those parents to take action to stop their child from cyberbullying.</a:t>
            </a:r>
          </a:p>
          <a:p>
            <a:r>
              <a:rPr lang="en-US" dirty="0" smtClean="0"/>
              <a:t>David’s Law changes Section 42.07 of the Penal Code, better known as the Harassment Statute, to more fully and clearly include the modern Internet-based communication tools and methods perpetrators use to cyberbully their victims. </a:t>
            </a:r>
          </a:p>
          <a:p>
            <a:r>
              <a:rPr lang="en-US" dirty="0" smtClean="0"/>
              <a:t>Also, under the changes made by David’s Law, if a person commits an offense under the cyberbullying provision of the Harassment Statute, it is a Class A misdemeanor (rather than merely a Class B misdemeanor) if: </a:t>
            </a:r>
          </a:p>
          <a:p>
            <a:pPr lvl="1"/>
            <a:r>
              <a:rPr lang="en-US" dirty="0" smtClean="0"/>
              <a:t> The person has previously been convicted under this section; or </a:t>
            </a:r>
          </a:p>
          <a:p>
            <a:pPr lvl="1"/>
            <a:r>
              <a:rPr lang="en-US" dirty="0" smtClean="0"/>
              <a:t> The offense was committed against a child under 18 years of age with the intent that the child commit suicide or engage in conduct causing serious bodily injury to the child; or </a:t>
            </a:r>
          </a:p>
          <a:p>
            <a:pPr lvl="1"/>
            <a:r>
              <a:rPr lang="en-US" dirty="0" smtClean="0"/>
              <a:t> The person has previously violated a temporary restraining order or injunction issued under the new civil provisions in David’s Law (discussed above).</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DBA86CC-34C3-43C1-B328-62490FE6904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BD45A0BC-7F59-4699-ADCC-920DC3CA5917}"/>
              </a:ext>
            </a:extLst>
          </p:cNvPr>
          <p:cNvSpPr>
            <a:spLocks noGrp="1"/>
          </p:cNvSpPr>
          <p:nvPr>
            <p:ph type="title"/>
          </p:nvPr>
        </p:nvSpPr>
        <p:spPr>
          <a:xfrm>
            <a:off x="653143" y="1645920"/>
            <a:ext cx="3522879" cy="4470821"/>
          </a:xfrm>
        </p:spPr>
        <p:txBody>
          <a:bodyPr>
            <a:normAutofit/>
          </a:bodyPr>
          <a:lstStyle/>
          <a:p>
            <a:pPr algn="r"/>
            <a:r>
              <a:rPr lang="en-US" dirty="0">
                <a:solidFill>
                  <a:schemeClr val="tx1"/>
                </a:solidFill>
              </a:rPr>
              <a:t>What We Do to Prepare Our Students </a:t>
            </a:r>
            <a:br>
              <a:rPr lang="en-US" dirty="0">
                <a:solidFill>
                  <a:schemeClr val="tx1"/>
                </a:solidFill>
              </a:rPr>
            </a:br>
            <a:r>
              <a:rPr lang="en-US" dirty="0">
                <a:solidFill>
                  <a:schemeClr val="tx1"/>
                </a:solidFill>
              </a:rPr>
              <a:t>For a Positive Mindset  </a:t>
            </a:r>
          </a:p>
        </p:txBody>
      </p:sp>
      <p:sp>
        <p:nvSpPr>
          <p:cNvPr id="18" name="Rectangle 9">
            <a:extLst>
              <a:ext uri="{FF2B5EF4-FFF2-40B4-BE49-F238E27FC236}">
                <a16:creationId xmlns:a16="http://schemas.microsoft.com/office/drawing/2014/main" id="{9CF4C9D6-90BC-48A0-91E8-0F0373CA11B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9" name="Content Placeholder 2">
            <a:extLst>
              <a:ext uri="{FF2B5EF4-FFF2-40B4-BE49-F238E27FC236}">
                <a16:creationId xmlns:a16="http://schemas.microsoft.com/office/drawing/2014/main" id="{99F7A9EE-E5C0-46B4-8009-4280A3944111}"/>
              </a:ext>
            </a:extLst>
          </p:cNvPr>
          <p:cNvSpPr>
            <a:spLocks noGrp="1"/>
          </p:cNvSpPr>
          <p:nvPr>
            <p:ph idx="1"/>
          </p:nvPr>
        </p:nvSpPr>
        <p:spPr>
          <a:xfrm>
            <a:off x="4829164" y="601362"/>
            <a:ext cx="6294448" cy="5515379"/>
          </a:xfrm>
        </p:spPr>
        <p:txBody>
          <a:bodyPr>
            <a:normAutofit/>
          </a:bodyPr>
          <a:lstStyle/>
          <a:p>
            <a:r>
              <a:rPr lang="en-US" dirty="0"/>
              <a:t>Student </a:t>
            </a:r>
            <a:r>
              <a:rPr lang="en-US" dirty="0" smtClean="0"/>
              <a:t>In-service/Orientations </a:t>
            </a:r>
            <a:r>
              <a:rPr lang="en-US" dirty="0"/>
              <a:t>Days</a:t>
            </a:r>
          </a:p>
          <a:p>
            <a:r>
              <a:rPr lang="en-US" dirty="0"/>
              <a:t>Class Meetings Every 9-Weeks</a:t>
            </a:r>
          </a:p>
          <a:p>
            <a:pPr lvl="1"/>
            <a:r>
              <a:rPr lang="en-US" dirty="0"/>
              <a:t>Academic Performance</a:t>
            </a:r>
          </a:p>
          <a:p>
            <a:pPr lvl="1"/>
            <a:r>
              <a:rPr lang="en-US" dirty="0"/>
              <a:t>Attendance</a:t>
            </a:r>
          </a:p>
          <a:p>
            <a:pPr lvl="1"/>
            <a:r>
              <a:rPr lang="en-US" dirty="0"/>
              <a:t>Discipline Data and Expectations</a:t>
            </a:r>
          </a:p>
          <a:p>
            <a:pPr lvl="1"/>
            <a:r>
              <a:rPr lang="en-US" dirty="0"/>
              <a:t>Incentives</a:t>
            </a:r>
          </a:p>
          <a:p>
            <a:r>
              <a:rPr lang="en-US" dirty="0"/>
              <a:t>Morning Assembly Motivation Talks</a:t>
            </a:r>
          </a:p>
          <a:p>
            <a:r>
              <a:rPr lang="en-US" dirty="0"/>
              <a:t>Administration Intercom Talks</a:t>
            </a:r>
          </a:p>
          <a:p>
            <a:r>
              <a:rPr lang="en-US" dirty="0"/>
              <a:t>In-Class Discussion</a:t>
            </a:r>
          </a:p>
          <a:p>
            <a:r>
              <a:rPr lang="en-US" dirty="0"/>
              <a:t>Social Emotional Learning Counseling Sessions for Select </a:t>
            </a:r>
            <a:r>
              <a:rPr lang="en-US" dirty="0" smtClean="0"/>
              <a:t>Students Recommended by Administration and Counselors</a:t>
            </a:r>
          </a:p>
          <a:p>
            <a:r>
              <a:rPr lang="en-US" dirty="0" smtClean="0"/>
              <a:t>Classroom Building Sessions</a:t>
            </a:r>
            <a:endParaRPr lang="en-US" dirty="0"/>
          </a:p>
          <a:p>
            <a:pPr marL="0" indent="0">
              <a:buNone/>
            </a:pPr>
            <a:endParaRPr lang="en-US" dirty="0"/>
          </a:p>
          <a:p>
            <a:pPr lvl="1"/>
            <a:endParaRPr lang="en-US" dirty="0"/>
          </a:p>
          <a:p>
            <a:pPr marL="457200" lvl="1" indent="0">
              <a:buNone/>
            </a:pPr>
            <a:endParaRPr lang="en-US" dirty="0"/>
          </a:p>
          <a:p>
            <a:endParaRPr lang="en-US" dirty="0"/>
          </a:p>
          <a:p>
            <a:pPr marL="457200" lvl="1" indent="0">
              <a:buNone/>
            </a:pPr>
            <a:endParaRPr lang="en-US" dirty="0"/>
          </a:p>
        </p:txBody>
      </p:sp>
    </p:spTree>
    <p:extLst>
      <p:ext uri="{BB962C8B-B14F-4D97-AF65-F5344CB8AC3E}">
        <p14:creationId xmlns:p14="http://schemas.microsoft.com/office/powerpoint/2010/main" val="67774465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useBgFill="1">
        <p:nvSpPr>
          <p:cNvPr id="13" name="Rectangle 7">
            <a:extLst>
              <a:ext uri="{FF2B5EF4-FFF2-40B4-BE49-F238E27FC236}">
                <a16:creationId xmlns:a16="http://schemas.microsoft.com/office/drawing/2014/main" id="{0D9B8FD4-CDEB-4EB4-B4DE-C89E1193895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12192000" cy="6858000"/>
          </a:xfrm>
          <a:prstGeom prst="rect">
            <a:avLst/>
          </a:prstGeom>
          <a:ln>
            <a:noFill/>
          </a:ln>
        </p:spPr>
        <p:style>
          <a:lnRef idx="2">
            <a:schemeClr val="accent1">
              <a:shade val="50000"/>
            </a:schemeClr>
          </a:lnRef>
          <a:fillRef idx="1003">
            <a:schemeClr val="dk2"/>
          </a:fillRef>
          <a:effectRef idx="0">
            <a:schemeClr val="accent1"/>
          </a:effectRef>
          <a:fontRef idx="minor">
            <a:schemeClr val="lt1"/>
          </a:fontRef>
        </p:style>
        <p:txBody>
          <a:bodyPr rtlCol="0" anchor="ctr"/>
          <a:lstStyle/>
          <a:p>
            <a:pPr algn="ctr"/>
            <a:endParaRPr lang="en-US" dirty="0"/>
          </a:p>
        </p:txBody>
      </p:sp>
      <p:sp>
        <p:nvSpPr>
          <p:cNvPr id="15" name="Freeform 36">
            <a:extLst>
              <a:ext uri="{FF2B5EF4-FFF2-40B4-BE49-F238E27FC236}">
                <a16:creationId xmlns:a16="http://schemas.microsoft.com/office/drawing/2014/main" id="{5A2E3D1D-9E9F-4739-BA14-D4D7FA9FBDD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44637" y="0"/>
            <a:ext cx="559472" cy="3709642"/>
          </a:xfrm>
          <a:custGeom>
            <a:avLst/>
            <a:gdLst>
              <a:gd name="connsiteX0" fmla="*/ 0 w 559472"/>
              <a:gd name="connsiteY0" fmla="*/ 0 h 3709642"/>
              <a:gd name="connsiteX1" fmla="*/ 473952 w 559472"/>
              <a:gd name="connsiteY1" fmla="*/ 0 h 3709642"/>
              <a:gd name="connsiteX2" fmla="*/ 485840 w 559472"/>
              <a:gd name="connsiteY2" fmla="*/ 161194 h 3709642"/>
              <a:gd name="connsiteX3" fmla="*/ 523949 w 559472"/>
              <a:gd name="connsiteY3" fmla="*/ 3672197 h 3709642"/>
              <a:gd name="connsiteX4" fmla="*/ 454748 w 559472"/>
              <a:gd name="connsiteY4" fmla="*/ 3709642 h 3709642"/>
              <a:gd name="connsiteX5" fmla="*/ 448224 w 559472"/>
              <a:gd name="connsiteY5" fmla="*/ 3510471 h 3709642"/>
              <a:gd name="connsiteX6" fmla="*/ 443564 w 559472"/>
              <a:gd name="connsiteY6" fmla="*/ 3408563 h 3709642"/>
              <a:gd name="connsiteX7" fmla="*/ 438902 w 559472"/>
              <a:gd name="connsiteY7" fmla="*/ 3304407 h 3709642"/>
              <a:gd name="connsiteX8" fmla="*/ 433941 w 559472"/>
              <a:gd name="connsiteY8" fmla="*/ 3198777 h 3709642"/>
              <a:gd name="connsiteX9" fmla="*/ 427584 w 559472"/>
              <a:gd name="connsiteY9" fmla="*/ 3092510 h 3709642"/>
              <a:gd name="connsiteX10" fmla="*/ 420988 w 559472"/>
              <a:gd name="connsiteY10" fmla="*/ 2984390 h 3709642"/>
              <a:gd name="connsiteX11" fmla="*/ 414330 w 559472"/>
              <a:gd name="connsiteY11" fmla="*/ 2874401 h 3709642"/>
              <a:gd name="connsiteX12" fmla="*/ 406840 w 559472"/>
              <a:gd name="connsiteY12" fmla="*/ 2762980 h 3709642"/>
              <a:gd name="connsiteX13" fmla="*/ 397745 w 559472"/>
              <a:gd name="connsiteY13" fmla="*/ 2650566 h 3709642"/>
              <a:gd name="connsiteX14" fmla="*/ 389154 w 559472"/>
              <a:gd name="connsiteY14" fmla="*/ 2536612 h 3709642"/>
              <a:gd name="connsiteX15" fmla="*/ 379225 w 559472"/>
              <a:gd name="connsiteY15" fmla="*/ 2421642 h 3709642"/>
              <a:gd name="connsiteX16" fmla="*/ 368316 w 559472"/>
              <a:gd name="connsiteY16" fmla="*/ 2305627 h 3709642"/>
              <a:gd name="connsiteX17" fmla="*/ 357466 w 559472"/>
              <a:gd name="connsiteY17" fmla="*/ 2189233 h 3709642"/>
              <a:gd name="connsiteX18" fmla="*/ 344982 w 559472"/>
              <a:gd name="connsiteY18" fmla="*/ 2071473 h 3709642"/>
              <a:gd name="connsiteX19" fmla="*/ 332466 w 559472"/>
              <a:gd name="connsiteY19" fmla="*/ 1952216 h 3709642"/>
              <a:gd name="connsiteX20" fmla="*/ 319121 w 559472"/>
              <a:gd name="connsiteY20" fmla="*/ 1833776 h 3709642"/>
              <a:gd name="connsiteX21" fmla="*/ 304408 w 559472"/>
              <a:gd name="connsiteY21" fmla="*/ 1713948 h 3709642"/>
              <a:gd name="connsiteX22" fmla="*/ 288685 w 559472"/>
              <a:gd name="connsiteY22" fmla="*/ 1592703 h 3709642"/>
              <a:gd name="connsiteX23" fmla="*/ 273050 w 559472"/>
              <a:gd name="connsiteY23" fmla="*/ 1471451 h 3709642"/>
              <a:gd name="connsiteX24" fmla="*/ 255813 w 559472"/>
              <a:gd name="connsiteY24" fmla="*/ 1350328 h 3709642"/>
              <a:gd name="connsiteX25" fmla="*/ 237060 w 559472"/>
              <a:gd name="connsiteY25" fmla="*/ 1227080 h 3709642"/>
              <a:gd name="connsiteX26" fmla="*/ 218488 w 559472"/>
              <a:gd name="connsiteY26" fmla="*/ 1106065 h 3709642"/>
              <a:gd name="connsiteX27" fmla="*/ 198221 w 559472"/>
              <a:gd name="connsiteY27" fmla="*/ 982940 h 3709642"/>
              <a:gd name="connsiteX28" fmla="*/ 177152 w 559472"/>
              <a:gd name="connsiteY28" fmla="*/ 858755 h 3709642"/>
              <a:gd name="connsiteX29" fmla="*/ 155551 w 559472"/>
              <a:gd name="connsiteY29" fmla="*/ 736861 h 3709642"/>
              <a:gd name="connsiteX30" fmla="*/ 131782 w 559472"/>
              <a:gd name="connsiteY30" fmla="*/ 613645 h 3709642"/>
              <a:gd name="connsiteX31" fmla="*/ 107123 w 559472"/>
              <a:gd name="connsiteY31" fmla="*/ 490500 h 3709642"/>
              <a:gd name="connsiteX32" fmla="*/ 82552 w 559472"/>
              <a:gd name="connsiteY32" fmla="*/ 367348 h 3709642"/>
              <a:gd name="connsiteX33" fmla="*/ 55608 w 559472"/>
              <a:gd name="connsiteY33" fmla="*/ 244762 h 3709642"/>
              <a:gd name="connsiteX34" fmla="*/ 28130 w 559472"/>
              <a:gd name="connsiteY34" fmla="*/ 122220 h 3709642"/>
              <a:gd name="connsiteX35" fmla="*/ 0 w 559472"/>
              <a:gd name="connsiteY35" fmla="*/ 0 h 37096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Lst>
            <a:rect l="l" t="t" r="r" b="b"/>
            <a:pathLst>
              <a:path w="559472" h="3709642">
                <a:moveTo>
                  <a:pt x="0" y="0"/>
                </a:moveTo>
                <a:lnTo>
                  <a:pt x="473952" y="0"/>
                </a:lnTo>
                <a:lnTo>
                  <a:pt x="485840" y="161194"/>
                </a:lnTo>
                <a:cubicBezTo>
                  <a:pt x="552063" y="1147770"/>
                  <a:pt x="592441" y="3086737"/>
                  <a:pt x="523949" y="3672197"/>
                </a:cubicBezTo>
                <a:cubicBezTo>
                  <a:pt x="500842" y="3684557"/>
                  <a:pt x="477855" y="3697282"/>
                  <a:pt x="454748" y="3709642"/>
                </a:cubicBezTo>
                <a:lnTo>
                  <a:pt x="448224" y="3510471"/>
                </a:lnTo>
                <a:lnTo>
                  <a:pt x="443564" y="3408563"/>
                </a:lnTo>
                <a:lnTo>
                  <a:pt x="438902" y="3304407"/>
                </a:lnTo>
                <a:lnTo>
                  <a:pt x="433941" y="3198777"/>
                </a:lnTo>
                <a:lnTo>
                  <a:pt x="427584" y="3092510"/>
                </a:lnTo>
                <a:lnTo>
                  <a:pt x="420988" y="2984390"/>
                </a:lnTo>
                <a:lnTo>
                  <a:pt x="414330" y="2874401"/>
                </a:lnTo>
                <a:lnTo>
                  <a:pt x="406840" y="2762980"/>
                </a:lnTo>
                <a:lnTo>
                  <a:pt x="397745" y="2650566"/>
                </a:lnTo>
                <a:lnTo>
                  <a:pt x="389154" y="2536612"/>
                </a:lnTo>
                <a:lnTo>
                  <a:pt x="379225" y="2421642"/>
                </a:lnTo>
                <a:lnTo>
                  <a:pt x="368316" y="2305627"/>
                </a:lnTo>
                <a:lnTo>
                  <a:pt x="357466" y="2189233"/>
                </a:lnTo>
                <a:lnTo>
                  <a:pt x="344982" y="2071473"/>
                </a:lnTo>
                <a:lnTo>
                  <a:pt x="332466" y="1952216"/>
                </a:lnTo>
                <a:lnTo>
                  <a:pt x="319121" y="1833776"/>
                </a:lnTo>
                <a:lnTo>
                  <a:pt x="304408" y="1713948"/>
                </a:lnTo>
                <a:lnTo>
                  <a:pt x="288685" y="1592703"/>
                </a:lnTo>
                <a:lnTo>
                  <a:pt x="273050" y="1471451"/>
                </a:lnTo>
                <a:lnTo>
                  <a:pt x="255813" y="1350328"/>
                </a:lnTo>
                <a:lnTo>
                  <a:pt x="237060" y="1227080"/>
                </a:lnTo>
                <a:lnTo>
                  <a:pt x="218488" y="1106065"/>
                </a:lnTo>
                <a:lnTo>
                  <a:pt x="198221" y="982940"/>
                </a:lnTo>
                <a:lnTo>
                  <a:pt x="177152" y="858755"/>
                </a:lnTo>
                <a:lnTo>
                  <a:pt x="155551" y="736861"/>
                </a:lnTo>
                <a:lnTo>
                  <a:pt x="131782" y="613645"/>
                </a:lnTo>
                <a:lnTo>
                  <a:pt x="107123" y="490500"/>
                </a:lnTo>
                <a:lnTo>
                  <a:pt x="82552" y="367348"/>
                </a:lnTo>
                <a:lnTo>
                  <a:pt x="55608" y="244762"/>
                </a:lnTo>
                <a:lnTo>
                  <a:pt x="28130" y="122220"/>
                </a:lnTo>
                <a:lnTo>
                  <a:pt x="0" y="0"/>
                </a:lnTo>
                <a:close/>
              </a:path>
            </a:pathLst>
          </a:custGeom>
          <a:solidFill>
            <a:schemeClr val="tx1">
              <a:alpha val="20000"/>
            </a:schemeClr>
          </a:solidFill>
          <a:ln>
            <a:noFill/>
          </a:ln>
        </p:spPr>
        <p:txBody>
          <a:bodyPr rtlCol="0" anchor="ctr"/>
          <a:lstStyle/>
          <a:p>
            <a:pPr algn="ctr"/>
            <a:endParaRPr lang="en-US" dirty="0"/>
          </a:p>
        </p:txBody>
      </p:sp>
      <p:sp>
        <p:nvSpPr>
          <p:cNvPr id="12" name="Freeform: Shape 11">
            <a:extLst>
              <a:ext uri="{FF2B5EF4-FFF2-40B4-BE49-F238E27FC236}">
                <a16:creationId xmlns:a16="http://schemas.microsoft.com/office/drawing/2014/main" id="{1FFB365B-E9DC-4859-B8AB-CB83EEBE4E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1"/>
            <a:ext cx="4990911" cy="6858001"/>
          </a:xfrm>
          <a:custGeom>
            <a:avLst/>
            <a:gdLst>
              <a:gd name="connsiteX0" fmla="*/ 3646196 w 4990911"/>
              <a:gd name="connsiteY0" fmla="*/ 0 h 6858001"/>
              <a:gd name="connsiteX1" fmla="*/ 4989734 w 4990911"/>
              <a:gd name="connsiteY1" fmla="*/ 0 h 6858001"/>
              <a:gd name="connsiteX2" fmla="*/ 4964689 w 4990911"/>
              <a:gd name="connsiteY2" fmla="*/ 155677 h 6858001"/>
              <a:gd name="connsiteX3" fmla="*/ 4940820 w 4990911"/>
              <a:gd name="connsiteY3" fmla="*/ 310668 h 6858001"/>
              <a:gd name="connsiteX4" fmla="*/ 4917456 w 4990911"/>
              <a:gd name="connsiteY4" fmla="*/ 466344 h 6858001"/>
              <a:gd name="connsiteX5" fmla="*/ 4897453 w 4990911"/>
              <a:gd name="connsiteY5" fmla="*/ 622707 h 6858001"/>
              <a:gd name="connsiteX6" fmla="*/ 4877282 w 4990911"/>
              <a:gd name="connsiteY6" fmla="*/ 778383 h 6858001"/>
              <a:gd name="connsiteX7" fmla="*/ 4858456 w 4990911"/>
              <a:gd name="connsiteY7" fmla="*/ 934746 h 6858001"/>
              <a:gd name="connsiteX8" fmla="*/ 4842320 w 4990911"/>
              <a:gd name="connsiteY8" fmla="*/ 1089051 h 6858001"/>
              <a:gd name="connsiteX9" fmla="*/ 4827024 w 4990911"/>
              <a:gd name="connsiteY9" fmla="*/ 1245413 h 6858001"/>
              <a:gd name="connsiteX10" fmla="*/ 4813072 w 4990911"/>
              <a:gd name="connsiteY10" fmla="*/ 1401090 h 6858001"/>
              <a:gd name="connsiteX11" fmla="*/ 4800970 w 4990911"/>
              <a:gd name="connsiteY11" fmla="*/ 1554023 h 6858001"/>
              <a:gd name="connsiteX12" fmla="*/ 4788867 w 4990911"/>
              <a:gd name="connsiteY12" fmla="*/ 1709014 h 6858001"/>
              <a:gd name="connsiteX13" fmla="*/ 4778782 w 4990911"/>
              <a:gd name="connsiteY13" fmla="*/ 1861947 h 6858001"/>
              <a:gd name="connsiteX14" fmla="*/ 4770882 w 4990911"/>
              <a:gd name="connsiteY14" fmla="*/ 2014881 h 6858001"/>
              <a:gd name="connsiteX15" fmla="*/ 4762645 w 4990911"/>
              <a:gd name="connsiteY15" fmla="*/ 2167128 h 6858001"/>
              <a:gd name="connsiteX16" fmla="*/ 4755754 w 4990911"/>
              <a:gd name="connsiteY16" fmla="*/ 2318004 h 6858001"/>
              <a:gd name="connsiteX17" fmla="*/ 4750879 w 4990911"/>
              <a:gd name="connsiteY17" fmla="*/ 2467509 h 6858001"/>
              <a:gd name="connsiteX18" fmla="*/ 4746677 w 4990911"/>
              <a:gd name="connsiteY18" fmla="*/ 2617013 h 6858001"/>
              <a:gd name="connsiteX19" fmla="*/ 4742643 w 4990911"/>
              <a:gd name="connsiteY19" fmla="*/ 2765146 h 6858001"/>
              <a:gd name="connsiteX20" fmla="*/ 4740794 w 4990911"/>
              <a:gd name="connsiteY20" fmla="*/ 2911221 h 6858001"/>
              <a:gd name="connsiteX21" fmla="*/ 4738777 w 4990911"/>
              <a:gd name="connsiteY21" fmla="*/ 3057297 h 6858001"/>
              <a:gd name="connsiteX22" fmla="*/ 4737768 w 4990911"/>
              <a:gd name="connsiteY22" fmla="*/ 3201315 h 6858001"/>
              <a:gd name="connsiteX23" fmla="*/ 4738777 w 4990911"/>
              <a:gd name="connsiteY23" fmla="*/ 3343961 h 6858001"/>
              <a:gd name="connsiteX24" fmla="*/ 4738777 w 4990911"/>
              <a:gd name="connsiteY24" fmla="*/ 3485236 h 6858001"/>
              <a:gd name="connsiteX25" fmla="*/ 4740794 w 4990911"/>
              <a:gd name="connsiteY25" fmla="*/ 3625139 h 6858001"/>
              <a:gd name="connsiteX26" fmla="*/ 4743819 w 4990911"/>
              <a:gd name="connsiteY26" fmla="*/ 3762299 h 6858001"/>
              <a:gd name="connsiteX27" fmla="*/ 4746677 w 4990911"/>
              <a:gd name="connsiteY27" fmla="*/ 3898087 h 6858001"/>
              <a:gd name="connsiteX28" fmla="*/ 4749871 w 4990911"/>
              <a:gd name="connsiteY28" fmla="*/ 4031133 h 6858001"/>
              <a:gd name="connsiteX29" fmla="*/ 4754745 w 4990911"/>
              <a:gd name="connsiteY29" fmla="*/ 4163492 h 6858001"/>
              <a:gd name="connsiteX30" fmla="*/ 4759956 w 4990911"/>
              <a:gd name="connsiteY30" fmla="*/ 4293793 h 6858001"/>
              <a:gd name="connsiteX31" fmla="*/ 4764662 w 4990911"/>
              <a:gd name="connsiteY31" fmla="*/ 4421352 h 6858001"/>
              <a:gd name="connsiteX32" fmla="*/ 4777942 w 4990911"/>
              <a:gd name="connsiteY32" fmla="*/ 4670298 h 6858001"/>
              <a:gd name="connsiteX33" fmla="*/ 4792061 w 4990911"/>
              <a:gd name="connsiteY33" fmla="*/ 4908956 h 6858001"/>
              <a:gd name="connsiteX34" fmla="*/ 4806853 w 4990911"/>
              <a:gd name="connsiteY34" fmla="*/ 5138013 h 6858001"/>
              <a:gd name="connsiteX35" fmla="*/ 4823158 w 4990911"/>
              <a:gd name="connsiteY35" fmla="*/ 5354726 h 6858001"/>
              <a:gd name="connsiteX36" fmla="*/ 4840135 w 4990911"/>
              <a:gd name="connsiteY36" fmla="*/ 5561838 h 6858001"/>
              <a:gd name="connsiteX37" fmla="*/ 4858456 w 4990911"/>
              <a:gd name="connsiteY37" fmla="*/ 5753862 h 6858001"/>
              <a:gd name="connsiteX38" fmla="*/ 4876442 w 4990911"/>
              <a:gd name="connsiteY38" fmla="*/ 5934227 h 6858001"/>
              <a:gd name="connsiteX39" fmla="*/ 4894427 w 4990911"/>
              <a:gd name="connsiteY39" fmla="*/ 6100191 h 6858001"/>
              <a:gd name="connsiteX40" fmla="*/ 4911404 w 4990911"/>
              <a:gd name="connsiteY40" fmla="*/ 6252438 h 6858001"/>
              <a:gd name="connsiteX41" fmla="*/ 4927541 w 4990911"/>
              <a:gd name="connsiteY41" fmla="*/ 6387541 h 6858001"/>
              <a:gd name="connsiteX42" fmla="*/ 4942837 w 4990911"/>
              <a:gd name="connsiteY42" fmla="*/ 6509613 h 6858001"/>
              <a:gd name="connsiteX43" fmla="*/ 4955612 w 4990911"/>
              <a:gd name="connsiteY43" fmla="*/ 6612483 h 6858001"/>
              <a:gd name="connsiteX44" fmla="*/ 4967714 w 4990911"/>
              <a:gd name="connsiteY44" fmla="*/ 6698894 h 6858001"/>
              <a:gd name="connsiteX45" fmla="*/ 4985028 w 4990911"/>
              <a:gd name="connsiteY45" fmla="*/ 6817538 h 6858001"/>
              <a:gd name="connsiteX46" fmla="*/ 4990911 w 4990911"/>
              <a:gd name="connsiteY46" fmla="*/ 6858000 h 6858001"/>
              <a:gd name="connsiteX47" fmla="*/ 4085557 w 4990911"/>
              <a:gd name="connsiteY47" fmla="*/ 6858000 h 6858001"/>
              <a:gd name="connsiteX48" fmla="*/ 4085557 w 4990911"/>
              <a:gd name="connsiteY48" fmla="*/ 6858001 h 6858001"/>
              <a:gd name="connsiteX49" fmla="*/ 0 w 4990911"/>
              <a:gd name="connsiteY49" fmla="*/ 6858001 h 6858001"/>
              <a:gd name="connsiteX50" fmla="*/ 0 w 4990911"/>
              <a:gd name="connsiteY50" fmla="*/ 1 h 6858001"/>
              <a:gd name="connsiteX51" fmla="*/ 3646196 w 4990911"/>
              <a:gd name="connsiteY51" fmla="*/ 1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Lst>
            <a:rect l="l" t="t" r="r" b="b"/>
            <a:pathLst>
              <a:path w="4990911" h="6858001">
                <a:moveTo>
                  <a:pt x="3646196" y="0"/>
                </a:moveTo>
                <a:lnTo>
                  <a:pt x="4989734" y="0"/>
                </a:lnTo>
                <a:lnTo>
                  <a:pt x="4964689" y="155677"/>
                </a:lnTo>
                <a:lnTo>
                  <a:pt x="4940820" y="310668"/>
                </a:lnTo>
                <a:lnTo>
                  <a:pt x="4917456" y="466344"/>
                </a:lnTo>
                <a:lnTo>
                  <a:pt x="4897453" y="622707"/>
                </a:lnTo>
                <a:lnTo>
                  <a:pt x="4877282" y="778383"/>
                </a:lnTo>
                <a:lnTo>
                  <a:pt x="4858456" y="934746"/>
                </a:lnTo>
                <a:lnTo>
                  <a:pt x="4842320" y="1089051"/>
                </a:lnTo>
                <a:lnTo>
                  <a:pt x="4827024" y="1245413"/>
                </a:lnTo>
                <a:lnTo>
                  <a:pt x="4813072" y="1401090"/>
                </a:lnTo>
                <a:lnTo>
                  <a:pt x="4800970" y="1554023"/>
                </a:lnTo>
                <a:lnTo>
                  <a:pt x="4788867" y="1709014"/>
                </a:lnTo>
                <a:lnTo>
                  <a:pt x="4778782" y="1861947"/>
                </a:lnTo>
                <a:lnTo>
                  <a:pt x="4770882" y="2014881"/>
                </a:lnTo>
                <a:lnTo>
                  <a:pt x="4762645" y="2167128"/>
                </a:lnTo>
                <a:lnTo>
                  <a:pt x="4755754" y="2318004"/>
                </a:lnTo>
                <a:lnTo>
                  <a:pt x="4750879" y="2467509"/>
                </a:lnTo>
                <a:lnTo>
                  <a:pt x="4746677" y="2617013"/>
                </a:lnTo>
                <a:lnTo>
                  <a:pt x="4742643" y="2765146"/>
                </a:lnTo>
                <a:lnTo>
                  <a:pt x="4740794" y="2911221"/>
                </a:lnTo>
                <a:lnTo>
                  <a:pt x="4738777" y="3057297"/>
                </a:lnTo>
                <a:lnTo>
                  <a:pt x="4737768" y="3201315"/>
                </a:lnTo>
                <a:lnTo>
                  <a:pt x="4738777" y="3343961"/>
                </a:lnTo>
                <a:lnTo>
                  <a:pt x="4738777" y="3485236"/>
                </a:lnTo>
                <a:lnTo>
                  <a:pt x="4740794" y="3625139"/>
                </a:lnTo>
                <a:lnTo>
                  <a:pt x="4743819" y="3762299"/>
                </a:lnTo>
                <a:lnTo>
                  <a:pt x="4746677" y="3898087"/>
                </a:lnTo>
                <a:lnTo>
                  <a:pt x="4749871" y="4031133"/>
                </a:lnTo>
                <a:lnTo>
                  <a:pt x="4754745" y="4163492"/>
                </a:lnTo>
                <a:lnTo>
                  <a:pt x="4759956" y="4293793"/>
                </a:lnTo>
                <a:lnTo>
                  <a:pt x="4764662" y="4421352"/>
                </a:lnTo>
                <a:lnTo>
                  <a:pt x="4777942" y="4670298"/>
                </a:lnTo>
                <a:lnTo>
                  <a:pt x="4792061" y="4908956"/>
                </a:lnTo>
                <a:lnTo>
                  <a:pt x="4806853" y="5138013"/>
                </a:lnTo>
                <a:lnTo>
                  <a:pt x="4823158" y="5354726"/>
                </a:lnTo>
                <a:lnTo>
                  <a:pt x="4840135" y="5561838"/>
                </a:lnTo>
                <a:lnTo>
                  <a:pt x="4858456" y="5753862"/>
                </a:lnTo>
                <a:lnTo>
                  <a:pt x="4876442" y="5934227"/>
                </a:lnTo>
                <a:lnTo>
                  <a:pt x="4894427" y="6100191"/>
                </a:lnTo>
                <a:lnTo>
                  <a:pt x="4911404" y="6252438"/>
                </a:lnTo>
                <a:lnTo>
                  <a:pt x="4927541" y="6387541"/>
                </a:lnTo>
                <a:lnTo>
                  <a:pt x="4942837" y="6509613"/>
                </a:lnTo>
                <a:lnTo>
                  <a:pt x="4955612" y="6612483"/>
                </a:lnTo>
                <a:lnTo>
                  <a:pt x="4967714" y="6698894"/>
                </a:lnTo>
                <a:lnTo>
                  <a:pt x="4985028" y="6817538"/>
                </a:lnTo>
                <a:lnTo>
                  <a:pt x="4990911" y="6858000"/>
                </a:lnTo>
                <a:lnTo>
                  <a:pt x="4085557" y="6858000"/>
                </a:lnTo>
                <a:lnTo>
                  <a:pt x="4085557" y="6858001"/>
                </a:lnTo>
                <a:lnTo>
                  <a:pt x="0" y="6858001"/>
                </a:lnTo>
                <a:lnTo>
                  <a:pt x="0" y="1"/>
                </a:lnTo>
                <a:lnTo>
                  <a:pt x="3646196" y="1"/>
                </a:lnTo>
                <a:close/>
              </a:path>
            </a:pathLst>
          </a:cu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8ADAB9C8-EB37-4914-A699-C716FC8FE4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14D3834D-06D8-480D-AFE4-AA69622D055F}"/>
              </a:ext>
            </a:extLst>
          </p:cNvPr>
          <p:cNvSpPr>
            <a:spLocks noGrp="1"/>
          </p:cNvSpPr>
          <p:nvPr>
            <p:ph type="title"/>
          </p:nvPr>
        </p:nvSpPr>
        <p:spPr>
          <a:xfrm>
            <a:off x="653143" y="1645920"/>
            <a:ext cx="3522879" cy="4470821"/>
          </a:xfrm>
        </p:spPr>
        <p:txBody>
          <a:bodyPr>
            <a:normAutofit fontScale="90000"/>
          </a:bodyPr>
          <a:lstStyle/>
          <a:p>
            <a:pPr algn="r"/>
            <a:r>
              <a:rPr lang="en-US" dirty="0">
                <a:solidFill>
                  <a:schemeClr val="bg2"/>
                </a:solidFill>
              </a:rPr>
              <a:t>We Reward the Behavior </a:t>
            </a:r>
            <a:r>
              <a:rPr lang="en-US" dirty="0" smtClean="0">
                <a:solidFill>
                  <a:schemeClr val="bg2"/>
                </a:solidFill>
              </a:rPr>
              <a:t>of Students Who Meet Odom’s Expectations</a:t>
            </a:r>
            <a:br>
              <a:rPr lang="en-US" dirty="0" smtClean="0">
                <a:solidFill>
                  <a:schemeClr val="bg2"/>
                </a:solidFill>
              </a:rPr>
            </a:br>
            <a:endParaRPr lang="en-US" dirty="0">
              <a:solidFill>
                <a:schemeClr val="bg2"/>
              </a:solidFill>
            </a:endParaRPr>
          </a:p>
        </p:txBody>
      </p:sp>
      <p:sp>
        <p:nvSpPr>
          <p:cNvPr id="16" name="Content Placeholder 2">
            <a:extLst>
              <a:ext uri="{FF2B5EF4-FFF2-40B4-BE49-F238E27FC236}">
                <a16:creationId xmlns:a16="http://schemas.microsoft.com/office/drawing/2014/main" id="{6FB0A940-C17E-44D2-973F-F70640EF4D45}"/>
              </a:ext>
            </a:extLst>
          </p:cNvPr>
          <p:cNvSpPr>
            <a:spLocks noGrp="1"/>
          </p:cNvSpPr>
          <p:nvPr>
            <p:ph idx="1"/>
          </p:nvPr>
        </p:nvSpPr>
        <p:spPr>
          <a:xfrm>
            <a:off x="5204109" y="1645920"/>
            <a:ext cx="6269434" cy="4470821"/>
          </a:xfrm>
        </p:spPr>
        <p:txBody>
          <a:bodyPr>
            <a:normAutofit/>
          </a:bodyPr>
          <a:lstStyle/>
          <a:p>
            <a:pPr>
              <a:lnSpc>
                <a:spcPct val="90000"/>
              </a:lnSpc>
            </a:pPr>
            <a:r>
              <a:rPr lang="en-US" sz="1100" dirty="0"/>
              <a:t>Student of the Month</a:t>
            </a:r>
          </a:p>
          <a:p>
            <a:pPr lvl="1">
              <a:lnSpc>
                <a:spcPct val="90000"/>
              </a:lnSpc>
            </a:pPr>
            <a:r>
              <a:rPr lang="en-US" sz="1100" dirty="0" smtClean="0"/>
              <a:t>Picture</a:t>
            </a:r>
            <a:endParaRPr lang="en-US" sz="1100" dirty="0"/>
          </a:p>
          <a:p>
            <a:pPr lvl="1">
              <a:lnSpc>
                <a:spcPct val="90000"/>
              </a:lnSpc>
            </a:pPr>
            <a:r>
              <a:rPr lang="en-US" sz="1100" dirty="0"/>
              <a:t>Plagues</a:t>
            </a:r>
          </a:p>
          <a:p>
            <a:pPr lvl="1">
              <a:lnSpc>
                <a:spcPct val="90000"/>
              </a:lnSpc>
            </a:pPr>
            <a:r>
              <a:rPr lang="en-US" sz="1100" dirty="0"/>
              <a:t>Gift Cards or coupons</a:t>
            </a:r>
          </a:p>
          <a:p>
            <a:pPr>
              <a:lnSpc>
                <a:spcPct val="90000"/>
              </a:lnSpc>
            </a:pPr>
            <a:r>
              <a:rPr lang="en-US" sz="1100" dirty="0"/>
              <a:t>Grade Level Nine Week Incentive Days</a:t>
            </a:r>
          </a:p>
          <a:p>
            <a:pPr lvl="1">
              <a:lnSpc>
                <a:spcPct val="90000"/>
              </a:lnSpc>
            </a:pPr>
            <a:r>
              <a:rPr lang="en-US" sz="1100" dirty="0"/>
              <a:t>Attendance</a:t>
            </a:r>
          </a:p>
          <a:p>
            <a:pPr lvl="1">
              <a:lnSpc>
                <a:spcPct val="90000"/>
              </a:lnSpc>
            </a:pPr>
            <a:r>
              <a:rPr lang="en-US" sz="1100" dirty="0"/>
              <a:t>Grades</a:t>
            </a:r>
          </a:p>
          <a:p>
            <a:pPr lvl="1">
              <a:lnSpc>
                <a:spcPct val="90000"/>
              </a:lnSpc>
            </a:pPr>
            <a:r>
              <a:rPr lang="en-US" sz="1100" dirty="0"/>
              <a:t>AR</a:t>
            </a:r>
          </a:p>
          <a:p>
            <a:pPr lvl="1">
              <a:lnSpc>
                <a:spcPct val="90000"/>
              </a:lnSpc>
            </a:pPr>
            <a:r>
              <a:rPr lang="en-US" sz="1100" dirty="0"/>
              <a:t>Discipline</a:t>
            </a:r>
          </a:p>
          <a:p>
            <a:pPr lvl="1">
              <a:lnSpc>
                <a:spcPct val="90000"/>
              </a:lnSpc>
            </a:pPr>
            <a:r>
              <a:rPr lang="en-US" sz="1100" dirty="0"/>
              <a:t>Tardies</a:t>
            </a:r>
          </a:p>
          <a:p>
            <a:pPr>
              <a:lnSpc>
                <a:spcPct val="90000"/>
              </a:lnSpc>
            </a:pPr>
            <a:r>
              <a:rPr lang="en-US" sz="1100" dirty="0"/>
              <a:t>McDonald Perfect Attendance Coupons</a:t>
            </a:r>
          </a:p>
          <a:p>
            <a:pPr>
              <a:lnSpc>
                <a:spcPct val="90000"/>
              </a:lnSpc>
            </a:pPr>
            <a:r>
              <a:rPr lang="en-US" sz="1100" dirty="0"/>
              <a:t>Get in selected games free</a:t>
            </a:r>
          </a:p>
          <a:p>
            <a:pPr>
              <a:lnSpc>
                <a:spcPct val="90000"/>
              </a:lnSpc>
            </a:pPr>
            <a:r>
              <a:rPr lang="en-US" sz="1100" dirty="0"/>
              <a:t>Money off dance tickets</a:t>
            </a:r>
          </a:p>
          <a:p>
            <a:pPr>
              <a:lnSpc>
                <a:spcPct val="90000"/>
              </a:lnSpc>
            </a:pPr>
            <a:r>
              <a:rPr lang="en-US" sz="1100" dirty="0"/>
              <a:t>Meets and Masters Lunch with Pizza, Nachos, and Music in the </a:t>
            </a:r>
            <a:r>
              <a:rPr lang="en-US" sz="1100" dirty="0" smtClean="0"/>
              <a:t>Gym</a:t>
            </a:r>
          </a:p>
          <a:p>
            <a:pPr>
              <a:lnSpc>
                <a:spcPct val="90000"/>
              </a:lnSpc>
            </a:pPr>
            <a:r>
              <a:rPr lang="en-US" sz="1100" dirty="0" smtClean="0"/>
              <a:t>Second Semester we are adding more student recognition categories</a:t>
            </a:r>
            <a:endParaRPr lang="en-US" sz="1100" dirty="0"/>
          </a:p>
          <a:p>
            <a:pPr marL="0" indent="0">
              <a:lnSpc>
                <a:spcPct val="90000"/>
              </a:lnSpc>
              <a:buNone/>
            </a:pPr>
            <a:endParaRPr lang="en-US" sz="1100" dirty="0"/>
          </a:p>
        </p:txBody>
      </p:sp>
    </p:spTree>
    <p:extLst>
      <p:ext uri="{BB962C8B-B14F-4D97-AF65-F5344CB8AC3E}">
        <p14:creationId xmlns:p14="http://schemas.microsoft.com/office/powerpoint/2010/main" val="177669229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F612C8-D19D-4DAD-8916-AB711B4326AE}"/>
              </a:ext>
            </a:extLst>
          </p:cNvPr>
          <p:cNvSpPr>
            <a:spLocks noGrp="1"/>
          </p:cNvSpPr>
          <p:nvPr>
            <p:ph type="title"/>
          </p:nvPr>
        </p:nvSpPr>
        <p:spPr>
          <a:xfrm>
            <a:off x="646111" y="452718"/>
            <a:ext cx="9404723" cy="1400530"/>
          </a:xfrm>
        </p:spPr>
        <p:txBody>
          <a:bodyPr>
            <a:normAutofit/>
          </a:bodyPr>
          <a:lstStyle/>
          <a:p>
            <a:r>
              <a:rPr lang="en-US" dirty="0"/>
              <a:t>How We Keep Parents Informed</a:t>
            </a:r>
          </a:p>
        </p:txBody>
      </p:sp>
      <p:graphicFrame>
        <p:nvGraphicFramePr>
          <p:cNvPr id="5" name="Content Placeholder 2">
            <a:extLst>
              <a:ext uri="{FF2B5EF4-FFF2-40B4-BE49-F238E27FC236}">
                <a16:creationId xmlns:a16="http://schemas.microsoft.com/office/drawing/2014/main" id="{E7F157D9-6275-488E-AD42-A334EDE27432}"/>
              </a:ext>
            </a:extLst>
          </p:cNvPr>
          <p:cNvGraphicFramePr>
            <a:graphicFrameLocks noGrp="1"/>
          </p:cNvGraphicFramePr>
          <p:nvPr>
            <p:ph idx="1"/>
            <p:extLst>
              <p:ext uri="{D42A27DB-BD31-4B8C-83A1-F6EECF244321}">
                <p14:modId xmlns:p14="http://schemas.microsoft.com/office/powerpoint/2010/main" val="2919619562"/>
              </p:ext>
            </p:extLst>
          </p:nvPr>
        </p:nvGraphicFramePr>
        <p:xfrm>
          <a:off x="646111" y="2140085"/>
          <a:ext cx="9404352" cy="405643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90630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pic>
        <p:nvPicPr>
          <p:cNvPr id="71" name="Picture 70">
            <a:extLst>
              <a:ext uri="{FF2B5EF4-FFF2-40B4-BE49-F238E27FC236}">
                <a16:creationId xmlns:a16="http://schemas.microsoft.com/office/drawing/2014/main" id="{DF19BAF3-7E20-4B9D-B544-BABAEEA1FA75}"/>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print">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3" name="Picture 72">
            <a:extLst>
              <a:ext uri="{FF2B5EF4-FFF2-40B4-BE49-F238E27FC236}">
                <a16:creationId xmlns:a16="http://schemas.microsoft.com/office/drawing/2014/main" id="{950648F4-ABCD-4DF0-8641-76CFB2354721}"/>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4" cstate="print">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75" name="Oval 74">
            <a:extLst>
              <a:ext uri="{FF2B5EF4-FFF2-40B4-BE49-F238E27FC236}">
                <a16:creationId xmlns:a16="http://schemas.microsoft.com/office/drawing/2014/main" id="{989BE678-777B-482A-A616-FEDC47B162E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77" name="Picture 76">
            <a:extLst>
              <a:ext uri="{FF2B5EF4-FFF2-40B4-BE49-F238E27FC236}">
                <a16:creationId xmlns:a16="http://schemas.microsoft.com/office/drawing/2014/main" id="{CF1EB4BD-9C7E-4AA3-9681-C7EB0DA6250B}"/>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5" cstate="print">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79" name="Picture 78">
            <a:extLst>
              <a:ext uri="{FF2B5EF4-FFF2-40B4-BE49-F238E27FC236}">
                <a16:creationId xmlns:a16="http://schemas.microsoft.com/office/drawing/2014/main" id="{94AAE3AA-3759-4D28-B0EF-575F25A5146C}"/>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6" cstate="print">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81" name="Rectangle 80">
            <a:extLst>
              <a:ext uri="{FF2B5EF4-FFF2-40B4-BE49-F238E27FC236}">
                <a16:creationId xmlns:a16="http://schemas.microsoft.com/office/drawing/2014/main" id="{D28BE0C3-2102-4820-B88B-A448B1840D1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1">
            <a:extLst>
              <a:ext uri="{FF2B5EF4-FFF2-40B4-BE49-F238E27FC236}">
                <a16:creationId xmlns:a16="http://schemas.microsoft.com/office/drawing/2014/main" id="{B5326279-747F-4CE7-A405-25655A90F92C}"/>
              </a:ext>
            </a:extLst>
          </p:cNvPr>
          <p:cNvSpPr>
            <a:spLocks noGrp="1"/>
          </p:cNvSpPr>
          <p:nvPr>
            <p:ph type="title"/>
          </p:nvPr>
        </p:nvSpPr>
        <p:spPr>
          <a:xfrm>
            <a:off x="647701" y="1454964"/>
            <a:ext cx="3339281" cy="3308840"/>
          </a:xfrm>
        </p:spPr>
        <p:txBody>
          <a:bodyPr vert="horz" lIns="91440" tIns="45720" rIns="91440" bIns="45720" rtlCol="0" anchor="b">
            <a:normAutofit/>
          </a:bodyPr>
          <a:lstStyle/>
          <a:p>
            <a:r>
              <a:rPr lang="en-US" sz="5100" dirty="0"/>
              <a:t>Questions For the Panel</a:t>
            </a:r>
          </a:p>
        </p:txBody>
      </p:sp>
      <p:pic>
        <p:nvPicPr>
          <p:cNvPr id="1026" name="Picture 2" descr="Image result for Questions for the Panel clipart">
            <a:extLst>
              <a:ext uri="{FF2B5EF4-FFF2-40B4-BE49-F238E27FC236}">
                <a16:creationId xmlns:a16="http://schemas.microsoft.com/office/drawing/2014/main" id="{FDD6BD68-CECC-4444-AC03-CBF72EF8CBFA}"/>
              </a:ext>
            </a:extLst>
          </p:cNvPr>
          <p:cNvPicPr>
            <a:picLocks noGrp="1" noChangeAspect="1" noChangeArrowheads="1"/>
          </p:cNvPicPr>
          <p:nvPr>
            <p:ph idx="1"/>
          </p:nvPr>
        </p:nvPicPr>
        <p:blipFill rotWithShape="1">
          <a:blip r:embed="rId7" cstate="print">
            <a:extLst>
              <a:ext uri="{28A0092B-C50C-407E-A947-70E740481C1C}">
                <a14:useLocalDpi xmlns:a14="http://schemas.microsoft.com/office/drawing/2010/main" val="0"/>
              </a:ext>
            </a:extLst>
          </a:blip>
          <a:srcRect r="16527" b="2"/>
          <a:stretch/>
        </p:blipFill>
        <p:spPr bwMode="auto">
          <a:xfrm>
            <a:off x="4634682" y="10"/>
            <a:ext cx="7557319" cy="6857990"/>
          </a:xfrm>
          <a:prstGeom prst="rect">
            <a:avLst/>
          </a:prstGeom>
          <a:noFill/>
          <a:extLst>
            <a:ext uri="{909E8E84-426E-40DD-AFC4-6F175D3DCCD1}">
              <a14:hiddenFill xmlns:a14="http://schemas.microsoft.com/office/drawing/2010/main">
                <a:solidFill>
                  <a:srgbClr val="FFFFFF"/>
                </a:solidFill>
              </a14:hiddenFill>
            </a:ext>
          </a:extLst>
        </p:spPr>
      </p:pic>
      <p:sp>
        <p:nvSpPr>
          <p:cNvPr id="83" name="Rectangle 82">
            <a:extLst>
              <a:ext uri="{FF2B5EF4-FFF2-40B4-BE49-F238E27FC236}">
                <a16:creationId xmlns:a16="http://schemas.microsoft.com/office/drawing/2014/main" id="{BFEFF673-A9DE-416D-A04E-1D50904542A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6508403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0E9FD28-BD88-433A-83E1-09FB1B43FA7D}"/>
              </a:ext>
            </a:extLst>
          </p:cNvPr>
          <p:cNvSpPr>
            <a:spLocks noGrp="1"/>
          </p:cNvSpPr>
          <p:nvPr>
            <p:ph type="title"/>
          </p:nvPr>
        </p:nvSpPr>
        <p:spPr>
          <a:xfrm>
            <a:off x="646111" y="452718"/>
            <a:ext cx="9404723" cy="1400530"/>
          </a:xfrm>
        </p:spPr>
        <p:txBody>
          <a:bodyPr>
            <a:normAutofit/>
          </a:bodyPr>
          <a:lstStyle/>
          <a:p>
            <a:pPr>
              <a:lnSpc>
                <a:spcPct val="90000"/>
              </a:lnSpc>
            </a:pPr>
            <a:r>
              <a:rPr lang="en-US" sz="2900" dirty="0"/>
              <a:t>Attendance Comparison</a:t>
            </a:r>
            <a:br>
              <a:rPr lang="en-US" sz="2900" dirty="0"/>
            </a:br>
            <a:r>
              <a:rPr lang="en-US" sz="2900" dirty="0"/>
              <a:t/>
            </a:r>
            <a:br>
              <a:rPr lang="en-US" sz="2900" dirty="0"/>
            </a:br>
            <a:r>
              <a:rPr lang="en-US" sz="2900" dirty="0"/>
              <a:t>97% Goal</a:t>
            </a:r>
          </a:p>
        </p:txBody>
      </p:sp>
      <p:graphicFrame>
        <p:nvGraphicFramePr>
          <p:cNvPr id="8" name="Content Placeholder 7">
            <a:extLst>
              <a:ext uri="{FF2B5EF4-FFF2-40B4-BE49-F238E27FC236}">
                <a16:creationId xmlns:a16="http://schemas.microsoft.com/office/drawing/2014/main" id="{37AE67EA-3691-489A-9D54-5E362F89B030}"/>
              </a:ext>
            </a:extLst>
          </p:cNvPr>
          <p:cNvGraphicFramePr>
            <a:graphicFrameLocks noGrp="1"/>
          </p:cNvGraphicFramePr>
          <p:nvPr>
            <p:ph idx="1"/>
            <p:extLst>
              <p:ext uri="{D42A27DB-BD31-4B8C-83A1-F6EECF244321}">
                <p14:modId xmlns:p14="http://schemas.microsoft.com/office/powerpoint/2010/main" val="3562521025"/>
              </p:ext>
            </p:extLst>
          </p:nvPr>
        </p:nvGraphicFramePr>
        <p:xfrm>
          <a:off x="646111" y="2140085"/>
          <a:ext cx="9404352" cy="405643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517949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9E81E6-2693-4D4B-A1B7-405AA7DDCD71}"/>
              </a:ext>
            </a:extLst>
          </p:cNvPr>
          <p:cNvSpPr>
            <a:spLocks noGrp="1"/>
          </p:cNvSpPr>
          <p:nvPr>
            <p:ph type="title"/>
          </p:nvPr>
        </p:nvSpPr>
        <p:spPr>
          <a:xfrm>
            <a:off x="646111" y="452718"/>
            <a:ext cx="9404723" cy="1400530"/>
          </a:xfrm>
        </p:spPr>
        <p:txBody>
          <a:bodyPr>
            <a:normAutofit/>
          </a:bodyPr>
          <a:lstStyle/>
          <a:p>
            <a:r>
              <a:rPr lang="en-US" dirty="0"/>
              <a:t>How is Attendance Taken?</a:t>
            </a:r>
          </a:p>
        </p:txBody>
      </p:sp>
      <p:graphicFrame>
        <p:nvGraphicFramePr>
          <p:cNvPr id="7" name="Content Placeholder 2">
            <a:extLst>
              <a:ext uri="{FF2B5EF4-FFF2-40B4-BE49-F238E27FC236}">
                <a16:creationId xmlns:a16="http://schemas.microsoft.com/office/drawing/2014/main" id="{B2A8E26C-C438-4331-9BD2-0071920D09E4}"/>
              </a:ext>
            </a:extLst>
          </p:cNvPr>
          <p:cNvGraphicFramePr>
            <a:graphicFrameLocks noGrp="1"/>
          </p:cNvGraphicFramePr>
          <p:nvPr>
            <p:ph idx="1"/>
            <p:extLst>
              <p:ext uri="{D42A27DB-BD31-4B8C-83A1-F6EECF244321}">
                <p14:modId xmlns:p14="http://schemas.microsoft.com/office/powerpoint/2010/main" val="2609618901"/>
              </p:ext>
            </p:extLst>
          </p:nvPr>
        </p:nvGraphicFramePr>
        <p:xfrm>
          <a:off x="646111" y="2237362"/>
          <a:ext cx="9404352" cy="404670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48779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2" cstate="print">
            <a:duotone>
              <a:schemeClr val="bg2">
                <a:shade val="69000"/>
                <a:hueMod val="108000"/>
                <a:satMod val="164000"/>
                <a:lumMod val="74000"/>
              </a:schemeClr>
              <a:schemeClr val="bg2">
                <a:tint val="96000"/>
                <a:hueMod val="88000"/>
                <a:satMod val="140000"/>
                <a:lumMod val="132000"/>
              </a:schemeClr>
            </a:duotone>
          </a:blip>
          <a:stretch/>
        </a:blip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923E8915-D2AA-4327-A45A-972C3CA9574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useBgFill="1">
        <p:nvSpPr>
          <p:cNvPr id="10" name="Rectangle 9">
            <a:extLst>
              <a:ext uri="{FF2B5EF4-FFF2-40B4-BE49-F238E27FC236}">
                <a16:creationId xmlns:a16="http://schemas.microsoft.com/office/drawing/2014/main" id="{8302FC3C-9804-4950-B721-5FD704BA60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0" y="0"/>
            <a:ext cx="12188952" cy="6858000"/>
          </a:xfrm>
          <a:prstGeom prst="rect">
            <a:avLst/>
          </a:prstGeom>
          <a:ln w="127000" cap="sq" cmpd="thinThick">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2" name="Straight Connector 11">
            <a:extLst>
              <a:ext uri="{FF2B5EF4-FFF2-40B4-BE49-F238E27FC236}">
                <a16:creationId xmlns:a16="http://schemas.microsoft.com/office/drawing/2014/main" id="{6B9695BD-ECF6-49CA-8877-8C493193C65D}"/>
              </a:ext>
              <a:ext uri="{C183D7F6-B498-43B3-948B-1728B52AA6E4}">
                <adec:decorative xmlns=""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828800"/>
            <a:ext cx="0" cy="3200400"/>
          </a:xfrm>
          <a:prstGeom prst="line">
            <a:avLst/>
          </a:prstGeom>
          <a:ln w="19050">
            <a:solidFill>
              <a:schemeClr val="bg2">
                <a:lumMod val="60000"/>
                <a:lumOff val="40000"/>
              </a:schemeClr>
            </a:solidFill>
          </a:ln>
        </p:spPr>
        <p:style>
          <a:lnRef idx="1">
            <a:schemeClr val="accent1"/>
          </a:lnRef>
          <a:fillRef idx="0">
            <a:schemeClr val="accent1"/>
          </a:fillRef>
          <a:effectRef idx="0">
            <a:schemeClr val="accent1"/>
          </a:effectRef>
          <a:fontRef idx="minor">
            <a:schemeClr val="tx1"/>
          </a:fontRef>
        </p:style>
      </p:cxnSp>
      <p:pic>
        <p:nvPicPr>
          <p:cNvPr id="14" name="Picture 13">
            <a:extLst>
              <a:ext uri="{FF2B5EF4-FFF2-40B4-BE49-F238E27FC236}">
                <a16:creationId xmlns:a16="http://schemas.microsoft.com/office/drawing/2014/main" id="{3BC6EBB2-9BDC-4075-BA6B-43A9FBF9C86C}"/>
              </a:ext>
              <a:ext uri="{C183D7F6-B498-43B3-948B-1728B52AA6E4}">
                <adec:decorative xmlns=""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rotWithShape="1">
          <a:blip r:embed="rId3" cstate="print">
            <a:extLst>
              <a:ext uri="{28A0092B-C50C-407E-A947-70E740481C1C}">
                <a14:useLocalDpi xmlns:a14="http://schemas.microsoft.com/office/drawing/2010/main" val="0"/>
              </a:ext>
            </a:extLst>
          </a:blip>
          <a:srcRect b="23320"/>
          <a:stretch/>
        </p:blipFill>
        <p:spPr>
          <a:xfrm>
            <a:off x="8605878" y="6228080"/>
            <a:ext cx="993734" cy="762000"/>
          </a:xfrm>
          <a:prstGeom prst="rect">
            <a:avLst/>
          </a:prstGeom>
        </p:spPr>
      </p:pic>
      <p:sp>
        <p:nvSpPr>
          <p:cNvPr id="16" name="Freeform 5">
            <a:extLst>
              <a:ext uri="{FF2B5EF4-FFF2-40B4-BE49-F238E27FC236}">
                <a16:creationId xmlns:a16="http://schemas.microsoft.com/office/drawing/2014/main" id="{F3798573-F27B-47EB-8EA4-7EE34954C2D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
          <a:xfrm>
            <a:off x="-1588" y="0"/>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tx1"/>
          </a:solidFill>
          <a:ln>
            <a:noFill/>
          </a:ln>
        </p:spPr>
      </p:sp>
      <p:sp>
        <p:nvSpPr>
          <p:cNvPr id="2" name="Title 1">
            <a:extLst>
              <a:ext uri="{FF2B5EF4-FFF2-40B4-BE49-F238E27FC236}">
                <a16:creationId xmlns:a16="http://schemas.microsoft.com/office/drawing/2014/main" id="{0E61E1AC-D201-4AB2-AF66-B1038C7E9643}"/>
              </a:ext>
            </a:extLst>
          </p:cNvPr>
          <p:cNvSpPr>
            <a:spLocks noGrp="1"/>
          </p:cNvSpPr>
          <p:nvPr>
            <p:ph type="title"/>
          </p:nvPr>
        </p:nvSpPr>
        <p:spPr>
          <a:xfrm>
            <a:off x="806195" y="804672"/>
            <a:ext cx="3521359" cy="5248656"/>
          </a:xfrm>
        </p:spPr>
        <p:txBody>
          <a:bodyPr anchor="ctr">
            <a:normAutofit/>
          </a:bodyPr>
          <a:lstStyle/>
          <a:p>
            <a:pPr algn="ctr"/>
            <a:r>
              <a:rPr lang="en-US" dirty="0"/>
              <a:t>How is Attendance </a:t>
            </a:r>
            <a:r>
              <a:rPr lang="en-US" dirty="0" smtClean="0"/>
              <a:t>Corrected or Excused?</a:t>
            </a:r>
            <a:endParaRPr lang="en-US" dirty="0"/>
          </a:p>
        </p:txBody>
      </p:sp>
      <p:sp>
        <p:nvSpPr>
          <p:cNvPr id="24" name="Content Placeholder 2">
            <a:extLst>
              <a:ext uri="{FF2B5EF4-FFF2-40B4-BE49-F238E27FC236}">
                <a16:creationId xmlns:a16="http://schemas.microsoft.com/office/drawing/2014/main" id="{EC466445-19AC-450C-B7A9-7D0F88359C3D}"/>
              </a:ext>
            </a:extLst>
          </p:cNvPr>
          <p:cNvSpPr>
            <a:spLocks noGrp="1"/>
          </p:cNvSpPr>
          <p:nvPr>
            <p:ph idx="1"/>
          </p:nvPr>
        </p:nvSpPr>
        <p:spPr>
          <a:xfrm>
            <a:off x="4975861" y="804671"/>
            <a:ext cx="6399930" cy="5248657"/>
          </a:xfrm>
        </p:spPr>
        <p:txBody>
          <a:bodyPr anchor="ctr">
            <a:normAutofit fontScale="92500" lnSpcReduction="10000"/>
          </a:bodyPr>
          <a:lstStyle/>
          <a:p>
            <a:r>
              <a:rPr lang="en-US" dirty="0" smtClean="0"/>
              <a:t> Parents send in documentation for student absence to Attendance Clerk</a:t>
            </a:r>
            <a:endParaRPr lang="en-US" dirty="0"/>
          </a:p>
          <a:p>
            <a:r>
              <a:rPr lang="en-US" dirty="0" smtClean="0"/>
              <a:t>Teachers send verification via email or paper form to Attendance Clerk</a:t>
            </a:r>
          </a:p>
          <a:p>
            <a:pPr lvl="1"/>
            <a:r>
              <a:rPr lang="en-US" dirty="0" smtClean="0"/>
              <a:t>Teachers have 24 hours to turn in the attendance verification forms to Attendance Clerk</a:t>
            </a:r>
          </a:p>
          <a:p>
            <a:pPr lvl="2"/>
            <a:r>
              <a:rPr lang="en-US" dirty="0" smtClean="0"/>
              <a:t>Attendance clerk has 72 hours (3 days) to correct the absence</a:t>
            </a:r>
            <a:endParaRPr lang="en-US" dirty="0"/>
          </a:p>
          <a:p>
            <a:r>
              <a:rPr lang="en-US" dirty="0" smtClean="0"/>
              <a:t>For Fieldtrip Groups Teacher have to turn in the student attendance list to the Attendance Clerk</a:t>
            </a:r>
          </a:p>
          <a:p>
            <a:pPr lvl="1"/>
            <a:r>
              <a:rPr lang="en-US" dirty="0" smtClean="0"/>
              <a:t>Students will be marked absent in the regular class (State Policy)</a:t>
            </a:r>
          </a:p>
          <a:p>
            <a:pPr lvl="1"/>
            <a:r>
              <a:rPr lang="en-US" dirty="0" smtClean="0"/>
              <a:t>Once the Fieldtrip Teacher has turned in the student attendance list the attendance clerk begins making corrections.</a:t>
            </a:r>
          </a:p>
          <a:p>
            <a:pPr lvl="2"/>
            <a:r>
              <a:rPr lang="en-US" dirty="0" smtClean="0"/>
              <a:t>If it is a large group, this can and will take more than 72 hours to complete</a:t>
            </a:r>
            <a:endParaRPr lang="en-US" dirty="0"/>
          </a:p>
          <a:p>
            <a:endParaRPr lang="en-US" dirty="0"/>
          </a:p>
          <a:p>
            <a:pPr>
              <a:buNone/>
            </a:pPr>
            <a:endParaRPr lang="en-US" dirty="0"/>
          </a:p>
        </p:txBody>
      </p:sp>
    </p:spTree>
    <p:extLst>
      <p:ext uri="{BB962C8B-B14F-4D97-AF65-F5344CB8AC3E}">
        <p14:creationId xmlns:p14="http://schemas.microsoft.com/office/powerpoint/2010/main" val="548132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3AEB63-BBBF-4245-A492-45AD264E52C5}"/>
              </a:ext>
            </a:extLst>
          </p:cNvPr>
          <p:cNvSpPr>
            <a:spLocks noGrp="1"/>
          </p:cNvSpPr>
          <p:nvPr>
            <p:ph type="title"/>
          </p:nvPr>
        </p:nvSpPr>
        <p:spPr/>
        <p:txBody>
          <a:bodyPr/>
          <a:lstStyle/>
          <a:p>
            <a:r>
              <a:rPr lang="en-US" dirty="0"/>
              <a:t>1</a:t>
            </a:r>
            <a:r>
              <a:rPr lang="en-US" baseline="30000" dirty="0"/>
              <a:t>st</a:t>
            </a:r>
            <a:r>
              <a:rPr lang="en-US" dirty="0"/>
              <a:t> Nine Weeks-6</a:t>
            </a:r>
            <a:r>
              <a:rPr lang="en-US" baseline="30000" dirty="0"/>
              <a:t>th</a:t>
            </a:r>
            <a:r>
              <a:rPr lang="en-US" dirty="0"/>
              <a:t> Grade</a:t>
            </a:r>
          </a:p>
        </p:txBody>
      </p:sp>
      <p:graphicFrame>
        <p:nvGraphicFramePr>
          <p:cNvPr id="4" name="Table 4">
            <a:extLst>
              <a:ext uri="{FF2B5EF4-FFF2-40B4-BE49-F238E27FC236}">
                <a16:creationId xmlns:a16="http://schemas.microsoft.com/office/drawing/2014/main" id="{D6BFE80F-2775-4991-98B6-7A6C3C038FDA}"/>
              </a:ext>
            </a:extLst>
          </p:cNvPr>
          <p:cNvGraphicFramePr>
            <a:graphicFrameLocks noGrp="1"/>
          </p:cNvGraphicFramePr>
          <p:nvPr>
            <p:ph idx="1"/>
            <p:extLst>
              <p:ext uri="{D42A27DB-BD31-4B8C-83A1-F6EECF244321}">
                <p14:modId xmlns:p14="http://schemas.microsoft.com/office/powerpoint/2010/main" val="1092144536"/>
              </p:ext>
            </p:extLst>
          </p:nvPr>
        </p:nvGraphicFramePr>
        <p:xfrm>
          <a:off x="807720" y="1825625"/>
          <a:ext cx="8442960" cy="2910840"/>
        </p:xfrm>
        <a:graphic>
          <a:graphicData uri="http://schemas.openxmlformats.org/drawingml/2006/table">
            <a:tbl>
              <a:tblPr firstRow="1" bandRow="1">
                <a:tableStyleId>{5C22544A-7EE6-4342-B048-85BDC9FD1C3A}</a:tableStyleId>
              </a:tblPr>
              <a:tblGrid>
                <a:gridCol w="2133600">
                  <a:extLst>
                    <a:ext uri="{9D8B030D-6E8A-4147-A177-3AD203B41FA5}">
                      <a16:colId xmlns:a16="http://schemas.microsoft.com/office/drawing/2014/main" val="686867463"/>
                    </a:ext>
                  </a:extLst>
                </a:gridCol>
                <a:gridCol w="2103120">
                  <a:extLst>
                    <a:ext uri="{9D8B030D-6E8A-4147-A177-3AD203B41FA5}">
                      <a16:colId xmlns:a16="http://schemas.microsoft.com/office/drawing/2014/main" val="1572565548"/>
                    </a:ext>
                  </a:extLst>
                </a:gridCol>
                <a:gridCol w="2103120">
                  <a:extLst>
                    <a:ext uri="{9D8B030D-6E8A-4147-A177-3AD203B41FA5}">
                      <a16:colId xmlns:a16="http://schemas.microsoft.com/office/drawing/2014/main" val="83404857"/>
                    </a:ext>
                  </a:extLst>
                </a:gridCol>
                <a:gridCol w="2103120">
                  <a:extLst>
                    <a:ext uri="{9D8B030D-6E8A-4147-A177-3AD203B41FA5}">
                      <a16:colId xmlns:a16="http://schemas.microsoft.com/office/drawing/2014/main" val="3736652021"/>
                    </a:ext>
                  </a:extLst>
                </a:gridCol>
              </a:tblGrid>
              <a:tr h="445135">
                <a:tc>
                  <a:txBody>
                    <a:bodyPr/>
                    <a:lstStyle/>
                    <a:p>
                      <a:r>
                        <a:rPr lang="en-US" dirty="0"/>
                        <a:t>Subject</a:t>
                      </a:r>
                    </a:p>
                  </a:txBody>
                  <a:tcPr/>
                </a:tc>
                <a:tc>
                  <a:txBody>
                    <a:bodyPr/>
                    <a:lstStyle/>
                    <a:p>
                      <a:r>
                        <a:rPr lang="en-US" dirty="0"/>
                        <a:t>Approach/</a:t>
                      </a:r>
                    </a:p>
                    <a:p>
                      <a:r>
                        <a:rPr lang="en-US" dirty="0"/>
                        <a:t>Satisfactory</a:t>
                      </a:r>
                    </a:p>
                  </a:txBody>
                  <a:tcPr/>
                </a:tc>
                <a:tc>
                  <a:txBody>
                    <a:bodyPr/>
                    <a:lstStyle/>
                    <a:p>
                      <a:r>
                        <a:rPr lang="en-US" dirty="0"/>
                        <a:t>Meets/</a:t>
                      </a:r>
                    </a:p>
                    <a:p>
                      <a:r>
                        <a:rPr lang="en-US" dirty="0"/>
                        <a:t>Advanced</a:t>
                      </a:r>
                    </a:p>
                  </a:txBody>
                  <a:tcPr/>
                </a:tc>
                <a:tc>
                  <a:txBody>
                    <a:bodyPr/>
                    <a:lstStyle/>
                    <a:p>
                      <a:r>
                        <a:rPr lang="en-US" dirty="0"/>
                        <a:t>Masters</a:t>
                      </a:r>
                    </a:p>
                  </a:txBody>
                  <a:tcPr/>
                </a:tc>
                <a:extLst>
                  <a:ext uri="{0D108BD9-81ED-4DB2-BD59-A6C34878D82A}">
                    <a16:rowId xmlns:a16="http://schemas.microsoft.com/office/drawing/2014/main" val="1255183100"/>
                  </a:ext>
                </a:extLst>
              </a:tr>
              <a:tr h="370840">
                <a:tc>
                  <a:txBody>
                    <a:bodyPr/>
                    <a:lstStyle/>
                    <a:p>
                      <a:r>
                        <a:rPr lang="en-US" dirty="0"/>
                        <a:t>Writing</a:t>
                      </a:r>
                    </a:p>
                  </a:txBody>
                  <a:tcPr/>
                </a:tc>
                <a:tc>
                  <a:txBody>
                    <a:bodyPr/>
                    <a:lstStyle/>
                    <a:p>
                      <a:pPr algn="r" fontAlgn="ctr"/>
                      <a:r>
                        <a:rPr lang="en-US" dirty="0">
                          <a:effectLst/>
                        </a:rPr>
                        <a:t>38.32%</a:t>
                      </a:r>
                    </a:p>
                  </a:txBody>
                  <a:tcPr anchor="ctr"/>
                </a:tc>
                <a:tc>
                  <a:txBody>
                    <a:bodyPr/>
                    <a:lstStyle/>
                    <a:p>
                      <a:pPr algn="r" fontAlgn="ctr"/>
                      <a:r>
                        <a:rPr lang="en-US" dirty="0">
                          <a:effectLst/>
                        </a:rPr>
                        <a:t>16.82%</a:t>
                      </a:r>
                    </a:p>
                  </a:txBody>
                  <a:tcPr anchor="ctr"/>
                </a:tc>
                <a:tc>
                  <a:txBody>
                    <a:bodyPr/>
                    <a:lstStyle/>
                    <a:p>
                      <a:pPr algn="r" fontAlgn="ctr"/>
                      <a:r>
                        <a:rPr lang="en-US" dirty="0">
                          <a:effectLst/>
                        </a:rPr>
                        <a:t>3.74%</a:t>
                      </a:r>
                    </a:p>
                  </a:txBody>
                  <a:tcPr anchor="ctr"/>
                </a:tc>
                <a:extLst>
                  <a:ext uri="{0D108BD9-81ED-4DB2-BD59-A6C34878D82A}">
                    <a16:rowId xmlns:a16="http://schemas.microsoft.com/office/drawing/2014/main" val="3450783437"/>
                  </a:ext>
                </a:extLst>
              </a:tr>
              <a:tr h="370840">
                <a:tc>
                  <a:txBody>
                    <a:bodyPr/>
                    <a:lstStyle/>
                    <a:p>
                      <a:r>
                        <a:rPr lang="en-US" sz="3200" b="1" dirty="0"/>
                        <a:t>Reading</a:t>
                      </a:r>
                    </a:p>
                  </a:txBody>
                  <a:tcPr/>
                </a:tc>
                <a:tc>
                  <a:txBody>
                    <a:bodyPr/>
                    <a:lstStyle/>
                    <a:p>
                      <a:pPr algn="r" fontAlgn="ctr"/>
                      <a:r>
                        <a:rPr lang="en-US" sz="3200" b="1" dirty="0">
                          <a:effectLst/>
                        </a:rPr>
                        <a:t>60.18%</a:t>
                      </a:r>
                    </a:p>
                  </a:txBody>
                  <a:tcPr anchor="ctr"/>
                </a:tc>
                <a:tc>
                  <a:txBody>
                    <a:bodyPr/>
                    <a:lstStyle/>
                    <a:p>
                      <a:pPr algn="r" fontAlgn="ctr"/>
                      <a:r>
                        <a:rPr lang="en-US" sz="3200" b="1" dirty="0">
                          <a:effectLst/>
                        </a:rPr>
                        <a:t>26.24%</a:t>
                      </a:r>
                    </a:p>
                  </a:txBody>
                  <a:tcPr anchor="ctr"/>
                </a:tc>
                <a:tc>
                  <a:txBody>
                    <a:bodyPr/>
                    <a:lstStyle/>
                    <a:p>
                      <a:pPr algn="r" fontAlgn="ctr"/>
                      <a:r>
                        <a:rPr lang="en-US" sz="3200" b="1" dirty="0">
                          <a:effectLst/>
                        </a:rPr>
                        <a:t>3.62%</a:t>
                      </a:r>
                    </a:p>
                  </a:txBody>
                  <a:tcPr anchor="ctr"/>
                </a:tc>
                <a:extLst>
                  <a:ext uri="{0D108BD9-81ED-4DB2-BD59-A6C34878D82A}">
                    <a16:rowId xmlns:a16="http://schemas.microsoft.com/office/drawing/2014/main" val="1240807906"/>
                  </a:ext>
                </a:extLst>
              </a:tr>
              <a:tr h="370840">
                <a:tc>
                  <a:txBody>
                    <a:bodyPr/>
                    <a:lstStyle/>
                    <a:p>
                      <a:r>
                        <a:rPr lang="en-US" sz="3200" b="1" dirty="0"/>
                        <a:t>Math</a:t>
                      </a:r>
                    </a:p>
                  </a:txBody>
                  <a:tcPr/>
                </a:tc>
                <a:tc>
                  <a:txBody>
                    <a:bodyPr/>
                    <a:lstStyle/>
                    <a:p>
                      <a:pPr algn="r" fontAlgn="ctr"/>
                      <a:r>
                        <a:rPr lang="en-US" sz="3200" b="1" dirty="0">
                          <a:effectLst/>
                        </a:rPr>
                        <a:t>59.24%</a:t>
                      </a:r>
                    </a:p>
                  </a:txBody>
                  <a:tcPr anchor="ctr"/>
                </a:tc>
                <a:tc>
                  <a:txBody>
                    <a:bodyPr/>
                    <a:lstStyle/>
                    <a:p>
                      <a:pPr algn="r" fontAlgn="ctr"/>
                      <a:r>
                        <a:rPr lang="en-US" sz="3200" b="1" dirty="0">
                          <a:effectLst/>
                        </a:rPr>
                        <a:t>26.54%</a:t>
                      </a:r>
                    </a:p>
                  </a:txBody>
                  <a:tcPr anchor="ctr"/>
                </a:tc>
                <a:tc>
                  <a:txBody>
                    <a:bodyPr/>
                    <a:lstStyle/>
                    <a:p>
                      <a:pPr algn="r" fontAlgn="ctr"/>
                      <a:r>
                        <a:rPr lang="en-US" sz="3200" b="1" dirty="0">
                          <a:effectLst/>
                        </a:rPr>
                        <a:t>8.53%</a:t>
                      </a:r>
                    </a:p>
                  </a:txBody>
                  <a:tcPr anchor="ctr"/>
                </a:tc>
                <a:extLst>
                  <a:ext uri="{0D108BD9-81ED-4DB2-BD59-A6C34878D82A}">
                    <a16:rowId xmlns:a16="http://schemas.microsoft.com/office/drawing/2014/main" val="2342876546"/>
                  </a:ext>
                </a:extLst>
              </a:tr>
              <a:tr h="370840">
                <a:tc>
                  <a:txBody>
                    <a:bodyPr/>
                    <a:lstStyle/>
                    <a:p>
                      <a:r>
                        <a:rPr lang="en-US" dirty="0"/>
                        <a:t>Science</a:t>
                      </a:r>
                    </a:p>
                  </a:txBody>
                  <a:tcPr/>
                </a:tc>
                <a:tc>
                  <a:txBody>
                    <a:bodyPr/>
                    <a:lstStyle/>
                    <a:p>
                      <a:pPr algn="r" fontAlgn="ctr"/>
                      <a:r>
                        <a:rPr lang="en-US" dirty="0">
                          <a:effectLst/>
                        </a:rPr>
                        <a:t>35.96%</a:t>
                      </a:r>
                    </a:p>
                  </a:txBody>
                  <a:tcPr anchor="ctr"/>
                </a:tc>
                <a:tc>
                  <a:txBody>
                    <a:bodyPr/>
                    <a:lstStyle/>
                    <a:p>
                      <a:pPr algn="r" fontAlgn="ctr"/>
                      <a:r>
                        <a:rPr lang="en-US" dirty="0">
                          <a:effectLst/>
                        </a:rPr>
                        <a:t>0.99%</a:t>
                      </a:r>
                    </a:p>
                  </a:txBody>
                  <a:tcPr anchor="ctr"/>
                </a:tc>
                <a:tc>
                  <a:txBody>
                    <a:bodyPr/>
                    <a:lstStyle/>
                    <a:p>
                      <a:pPr algn="r" fontAlgn="ctr"/>
                      <a:endParaRPr lang="en-US" dirty="0">
                        <a:effectLst/>
                      </a:endParaRPr>
                    </a:p>
                  </a:txBody>
                  <a:tcPr anchor="ctr"/>
                </a:tc>
                <a:extLst>
                  <a:ext uri="{0D108BD9-81ED-4DB2-BD59-A6C34878D82A}">
                    <a16:rowId xmlns:a16="http://schemas.microsoft.com/office/drawing/2014/main" val="3555576350"/>
                  </a:ext>
                </a:extLst>
              </a:tr>
              <a:tr h="370840">
                <a:tc>
                  <a:txBody>
                    <a:bodyPr/>
                    <a:lstStyle/>
                    <a:p>
                      <a:r>
                        <a:rPr lang="en-US" dirty="0"/>
                        <a:t>Social Studies</a:t>
                      </a:r>
                    </a:p>
                  </a:txBody>
                  <a:tcPr/>
                </a:tc>
                <a:tc>
                  <a:txBody>
                    <a:bodyPr/>
                    <a:lstStyle/>
                    <a:p>
                      <a:pPr algn="r" fontAlgn="ctr"/>
                      <a:r>
                        <a:rPr lang="en-US" dirty="0">
                          <a:effectLst/>
                        </a:rPr>
                        <a:t>88.38%</a:t>
                      </a:r>
                    </a:p>
                  </a:txBody>
                  <a:tcPr anchor="ctr"/>
                </a:tc>
                <a:tc>
                  <a:txBody>
                    <a:bodyPr/>
                    <a:lstStyle/>
                    <a:p>
                      <a:pPr algn="r" fontAlgn="ctr"/>
                      <a:r>
                        <a:rPr lang="en-US" dirty="0">
                          <a:effectLst/>
                        </a:rPr>
                        <a:t>51.87%</a:t>
                      </a:r>
                    </a:p>
                  </a:txBody>
                  <a:tcPr anchor="ctr"/>
                </a:tc>
                <a:tc>
                  <a:txBody>
                    <a:bodyPr/>
                    <a:lstStyle/>
                    <a:p>
                      <a:pPr algn="r" fontAlgn="ctr"/>
                      <a:r>
                        <a:rPr lang="en-US" dirty="0">
                          <a:effectLst/>
                        </a:rPr>
                        <a:t>36.51%</a:t>
                      </a:r>
                    </a:p>
                  </a:txBody>
                  <a:tcPr anchor="ctr"/>
                </a:tc>
                <a:extLst>
                  <a:ext uri="{0D108BD9-81ED-4DB2-BD59-A6C34878D82A}">
                    <a16:rowId xmlns:a16="http://schemas.microsoft.com/office/drawing/2014/main" val="81348215"/>
                  </a:ext>
                </a:extLst>
              </a:tr>
            </a:tbl>
          </a:graphicData>
        </a:graphic>
      </p:graphicFrame>
    </p:spTree>
    <p:extLst>
      <p:ext uri="{BB962C8B-B14F-4D97-AF65-F5344CB8AC3E}">
        <p14:creationId xmlns:p14="http://schemas.microsoft.com/office/powerpoint/2010/main" val="33692681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1C70DE-C556-46AB-87B8-2A0C3DDA0B7B}"/>
              </a:ext>
            </a:extLst>
          </p:cNvPr>
          <p:cNvSpPr>
            <a:spLocks noGrp="1"/>
          </p:cNvSpPr>
          <p:nvPr>
            <p:ph type="title"/>
          </p:nvPr>
        </p:nvSpPr>
        <p:spPr/>
        <p:txBody>
          <a:bodyPr/>
          <a:lstStyle/>
          <a:p>
            <a:r>
              <a:rPr lang="en-US" dirty="0"/>
              <a:t>1</a:t>
            </a:r>
            <a:r>
              <a:rPr lang="en-US" baseline="30000" dirty="0"/>
              <a:t>st</a:t>
            </a:r>
            <a:r>
              <a:rPr lang="en-US" dirty="0"/>
              <a:t> Nine Weeks-7</a:t>
            </a:r>
            <a:r>
              <a:rPr lang="en-US" baseline="30000" dirty="0"/>
              <a:t>th</a:t>
            </a:r>
            <a:r>
              <a:rPr lang="en-US" dirty="0"/>
              <a:t> Grade</a:t>
            </a:r>
          </a:p>
        </p:txBody>
      </p:sp>
      <p:graphicFrame>
        <p:nvGraphicFramePr>
          <p:cNvPr id="4" name="Table 4">
            <a:extLst>
              <a:ext uri="{FF2B5EF4-FFF2-40B4-BE49-F238E27FC236}">
                <a16:creationId xmlns:a16="http://schemas.microsoft.com/office/drawing/2014/main" id="{4AF21292-CADD-4495-9937-DDD6222956F4}"/>
              </a:ext>
            </a:extLst>
          </p:cNvPr>
          <p:cNvGraphicFramePr>
            <a:graphicFrameLocks noGrp="1"/>
          </p:cNvGraphicFramePr>
          <p:nvPr>
            <p:ph idx="1"/>
            <p:extLst>
              <p:ext uri="{D42A27DB-BD31-4B8C-83A1-F6EECF244321}">
                <p14:modId xmlns:p14="http://schemas.microsoft.com/office/powerpoint/2010/main" val="1568197392"/>
              </p:ext>
            </p:extLst>
          </p:nvPr>
        </p:nvGraphicFramePr>
        <p:xfrm>
          <a:off x="899160" y="1825625"/>
          <a:ext cx="10454640" cy="2849880"/>
        </p:xfrm>
        <a:graphic>
          <a:graphicData uri="http://schemas.openxmlformats.org/drawingml/2006/table">
            <a:tbl>
              <a:tblPr firstRow="1" bandRow="1">
                <a:tableStyleId>{5C22544A-7EE6-4342-B048-85BDC9FD1C3A}</a:tableStyleId>
              </a:tblPr>
              <a:tblGrid>
                <a:gridCol w="2148840">
                  <a:extLst>
                    <a:ext uri="{9D8B030D-6E8A-4147-A177-3AD203B41FA5}">
                      <a16:colId xmlns:a16="http://schemas.microsoft.com/office/drawing/2014/main" val="2844807972"/>
                    </a:ext>
                  </a:extLst>
                </a:gridCol>
                <a:gridCol w="3048000">
                  <a:extLst>
                    <a:ext uri="{9D8B030D-6E8A-4147-A177-3AD203B41FA5}">
                      <a16:colId xmlns:a16="http://schemas.microsoft.com/office/drawing/2014/main" val="4079972935"/>
                    </a:ext>
                  </a:extLst>
                </a:gridCol>
                <a:gridCol w="2628900">
                  <a:extLst>
                    <a:ext uri="{9D8B030D-6E8A-4147-A177-3AD203B41FA5}">
                      <a16:colId xmlns:a16="http://schemas.microsoft.com/office/drawing/2014/main" val="3309098913"/>
                    </a:ext>
                  </a:extLst>
                </a:gridCol>
                <a:gridCol w="2628900">
                  <a:extLst>
                    <a:ext uri="{9D8B030D-6E8A-4147-A177-3AD203B41FA5}">
                      <a16:colId xmlns:a16="http://schemas.microsoft.com/office/drawing/2014/main" val="910247570"/>
                    </a:ext>
                  </a:extLst>
                </a:gridCol>
              </a:tblGrid>
              <a:tr h="370840">
                <a:tc>
                  <a:txBody>
                    <a:bodyPr/>
                    <a:lstStyle/>
                    <a:p>
                      <a:r>
                        <a:rPr lang="en-US" dirty="0"/>
                        <a:t>Subject</a:t>
                      </a:r>
                    </a:p>
                  </a:txBody>
                  <a:tcPr/>
                </a:tc>
                <a:tc>
                  <a:txBody>
                    <a:bodyPr/>
                    <a:lstStyle/>
                    <a:p>
                      <a:r>
                        <a:rPr lang="en-US" dirty="0"/>
                        <a:t>Approach/Satisfactory</a:t>
                      </a:r>
                    </a:p>
                  </a:txBody>
                  <a:tcPr/>
                </a:tc>
                <a:tc>
                  <a:txBody>
                    <a:bodyPr/>
                    <a:lstStyle/>
                    <a:p>
                      <a:r>
                        <a:rPr lang="en-US" dirty="0"/>
                        <a:t>Meets/ Advanced</a:t>
                      </a:r>
                    </a:p>
                  </a:txBody>
                  <a:tcPr/>
                </a:tc>
                <a:tc>
                  <a:txBody>
                    <a:bodyPr/>
                    <a:lstStyle/>
                    <a:p>
                      <a:r>
                        <a:rPr lang="en-US" dirty="0"/>
                        <a:t>Masters</a:t>
                      </a:r>
                    </a:p>
                  </a:txBody>
                  <a:tcPr/>
                </a:tc>
                <a:extLst>
                  <a:ext uri="{0D108BD9-81ED-4DB2-BD59-A6C34878D82A}">
                    <a16:rowId xmlns:a16="http://schemas.microsoft.com/office/drawing/2014/main" val="1371713398"/>
                  </a:ext>
                </a:extLst>
              </a:tr>
              <a:tr h="370840">
                <a:tc>
                  <a:txBody>
                    <a:bodyPr/>
                    <a:lstStyle/>
                    <a:p>
                      <a:r>
                        <a:rPr lang="en-US" sz="3200" b="1" dirty="0"/>
                        <a:t>Writing</a:t>
                      </a:r>
                    </a:p>
                  </a:txBody>
                  <a:tcPr/>
                </a:tc>
                <a:tc>
                  <a:txBody>
                    <a:bodyPr/>
                    <a:lstStyle/>
                    <a:p>
                      <a:pPr algn="r" fontAlgn="ctr"/>
                      <a:r>
                        <a:rPr lang="en-US" sz="3200" b="1" dirty="0">
                          <a:effectLst/>
                        </a:rPr>
                        <a:t>63.97%</a:t>
                      </a:r>
                    </a:p>
                  </a:txBody>
                  <a:tcPr anchor="ctr"/>
                </a:tc>
                <a:tc>
                  <a:txBody>
                    <a:bodyPr/>
                    <a:lstStyle/>
                    <a:p>
                      <a:pPr algn="r" fontAlgn="ctr"/>
                      <a:r>
                        <a:rPr lang="en-US" sz="3200" b="1" dirty="0">
                          <a:effectLst/>
                        </a:rPr>
                        <a:t>24.63%</a:t>
                      </a:r>
                    </a:p>
                  </a:txBody>
                  <a:tcPr anchor="ctr"/>
                </a:tc>
                <a:tc>
                  <a:txBody>
                    <a:bodyPr/>
                    <a:lstStyle/>
                    <a:p>
                      <a:pPr algn="r" fontAlgn="ctr"/>
                      <a:r>
                        <a:rPr lang="en-US" sz="3200" b="1" dirty="0">
                          <a:effectLst/>
                        </a:rPr>
                        <a:t>2.57%</a:t>
                      </a:r>
                    </a:p>
                  </a:txBody>
                  <a:tcPr anchor="ctr"/>
                </a:tc>
                <a:extLst>
                  <a:ext uri="{0D108BD9-81ED-4DB2-BD59-A6C34878D82A}">
                    <a16:rowId xmlns:a16="http://schemas.microsoft.com/office/drawing/2014/main" val="3199660525"/>
                  </a:ext>
                </a:extLst>
              </a:tr>
              <a:tr h="370840">
                <a:tc>
                  <a:txBody>
                    <a:bodyPr/>
                    <a:lstStyle/>
                    <a:p>
                      <a:r>
                        <a:rPr lang="en-US" sz="3200" b="1" dirty="0"/>
                        <a:t>Reading</a:t>
                      </a:r>
                    </a:p>
                  </a:txBody>
                  <a:tcPr/>
                </a:tc>
                <a:tc>
                  <a:txBody>
                    <a:bodyPr/>
                    <a:lstStyle/>
                    <a:p>
                      <a:pPr algn="r" fontAlgn="ctr"/>
                      <a:r>
                        <a:rPr lang="en-US" sz="3200" b="1" dirty="0">
                          <a:effectLst/>
                        </a:rPr>
                        <a:t>81.82%</a:t>
                      </a:r>
                    </a:p>
                  </a:txBody>
                  <a:tcPr anchor="ctr"/>
                </a:tc>
                <a:tc>
                  <a:txBody>
                    <a:bodyPr/>
                    <a:lstStyle/>
                    <a:p>
                      <a:pPr algn="r" fontAlgn="ctr"/>
                      <a:r>
                        <a:rPr lang="en-US" sz="3200" b="1" dirty="0">
                          <a:effectLst/>
                        </a:rPr>
                        <a:t>70.18%</a:t>
                      </a:r>
                    </a:p>
                  </a:txBody>
                  <a:tcPr anchor="ctr"/>
                </a:tc>
                <a:tc>
                  <a:txBody>
                    <a:bodyPr/>
                    <a:lstStyle/>
                    <a:p>
                      <a:pPr algn="r" fontAlgn="ctr"/>
                      <a:r>
                        <a:rPr lang="en-US" sz="3200" b="1" dirty="0">
                          <a:effectLst/>
                        </a:rPr>
                        <a:t>53.09%</a:t>
                      </a:r>
                    </a:p>
                  </a:txBody>
                  <a:tcPr anchor="ctr"/>
                </a:tc>
                <a:extLst>
                  <a:ext uri="{0D108BD9-81ED-4DB2-BD59-A6C34878D82A}">
                    <a16:rowId xmlns:a16="http://schemas.microsoft.com/office/drawing/2014/main" val="3294372298"/>
                  </a:ext>
                </a:extLst>
              </a:tr>
              <a:tr h="370840">
                <a:tc>
                  <a:txBody>
                    <a:bodyPr/>
                    <a:lstStyle/>
                    <a:p>
                      <a:r>
                        <a:rPr lang="en-US" sz="3200" b="1" dirty="0"/>
                        <a:t>Math</a:t>
                      </a:r>
                    </a:p>
                  </a:txBody>
                  <a:tcPr/>
                </a:tc>
                <a:tc>
                  <a:txBody>
                    <a:bodyPr/>
                    <a:lstStyle/>
                    <a:p>
                      <a:pPr algn="r" fontAlgn="ctr"/>
                      <a:r>
                        <a:rPr lang="en-US" sz="3200" b="1" dirty="0">
                          <a:effectLst/>
                        </a:rPr>
                        <a:t>50.31%</a:t>
                      </a:r>
                    </a:p>
                  </a:txBody>
                  <a:tcPr anchor="ctr"/>
                </a:tc>
                <a:tc>
                  <a:txBody>
                    <a:bodyPr/>
                    <a:lstStyle/>
                    <a:p>
                      <a:pPr algn="r" fontAlgn="ctr"/>
                      <a:r>
                        <a:rPr lang="en-US" sz="3200" b="1" dirty="0">
                          <a:effectLst/>
                        </a:rPr>
                        <a:t>7.98%</a:t>
                      </a:r>
                    </a:p>
                  </a:txBody>
                  <a:tcPr anchor="ctr"/>
                </a:tc>
                <a:tc>
                  <a:txBody>
                    <a:bodyPr/>
                    <a:lstStyle/>
                    <a:p>
                      <a:pPr algn="r" fontAlgn="ctr"/>
                      <a:r>
                        <a:rPr lang="en-US" sz="3200" b="1" dirty="0">
                          <a:effectLst/>
                        </a:rPr>
                        <a:t>0%</a:t>
                      </a:r>
                    </a:p>
                  </a:txBody>
                  <a:tcPr anchor="ctr"/>
                </a:tc>
                <a:extLst>
                  <a:ext uri="{0D108BD9-81ED-4DB2-BD59-A6C34878D82A}">
                    <a16:rowId xmlns:a16="http://schemas.microsoft.com/office/drawing/2014/main" val="3123951218"/>
                  </a:ext>
                </a:extLst>
              </a:tr>
              <a:tr h="370840">
                <a:tc>
                  <a:txBody>
                    <a:bodyPr/>
                    <a:lstStyle/>
                    <a:p>
                      <a:r>
                        <a:rPr lang="en-US" dirty="0"/>
                        <a:t>Science</a:t>
                      </a:r>
                    </a:p>
                  </a:txBody>
                  <a:tcPr/>
                </a:tc>
                <a:tc>
                  <a:txBody>
                    <a:bodyPr/>
                    <a:lstStyle/>
                    <a:p>
                      <a:pPr algn="r" fontAlgn="ctr"/>
                      <a:r>
                        <a:rPr lang="en-US" dirty="0">
                          <a:effectLst/>
                        </a:rPr>
                        <a:t>6.82%</a:t>
                      </a:r>
                    </a:p>
                  </a:txBody>
                  <a:tcPr anchor="ctr"/>
                </a:tc>
                <a:tc>
                  <a:txBody>
                    <a:bodyPr/>
                    <a:lstStyle/>
                    <a:p>
                      <a:pPr algn="r" fontAlgn="ctr"/>
                      <a:r>
                        <a:rPr lang="en-US" dirty="0">
                          <a:effectLst/>
                        </a:rPr>
                        <a:t>1.15%</a:t>
                      </a:r>
                    </a:p>
                  </a:txBody>
                  <a:tcPr anchor="ctr"/>
                </a:tc>
                <a:tc>
                  <a:txBody>
                    <a:bodyPr/>
                    <a:lstStyle/>
                    <a:p>
                      <a:pPr algn="r" fontAlgn="ctr"/>
                      <a:endParaRPr lang="en-US" dirty="0">
                        <a:effectLst/>
                      </a:endParaRPr>
                    </a:p>
                  </a:txBody>
                  <a:tcPr anchor="ctr"/>
                </a:tc>
                <a:extLst>
                  <a:ext uri="{0D108BD9-81ED-4DB2-BD59-A6C34878D82A}">
                    <a16:rowId xmlns:a16="http://schemas.microsoft.com/office/drawing/2014/main" val="3794495468"/>
                  </a:ext>
                </a:extLst>
              </a:tr>
              <a:tr h="370840">
                <a:tc>
                  <a:txBody>
                    <a:bodyPr/>
                    <a:lstStyle/>
                    <a:p>
                      <a:r>
                        <a:rPr lang="en-US" dirty="0"/>
                        <a:t>Social Studies</a:t>
                      </a:r>
                    </a:p>
                  </a:txBody>
                  <a:tcPr/>
                </a:tc>
                <a:tc>
                  <a:txBody>
                    <a:bodyPr/>
                    <a:lstStyle/>
                    <a:p>
                      <a:pPr algn="r" fontAlgn="ctr"/>
                      <a:r>
                        <a:rPr lang="en-US" dirty="0">
                          <a:effectLst/>
                        </a:rPr>
                        <a:t>60.97%</a:t>
                      </a:r>
                    </a:p>
                  </a:txBody>
                  <a:tcPr anchor="ctr"/>
                </a:tc>
                <a:tc>
                  <a:txBody>
                    <a:bodyPr/>
                    <a:lstStyle/>
                    <a:p>
                      <a:pPr algn="r" fontAlgn="ctr"/>
                      <a:r>
                        <a:rPr lang="en-US" dirty="0">
                          <a:effectLst/>
                        </a:rPr>
                        <a:t>37.92%</a:t>
                      </a:r>
                    </a:p>
                  </a:txBody>
                  <a:tcPr anchor="ctr"/>
                </a:tc>
                <a:tc>
                  <a:txBody>
                    <a:bodyPr/>
                    <a:lstStyle/>
                    <a:p>
                      <a:pPr algn="r" fontAlgn="ctr"/>
                      <a:r>
                        <a:rPr lang="en-US" dirty="0">
                          <a:effectLst/>
                        </a:rPr>
                        <a:t>17.47%</a:t>
                      </a:r>
                    </a:p>
                  </a:txBody>
                  <a:tcPr anchor="ctr"/>
                </a:tc>
                <a:extLst>
                  <a:ext uri="{0D108BD9-81ED-4DB2-BD59-A6C34878D82A}">
                    <a16:rowId xmlns:a16="http://schemas.microsoft.com/office/drawing/2014/main" val="3075579422"/>
                  </a:ext>
                </a:extLst>
              </a:tr>
            </a:tbl>
          </a:graphicData>
        </a:graphic>
      </p:graphicFrame>
    </p:spTree>
    <p:extLst>
      <p:ext uri="{BB962C8B-B14F-4D97-AF65-F5344CB8AC3E}">
        <p14:creationId xmlns:p14="http://schemas.microsoft.com/office/powerpoint/2010/main" val="1182141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AA4DF9-F9CC-4B66-951E-D09EDCB9A932}"/>
              </a:ext>
            </a:extLst>
          </p:cNvPr>
          <p:cNvSpPr>
            <a:spLocks noGrp="1"/>
          </p:cNvSpPr>
          <p:nvPr>
            <p:ph type="title"/>
          </p:nvPr>
        </p:nvSpPr>
        <p:spPr/>
        <p:txBody>
          <a:bodyPr/>
          <a:lstStyle/>
          <a:p>
            <a:r>
              <a:rPr lang="en-US" dirty="0"/>
              <a:t>1</a:t>
            </a:r>
            <a:r>
              <a:rPr lang="en-US" baseline="30000" dirty="0"/>
              <a:t>st</a:t>
            </a:r>
            <a:r>
              <a:rPr lang="en-US" dirty="0"/>
              <a:t> Nine Weeks-8</a:t>
            </a:r>
            <a:r>
              <a:rPr lang="en-US" baseline="30000" dirty="0"/>
              <a:t>th</a:t>
            </a:r>
            <a:r>
              <a:rPr lang="en-US" dirty="0"/>
              <a:t> Grade</a:t>
            </a:r>
          </a:p>
        </p:txBody>
      </p:sp>
      <p:graphicFrame>
        <p:nvGraphicFramePr>
          <p:cNvPr id="4" name="Table 4">
            <a:extLst>
              <a:ext uri="{FF2B5EF4-FFF2-40B4-BE49-F238E27FC236}">
                <a16:creationId xmlns:a16="http://schemas.microsoft.com/office/drawing/2014/main" id="{51E94030-09FA-4437-90D2-DD5D19DC88B2}"/>
              </a:ext>
            </a:extLst>
          </p:cNvPr>
          <p:cNvGraphicFramePr>
            <a:graphicFrameLocks noGrp="1"/>
          </p:cNvGraphicFramePr>
          <p:nvPr>
            <p:ph idx="1"/>
            <p:extLst>
              <p:ext uri="{D42A27DB-BD31-4B8C-83A1-F6EECF244321}">
                <p14:modId xmlns:p14="http://schemas.microsoft.com/office/powerpoint/2010/main" val="3869406318"/>
              </p:ext>
            </p:extLst>
          </p:nvPr>
        </p:nvGraphicFramePr>
        <p:xfrm>
          <a:off x="1103313" y="2052638"/>
          <a:ext cx="8947152" cy="3175000"/>
        </p:xfrm>
        <a:graphic>
          <a:graphicData uri="http://schemas.openxmlformats.org/drawingml/2006/table">
            <a:tbl>
              <a:tblPr firstRow="1" bandRow="1">
                <a:tableStyleId>{5C22544A-7EE6-4342-B048-85BDC9FD1C3A}</a:tableStyleId>
              </a:tblPr>
              <a:tblGrid>
                <a:gridCol w="1792287">
                  <a:extLst>
                    <a:ext uri="{9D8B030D-6E8A-4147-A177-3AD203B41FA5}">
                      <a16:colId xmlns:a16="http://schemas.microsoft.com/office/drawing/2014/main" val="2798103207"/>
                    </a:ext>
                  </a:extLst>
                </a:gridCol>
                <a:gridCol w="2681289">
                  <a:extLst>
                    <a:ext uri="{9D8B030D-6E8A-4147-A177-3AD203B41FA5}">
                      <a16:colId xmlns:a16="http://schemas.microsoft.com/office/drawing/2014/main" val="718379020"/>
                    </a:ext>
                  </a:extLst>
                </a:gridCol>
                <a:gridCol w="2236788">
                  <a:extLst>
                    <a:ext uri="{9D8B030D-6E8A-4147-A177-3AD203B41FA5}">
                      <a16:colId xmlns:a16="http://schemas.microsoft.com/office/drawing/2014/main" val="1055864067"/>
                    </a:ext>
                  </a:extLst>
                </a:gridCol>
                <a:gridCol w="2236788">
                  <a:extLst>
                    <a:ext uri="{9D8B030D-6E8A-4147-A177-3AD203B41FA5}">
                      <a16:colId xmlns:a16="http://schemas.microsoft.com/office/drawing/2014/main" val="857780499"/>
                    </a:ext>
                  </a:extLst>
                </a:gridCol>
              </a:tblGrid>
              <a:tr h="370840">
                <a:tc>
                  <a:txBody>
                    <a:bodyPr/>
                    <a:lstStyle/>
                    <a:p>
                      <a:r>
                        <a:rPr lang="en-US" dirty="0"/>
                        <a:t>Subject</a:t>
                      </a:r>
                    </a:p>
                  </a:txBody>
                  <a:tcPr marL="77802" marR="77802"/>
                </a:tc>
                <a:tc>
                  <a:txBody>
                    <a:bodyPr/>
                    <a:lstStyle/>
                    <a:p>
                      <a:r>
                        <a:rPr lang="en-US" dirty="0"/>
                        <a:t>Approach/Satisfactory</a:t>
                      </a:r>
                    </a:p>
                  </a:txBody>
                  <a:tcPr marL="77802" marR="77802"/>
                </a:tc>
                <a:tc>
                  <a:txBody>
                    <a:bodyPr/>
                    <a:lstStyle/>
                    <a:p>
                      <a:r>
                        <a:rPr lang="en-US" dirty="0"/>
                        <a:t>Meets/ Advanced</a:t>
                      </a:r>
                    </a:p>
                  </a:txBody>
                  <a:tcPr marL="77802" marR="77802"/>
                </a:tc>
                <a:tc>
                  <a:txBody>
                    <a:bodyPr/>
                    <a:lstStyle/>
                    <a:p>
                      <a:r>
                        <a:rPr lang="en-US" dirty="0"/>
                        <a:t>Masters</a:t>
                      </a:r>
                    </a:p>
                  </a:txBody>
                  <a:tcPr marL="77802" marR="77802"/>
                </a:tc>
                <a:extLst>
                  <a:ext uri="{0D108BD9-81ED-4DB2-BD59-A6C34878D82A}">
                    <a16:rowId xmlns:a16="http://schemas.microsoft.com/office/drawing/2014/main" val="436156826"/>
                  </a:ext>
                </a:extLst>
              </a:tr>
              <a:tr h="287655">
                <a:tc>
                  <a:txBody>
                    <a:bodyPr/>
                    <a:lstStyle/>
                    <a:p>
                      <a:r>
                        <a:rPr lang="en-US" sz="3200" b="1" dirty="0"/>
                        <a:t>ELAR</a:t>
                      </a:r>
                    </a:p>
                  </a:txBody>
                  <a:tcPr marL="77802" marR="77802"/>
                </a:tc>
                <a:tc>
                  <a:txBody>
                    <a:bodyPr/>
                    <a:lstStyle/>
                    <a:p>
                      <a:pPr algn="r" fontAlgn="ctr"/>
                      <a:r>
                        <a:rPr lang="en-US" sz="3200" b="1" dirty="0">
                          <a:effectLst/>
                        </a:rPr>
                        <a:t>80.95%</a:t>
                      </a:r>
                    </a:p>
                  </a:txBody>
                  <a:tcPr marL="77802" marR="77802" anchor="ctr"/>
                </a:tc>
                <a:tc>
                  <a:txBody>
                    <a:bodyPr/>
                    <a:lstStyle/>
                    <a:p>
                      <a:pPr algn="r" fontAlgn="ctr"/>
                      <a:r>
                        <a:rPr lang="en-US" sz="3200" b="1" dirty="0">
                          <a:effectLst/>
                        </a:rPr>
                        <a:t>56.12%</a:t>
                      </a:r>
                    </a:p>
                  </a:txBody>
                  <a:tcPr marL="77802" marR="77802" anchor="ctr"/>
                </a:tc>
                <a:tc>
                  <a:txBody>
                    <a:bodyPr/>
                    <a:lstStyle/>
                    <a:p>
                      <a:pPr algn="r" fontAlgn="ctr"/>
                      <a:r>
                        <a:rPr lang="en-US" sz="3200" b="1" dirty="0">
                          <a:effectLst/>
                        </a:rPr>
                        <a:t>18.71%</a:t>
                      </a:r>
                    </a:p>
                  </a:txBody>
                  <a:tcPr marL="77802" marR="77802" anchor="ctr"/>
                </a:tc>
                <a:extLst>
                  <a:ext uri="{0D108BD9-81ED-4DB2-BD59-A6C34878D82A}">
                    <a16:rowId xmlns:a16="http://schemas.microsoft.com/office/drawing/2014/main" val="4260899260"/>
                  </a:ext>
                </a:extLst>
              </a:tr>
              <a:tr h="407670">
                <a:tc>
                  <a:txBody>
                    <a:bodyPr/>
                    <a:lstStyle/>
                    <a:p>
                      <a:r>
                        <a:rPr lang="en-US" sz="3200" b="1" dirty="0"/>
                        <a:t>Math</a:t>
                      </a:r>
                    </a:p>
                  </a:txBody>
                  <a:tcPr marL="77802" marR="77802"/>
                </a:tc>
                <a:tc>
                  <a:txBody>
                    <a:bodyPr/>
                    <a:lstStyle/>
                    <a:p>
                      <a:pPr algn="r" fontAlgn="ctr"/>
                      <a:r>
                        <a:rPr lang="en-US" sz="3200" b="1" dirty="0">
                          <a:effectLst/>
                        </a:rPr>
                        <a:t>78.81%</a:t>
                      </a:r>
                    </a:p>
                  </a:txBody>
                  <a:tcPr marL="77802" marR="77802" anchor="ctr"/>
                </a:tc>
                <a:tc>
                  <a:txBody>
                    <a:bodyPr/>
                    <a:lstStyle/>
                    <a:p>
                      <a:pPr algn="r" fontAlgn="ctr"/>
                      <a:r>
                        <a:rPr lang="en-US" sz="3200" b="1" dirty="0">
                          <a:effectLst/>
                        </a:rPr>
                        <a:t>53.13%</a:t>
                      </a:r>
                    </a:p>
                  </a:txBody>
                  <a:tcPr marL="77802" marR="77802" anchor="ctr"/>
                </a:tc>
                <a:tc>
                  <a:txBody>
                    <a:bodyPr/>
                    <a:lstStyle/>
                    <a:p>
                      <a:pPr algn="r" fontAlgn="ctr"/>
                      <a:r>
                        <a:rPr lang="en-US" sz="3200" b="1" dirty="0">
                          <a:effectLst/>
                        </a:rPr>
                        <a:t>18.51%</a:t>
                      </a:r>
                    </a:p>
                  </a:txBody>
                  <a:tcPr marL="77802" marR="77802" anchor="ctr"/>
                </a:tc>
                <a:extLst>
                  <a:ext uri="{0D108BD9-81ED-4DB2-BD59-A6C34878D82A}">
                    <a16:rowId xmlns:a16="http://schemas.microsoft.com/office/drawing/2014/main" val="3537061089"/>
                  </a:ext>
                </a:extLst>
              </a:tr>
              <a:tr h="287655">
                <a:tc>
                  <a:txBody>
                    <a:bodyPr/>
                    <a:lstStyle/>
                    <a:p>
                      <a:r>
                        <a:rPr lang="en-US" sz="3200" b="1" dirty="0"/>
                        <a:t>Science</a:t>
                      </a:r>
                    </a:p>
                  </a:txBody>
                  <a:tcPr marL="77802" marR="77802"/>
                </a:tc>
                <a:tc>
                  <a:txBody>
                    <a:bodyPr/>
                    <a:lstStyle/>
                    <a:p>
                      <a:pPr algn="r" fontAlgn="ctr"/>
                      <a:r>
                        <a:rPr lang="en-US" sz="3200" b="1" dirty="0">
                          <a:effectLst/>
                        </a:rPr>
                        <a:t>78.87%</a:t>
                      </a:r>
                    </a:p>
                  </a:txBody>
                  <a:tcPr marL="77802" marR="77802" anchor="ctr"/>
                </a:tc>
                <a:tc>
                  <a:txBody>
                    <a:bodyPr/>
                    <a:lstStyle/>
                    <a:p>
                      <a:pPr algn="r" fontAlgn="ctr"/>
                      <a:r>
                        <a:rPr lang="en-US" sz="3200" b="1" dirty="0">
                          <a:effectLst/>
                        </a:rPr>
                        <a:t>43.4%</a:t>
                      </a:r>
                    </a:p>
                  </a:txBody>
                  <a:tcPr marL="77802" marR="77802" anchor="ctr"/>
                </a:tc>
                <a:tc>
                  <a:txBody>
                    <a:bodyPr/>
                    <a:lstStyle/>
                    <a:p>
                      <a:pPr algn="r" fontAlgn="ctr"/>
                      <a:r>
                        <a:rPr lang="en-US" sz="3200" b="1" dirty="0">
                          <a:effectLst/>
                        </a:rPr>
                        <a:t>13.21%</a:t>
                      </a:r>
                    </a:p>
                  </a:txBody>
                  <a:tcPr marL="77802" marR="77802" anchor="ctr"/>
                </a:tc>
                <a:extLst>
                  <a:ext uri="{0D108BD9-81ED-4DB2-BD59-A6C34878D82A}">
                    <a16:rowId xmlns:a16="http://schemas.microsoft.com/office/drawing/2014/main" val="3592497310"/>
                  </a:ext>
                </a:extLst>
              </a:tr>
              <a:tr h="287655">
                <a:tc>
                  <a:txBody>
                    <a:bodyPr/>
                    <a:lstStyle/>
                    <a:p>
                      <a:r>
                        <a:rPr lang="en-US" sz="3200" b="1" dirty="0"/>
                        <a:t>Social Studies</a:t>
                      </a:r>
                    </a:p>
                  </a:txBody>
                  <a:tcPr marL="77802" marR="77802"/>
                </a:tc>
                <a:tc>
                  <a:txBody>
                    <a:bodyPr/>
                    <a:lstStyle/>
                    <a:p>
                      <a:pPr algn="r" fontAlgn="ctr"/>
                      <a:r>
                        <a:rPr lang="en-US" sz="3200" b="1" dirty="0">
                          <a:effectLst/>
                        </a:rPr>
                        <a:t>74.74%</a:t>
                      </a:r>
                    </a:p>
                  </a:txBody>
                  <a:tcPr marL="77802" marR="77802" anchor="ctr"/>
                </a:tc>
                <a:tc>
                  <a:txBody>
                    <a:bodyPr/>
                    <a:lstStyle/>
                    <a:p>
                      <a:pPr algn="r" fontAlgn="ctr"/>
                      <a:r>
                        <a:rPr lang="en-US" sz="3200" b="1" dirty="0">
                          <a:effectLst/>
                        </a:rPr>
                        <a:t>47.75%</a:t>
                      </a:r>
                    </a:p>
                  </a:txBody>
                  <a:tcPr marL="77802" marR="77802" anchor="ctr"/>
                </a:tc>
                <a:tc>
                  <a:txBody>
                    <a:bodyPr/>
                    <a:lstStyle/>
                    <a:p>
                      <a:pPr algn="r" fontAlgn="ctr"/>
                      <a:r>
                        <a:rPr lang="en-US" sz="3200" b="1" dirty="0">
                          <a:effectLst/>
                        </a:rPr>
                        <a:t>32.18%</a:t>
                      </a:r>
                    </a:p>
                  </a:txBody>
                  <a:tcPr marL="77802" marR="77802" anchor="ctr"/>
                </a:tc>
                <a:extLst>
                  <a:ext uri="{0D108BD9-81ED-4DB2-BD59-A6C34878D82A}">
                    <a16:rowId xmlns:a16="http://schemas.microsoft.com/office/drawing/2014/main" val="2257295699"/>
                  </a:ext>
                </a:extLst>
              </a:tr>
            </a:tbl>
          </a:graphicData>
        </a:graphic>
      </p:graphicFrame>
    </p:spTree>
    <p:extLst>
      <p:ext uri="{BB962C8B-B14F-4D97-AF65-F5344CB8AC3E}">
        <p14:creationId xmlns:p14="http://schemas.microsoft.com/office/powerpoint/2010/main" val="31037751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6F719-6B2F-495C-9F3C-1F707E887E23}"/>
              </a:ext>
            </a:extLst>
          </p:cNvPr>
          <p:cNvSpPr>
            <a:spLocks noGrp="1"/>
          </p:cNvSpPr>
          <p:nvPr>
            <p:ph type="title"/>
          </p:nvPr>
        </p:nvSpPr>
        <p:spPr/>
        <p:txBody>
          <a:bodyPr/>
          <a:lstStyle/>
          <a:p>
            <a:r>
              <a:rPr lang="en-US" dirty="0"/>
              <a:t>1</a:t>
            </a:r>
            <a:r>
              <a:rPr lang="en-US" baseline="30000" dirty="0"/>
              <a:t>st</a:t>
            </a:r>
            <a:r>
              <a:rPr lang="en-US" dirty="0"/>
              <a:t> Nine Weeks-9</a:t>
            </a:r>
            <a:r>
              <a:rPr lang="en-US" baseline="30000" dirty="0"/>
              <a:t>th</a:t>
            </a:r>
            <a:r>
              <a:rPr lang="en-US" dirty="0"/>
              <a:t> Grade</a:t>
            </a:r>
          </a:p>
        </p:txBody>
      </p:sp>
      <p:graphicFrame>
        <p:nvGraphicFramePr>
          <p:cNvPr id="4" name="Table 4">
            <a:extLst>
              <a:ext uri="{FF2B5EF4-FFF2-40B4-BE49-F238E27FC236}">
                <a16:creationId xmlns:a16="http://schemas.microsoft.com/office/drawing/2014/main" id="{77236F77-2E7D-4A6C-ADAC-BF796F29679F}"/>
              </a:ext>
            </a:extLst>
          </p:cNvPr>
          <p:cNvGraphicFramePr>
            <a:graphicFrameLocks noGrp="1"/>
          </p:cNvGraphicFramePr>
          <p:nvPr>
            <p:ph idx="1"/>
            <p:extLst>
              <p:ext uri="{D42A27DB-BD31-4B8C-83A1-F6EECF244321}">
                <p14:modId xmlns:p14="http://schemas.microsoft.com/office/powerpoint/2010/main" val="1226220882"/>
              </p:ext>
            </p:extLst>
          </p:nvPr>
        </p:nvGraphicFramePr>
        <p:xfrm>
          <a:off x="1103313" y="2052638"/>
          <a:ext cx="8947152" cy="2540000"/>
        </p:xfrm>
        <a:graphic>
          <a:graphicData uri="http://schemas.openxmlformats.org/drawingml/2006/table">
            <a:tbl>
              <a:tblPr firstRow="1" bandRow="1">
                <a:tableStyleId>{5C22544A-7EE6-4342-B048-85BDC9FD1C3A}</a:tableStyleId>
              </a:tblPr>
              <a:tblGrid>
                <a:gridCol w="2236788">
                  <a:extLst>
                    <a:ext uri="{9D8B030D-6E8A-4147-A177-3AD203B41FA5}">
                      <a16:colId xmlns:a16="http://schemas.microsoft.com/office/drawing/2014/main" val="1851835099"/>
                    </a:ext>
                  </a:extLst>
                </a:gridCol>
                <a:gridCol w="2236788">
                  <a:extLst>
                    <a:ext uri="{9D8B030D-6E8A-4147-A177-3AD203B41FA5}">
                      <a16:colId xmlns:a16="http://schemas.microsoft.com/office/drawing/2014/main" val="3339435359"/>
                    </a:ext>
                  </a:extLst>
                </a:gridCol>
                <a:gridCol w="2236788">
                  <a:extLst>
                    <a:ext uri="{9D8B030D-6E8A-4147-A177-3AD203B41FA5}">
                      <a16:colId xmlns:a16="http://schemas.microsoft.com/office/drawing/2014/main" val="3541232597"/>
                    </a:ext>
                  </a:extLst>
                </a:gridCol>
                <a:gridCol w="2236788">
                  <a:extLst>
                    <a:ext uri="{9D8B030D-6E8A-4147-A177-3AD203B41FA5}">
                      <a16:colId xmlns:a16="http://schemas.microsoft.com/office/drawing/2014/main" val="2411963242"/>
                    </a:ext>
                  </a:extLst>
                </a:gridCol>
              </a:tblGrid>
              <a:tr h="370840">
                <a:tc>
                  <a:txBody>
                    <a:bodyPr/>
                    <a:lstStyle/>
                    <a:p>
                      <a:r>
                        <a:rPr lang="en-US" dirty="0"/>
                        <a:t>Subject</a:t>
                      </a:r>
                    </a:p>
                  </a:txBody>
                  <a:tcPr marL="77802" marR="77802"/>
                </a:tc>
                <a:tc>
                  <a:txBody>
                    <a:bodyPr/>
                    <a:lstStyle/>
                    <a:p>
                      <a:r>
                        <a:rPr lang="en-US" dirty="0"/>
                        <a:t>Approach/Satisfactory</a:t>
                      </a:r>
                    </a:p>
                  </a:txBody>
                  <a:tcPr marL="77802" marR="77802"/>
                </a:tc>
                <a:tc>
                  <a:txBody>
                    <a:bodyPr/>
                    <a:lstStyle/>
                    <a:p>
                      <a:r>
                        <a:rPr lang="en-US" dirty="0"/>
                        <a:t>Meets/Advance</a:t>
                      </a:r>
                    </a:p>
                  </a:txBody>
                  <a:tcPr marL="77802" marR="77802"/>
                </a:tc>
                <a:tc>
                  <a:txBody>
                    <a:bodyPr/>
                    <a:lstStyle/>
                    <a:p>
                      <a:r>
                        <a:rPr lang="en-US" dirty="0"/>
                        <a:t>Masters</a:t>
                      </a:r>
                    </a:p>
                  </a:txBody>
                  <a:tcPr marL="77802" marR="77802"/>
                </a:tc>
                <a:extLst>
                  <a:ext uri="{0D108BD9-81ED-4DB2-BD59-A6C34878D82A}">
                    <a16:rowId xmlns:a16="http://schemas.microsoft.com/office/drawing/2014/main" val="749793693"/>
                  </a:ext>
                </a:extLst>
              </a:tr>
              <a:tr h="531495">
                <a:tc>
                  <a:txBody>
                    <a:bodyPr/>
                    <a:lstStyle/>
                    <a:p>
                      <a:r>
                        <a:rPr lang="en-US" sz="3200" b="1" dirty="0"/>
                        <a:t>English I</a:t>
                      </a:r>
                    </a:p>
                  </a:txBody>
                  <a:tcPr marL="77802" marR="77802"/>
                </a:tc>
                <a:tc>
                  <a:txBody>
                    <a:bodyPr/>
                    <a:lstStyle/>
                    <a:p>
                      <a:pPr algn="r" fontAlgn="ctr"/>
                      <a:r>
                        <a:rPr lang="en-US" sz="3200" b="1" dirty="0">
                          <a:effectLst/>
                        </a:rPr>
                        <a:t>100%</a:t>
                      </a:r>
                    </a:p>
                  </a:txBody>
                  <a:tcPr marL="77802" marR="77802" anchor="ctr"/>
                </a:tc>
                <a:tc>
                  <a:txBody>
                    <a:bodyPr/>
                    <a:lstStyle/>
                    <a:p>
                      <a:pPr algn="r" fontAlgn="ctr"/>
                      <a:r>
                        <a:rPr lang="en-US" sz="3200" b="1" dirty="0">
                          <a:effectLst/>
                        </a:rPr>
                        <a:t>96.3%</a:t>
                      </a:r>
                    </a:p>
                  </a:txBody>
                  <a:tcPr marL="77802" marR="77802" anchor="ctr"/>
                </a:tc>
                <a:tc>
                  <a:txBody>
                    <a:bodyPr/>
                    <a:lstStyle/>
                    <a:p>
                      <a:pPr algn="r" fontAlgn="ctr"/>
                      <a:r>
                        <a:rPr lang="en-US" sz="3200" b="1" dirty="0">
                          <a:effectLst/>
                        </a:rPr>
                        <a:t>51.85%</a:t>
                      </a:r>
                    </a:p>
                  </a:txBody>
                  <a:tcPr marL="77802" marR="77802" anchor="ctr"/>
                </a:tc>
                <a:extLst>
                  <a:ext uri="{0D108BD9-81ED-4DB2-BD59-A6C34878D82A}">
                    <a16:rowId xmlns:a16="http://schemas.microsoft.com/office/drawing/2014/main" val="420738956"/>
                  </a:ext>
                </a:extLst>
              </a:tr>
              <a:tr h="370840">
                <a:tc>
                  <a:txBody>
                    <a:bodyPr/>
                    <a:lstStyle/>
                    <a:p>
                      <a:r>
                        <a:rPr lang="en-US" sz="3200" b="1" dirty="0"/>
                        <a:t>Algebra I</a:t>
                      </a:r>
                    </a:p>
                  </a:txBody>
                  <a:tcPr marL="77802" marR="77802"/>
                </a:tc>
                <a:tc>
                  <a:txBody>
                    <a:bodyPr/>
                    <a:lstStyle/>
                    <a:p>
                      <a:pPr algn="r" fontAlgn="ctr"/>
                      <a:r>
                        <a:rPr lang="en-US" sz="3200" b="1" dirty="0">
                          <a:effectLst/>
                        </a:rPr>
                        <a:t>95.06%</a:t>
                      </a:r>
                    </a:p>
                  </a:txBody>
                  <a:tcPr marL="77802" marR="77802" anchor="ctr"/>
                </a:tc>
                <a:tc>
                  <a:txBody>
                    <a:bodyPr/>
                    <a:lstStyle/>
                    <a:p>
                      <a:pPr algn="r" fontAlgn="ctr"/>
                      <a:r>
                        <a:rPr lang="en-US" sz="3200" b="1" dirty="0">
                          <a:effectLst/>
                        </a:rPr>
                        <a:t>77.78%</a:t>
                      </a:r>
                    </a:p>
                  </a:txBody>
                  <a:tcPr marL="77802" marR="77802" anchor="ctr"/>
                </a:tc>
                <a:tc>
                  <a:txBody>
                    <a:bodyPr/>
                    <a:lstStyle/>
                    <a:p>
                      <a:pPr algn="r" fontAlgn="ctr"/>
                      <a:r>
                        <a:rPr lang="en-US" sz="3200" b="1" dirty="0">
                          <a:effectLst/>
                        </a:rPr>
                        <a:t>39.51%</a:t>
                      </a:r>
                    </a:p>
                  </a:txBody>
                  <a:tcPr marL="77802" marR="77802" anchor="ctr"/>
                </a:tc>
                <a:extLst>
                  <a:ext uri="{0D108BD9-81ED-4DB2-BD59-A6C34878D82A}">
                    <a16:rowId xmlns:a16="http://schemas.microsoft.com/office/drawing/2014/main" val="1753494973"/>
                  </a:ext>
                </a:extLst>
              </a:tr>
              <a:tr h="370840">
                <a:tc>
                  <a:txBody>
                    <a:bodyPr/>
                    <a:lstStyle/>
                    <a:p>
                      <a:r>
                        <a:rPr lang="en-US" dirty="0"/>
                        <a:t>IPC</a:t>
                      </a:r>
                    </a:p>
                  </a:txBody>
                  <a:tcPr marL="77802" marR="77802"/>
                </a:tc>
                <a:tc>
                  <a:txBody>
                    <a:bodyPr/>
                    <a:lstStyle/>
                    <a:p>
                      <a:pPr algn="r" fontAlgn="ctr"/>
                      <a:r>
                        <a:rPr lang="en-US" dirty="0">
                          <a:effectLst/>
                        </a:rPr>
                        <a:t>44.68%</a:t>
                      </a:r>
                    </a:p>
                  </a:txBody>
                  <a:tcPr marL="77802" marR="77802" anchor="ctr"/>
                </a:tc>
                <a:tc>
                  <a:txBody>
                    <a:bodyPr/>
                    <a:lstStyle/>
                    <a:p>
                      <a:pPr algn="r" fontAlgn="ctr"/>
                      <a:r>
                        <a:rPr lang="en-US" dirty="0">
                          <a:effectLst/>
                        </a:rPr>
                        <a:t>6.38%</a:t>
                      </a:r>
                    </a:p>
                  </a:txBody>
                  <a:tcPr marL="77802" marR="77802" anchor="ctr"/>
                </a:tc>
                <a:tc>
                  <a:txBody>
                    <a:bodyPr/>
                    <a:lstStyle/>
                    <a:p>
                      <a:pPr algn="r" fontAlgn="ctr"/>
                      <a:endParaRPr lang="en-US" dirty="0">
                        <a:effectLst/>
                      </a:endParaRPr>
                    </a:p>
                  </a:txBody>
                  <a:tcPr marL="77802" marR="77802" anchor="ctr"/>
                </a:tc>
                <a:extLst>
                  <a:ext uri="{0D108BD9-81ED-4DB2-BD59-A6C34878D82A}">
                    <a16:rowId xmlns:a16="http://schemas.microsoft.com/office/drawing/2014/main" val="2437617477"/>
                  </a:ext>
                </a:extLst>
              </a:tr>
              <a:tr h="370840">
                <a:tc>
                  <a:txBody>
                    <a:bodyPr/>
                    <a:lstStyle/>
                    <a:p>
                      <a:r>
                        <a:rPr lang="en-US" dirty="0"/>
                        <a:t>World Geography</a:t>
                      </a:r>
                    </a:p>
                  </a:txBody>
                  <a:tcPr marL="77802" marR="77802"/>
                </a:tc>
                <a:tc>
                  <a:txBody>
                    <a:bodyPr/>
                    <a:lstStyle/>
                    <a:p>
                      <a:pPr algn="r" fontAlgn="ctr"/>
                      <a:r>
                        <a:rPr lang="en-US" dirty="0">
                          <a:effectLst/>
                        </a:rPr>
                        <a:t>100%</a:t>
                      </a:r>
                    </a:p>
                  </a:txBody>
                  <a:tcPr marL="77802" marR="77802" anchor="ctr"/>
                </a:tc>
                <a:tc>
                  <a:txBody>
                    <a:bodyPr/>
                    <a:lstStyle/>
                    <a:p>
                      <a:pPr algn="r" fontAlgn="ctr"/>
                      <a:r>
                        <a:rPr lang="en-US" dirty="0">
                          <a:effectLst/>
                        </a:rPr>
                        <a:t>87.72%</a:t>
                      </a:r>
                    </a:p>
                  </a:txBody>
                  <a:tcPr marL="77802" marR="77802" anchor="ctr"/>
                </a:tc>
                <a:tc>
                  <a:txBody>
                    <a:bodyPr/>
                    <a:lstStyle/>
                    <a:p>
                      <a:pPr algn="r" fontAlgn="ctr"/>
                      <a:r>
                        <a:rPr lang="en-US" dirty="0">
                          <a:effectLst/>
                        </a:rPr>
                        <a:t>31.58%</a:t>
                      </a:r>
                    </a:p>
                  </a:txBody>
                  <a:tcPr marL="77802" marR="77802" anchor="ctr"/>
                </a:tc>
                <a:extLst>
                  <a:ext uri="{0D108BD9-81ED-4DB2-BD59-A6C34878D82A}">
                    <a16:rowId xmlns:a16="http://schemas.microsoft.com/office/drawing/2014/main" val="1437519457"/>
                  </a:ext>
                </a:extLst>
              </a:tr>
            </a:tbl>
          </a:graphicData>
        </a:graphic>
      </p:graphicFrame>
    </p:spTree>
    <p:extLst>
      <p:ext uri="{BB962C8B-B14F-4D97-AF65-F5344CB8AC3E}">
        <p14:creationId xmlns:p14="http://schemas.microsoft.com/office/powerpoint/2010/main" val="20523102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otalTime>357</TotalTime>
  <Words>1293</Words>
  <Application>Microsoft Office PowerPoint</Application>
  <PresentationFormat>Widescreen</PresentationFormat>
  <Paragraphs>237</Paragraphs>
  <Slides>26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26</vt:i4>
      </vt:variant>
    </vt:vector>
  </HeadingPairs>
  <TitlesOfParts>
    <vt:vector size="30" baseType="lpstr">
      <vt:lpstr>Arial</vt:lpstr>
      <vt:lpstr>Century Gothic</vt:lpstr>
      <vt:lpstr>Wingdings 3</vt:lpstr>
      <vt:lpstr>Ion</vt:lpstr>
      <vt:lpstr>John P. Odom Academy Middle School </vt:lpstr>
      <vt:lpstr>Enrollment</vt:lpstr>
      <vt:lpstr>Attendance Comparison  97% Goal</vt:lpstr>
      <vt:lpstr>How is Attendance Taken?</vt:lpstr>
      <vt:lpstr>How is Attendance Corrected or Excused?</vt:lpstr>
      <vt:lpstr>1st Nine Weeks-6th Grade</vt:lpstr>
      <vt:lpstr>1st Nine Weeks-7th Grade</vt:lpstr>
      <vt:lpstr>1st Nine Weeks-8th Grade</vt:lpstr>
      <vt:lpstr>1st Nine Weeks-9th Grade</vt:lpstr>
      <vt:lpstr>1st Nine Weeks-10th Grade</vt:lpstr>
      <vt:lpstr>1st Nine Weeks v 2nd Nine Weeks- AR Goals Met</vt:lpstr>
      <vt:lpstr>1st Nine Weeks Passing Percentage</vt:lpstr>
      <vt:lpstr>Discipline Report</vt:lpstr>
      <vt:lpstr>Discipline Data Report</vt:lpstr>
      <vt:lpstr>Discipline Data Report</vt:lpstr>
      <vt:lpstr>Discipline Data Report</vt:lpstr>
      <vt:lpstr>Discipline Report</vt:lpstr>
      <vt:lpstr>How Do We Address Our Infractions</vt:lpstr>
      <vt:lpstr>Bullying</vt:lpstr>
      <vt:lpstr>David’s Law</vt:lpstr>
      <vt:lpstr>David’s Law</vt:lpstr>
      <vt:lpstr>David’s Law</vt:lpstr>
      <vt:lpstr>What We Do to Prepare Our Students  For a Positive Mindset  </vt:lpstr>
      <vt:lpstr>We Reward the Behavior of Students Who Meet Odom’s Expectations </vt:lpstr>
      <vt:lpstr>How We Keep Parents Informed</vt:lpstr>
      <vt:lpstr>Questions For the Panel</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John P. Odom Academy Middle School</dc:title>
  <dc:creator>La Chandra Cobb</dc:creator>
  <cp:lastModifiedBy>Letasha Brachett</cp:lastModifiedBy>
  <cp:revision>8</cp:revision>
  <dcterms:created xsi:type="dcterms:W3CDTF">2019-12-12T12:38:15Z</dcterms:created>
  <dcterms:modified xsi:type="dcterms:W3CDTF">2020-01-14T18:00:02Z</dcterms:modified>
</cp:coreProperties>
</file>