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70" r:id="rId12"/>
    <p:sldId id="268" r:id="rId13"/>
    <p:sldId id="269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03E5-27FD-4E75-99A9-B130D36C4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478560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My School Bucks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B6D01-75F9-4C02-A51C-B373893853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Create Invoice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D19B0-DBDA-4C1D-8E7C-52108C10D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62" y="507009"/>
            <a:ext cx="4208260" cy="13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89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6.googleusercontent.com/urGM9tTVb0Zndb_AHfm3MFICh5qQhem-F8kUdcMLfhfgEgea1E0EBaBlSoyc2Z4BGRGQwssVzyD524TAjUpr-JS6-mzxYCBuqRwfbAMdbRSScJ1hoQxzPACyZXgKlkS8kwodAm-oLFWPSPbW2HTT">
            <a:extLst>
              <a:ext uri="{FF2B5EF4-FFF2-40B4-BE49-F238E27FC236}">
                <a16:creationId xmlns:a16="http://schemas.microsoft.com/office/drawing/2014/main" id="{6AA45B9F-E168-4849-B8CA-7AADDFE7B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27464"/>
            <a:ext cx="7257176" cy="31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0E412A-62EA-445C-9915-16F672859107}"/>
              </a:ext>
            </a:extLst>
          </p:cNvPr>
          <p:cNvSpPr txBox="1"/>
          <p:nvPr/>
        </p:nvSpPr>
        <p:spPr>
          <a:xfrm>
            <a:off x="2726423" y="4899171"/>
            <a:ext cx="7494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After clicking the Create button, you will be routed back to the Invoices screen.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At the top of the screen in green, it is noted that 1 – invoice(s) added successfully.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At the bottom of the screen, invoices created will be listed.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You will see the invoice amount, total payments, and remaining balance (if you choose to allow partial  payments). The Status will remain pending until the remaining amount is zero.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To make changes or to view the invoice, check the Actions option (three blue horizontal lines).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The invoice can also be printed and a copy provided to the student/parent.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If the parent has a MSB account, an email will be sent to the email address on the account.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5CA30-0883-4E4E-BE44-1D3223FAF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732" y="1082181"/>
            <a:ext cx="4114800" cy="46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2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B8F1E3-0754-4FBC-A30B-6E0F6521B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1724024"/>
            <a:ext cx="6103428" cy="4081157"/>
          </a:xfrm>
          <a:prstGeom prst="rect">
            <a:avLst/>
          </a:prstGeom>
        </p:spPr>
      </p:pic>
      <p:sp>
        <p:nvSpPr>
          <p:cNvPr id="3" name="Callout: Line 2">
            <a:extLst>
              <a:ext uri="{FF2B5EF4-FFF2-40B4-BE49-F238E27FC236}">
                <a16:creationId xmlns:a16="http://schemas.microsoft.com/office/drawing/2014/main" id="{0EBE0731-C78A-47D6-901F-2A5EBD78522B}"/>
              </a:ext>
            </a:extLst>
          </p:cNvPr>
          <p:cNvSpPr/>
          <p:nvPr/>
        </p:nvSpPr>
        <p:spPr>
          <a:xfrm>
            <a:off x="9739574" y="966959"/>
            <a:ext cx="1571625" cy="612140"/>
          </a:xfrm>
          <a:prstGeom prst="borderCallout1">
            <a:avLst>
              <a:gd name="adj1" fmla="val 18750"/>
              <a:gd name="adj2" fmla="val -8333"/>
              <a:gd name="adj3" fmla="val 130516"/>
              <a:gd name="adj4" fmla="val -1360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Invoice</a:t>
            </a:r>
            <a:endParaRPr lang="en-US" sz="105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US" sz="105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FE2CAD71-C503-4009-A2D9-672710B0325E}"/>
              </a:ext>
            </a:extLst>
          </p:cNvPr>
          <p:cNvSpPr/>
          <p:nvPr/>
        </p:nvSpPr>
        <p:spPr>
          <a:xfrm>
            <a:off x="4739779" y="2122414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7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5522E1-A843-42C0-BF31-77A3F5B55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606" y="1552251"/>
            <a:ext cx="8456179" cy="4408127"/>
          </a:xfrm>
          <a:prstGeom prst="rect">
            <a:avLst/>
          </a:prstGeom>
        </p:spPr>
      </p:pic>
      <p:sp>
        <p:nvSpPr>
          <p:cNvPr id="3" name="Callout: Line 2">
            <a:extLst>
              <a:ext uri="{FF2B5EF4-FFF2-40B4-BE49-F238E27FC236}">
                <a16:creationId xmlns:a16="http://schemas.microsoft.com/office/drawing/2014/main" id="{8E2F5B5A-3DBD-4484-B73D-05E09C9580DD}"/>
              </a:ext>
            </a:extLst>
          </p:cNvPr>
          <p:cNvSpPr/>
          <p:nvPr/>
        </p:nvSpPr>
        <p:spPr>
          <a:xfrm>
            <a:off x="4043494" y="897622"/>
            <a:ext cx="1954634" cy="612648"/>
          </a:xfrm>
          <a:prstGeom prst="borderCallout1">
            <a:avLst>
              <a:gd name="adj1" fmla="val 18750"/>
              <a:gd name="adj2" fmla="val -8333"/>
              <a:gd name="adj3" fmla="val 405530"/>
              <a:gd name="adj4" fmla="val -1190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ookman Old Style" panose="02050604050505020204" pitchFamily="18" charset="0"/>
              </a:rPr>
              <a:t>Use the Invoicing (Cashier) for and cash payments received.</a:t>
            </a: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023B49B7-2208-4A08-8A19-FCF67BD59925}"/>
              </a:ext>
            </a:extLst>
          </p:cNvPr>
          <p:cNvSpPr/>
          <p:nvPr/>
        </p:nvSpPr>
        <p:spPr>
          <a:xfrm>
            <a:off x="9949343" y="4328718"/>
            <a:ext cx="1744910" cy="889233"/>
          </a:xfrm>
          <a:prstGeom prst="borderCallout1">
            <a:avLst>
              <a:gd name="adj1" fmla="val 18750"/>
              <a:gd name="adj2" fmla="val -8333"/>
              <a:gd name="adj3" fmla="val 128538"/>
              <a:gd name="adj4" fmla="val -364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ookman Old Style" panose="02050604050505020204" pitchFamily="18" charset="0"/>
              </a:rPr>
              <a:t>Click the green Dollar Sign to be routed to the Payment Options screen.</a:t>
            </a:r>
          </a:p>
        </p:txBody>
      </p:sp>
    </p:spTree>
    <p:extLst>
      <p:ext uri="{BB962C8B-B14F-4D97-AF65-F5344CB8AC3E}">
        <p14:creationId xmlns:p14="http://schemas.microsoft.com/office/powerpoint/2010/main" val="79724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746B7-8960-41A5-8087-2636EEC93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95" y="809618"/>
            <a:ext cx="9301216" cy="4467057"/>
          </a:xfrm>
          <a:prstGeom prst="rect">
            <a:avLst/>
          </a:prstGeom>
        </p:spPr>
      </p:pic>
      <p:sp>
        <p:nvSpPr>
          <p:cNvPr id="3" name="Callout: Line 2">
            <a:extLst>
              <a:ext uri="{FF2B5EF4-FFF2-40B4-BE49-F238E27FC236}">
                <a16:creationId xmlns:a16="http://schemas.microsoft.com/office/drawing/2014/main" id="{B56FA28B-8962-4AE4-A880-767142EEF31C}"/>
              </a:ext>
            </a:extLst>
          </p:cNvPr>
          <p:cNvSpPr/>
          <p:nvPr/>
        </p:nvSpPr>
        <p:spPr>
          <a:xfrm>
            <a:off x="9295002" y="1426128"/>
            <a:ext cx="1434518" cy="612648"/>
          </a:xfrm>
          <a:prstGeom prst="borderCallout1">
            <a:avLst>
              <a:gd name="adj1" fmla="val 18750"/>
              <a:gd name="adj2" fmla="val -8333"/>
              <a:gd name="adj3" fmla="val 170010"/>
              <a:gd name="adj4" fmla="val -640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ookman Old Style" panose="02050604050505020204" pitchFamily="18" charset="0"/>
              </a:rPr>
              <a:t>Enter the amount paid.</a:t>
            </a: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BB0A178F-101D-41A3-9681-1E576B157600}"/>
              </a:ext>
            </a:extLst>
          </p:cNvPr>
          <p:cNvSpPr/>
          <p:nvPr/>
        </p:nvSpPr>
        <p:spPr>
          <a:xfrm>
            <a:off x="9295002" y="5742058"/>
            <a:ext cx="1409349" cy="612648"/>
          </a:xfrm>
          <a:prstGeom prst="borderCallout1">
            <a:avLst>
              <a:gd name="adj1" fmla="val -1789"/>
              <a:gd name="adj2" fmla="val 46429"/>
              <a:gd name="adj3" fmla="val -92895"/>
              <a:gd name="adj4" fmla="val 8110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ookman Old Style" panose="02050604050505020204" pitchFamily="18" charset="0"/>
              </a:rPr>
              <a:t>Click the blue </a:t>
            </a:r>
            <a:r>
              <a:rPr lang="en-US" sz="1200" i="1" dirty="0">
                <a:latin typeface="Bookman Old Style" panose="02050604050505020204" pitchFamily="18" charset="0"/>
              </a:rPr>
              <a:t>Record Payment </a:t>
            </a:r>
            <a:r>
              <a:rPr lang="en-US" sz="1200" dirty="0">
                <a:latin typeface="Bookman Old Style" panose="02050604050505020204" pitchFamily="18" charset="0"/>
              </a:rPr>
              <a:t>button.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F2BD0-2969-4AD7-8E5F-F16FF3F6C228}"/>
              </a:ext>
            </a:extLst>
          </p:cNvPr>
          <p:cNvSpPr txBox="1"/>
          <p:nvPr/>
        </p:nvSpPr>
        <p:spPr>
          <a:xfrm>
            <a:off x="3749879" y="5339043"/>
            <a:ext cx="5318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This option is to record cash payments in MSB and remove the invoice from the invoice list (if the payment is made in full).</a:t>
            </a:r>
          </a:p>
          <a:p>
            <a:endParaRPr lang="en-US" sz="1200" dirty="0">
              <a:latin typeface="Bookman Old Style" panose="02050604050505020204" pitchFamily="18" charset="0"/>
            </a:endParaRPr>
          </a:p>
          <a:p>
            <a:r>
              <a:rPr lang="en-US" sz="1200" dirty="0">
                <a:latin typeface="Bookman Old Style" panose="02050604050505020204" pitchFamily="18" charset="0"/>
              </a:rPr>
              <a:t>Cash handling procedures are to be followed to record the payment in TEAMS and make the bank deposit.</a:t>
            </a:r>
          </a:p>
        </p:txBody>
      </p:sp>
    </p:spTree>
    <p:extLst>
      <p:ext uri="{BB962C8B-B14F-4D97-AF65-F5344CB8AC3E}">
        <p14:creationId xmlns:p14="http://schemas.microsoft.com/office/powerpoint/2010/main" val="224040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4CwWI6GD9CVcFoOvutFjbwnJAnsAMHsGyJ0_9-Bk3IZgcxCh-Ub5DDpB39bqOTQS4W97q1kF8sDoXOVLDGt3Jb4GaQ1qEbeOYIC9zDXKxELUv6uJoZfoJiDMcb0qFrFhlMqjkx2sLFWOQ5orPu6_">
            <a:extLst>
              <a:ext uri="{FF2B5EF4-FFF2-40B4-BE49-F238E27FC236}">
                <a16:creationId xmlns:a16="http://schemas.microsoft.com/office/drawing/2014/main" id="{3A33B18A-53B0-46E0-9AA8-94E2BAC40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41" y="1249960"/>
            <a:ext cx="6858000" cy="401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57A9A6-71A7-4CEE-8D08-43B860BD1A12}"/>
              </a:ext>
            </a:extLst>
          </p:cNvPr>
          <p:cNvSpPr txBox="1"/>
          <p:nvPr/>
        </p:nvSpPr>
        <p:spPr>
          <a:xfrm>
            <a:off x="3778306" y="5368954"/>
            <a:ext cx="665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Invoices can be created in MSB to invoice (bill) students/parents for specific items. Once the invoice is created, an email will be sent to the parent of the student (Note: the parent has to have a MSB account in order to receive the email).</a:t>
            </a:r>
            <a:endParaRPr lang="en-US" sz="10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ED87E-EC54-43C8-A9AD-A07EF221E7A9}"/>
              </a:ext>
            </a:extLst>
          </p:cNvPr>
          <p:cNvSpPr txBox="1"/>
          <p:nvPr/>
        </p:nvSpPr>
        <p:spPr>
          <a:xfrm>
            <a:off x="1476462" y="3821737"/>
            <a:ext cx="157713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Bookman Old Style" panose="02050604050505020204" pitchFamily="18" charset="0"/>
              </a:rPr>
              <a:t>Under Admin Tools, click Invoices &gt; Invoices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Bookman Old Style" panose="0205060405050502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Bookman Old Style" panose="02050604050505020204" pitchFamily="18" charset="0"/>
              </a:rPr>
              <a:t>This will take you to the Invoices screen.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Bookman Old Style" panose="0205060405050502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Bookman Old Style" panose="02050604050505020204" pitchFamily="18" charset="0"/>
              </a:rPr>
              <a:t>Click the blue +Add Invoice(s) button. You will be routed to the Create Invoice screen.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923CA-9E8B-4764-A042-BA58A4AE0232}"/>
              </a:ext>
            </a:extLst>
          </p:cNvPr>
          <p:cNvCxnSpPr>
            <a:cxnSpLocks/>
          </p:cNvCxnSpPr>
          <p:nvPr/>
        </p:nvCxnSpPr>
        <p:spPr>
          <a:xfrm flipH="1">
            <a:off x="2357307" y="2885813"/>
            <a:ext cx="830510" cy="93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66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Uc5sbCjsvBQwwpj2sqflgQEcAQ_eiJemLI-a7b1Idh67Iuq-ogFk-2uxPJQ7G-Z_u4ppXkxo5PLGzJMsLP5Ilm8DzrwCs6vlf1zomj1_Jfn3hkPHcm6searjsuPljudJCqpGDPyDnULvS8ksLaSX">
            <a:extLst>
              <a:ext uri="{FF2B5EF4-FFF2-40B4-BE49-F238E27FC236}">
                <a16:creationId xmlns:a16="http://schemas.microsoft.com/office/drawing/2014/main" id="{6F3BD9A5-2226-4C66-889E-D7D458C4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70" y="1302609"/>
            <a:ext cx="6858000" cy="425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llout: Line 1">
            <a:extLst>
              <a:ext uri="{FF2B5EF4-FFF2-40B4-BE49-F238E27FC236}">
                <a16:creationId xmlns:a16="http://schemas.microsoft.com/office/drawing/2014/main" id="{BBD95CBE-279D-47E5-8D21-51E48D5E69C8}"/>
              </a:ext>
            </a:extLst>
          </p:cNvPr>
          <p:cNvSpPr/>
          <p:nvPr/>
        </p:nvSpPr>
        <p:spPr>
          <a:xfrm>
            <a:off x="9197829" y="1254503"/>
            <a:ext cx="1632357" cy="612648"/>
          </a:xfrm>
          <a:prstGeom prst="borderCallout1">
            <a:avLst>
              <a:gd name="adj1" fmla="val 18750"/>
              <a:gd name="adj2" fmla="val -8333"/>
              <a:gd name="adj3" fmla="val 465780"/>
              <a:gd name="adj4" fmla="val -2116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Select the </a:t>
            </a:r>
            <a:r>
              <a:rPr lang="en-US" sz="12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Provider &gt; Invoices</a:t>
            </a:r>
            <a:endParaRPr lang="en-US" sz="1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0D4BBE2A-592B-4F0D-84C8-C43F8C68AB66}"/>
              </a:ext>
            </a:extLst>
          </p:cNvPr>
          <p:cNvSpPr/>
          <p:nvPr/>
        </p:nvSpPr>
        <p:spPr>
          <a:xfrm>
            <a:off x="9197830" y="2400255"/>
            <a:ext cx="1632356" cy="612648"/>
          </a:xfrm>
          <a:prstGeom prst="borderCallout1">
            <a:avLst>
              <a:gd name="adj1" fmla="val 18750"/>
              <a:gd name="adj2" fmla="val -8333"/>
              <a:gd name="adj3" fmla="val 324742"/>
              <a:gd name="adj4" fmla="val -206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Select your school </a:t>
            </a:r>
            <a:r>
              <a:rPr lang="en-US" sz="12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Store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(Campus)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A01832E8-6B5C-4503-A7E8-025A08054FAB}"/>
              </a:ext>
            </a:extLst>
          </p:cNvPr>
          <p:cNvSpPr/>
          <p:nvPr/>
        </p:nvSpPr>
        <p:spPr>
          <a:xfrm>
            <a:off x="9197829" y="3432047"/>
            <a:ext cx="1632355" cy="612648"/>
          </a:xfrm>
          <a:prstGeom prst="borderCallout1">
            <a:avLst>
              <a:gd name="adj1" fmla="val 18750"/>
              <a:gd name="adj2" fmla="val -8333"/>
              <a:gd name="adj3" fmla="val 254907"/>
              <a:gd name="adj4" fmla="val -2109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Select </a:t>
            </a:r>
            <a:r>
              <a:rPr lang="en-US" sz="12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Allow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 or </a:t>
            </a:r>
            <a:r>
              <a:rPr lang="en-US" sz="12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Do Not Allow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 Partial Payments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59666D74-1B99-47E9-B643-92E28073FB77}"/>
              </a:ext>
            </a:extLst>
          </p:cNvPr>
          <p:cNvSpPr/>
          <p:nvPr/>
        </p:nvSpPr>
        <p:spPr>
          <a:xfrm>
            <a:off x="9197830" y="4463839"/>
            <a:ext cx="1632354" cy="796058"/>
          </a:xfrm>
          <a:prstGeom prst="borderCallout1">
            <a:avLst>
              <a:gd name="adj1" fmla="val 18750"/>
              <a:gd name="adj2" fmla="val -8333"/>
              <a:gd name="adj3" fmla="val -227899"/>
              <a:gd name="adj4" fmla="val -3317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Click inside the </a:t>
            </a:r>
            <a:r>
              <a:rPr lang="en-US" sz="12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Recipient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 box. This will take you to the </a:t>
            </a:r>
            <a:r>
              <a:rPr lang="en-US" sz="12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Recipients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 screen.</a:t>
            </a:r>
          </a:p>
        </p:txBody>
      </p:sp>
    </p:spTree>
    <p:extLst>
      <p:ext uri="{BB962C8B-B14F-4D97-AF65-F5344CB8AC3E}">
        <p14:creationId xmlns:p14="http://schemas.microsoft.com/office/powerpoint/2010/main" val="209144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565AB-43B5-4C70-AD41-C18BDA8EA925}"/>
              </a:ext>
            </a:extLst>
          </p:cNvPr>
          <p:cNvSpPr txBox="1"/>
          <p:nvPr/>
        </p:nvSpPr>
        <p:spPr>
          <a:xfrm>
            <a:off x="1711354" y="1156005"/>
            <a:ext cx="5732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Select the </a:t>
            </a:r>
            <a:r>
              <a:rPr lang="en-US" sz="1200" i="1" dirty="0">
                <a:latin typeface="Bookman Old Style" panose="02050604050505020204" pitchFamily="18" charset="0"/>
              </a:rPr>
              <a:t>School and Grade</a:t>
            </a:r>
            <a:r>
              <a:rPr lang="en-US" sz="1200" dirty="0">
                <a:latin typeface="Bookman Old Style" panose="02050604050505020204" pitchFamily="18" charset="0"/>
              </a:rPr>
              <a:t> (this will narrow your search options).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Select the student – suggestion: select one student per invoice for tracking purposes.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The students name will appear on the right.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Enter an email if you have this information.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Click </a:t>
            </a:r>
            <a:r>
              <a:rPr lang="en-US" sz="1200" i="1" dirty="0">
                <a:latin typeface="Bookman Old Style" panose="02050604050505020204" pitchFamily="18" charset="0"/>
              </a:rPr>
              <a:t>Save</a:t>
            </a:r>
            <a:r>
              <a:rPr lang="en-US" sz="1200" dirty="0">
                <a:latin typeface="Bookman Old Style" panose="02050604050505020204" pitchFamily="18" charset="0"/>
              </a:rPr>
              <a:t>. You will be routed back to the Create Invoice screen</a:t>
            </a:r>
          </a:p>
        </p:txBody>
      </p:sp>
      <p:pic>
        <p:nvPicPr>
          <p:cNvPr id="3076" name="Picture 4" descr="https://lh6.googleusercontent.com/mFwewJa7DtFOCOierNIvknlv5BS08DzexhhmM5SOd2yjfwdGQvd06Gaca_g92NtJeIdMN-Zi_CcQHy-hIEGLMfO_P8cMxnXpoMJgMjaKnJP53X2ZvIArsvrwhOP8aOxfw8-9rSHjOgqW8Y-fli3M">
            <a:extLst>
              <a:ext uri="{FF2B5EF4-FFF2-40B4-BE49-F238E27FC236}">
                <a16:creationId xmlns:a16="http://schemas.microsoft.com/office/drawing/2014/main" id="{0D454BA2-CC3F-4F9C-B7D4-5B4839CB7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82" y="2419251"/>
            <a:ext cx="6858000" cy="370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9EFF9F5D-298B-4B8D-8D6F-679F71C6A1F8}"/>
              </a:ext>
            </a:extLst>
          </p:cNvPr>
          <p:cNvSpPr/>
          <p:nvPr/>
        </p:nvSpPr>
        <p:spPr>
          <a:xfrm>
            <a:off x="6803471" y="4106410"/>
            <a:ext cx="285226" cy="3271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F649ABF4-3C28-4F16-9FCD-62150C4600FC}"/>
              </a:ext>
            </a:extLst>
          </p:cNvPr>
          <p:cNvSpPr/>
          <p:nvPr/>
        </p:nvSpPr>
        <p:spPr>
          <a:xfrm>
            <a:off x="4112003" y="5827551"/>
            <a:ext cx="208327" cy="2302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1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4.googleusercontent.com/wm60sSAm1RjrVne9RdewakLRDJ1MXgMwQpcByPWrF9e3hzLDq2TrUiEDxyQbyCA14ZX8v8I82cIArwHOqhGBApC10E2jVq0yIPYGy2t4mYamij9mXbTIx0lTtmQ9zB7j4DmzuYTfBY2RLItxEElA">
            <a:extLst>
              <a:ext uri="{FF2B5EF4-FFF2-40B4-BE49-F238E27FC236}">
                <a16:creationId xmlns:a16="http://schemas.microsoft.com/office/drawing/2014/main" id="{5B8C7780-994A-4C01-98C1-3D83F25E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90" y="2273417"/>
            <a:ext cx="6858000" cy="40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llout: Line 1">
            <a:extLst>
              <a:ext uri="{FF2B5EF4-FFF2-40B4-BE49-F238E27FC236}">
                <a16:creationId xmlns:a16="http://schemas.microsoft.com/office/drawing/2014/main" id="{FD6DE5E0-1B60-4538-A53B-B1828163D2EC}"/>
              </a:ext>
            </a:extLst>
          </p:cNvPr>
          <p:cNvSpPr/>
          <p:nvPr/>
        </p:nvSpPr>
        <p:spPr>
          <a:xfrm>
            <a:off x="7860484" y="1342239"/>
            <a:ext cx="2281806" cy="612648"/>
          </a:xfrm>
          <a:prstGeom prst="borderCallout1">
            <a:avLst>
              <a:gd name="adj1" fmla="val 18750"/>
              <a:gd name="adj2" fmla="val -8333"/>
              <a:gd name="adj3" fmla="val 565738"/>
              <a:gd name="adj4" fmla="val -1545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ookman Old Style" panose="02050604050505020204" pitchFamily="18" charset="0"/>
              </a:rPr>
              <a:t>Click on </a:t>
            </a:r>
            <a:r>
              <a:rPr lang="en-US" sz="1200" i="1" dirty="0">
                <a:latin typeface="Bookman Old Style" panose="02050604050505020204" pitchFamily="18" charset="0"/>
              </a:rPr>
              <a:t>Create Fee</a:t>
            </a:r>
            <a:r>
              <a:rPr lang="en-US" sz="1200" dirty="0">
                <a:latin typeface="Bookman Old Style" panose="02050604050505020204" pitchFamily="18" charset="0"/>
              </a:rPr>
              <a:t>.</a:t>
            </a:r>
          </a:p>
          <a:p>
            <a:pPr algn="ctr"/>
            <a:endParaRPr lang="en-US" sz="200" dirty="0">
              <a:latin typeface="Bookman Old Style" panose="02050604050505020204" pitchFamily="18" charset="0"/>
            </a:endParaRPr>
          </a:p>
          <a:p>
            <a:pPr algn="ctr"/>
            <a:r>
              <a:rPr lang="en-US" sz="1200" dirty="0">
                <a:latin typeface="Bookman Old Style" panose="02050604050505020204" pitchFamily="18" charset="0"/>
              </a:rPr>
              <a:t>You will then get a pop-up box.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D762DEC0-31AA-4411-9153-77AA6B704334}"/>
              </a:ext>
            </a:extLst>
          </p:cNvPr>
          <p:cNvSpPr/>
          <p:nvPr/>
        </p:nvSpPr>
        <p:spPr>
          <a:xfrm>
            <a:off x="3900882" y="3498209"/>
            <a:ext cx="268447" cy="2432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0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iiomV0hLgncHa5M2ksDHSbIxlw-nEkXHHTGBYfCteZQ6X0avcDdUpYHIEl85sQFYMq39yWd8x-8xycUtMYbcrlSRyabXgnEDFOs9FZMa-GDdHb9pG14fHG3T3jQ4gkIkfy5MZ3yLGCn5JUlQrhjb">
            <a:extLst>
              <a:ext uri="{FF2B5EF4-FFF2-40B4-BE49-F238E27FC236}">
                <a16:creationId xmlns:a16="http://schemas.microsoft.com/office/drawing/2014/main" id="{C6C96C2C-0504-4FB8-A5FD-2A3B91582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12" y="1120936"/>
            <a:ext cx="6858000" cy="399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541E11-8BED-4490-A1D7-70A24A317D54}"/>
              </a:ext>
            </a:extLst>
          </p:cNvPr>
          <p:cNvSpPr txBox="1"/>
          <p:nvPr/>
        </p:nvSpPr>
        <p:spPr>
          <a:xfrm>
            <a:off x="3078760" y="5117284"/>
            <a:ext cx="6577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After selecting Create Fee, you will get a pop-up box (see above).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Name your fee (i.e. book name and serial number, cell phone fine, etc.).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Enter amount owed.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Payment Method is always Beaumont District Account.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Click </a:t>
            </a:r>
            <a:r>
              <a:rPr lang="en-US" sz="1200" i="1" dirty="0">
                <a:latin typeface="Bookman Old Style" panose="02050604050505020204" pitchFamily="18" charset="0"/>
              </a:rPr>
              <a:t>More Options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4618398F-2E43-40E5-B736-73B6F96C0038}"/>
              </a:ext>
            </a:extLst>
          </p:cNvPr>
          <p:cNvSpPr/>
          <p:nvPr/>
        </p:nvSpPr>
        <p:spPr>
          <a:xfrm>
            <a:off x="3825380" y="2281805"/>
            <a:ext cx="218113" cy="26005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4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3.googleusercontent.com/-wBPIRPdgd3khHvJgmUfMmRZkTErGr_sS0IYhBzUOXKmRyTPcSNpmpvsTVaILqDid0aDKYSFxG704zYIjqhuUZ59DxKLD-cmHVjBuCrrY12tKDcOBIsBx2nL7FJfLb3sia0oW3mGFAxUm5krj891">
            <a:extLst>
              <a:ext uri="{FF2B5EF4-FFF2-40B4-BE49-F238E27FC236}">
                <a16:creationId xmlns:a16="http://schemas.microsoft.com/office/drawing/2014/main" id="{3CE1449B-D930-41A7-A868-B5BEDA60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98664"/>
            <a:ext cx="6858000" cy="387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22C52B-BD6B-4284-8BC8-631AD26AEED8}"/>
              </a:ext>
            </a:extLst>
          </p:cNvPr>
          <p:cNvSpPr txBox="1"/>
          <p:nvPr/>
        </p:nvSpPr>
        <p:spPr>
          <a:xfrm>
            <a:off x="2667000" y="4680508"/>
            <a:ext cx="7511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After clicking on </a:t>
            </a:r>
            <a:r>
              <a:rPr lang="en-US" sz="1200" i="1" dirty="0">
                <a:latin typeface="Bookman Old Style" panose="02050604050505020204" pitchFamily="18" charset="0"/>
              </a:rPr>
              <a:t>More Options, </a:t>
            </a:r>
            <a:r>
              <a:rPr lang="en-US" sz="1200" dirty="0">
                <a:latin typeface="Bookman Old Style" panose="02050604050505020204" pitchFamily="18" charset="0"/>
              </a:rPr>
              <a:t>you will get the pop-up above.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For additional tracking, enter any information you want on your MSB report in the ID box.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Note that the name, amount, and ID information will print on your MSB reports.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Also note that you can enter a description. This information will display on the invoice, but not print on your MSB reports.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Use the drop down to add your G/L Account number. The G/L Account number is needed to ensure monies are deposited to the correct activity fund account. If you do not see you account number, contact the Activity Funds Office.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After adding the G/L Account, click the blue </a:t>
            </a:r>
            <a:r>
              <a:rPr lang="en-US" sz="1200" i="1" dirty="0">
                <a:latin typeface="Bookman Old Style" panose="02050604050505020204" pitchFamily="18" charset="0"/>
              </a:rPr>
              <a:t>Save</a:t>
            </a:r>
            <a:r>
              <a:rPr lang="en-US" sz="1200" dirty="0">
                <a:latin typeface="Bookman Old Style" panose="02050604050505020204" pitchFamily="18" charset="0"/>
              </a:rPr>
              <a:t> button.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Bookman Old Style" panose="02050604050505020204" pitchFamily="18" charset="0"/>
              </a:rPr>
              <a:t>This will route you back to the Create Invoice screen.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C7F5E1B9-D541-4769-B3B8-DC0E9B13A804}"/>
              </a:ext>
            </a:extLst>
          </p:cNvPr>
          <p:cNvSpPr/>
          <p:nvPr/>
        </p:nvSpPr>
        <p:spPr>
          <a:xfrm>
            <a:off x="3749879" y="1862356"/>
            <a:ext cx="209725" cy="2097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6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6.googleusercontent.com/7eqZUb-plYacDu72bP_nOi7Sqtgdw0oPMfxNyqK_LhZWfmBbkn8JgjOKlWp0r6dGnDxfnitlX7Zm8FFry91F1056e5I3IMUQ8_rA5bW6nrR9elOX-CnT-JFmAaRa7HeWBToV98ELz3jhTAzePyUx">
            <a:extLst>
              <a:ext uri="{FF2B5EF4-FFF2-40B4-BE49-F238E27FC236}">
                <a16:creationId xmlns:a16="http://schemas.microsoft.com/office/drawing/2014/main" id="{A20C7C6C-9E87-4805-8553-283C77B47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87381"/>
            <a:ext cx="6858000" cy="29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h6.googleusercontent.com/0hnM9nWuGXpa51a2epFNj7ruWbwrLVk5rtr77qy0KjqN3AsHbZpmxEiBzKd3WdDrrpi9WucJvS6dde9cBkY_sqpeqB022MWrJ_WVnfnQNqcRbcIMLoR3yPNcAEM0EF5ZunIZ2gi0ZK5ROuRy-iqg">
            <a:extLst>
              <a:ext uri="{FF2B5EF4-FFF2-40B4-BE49-F238E27FC236}">
                <a16:creationId xmlns:a16="http://schemas.microsoft.com/office/drawing/2014/main" id="{29CC4032-6070-4EBC-9B9A-7A2169F9F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76714"/>
            <a:ext cx="68580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iley Face 1">
            <a:extLst>
              <a:ext uri="{FF2B5EF4-FFF2-40B4-BE49-F238E27FC236}">
                <a16:creationId xmlns:a16="http://schemas.microsoft.com/office/drawing/2014/main" id="{E7995756-18C4-492D-8DF1-BD4C7B874EAB}"/>
              </a:ext>
            </a:extLst>
          </p:cNvPr>
          <p:cNvSpPr/>
          <p:nvPr/>
        </p:nvSpPr>
        <p:spPr>
          <a:xfrm>
            <a:off x="3783435" y="1669409"/>
            <a:ext cx="167780" cy="1677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1065180B-1D23-4801-806F-B43E23D68657}"/>
              </a:ext>
            </a:extLst>
          </p:cNvPr>
          <p:cNvSpPr/>
          <p:nvPr/>
        </p:nvSpPr>
        <p:spPr>
          <a:xfrm>
            <a:off x="3783435" y="4819477"/>
            <a:ext cx="167780" cy="1677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2CD016C0-CBDA-40DA-83AB-59A1732D4A6E}"/>
              </a:ext>
            </a:extLst>
          </p:cNvPr>
          <p:cNvSpPr/>
          <p:nvPr/>
        </p:nvSpPr>
        <p:spPr>
          <a:xfrm>
            <a:off x="9865452" y="722460"/>
            <a:ext cx="1409351" cy="729842"/>
          </a:xfrm>
          <a:prstGeom prst="borderCallout1">
            <a:avLst>
              <a:gd name="adj1" fmla="val 18750"/>
              <a:gd name="adj2" fmla="val -8333"/>
              <a:gd name="adj3" fmla="val 92960"/>
              <a:gd name="adj4" fmla="val -2067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ookman Old Style" panose="02050604050505020204" pitchFamily="18" charset="0"/>
              </a:rPr>
              <a:t>Click the blue </a:t>
            </a:r>
            <a:r>
              <a:rPr lang="en-US" sz="1200" i="1" dirty="0">
                <a:latin typeface="Bookman Old Style" panose="02050604050505020204" pitchFamily="18" charset="0"/>
              </a:rPr>
              <a:t>Create</a:t>
            </a:r>
            <a:r>
              <a:rPr lang="en-US" sz="1200" dirty="0">
                <a:latin typeface="Bookman Old Style" panose="02050604050505020204" pitchFamily="18" charset="0"/>
              </a:rPr>
              <a:t> button to generate the invoice.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91C87AB4-C151-48B8-8EFF-ACFEEAFE5CD5}"/>
              </a:ext>
            </a:extLst>
          </p:cNvPr>
          <p:cNvSpPr/>
          <p:nvPr/>
        </p:nvSpPr>
        <p:spPr>
          <a:xfrm>
            <a:off x="9865451" y="4257415"/>
            <a:ext cx="1409351" cy="1153484"/>
          </a:xfrm>
          <a:prstGeom prst="borderCallout1">
            <a:avLst>
              <a:gd name="adj1" fmla="val 18750"/>
              <a:gd name="adj2" fmla="val -8333"/>
              <a:gd name="adj3" fmla="val 142452"/>
              <a:gd name="adj4" fmla="val -2258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ookman Old Style" panose="02050604050505020204" pitchFamily="18" charset="0"/>
              </a:rPr>
              <a:t>Click </a:t>
            </a:r>
            <a:r>
              <a:rPr lang="en-US" sz="1200" i="1" dirty="0">
                <a:latin typeface="Bookman Old Style" panose="02050604050505020204" pitchFamily="18" charset="0"/>
              </a:rPr>
              <a:t>Skip</a:t>
            </a:r>
            <a:r>
              <a:rPr lang="en-US" sz="1200" dirty="0">
                <a:latin typeface="Bookman Old Style" panose="02050604050505020204" pitchFamily="18" charset="0"/>
              </a:rPr>
              <a:t> – majority of invoices are a custom name for tracking purposes.</a:t>
            </a:r>
          </a:p>
        </p:txBody>
      </p:sp>
    </p:spTree>
    <p:extLst>
      <p:ext uri="{BB962C8B-B14F-4D97-AF65-F5344CB8AC3E}">
        <p14:creationId xmlns:p14="http://schemas.microsoft.com/office/powerpoint/2010/main" val="195309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3.googleusercontent.com/agE-GVen_WdwE4_Ujv7xxF4s3dlMAFhr6XiHJrrTUU4KYRKjEWgBmsuObWB2F-zS_kMltwvl1DUTdCO8eeLk6daqL6fWUyeYto2vLy5bba_lxoNgskBHyItIRdOJuEQeF-MeRfAIvfp9i6SZIks1">
            <a:extLst>
              <a:ext uri="{FF2B5EF4-FFF2-40B4-BE49-F238E27FC236}">
                <a16:creationId xmlns:a16="http://schemas.microsoft.com/office/drawing/2014/main" id="{0961E6F9-56C6-4C50-85AD-119BE95EE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44386"/>
            <a:ext cx="6858000" cy="34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12F38-6198-4F6C-93BD-5161ECF60DCB}"/>
              </a:ext>
            </a:extLst>
          </p:cNvPr>
          <p:cNvSpPr txBox="1"/>
          <p:nvPr/>
        </p:nvSpPr>
        <p:spPr>
          <a:xfrm>
            <a:off x="2667000" y="4790114"/>
            <a:ext cx="392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200" dirty="0">
                <a:latin typeface="Bookman Old Style" panose="02050604050505020204" pitchFamily="18" charset="0"/>
              </a:rPr>
              <a:t>After clicking Skip, you will get the pop-up above.</a:t>
            </a:r>
          </a:p>
          <a:p>
            <a:r>
              <a:rPr lang="en-US" sz="1200" dirty="0">
                <a:latin typeface="Bookman Old Style" panose="02050604050505020204" pitchFamily="18" charset="0"/>
              </a:rPr>
              <a:t>Click the blue </a:t>
            </a:r>
            <a:r>
              <a:rPr lang="en-US" sz="1200" i="1" dirty="0">
                <a:latin typeface="Bookman Old Style" panose="02050604050505020204" pitchFamily="18" charset="0"/>
              </a:rPr>
              <a:t>Create invoices</a:t>
            </a:r>
            <a:r>
              <a:rPr lang="en-US" sz="1200" dirty="0">
                <a:latin typeface="Bookman Old Style" panose="02050604050505020204" pitchFamily="18" charset="0"/>
              </a:rPr>
              <a:t> button.</a:t>
            </a:r>
          </a:p>
        </p:txBody>
      </p:sp>
    </p:spTree>
    <p:extLst>
      <p:ext uri="{BB962C8B-B14F-4D97-AF65-F5344CB8AC3E}">
        <p14:creationId xmlns:p14="http://schemas.microsoft.com/office/powerpoint/2010/main" val="7854475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</TotalTime>
  <Words>669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Century Gothic</vt:lpstr>
      <vt:lpstr>Times New Roman</vt:lpstr>
      <vt:lpstr>Wingdings 3</vt:lpstr>
      <vt:lpstr>Wisp</vt:lpstr>
      <vt:lpstr>My School Bucks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 Bucks</dc:title>
  <dc:creator>Geri Russell</dc:creator>
  <cp:lastModifiedBy>Geri Russell</cp:lastModifiedBy>
  <cp:revision>13</cp:revision>
  <cp:lastPrinted>2022-08-01T16:50:31Z</cp:lastPrinted>
  <dcterms:created xsi:type="dcterms:W3CDTF">2022-08-01T14:22:11Z</dcterms:created>
  <dcterms:modified xsi:type="dcterms:W3CDTF">2022-08-01T16:53:11Z</dcterms:modified>
</cp:coreProperties>
</file>