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60" r:id="rId4"/>
  </p:sldMasterIdLst>
  <p:notesMasterIdLst>
    <p:notesMasterId r:id="rId13"/>
  </p:notesMasterIdLst>
  <p:sldIdLst>
    <p:sldId id="273" r:id="rId5"/>
    <p:sldId id="274" r:id="rId6"/>
    <p:sldId id="275" r:id="rId7"/>
    <p:sldId id="276" r:id="rId8"/>
    <p:sldId id="278" r:id="rId9"/>
    <p:sldId id="279" r:id="rId10"/>
    <p:sldId id="284" r:id="rId11"/>
    <p:sldId id="280" r:id="rId1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2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7-27T09:38:09.796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ECAA0BC-6609-4556-8B76-A1EDF3B4E98C}" type="datetimeFigureOut">
              <a:rPr lang="en-US" smtClean="0"/>
              <a:t>8/1/2022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170A596-7141-45E9-836C-E467146705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599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A567F-11C2-4C3F-A6E8-21F64AEE5B8F}" type="datetime1">
              <a:rPr lang="en-US" smtClean="0"/>
              <a:t>8/1/2022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#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796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454E-E0AD-47A2-94EA-3CD9258B07EC}" type="datetime1">
              <a:rPr lang="en-US" smtClean="0"/>
              <a:t>8/1/2022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#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36934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454E-E0AD-47A2-94EA-3CD9258B07EC}" type="datetime1">
              <a:rPr lang="en-US" smtClean="0"/>
              <a:t>8/1/2022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#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654498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454E-E0AD-47A2-94EA-3CD9258B07EC}" type="datetime1">
              <a:rPr lang="en-US" smtClean="0"/>
              <a:t>8/1/2022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#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0472626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454E-E0AD-47A2-94EA-3CD9258B07EC}" type="datetime1">
              <a:rPr lang="en-US" smtClean="0"/>
              <a:t>8/1/2022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#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154584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454E-E0AD-47A2-94EA-3CD9258B07EC}" type="datetime1">
              <a:rPr lang="en-US" smtClean="0"/>
              <a:t>8/1/2022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982716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454E-E0AD-47A2-94EA-3CD9258B07EC}" type="datetime1">
              <a:rPr lang="en-US" smtClean="0"/>
              <a:t>8/1/2022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657732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454E-E0AD-47A2-94EA-3CD9258B07EC}" type="datetime1">
              <a:rPr lang="en-US" smtClean="0"/>
              <a:t>8/1/2022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#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552460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454E-E0AD-47A2-94EA-3CD9258B07EC}" type="datetime1">
              <a:rPr lang="en-US" smtClean="0"/>
              <a:t>8/1/2022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#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011350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1601A-7D4B-40C6-98DD-4BC30E32FBDC}" type="datetime1">
              <a:rPr lang="en-US" smtClean="0"/>
              <a:t>8/1/2022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#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126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454E-E0AD-47A2-94EA-3CD9258B07EC}" type="datetime1">
              <a:rPr lang="en-US" smtClean="0"/>
              <a:t>8/1/2022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#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778266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C0EB-C2EB-4B45-A7FE-F7534823CA57}" type="datetime1">
              <a:rPr lang="en-US" smtClean="0"/>
              <a:t>8/1/2022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#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132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454E-E0AD-47A2-94EA-3CD9258B07EC}" type="datetime1">
              <a:rPr lang="en-US" smtClean="0"/>
              <a:t>8/1/2022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#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98449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454E-E0AD-47A2-94EA-3CD9258B07EC}" type="datetime1">
              <a:rPr lang="en-US" smtClean="0"/>
              <a:t>8/1/2022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#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912130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A38F-37F4-4167-9863-4415F75CE93E}" type="datetime1">
              <a:rPr lang="en-US" smtClean="0"/>
              <a:t>8/1/2022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235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A843-879E-45AA-A7A9-9F5D0003BF65}" type="datetime1">
              <a:rPr lang="en-US" smtClean="0"/>
              <a:t>8/1/2022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#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112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454E-E0AD-47A2-94EA-3CD9258B07EC}" type="datetime1">
              <a:rPr lang="en-US" smtClean="0"/>
              <a:t>8/1/2022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#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259849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7AE88-626B-4F2B-AD5F-55E1EFE8D4AB}" type="datetime1">
              <a:rPr lang="en-US" smtClean="0"/>
              <a:t>8/1/2022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#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719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ADE454E-E0AD-47A2-94EA-3CD9258B07EC}" type="datetime1">
              <a:rPr lang="en-US" smtClean="0"/>
              <a:t>8/1/2022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Slide #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523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6758CB7-007C-40DF-A901-600703FB6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A2022F-1436-49C5-9347-FDDDF4EE89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My School Bucks (MSB)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56C232-3134-4C4E-8119-3B970E1C38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7472" y="3913631"/>
            <a:ext cx="11503152" cy="717091"/>
          </a:xfrm>
        </p:spPr>
        <p:txBody>
          <a:bodyPr>
            <a:normAutofit/>
          </a:bodyPr>
          <a:lstStyle/>
          <a:p>
            <a:r>
              <a:rPr lang="en-US" sz="3200" dirty="0"/>
              <a:t>Navigating the MSB Site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280C6-46D6-4E4B-AF03-B1E1F7FBF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#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2EA501-CCF2-45D4-8FEE-949DB6DB8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8D19B0-DBDA-4C1D-8E7C-52108C10D7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085" y="609599"/>
            <a:ext cx="4812376" cy="14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73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6D3BA-1A7A-4562-9872-3CDBF0B9E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latin typeface="Bookman Old Style" panose="02050604050505020204" pitchFamily="18" charset="0"/>
              </a:rPr>
              <a:t>Utilize myschoolbucks.com to access the My School Bucks website.</a:t>
            </a:r>
            <a:br>
              <a:rPr lang="en-US" sz="1800" dirty="0">
                <a:latin typeface="Bookman Old Style" panose="02050604050505020204" pitchFamily="18" charset="0"/>
              </a:rPr>
            </a:br>
            <a:r>
              <a:rPr lang="en-US" sz="1800" dirty="0">
                <a:latin typeface="Bookman Old Style" panose="02050604050505020204" pitchFamily="18" charset="0"/>
              </a:rPr>
              <a:t>Click on the blue Log In button</a:t>
            </a:r>
            <a:r>
              <a:rPr lang="en-US" dirty="0"/>
              <a:t>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2F98C90-B402-4943-B49C-8861E0958B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0885" y="2011363"/>
            <a:ext cx="8089735" cy="387191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BACA8-7F91-4475-9CF4-599FB9B32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#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E2CEF6-57DA-4DEF-A18B-A52B1D65C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931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98BAB-0950-4DF4-A9D4-25CB32D3B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dirty="0">
                <a:latin typeface="Bookman Old Style" panose="02050604050505020204" pitchFamily="18" charset="0"/>
              </a:rPr>
              <a:t>Sign in using your log in or create a new account.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4B03922-FEA1-4B57-960A-F5477E0D63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725" y="1877140"/>
            <a:ext cx="6695988" cy="3871912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17E1CB-BB29-4E3E-AFE0-3441AD080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#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6460FD-4862-4AA1-9293-2415AF982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E5AE65-41DC-43DC-A782-7C3760FC02CD}"/>
              </a:ext>
            </a:extLst>
          </p:cNvPr>
          <p:cNvSpPr txBox="1"/>
          <p:nvPr/>
        </p:nvSpPr>
        <p:spPr>
          <a:xfrm>
            <a:off x="8522022" y="1932623"/>
            <a:ext cx="253089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Bookman Old Style" panose="02050604050505020204" pitchFamily="18" charset="0"/>
              </a:rPr>
              <a:t>User account notes:</a:t>
            </a:r>
          </a:p>
          <a:p>
            <a:endParaRPr lang="en-US" sz="800" dirty="0">
              <a:latin typeface="Bookman Old Style" panose="02050604050505020204" pitchFamily="18" charset="0"/>
            </a:endParaRPr>
          </a:p>
          <a:p>
            <a:r>
              <a:rPr lang="en-US" sz="1200" dirty="0">
                <a:latin typeface="Bookman Old Style" panose="02050604050505020204" pitchFamily="18" charset="0"/>
              </a:rPr>
              <a:t> - Secretary/bookkeepers are set up as Campus Administrators and can see all campus products, can create invoices, and run reports.</a:t>
            </a:r>
          </a:p>
          <a:p>
            <a:endParaRPr lang="en-US" sz="600" dirty="0">
              <a:latin typeface="Bookman Old Style" panose="02050604050505020204" pitchFamily="18" charset="0"/>
            </a:endParaRPr>
          </a:p>
          <a:p>
            <a:r>
              <a:rPr lang="en-US" sz="1200" dirty="0">
                <a:latin typeface="Bookman Old Style" panose="02050604050505020204" pitchFamily="18" charset="0"/>
              </a:rPr>
              <a:t> - Parents need to add all their students to their household in order to see the products at their student’s campus.</a:t>
            </a:r>
          </a:p>
          <a:p>
            <a:endParaRPr lang="en-US" sz="600" dirty="0">
              <a:latin typeface="Bookman Old Style" panose="02050604050505020204" pitchFamily="18" charset="0"/>
            </a:endParaRPr>
          </a:p>
          <a:p>
            <a:r>
              <a:rPr lang="en-US" sz="1200" dirty="0">
                <a:latin typeface="Bookman Old Style" panose="02050604050505020204" pitchFamily="18" charset="0"/>
              </a:rPr>
              <a:t> - Students need to add themselves in their household on their account to be able to access products at their campus.</a:t>
            </a:r>
          </a:p>
          <a:p>
            <a:endParaRPr lang="en-US" sz="600" dirty="0">
              <a:latin typeface="Bookman Old Style" panose="02050604050505020204" pitchFamily="18" charset="0"/>
            </a:endParaRPr>
          </a:p>
          <a:p>
            <a:r>
              <a:rPr lang="en-US" sz="1200" dirty="0">
                <a:latin typeface="Bookman Old Style" panose="02050604050505020204" pitchFamily="18" charset="0"/>
              </a:rPr>
              <a:t> - Anyone signing in as a guest will only see products that are offered district-wide.</a:t>
            </a:r>
          </a:p>
        </p:txBody>
      </p:sp>
    </p:spTree>
    <p:extLst>
      <p:ext uri="{BB962C8B-B14F-4D97-AF65-F5344CB8AC3E}">
        <p14:creationId xmlns:p14="http://schemas.microsoft.com/office/powerpoint/2010/main" val="4255898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5962F-E882-4DF3-A8E3-D31CA9F49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921351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Bookman Old Style" panose="02050604050505020204" pitchFamily="18" charset="0"/>
              </a:rPr>
              <a:t>Secretary/bookkeepers as administrators will have access to ‘admin tools’ in MSB.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D056B-BF42-41A2-B6F8-25B377953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8619" y="1530951"/>
            <a:ext cx="9672012" cy="441684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5282D4E-4FB9-40FA-879B-4C4009AEC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#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0F3D2A-AEB3-45FC-A57F-D99B29109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CF4542-708A-4322-88A0-BB7E2DAE7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6657" y="1786855"/>
            <a:ext cx="7073974" cy="4160939"/>
          </a:xfrm>
          <a:prstGeom prst="rect">
            <a:avLst/>
          </a:prstGeom>
        </p:spPr>
      </p:pic>
      <p:sp>
        <p:nvSpPr>
          <p:cNvPr id="6" name="Callout: Double Bent Line 5">
            <a:extLst>
              <a:ext uri="{FF2B5EF4-FFF2-40B4-BE49-F238E27FC236}">
                <a16:creationId xmlns:a16="http://schemas.microsoft.com/office/drawing/2014/main" id="{5B46E3D3-A84F-4A88-9271-FC9E412FC598}"/>
              </a:ext>
            </a:extLst>
          </p:cNvPr>
          <p:cNvSpPr/>
          <p:nvPr/>
        </p:nvSpPr>
        <p:spPr>
          <a:xfrm>
            <a:off x="1791050" y="1598715"/>
            <a:ext cx="914400" cy="693726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42393"/>
              <a:gd name="adj8" fmla="val 24396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>
              <a:latin typeface="Bookman Old Style" panose="02050604050505020204" pitchFamily="18" charset="0"/>
            </a:endParaRPr>
          </a:p>
          <a:p>
            <a:pPr algn="ctr"/>
            <a:r>
              <a:rPr lang="en-US" sz="1000" dirty="0">
                <a:latin typeface="Bookman Old Style" panose="02050604050505020204" pitchFamily="18" charset="0"/>
              </a:rPr>
              <a:t>Use Admin Tools to navigate in MSB</a:t>
            </a:r>
          </a:p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DD3949-F349-4961-B8F5-6393C9821607}"/>
              </a:ext>
            </a:extLst>
          </p:cNvPr>
          <p:cNvSpPr txBox="1"/>
          <p:nvPr/>
        </p:nvSpPr>
        <p:spPr>
          <a:xfrm>
            <a:off x="1264596" y="4092570"/>
            <a:ext cx="21497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Bookman Old Style" panose="02050604050505020204" pitchFamily="18" charset="0"/>
              </a:rPr>
              <a:t>Under Admin Tools, Campus Administrators will use the Reports, Stores (Products), and Invoices options.</a:t>
            </a:r>
          </a:p>
        </p:txBody>
      </p:sp>
    </p:spTree>
    <p:extLst>
      <p:ext uri="{BB962C8B-B14F-4D97-AF65-F5344CB8AC3E}">
        <p14:creationId xmlns:p14="http://schemas.microsoft.com/office/powerpoint/2010/main" val="1585102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80046-ABE7-482B-BF1C-B12EA5BA9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243839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Bookman Old Style" panose="02050604050505020204" pitchFamily="18" charset="0"/>
              </a:rPr>
              <a:t>Reports:</a:t>
            </a:r>
            <a:br>
              <a:rPr lang="en-US" sz="2400" dirty="0">
                <a:latin typeface="Bookman Old Style" panose="02050604050505020204" pitchFamily="18" charset="0"/>
              </a:rPr>
            </a:br>
            <a:r>
              <a:rPr lang="en-US" sz="2400" dirty="0">
                <a:latin typeface="Bookman Old Style" panose="02050604050505020204" pitchFamily="18" charset="0"/>
              </a:rPr>
              <a:t>Admin tools &gt; Reports &gt; payment &gt; Payment report (detail)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8EA4710-7B16-49F6-96A7-BB37893E5B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3774" y="1947173"/>
            <a:ext cx="7408105" cy="3851285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20C2D6-F113-4EF2-9BE3-84113CB0E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#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08CE29-7DAF-4C48-B6DD-9D6CF056A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1B44AE-9B58-44C5-AF09-DFF94671F9CF}"/>
              </a:ext>
            </a:extLst>
          </p:cNvPr>
          <p:cNvSpPr txBox="1"/>
          <p:nvPr/>
        </p:nvSpPr>
        <p:spPr>
          <a:xfrm>
            <a:off x="8815340" y="1947173"/>
            <a:ext cx="145278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Bookman Old Style" panose="02050604050505020204" pitchFamily="18" charset="0"/>
              </a:rPr>
              <a:t>You will use this option to run reports on products for sponsors and for financial reporting. </a:t>
            </a:r>
          </a:p>
          <a:p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en-US" sz="1400" dirty="0">
                <a:latin typeface="Bookman Old Style" panose="02050604050505020204" pitchFamily="18" charset="0"/>
              </a:rPr>
              <a:t>Reference the ‘Reports” procedures for running reports.</a:t>
            </a:r>
          </a:p>
        </p:txBody>
      </p:sp>
    </p:spTree>
    <p:extLst>
      <p:ext uri="{BB962C8B-B14F-4D97-AF65-F5344CB8AC3E}">
        <p14:creationId xmlns:p14="http://schemas.microsoft.com/office/powerpoint/2010/main" val="442658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B0ED7-B439-47D1-B977-80EC88462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025725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Bookman Old Style" panose="02050604050505020204" pitchFamily="18" charset="0"/>
              </a:rPr>
              <a:t>Products:</a:t>
            </a:r>
            <a:br>
              <a:rPr lang="en-US" sz="2400" dirty="0">
                <a:latin typeface="Bookman Old Style" panose="02050604050505020204" pitchFamily="18" charset="0"/>
              </a:rPr>
            </a:br>
            <a:r>
              <a:rPr lang="en-US" sz="2400" dirty="0">
                <a:latin typeface="Bookman Old Style" panose="02050604050505020204" pitchFamily="18" charset="0"/>
              </a:rPr>
              <a:t>Admin tools &gt; Stores &gt; Products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E3667B-A156-44CD-87D9-5BB820B75F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3774" y="1676400"/>
            <a:ext cx="6576968" cy="4206875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23C0ED-D178-4841-9651-BAD2F01BA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#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7EEBEE-4B74-44E4-8BB5-A870E4715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D9FE79-37C7-4155-AA33-30D1E0374254}"/>
              </a:ext>
            </a:extLst>
          </p:cNvPr>
          <p:cNvSpPr txBox="1"/>
          <p:nvPr/>
        </p:nvSpPr>
        <p:spPr>
          <a:xfrm>
            <a:off x="7982016" y="1686266"/>
            <a:ext cx="28372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Bookman Old Style" panose="02050604050505020204" pitchFamily="18" charset="0"/>
              </a:rPr>
              <a:t>This is where the products created for your campus are listed.</a:t>
            </a:r>
          </a:p>
          <a:p>
            <a:endParaRPr lang="en-US" sz="1200" dirty="0">
              <a:latin typeface="Bookman Old Style" panose="02050604050505020204" pitchFamily="18" charset="0"/>
            </a:endParaRPr>
          </a:p>
          <a:p>
            <a:r>
              <a:rPr lang="en-US" sz="1200" dirty="0">
                <a:latin typeface="Bookman Old Style" panose="02050604050505020204" pitchFamily="18" charset="0"/>
              </a:rPr>
              <a:t>Currently, the Activity Funds Office will create new products in MSB. Use the SAF 109 New Product/Update Product Request Form to request new products.</a:t>
            </a:r>
          </a:p>
          <a:p>
            <a:endParaRPr lang="en-US" sz="1200" dirty="0">
              <a:latin typeface="Bookman Old Style" panose="02050604050505020204" pitchFamily="18" charset="0"/>
            </a:endParaRPr>
          </a:p>
          <a:p>
            <a:r>
              <a:rPr lang="en-US" sz="1200" dirty="0">
                <a:latin typeface="Bookman Old Style" panose="02050604050505020204" pitchFamily="18" charset="0"/>
              </a:rPr>
              <a:t>The sponsor of a product/fundraiser will complete the form and turn it in to the campus secretary/bookkeeper who will then forward it to the Activity Funds Office.</a:t>
            </a:r>
          </a:p>
          <a:p>
            <a:endParaRPr lang="en-US" sz="1200" dirty="0">
              <a:latin typeface="Bookman Old Style" panose="02050604050505020204" pitchFamily="18" charset="0"/>
            </a:endParaRPr>
          </a:p>
          <a:p>
            <a:r>
              <a:rPr lang="en-US" sz="1200" dirty="0">
                <a:latin typeface="Bookman Old Style" panose="02050604050505020204" pitchFamily="18" charset="0"/>
              </a:rPr>
              <a:t>Parents that have an account set up with a student at your campus will be able to see the items (dependent on how the product is set up) and be able to make online purchases.</a:t>
            </a:r>
          </a:p>
        </p:txBody>
      </p:sp>
      <p:sp>
        <p:nvSpPr>
          <p:cNvPr id="6" name="Callout: Line 5">
            <a:extLst>
              <a:ext uri="{FF2B5EF4-FFF2-40B4-BE49-F238E27FC236}">
                <a16:creationId xmlns:a16="http://schemas.microsoft.com/office/drawing/2014/main" id="{164494E6-C2B6-4201-9A12-36E6F4E425DE}"/>
              </a:ext>
            </a:extLst>
          </p:cNvPr>
          <p:cNvSpPr/>
          <p:nvPr/>
        </p:nvSpPr>
        <p:spPr>
          <a:xfrm>
            <a:off x="3548542" y="2273416"/>
            <a:ext cx="2281805" cy="939819"/>
          </a:xfrm>
          <a:prstGeom prst="borderCallout1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Bookman Old Style" panose="02050604050505020204" pitchFamily="18" charset="0"/>
              </a:rPr>
              <a:t>Depending on your user role, your campus will be the only option, or you will need to select a Store (campus) to narrow your search.</a:t>
            </a:r>
          </a:p>
        </p:txBody>
      </p:sp>
    </p:spTree>
    <p:extLst>
      <p:ext uri="{BB962C8B-B14F-4D97-AF65-F5344CB8AC3E}">
        <p14:creationId xmlns:p14="http://schemas.microsoft.com/office/powerpoint/2010/main" val="2214077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E4C11F-1675-4FEF-ACD5-9E0217494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Slide #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35819D-94EF-4996-973A-3137E4E30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D4F755-3FB1-4945-AB01-2390A1C44CF8}"/>
              </a:ext>
            </a:extLst>
          </p:cNvPr>
          <p:cNvSpPr txBox="1"/>
          <p:nvPr/>
        </p:nvSpPr>
        <p:spPr>
          <a:xfrm>
            <a:off x="587229" y="226503"/>
            <a:ext cx="5729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View your MSB Store (what the purchasers sees):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4B2A7E-671E-479F-9182-5512BAC81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950" y="1031847"/>
            <a:ext cx="3573490" cy="4794308"/>
          </a:xfrm>
          <a:prstGeom prst="rect">
            <a:avLst/>
          </a:prstGeom>
        </p:spPr>
      </p:pic>
      <p:sp>
        <p:nvSpPr>
          <p:cNvPr id="10" name="Callout: Line 9">
            <a:extLst>
              <a:ext uri="{FF2B5EF4-FFF2-40B4-BE49-F238E27FC236}">
                <a16:creationId xmlns:a16="http://schemas.microsoft.com/office/drawing/2014/main" id="{7080BC7D-8A14-4EF4-A5C2-F158B34243F1}"/>
              </a:ext>
            </a:extLst>
          </p:cNvPr>
          <p:cNvSpPr/>
          <p:nvPr/>
        </p:nvSpPr>
        <p:spPr>
          <a:xfrm>
            <a:off x="2265027" y="1602297"/>
            <a:ext cx="1551964" cy="444617"/>
          </a:xfrm>
          <a:prstGeom prst="borderCallout1">
            <a:avLst>
              <a:gd name="adj1" fmla="val 18750"/>
              <a:gd name="adj2" fmla="val -8333"/>
              <a:gd name="adj3" fmla="val 193632"/>
              <a:gd name="adj4" fmla="val -5833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Bookman Old Style" panose="02050604050505020204" pitchFamily="18" charset="0"/>
              </a:rPr>
              <a:t>Go to Admin Tools &gt; Stores &gt; Stores</a:t>
            </a:r>
          </a:p>
        </p:txBody>
      </p:sp>
      <p:sp>
        <p:nvSpPr>
          <p:cNvPr id="12" name="Callout: Line 11">
            <a:extLst>
              <a:ext uri="{FF2B5EF4-FFF2-40B4-BE49-F238E27FC236}">
                <a16:creationId xmlns:a16="http://schemas.microsoft.com/office/drawing/2014/main" id="{B844E07F-C87A-4231-BF88-E7197569C7C5}"/>
              </a:ext>
            </a:extLst>
          </p:cNvPr>
          <p:cNvSpPr/>
          <p:nvPr/>
        </p:nvSpPr>
        <p:spPr>
          <a:xfrm>
            <a:off x="3041009" y="5271083"/>
            <a:ext cx="1497431" cy="444617"/>
          </a:xfrm>
          <a:prstGeom prst="borderCallout1">
            <a:avLst>
              <a:gd name="adj1" fmla="val 18750"/>
              <a:gd name="adj2" fmla="val -8333"/>
              <a:gd name="adj3" fmla="val -49764"/>
              <a:gd name="adj4" fmla="val -3887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Bookman Old Style" panose="02050604050505020204" pitchFamily="18" charset="0"/>
              </a:rPr>
              <a:t>Click the Menu icon and click View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BCC1011-3CF9-4DF8-BF16-D22466725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8441" y="1031846"/>
            <a:ext cx="3573491" cy="47943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C0C615-B515-4202-86EE-624852A06F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1932" y="1072961"/>
            <a:ext cx="3171041" cy="37834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183A6BD-54E3-4403-A756-55180C5E6D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1931" y="4805927"/>
            <a:ext cx="3171041" cy="101087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6945099-BB40-49DE-996D-273A5B49361F}"/>
              </a:ext>
            </a:extLst>
          </p:cNvPr>
          <p:cNvSpPr txBox="1"/>
          <p:nvPr/>
        </p:nvSpPr>
        <p:spPr>
          <a:xfrm>
            <a:off x="7214532" y="1723748"/>
            <a:ext cx="671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Bookman Old Style" panose="02050604050505020204" pitchFamily="18" charset="0"/>
              </a:rPr>
              <a:t>Click the Preview button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05118BE-486F-44A8-9D7C-028F8304C735}"/>
              </a:ext>
            </a:extLst>
          </p:cNvPr>
          <p:cNvCxnSpPr/>
          <p:nvPr/>
        </p:nvCxnSpPr>
        <p:spPr>
          <a:xfrm flipV="1">
            <a:off x="7885651" y="1426128"/>
            <a:ext cx="167780" cy="6207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Callout: Line 18">
            <a:extLst>
              <a:ext uri="{FF2B5EF4-FFF2-40B4-BE49-F238E27FC236}">
                <a16:creationId xmlns:a16="http://schemas.microsoft.com/office/drawing/2014/main" id="{A00A5E3D-2DD1-4FE9-91A3-EFCC19675045}"/>
              </a:ext>
            </a:extLst>
          </p:cNvPr>
          <p:cNvSpPr/>
          <p:nvPr/>
        </p:nvSpPr>
        <p:spPr>
          <a:xfrm>
            <a:off x="9601914" y="460313"/>
            <a:ext cx="1295385" cy="612648"/>
          </a:xfrm>
          <a:prstGeom prst="borderCallout1">
            <a:avLst>
              <a:gd name="adj1" fmla="val 18750"/>
              <a:gd name="adj2" fmla="val -8333"/>
              <a:gd name="adj3" fmla="val 127562"/>
              <a:gd name="adj4" fmla="val -3187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Bookman Old Style" panose="02050604050505020204" pitchFamily="18" charset="0"/>
              </a:rPr>
              <a:t>The Products created for the campus will be displayed.</a:t>
            </a:r>
          </a:p>
        </p:txBody>
      </p:sp>
      <p:sp>
        <p:nvSpPr>
          <p:cNvPr id="22" name="Callout: Line 21">
            <a:extLst>
              <a:ext uri="{FF2B5EF4-FFF2-40B4-BE49-F238E27FC236}">
                <a16:creationId xmlns:a16="http://schemas.microsoft.com/office/drawing/2014/main" id="{BF52BF5E-BE0D-4731-B77E-002A37D97241}"/>
              </a:ext>
            </a:extLst>
          </p:cNvPr>
          <p:cNvSpPr/>
          <p:nvPr/>
        </p:nvSpPr>
        <p:spPr>
          <a:xfrm>
            <a:off x="10117837" y="4932726"/>
            <a:ext cx="1082180" cy="612648"/>
          </a:xfrm>
          <a:prstGeom prst="borderCallout1">
            <a:avLst>
              <a:gd name="adj1" fmla="val 18750"/>
              <a:gd name="adj2" fmla="val -8333"/>
              <a:gd name="adj3" fmla="val 2956"/>
              <a:gd name="adj4" fmla="val -11042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Bookman Old Style" panose="02050604050505020204" pitchFamily="18" charset="0"/>
              </a:rPr>
              <a:t>Use the Filter by Category to narrow search</a:t>
            </a:r>
          </a:p>
        </p:txBody>
      </p:sp>
    </p:spTree>
    <p:extLst>
      <p:ext uri="{BB962C8B-B14F-4D97-AF65-F5344CB8AC3E}">
        <p14:creationId xmlns:p14="http://schemas.microsoft.com/office/powerpoint/2010/main" val="3839554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C5EF4-8DC3-4D2A-97F9-876F4C084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00583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Bookman Old Style" panose="02050604050505020204" pitchFamily="18" charset="0"/>
              </a:rPr>
              <a:t>Invoices:</a:t>
            </a:r>
            <a:br>
              <a:rPr lang="en-US" sz="2400" dirty="0">
                <a:latin typeface="Bookman Old Style" panose="02050604050505020204" pitchFamily="18" charset="0"/>
              </a:rPr>
            </a:br>
            <a:r>
              <a:rPr lang="en-US" sz="2400" dirty="0">
                <a:latin typeface="Bookman Old Style" panose="02050604050505020204" pitchFamily="18" charset="0"/>
              </a:rPr>
              <a:t>admin tools &gt; invoices &gt; invoices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13FD746-95FB-4347-8FB4-BAFFA760D6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3774" y="1676400"/>
            <a:ext cx="6868348" cy="4206875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DB28E-1360-43E4-B9EC-4ACC7E930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Slide #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F4399B-267C-41CB-866B-F2ECD6890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2D5C37-3778-486C-BD74-CDC71529D9F7}"/>
              </a:ext>
            </a:extLst>
          </p:cNvPr>
          <p:cNvSpPr txBox="1"/>
          <p:nvPr/>
        </p:nvSpPr>
        <p:spPr>
          <a:xfrm>
            <a:off x="7782122" y="2088859"/>
            <a:ext cx="2709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Bookman Old Style" panose="02050604050505020204" pitchFamily="18" charset="0"/>
              </a:rPr>
              <a:t>The Invoice option allows you to directly invoice parents/students.</a:t>
            </a:r>
          </a:p>
          <a:p>
            <a:endParaRPr lang="en-US" sz="1200" dirty="0">
              <a:latin typeface="Bookman Old Style" panose="02050604050505020204" pitchFamily="18" charset="0"/>
            </a:endParaRPr>
          </a:p>
          <a:p>
            <a:r>
              <a:rPr lang="en-US" sz="1200" dirty="0">
                <a:latin typeface="Bookman Old Style" panose="02050604050505020204" pitchFamily="18" charset="0"/>
              </a:rPr>
              <a:t>Reference the ‘Create Invoice’ procedures for invoicing parents/students.</a:t>
            </a:r>
          </a:p>
        </p:txBody>
      </p:sp>
      <p:sp>
        <p:nvSpPr>
          <p:cNvPr id="8" name="Callout: Line 7">
            <a:extLst>
              <a:ext uri="{FF2B5EF4-FFF2-40B4-BE49-F238E27FC236}">
                <a16:creationId xmlns:a16="http://schemas.microsoft.com/office/drawing/2014/main" id="{3C69D4CB-3DC7-47C2-BD86-E35549037359}"/>
              </a:ext>
            </a:extLst>
          </p:cNvPr>
          <p:cNvSpPr/>
          <p:nvPr/>
        </p:nvSpPr>
        <p:spPr>
          <a:xfrm>
            <a:off x="8237989" y="4050552"/>
            <a:ext cx="1166070" cy="612648"/>
          </a:xfrm>
          <a:prstGeom prst="borderCallout1">
            <a:avLst>
              <a:gd name="adj1" fmla="val 18750"/>
              <a:gd name="adj2" fmla="val -8333"/>
              <a:gd name="adj3" fmla="val 163164"/>
              <a:gd name="adj4" fmla="val -17286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latin typeface="Bookman Old Style" panose="02050604050505020204" pitchFamily="18" charset="0"/>
              </a:rPr>
              <a:t>Invoices created will be listed at the bottom of the screen.</a:t>
            </a:r>
          </a:p>
        </p:txBody>
      </p:sp>
    </p:spTree>
    <p:extLst>
      <p:ext uri="{BB962C8B-B14F-4D97-AF65-F5344CB8AC3E}">
        <p14:creationId xmlns:p14="http://schemas.microsoft.com/office/powerpoint/2010/main" val="3833557994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44E3864-550F-4194-BC9D-CCA442A52D0D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terms/"/>
    <ds:schemaRef ds:uri="71af3243-3dd4-4a8d-8c0d-dd76da1f02a5"/>
    <ds:schemaRef ds:uri="http://purl.org/dc/elements/1.1/"/>
    <ds:schemaRef ds:uri="16c05727-aa75-4e4a-9b5f-8a80a116589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9934CB3-A97C-40D1-8D7D-5211E1C57C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871927-9856-4138-B7A7-125C4AA7EF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0</TotalTime>
  <Words>487</Words>
  <Application>Microsoft Office PowerPoint</Application>
  <PresentationFormat>Widescreen</PresentationFormat>
  <Paragraphs>57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Bookman Old Style</vt:lpstr>
      <vt:lpstr>Calibri</vt:lpstr>
      <vt:lpstr>Tw Cen MT</vt:lpstr>
      <vt:lpstr>Droplet</vt:lpstr>
      <vt:lpstr>My School Bucks (MSB)</vt:lpstr>
      <vt:lpstr>Utilize myschoolbucks.com to access the My School Bucks website. Click on the blue Log In button.</vt:lpstr>
      <vt:lpstr>Sign in using your log in or create a new account.</vt:lpstr>
      <vt:lpstr>Secretary/bookkeepers as administrators will have access to ‘admin tools’ in MSB.</vt:lpstr>
      <vt:lpstr>Reports: Admin tools &gt; Reports &gt; payment &gt; Payment report (detail)</vt:lpstr>
      <vt:lpstr>Products: Admin tools &gt; Stores &gt; Products</vt:lpstr>
      <vt:lpstr>PowerPoint Presentation</vt:lpstr>
      <vt:lpstr>Invoices: admin tools &gt; invoices &gt; invoices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2022-07-26T21:22:28Z</dcterms:created>
  <dcterms:modified xsi:type="dcterms:W3CDTF">2022-08-01T16:36:42Z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