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1"/>
  </p:notesMasterIdLst>
  <p:sldIdLst>
    <p:sldId id="256" r:id="rId5"/>
    <p:sldId id="259" r:id="rId6"/>
    <p:sldId id="258" r:id="rId7"/>
    <p:sldId id="260" r:id="rId8"/>
    <p:sldId id="261" r:id="rId9"/>
    <p:sldId id="262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BEB7BC-E7B7-4575-9112-6E1F8FFB069E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D563E5-3F3B-4F78-9C71-DC2608869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8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244793A9-7C6C-4D08-92F6-F1F92C238736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2F62-41D9-41B4-A742-F07D327A573D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EF911B4-2B8A-4B9C-8112-6F5C986D46F7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2438-B4B8-4A3B-81C9-F825F3AAC376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0E4997B-1FE4-47A8-9028-DEF54467F1A4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E2A4-FC2B-4C62-99D1-22A122804089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8FDE-D23B-4B1F-9C84-7727D2CE25D7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6DC1-AD37-4838-9FEB-59E5E9793810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26B5-3923-4825-B39D-26824402D2D6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7F77A073-F441-4A2C-AEED-DA5AB371EE5F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D59920AA-4634-43CD-9C1A-EA35C3EB9627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5D330AF-CDB6-4B06-9433-B8653C157AA0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D746CED-0567-4DF8-AB5A-95553905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 useBgFill="1">
          <p:nvSpPr>
            <p:cNvPr id="59" name="Freeform 159">
              <a:extLst>
                <a:ext uri="{FF2B5EF4-FFF2-40B4-BE49-F238E27FC236}">
                  <a16:creationId xmlns:a16="http://schemas.microsoft.com/office/drawing/2014/main" id="{ADA5E076-A7C5-4275-A6C5-D0949C89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60" name="Freeform 164">
              <a:extLst>
                <a:ext uri="{FF2B5EF4-FFF2-40B4-BE49-F238E27FC236}">
                  <a16:creationId xmlns:a16="http://schemas.microsoft.com/office/drawing/2014/main" id="{8DA0B687-0059-4D26-A341-3533C07D8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3CFF822-5B88-4257-86DB-464E3C75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5AC2A1-33AB-498F-9481-456EE428A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2301" y="1830579"/>
            <a:ext cx="5860821" cy="182901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My School Bucks (MSB)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B152B-31E5-418B-BA48-A3361253F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301" y="4176130"/>
            <a:ext cx="5860821" cy="92610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Reports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8D19B0-DBDA-4C1D-8E7C-52108C10D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807" y="138113"/>
            <a:ext cx="4266393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6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A20BBE-A952-4ACE-BF28-BCA300923F33}"/>
              </a:ext>
            </a:extLst>
          </p:cNvPr>
          <p:cNvSpPr txBox="1"/>
          <p:nvPr/>
        </p:nvSpPr>
        <p:spPr>
          <a:xfrm>
            <a:off x="2298583" y="511728"/>
            <a:ext cx="5825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Reports: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Admin Tools &gt; Reports &gt; Payment Report (Details)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43C02-276F-4690-A2A1-7EF9FC37C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583" y="1286243"/>
            <a:ext cx="7944375" cy="4669940"/>
          </a:xfrm>
          <a:prstGeom prst="rect">
            <a:avLst/>
          </a:prstGeom>
        </p:spPr>
      </p:pic>
      <p:sp>
        <p:nvSpPr>
          <p:cNvPr id="5" name="Callout: Line 4">
            <a:extLst>
              <a:ext uri="{FF2B5EF4-FFF2-40B4-BE49-F238E27FC236}">
                <a16:creationId xmlns:a16="http://schemas.microsoft.com/office/drawing/2014/main" id="{749E47EF-5669-42D0-998E-7C8F28973100}"/>
              </a:ext>
            </a:extLst>
          </p:cNvPr>
          <p:cNvSpPr/>
          <p:nvPr/>
        </p:nvSpPr>
        <p:spPr>
          <a:xfrm>
            <a:off x="3456264" y="2407640"/>
            <a:ext cx="1149291" cy="612648"/>
          </a:xfrm>
          <a:prstGeom prst="borderCallout1">
            <a:avLst>
              <a:gd name="adj1" fmla="val 18750"/>
              <a:gd name="adj2" fmla="val -8333"/>
              <a:gd name="adj3" fmla="val 113869"/>
              <a:gd name="adj4" fmla="val -370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Bookman Old Style" panose="02050604050505020204" pitchFamily="18" charset="0"/>
              </a:rPr>
              <a:t>Click on Payment Detail Report</a:t>
            </a:r>
          </a:p>
        </p:txBody>
      </p:sp>
    </p:spTree>
    <p:extLst>
      <p:ext uri="{BB962C8B-B14F-4D97-AF65-F5344CB8AC3E}">
        <p14:creationId xmlns:p14="http://schemas.microsoft.com/office/powerpoint/2010/main" val="333300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EE0534-D623-4653-9E18-A711BA2F092F}"/>
              </a:ext>
            </a:extLst>
          </p:cNvPr>
          <p:cNvSpPr txBox="1"/>
          <p:nvPr/>
        </p:nvSpPr>
        <p:spPr>
          <a:xfrm>
            <a:off x="1451295" y="709552"/>
            <a:ext cx="6449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Bookman Old Style" panose="02050604050505020204" pitchFamily="18" charset="0"/>
              </a:rPr>
              <a:t>Reports: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Admin Tools &gt; Reports &gt; Payment Report (Details)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AB8F5F-655B-4162-8038-CC4D80CCC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542" y="1450840"/>
            <a:ext cx="4933606" cy="4840903"/>
          </a:xfrm>
          <a:prstGeom prst="rect">
            <a:avLst/>
          </a:prstGeom>
        </p:spPr>
      </p:pic>
      <p:sp>
        <p:nvSpPr>
          <p:cNvPr id="11" name="Callout: Line 10">
            <a:extLst>
              <a:ext uri="{FF2B5EF4-FFF2-40B4-BE49-F238E27FC236}">
                <a16:creationId xmlns:a16="http://schemas.microsoft.com/office/drawing/2014/main" id="{EBD6BA26-2864-4911-B41B-954C119421F6}"/>
              </a:ext>
            </a:extLst>
          </p:cNvPr>
          <p:cNvSpPr/>
          <p:nvPr/>
        </p:nvSpPr>
        <p:spPr>
          <a:xfrm>
            <a:off x="8260343" y="1450840"/>
            <a:ext cx="914400" cy="612648"/>
          </a:xfrm>
          <a:prstGeom prst="borderCallout1">
            <a:avLst>
              <a:gd name="adj1" fmla="val 18750"/>
              <a:gd name="adj2" fmla="val -8333"/>
              <a:gd name="adj3" fmla="val 157687"/>
              <a:gd name="adj4" fmla="val -878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Bookman Old Style" panose="02050604050505020204" pitchFamily="18" charset="0"/>
              </a:rPr>
              <a:t>Select your Store (campus)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9FAB7ED7-CD9F-480D-A9A3-95D86C719CDA}"/>
              </a:ext>
            </a:extLst>
          </p:cNvPr>
          <p:cNvSpPr/>
          <p:nvPr/>
        </p:nvSpPr>
        <p:spPr>
          <a:xfrm>
            <a:off x="8260343" y="2140602"/>
            <a:ext cx="3498210" cy="612648"/>
          </a:xfrm>
          <a:prstGeom prst="borderCallout1">
            <a:avLst>
              <a:gd name="adj1" fmla="val 18750"/>
              <a:gd name="adj2" fmla="val -8333"/>
              <a:gd name="adj3" fmla="val 145363"/>
              <a:gd name="adj4" fmla="val -315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Bookman Old Style" panose="02050604050505020204" pitchFamily="18" charset="0"/>
              </a:rPr>
              <a:t>Product Groups (Categories) are setup to assist in isolating specific products. Select a product group to limit the amount of data in your report.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5CF50B84-3877-407B-8AF2-010026A68B1B}"/>
              </a:ext>
            </a:extLst>
          </p:cNvPr>
          <p:cNvSpPr/>
          <p:nvPr/>
        </p:nvSpPr>
        <p:spPr>
          <a:xfrm>
            <a:off x="8260343" y="2836038"/>
            <a:ext cx="1608056" cy="612648"/>
          </a:xfrm>
          <a:prstGeom prst="borderCallout1">
            <a:avLst>
              <a:gd name="adj1" fmla="val 18750"/>
              <a:gd name="adj2" fmla="val -8333"/>
              <a:gd name="adj3" fmla="val 289140"/>
              <a:gd name="adj4" fmla="val -4932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Bookman Old Style" panose="02050604050505020204" pitchFamily="18" charset="0"/>
              </a:rPr>
              <a:t>Click all to capture all methods of payments.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16387E-804C-4735-AFD4-1021F44E7F42}"/>
              </a:ext>
            </a:extLst>
          </p:cNvPr>
          <p:cNvSpPr txBox="1"/>
          <p:nvPr/>
        </p:nvSpPr>
        <p:spPr>
          <a:xfrm>
            <a:off x="10142289" y="3232928"/>
            <a:ext cx="14062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Bookman Old Style" panose="02050604050505020204" pitchFamily="18" charset="0"/>
              </a:rPr>
              <a:t>Suggestion:</a:t>
            </a:r>
          </a:p>
          <a:p>
            <a:endParaRPr lang="en-US" sz="1000" dirty="0">
              <a:latin typeface="Bookman Old Style" panose="02050604050505020204" pitchFamily="18" charset="0"/>
            </a:endParaRPr>
          </a:p>
          <a:p>
            <a:r>
              <a:rPr lang="en-US" sz="1000" dirty="0">
                <a:latin typeface="Bookman Old Style" panose="02050604050505020204" pitchFamily="18" charset="0"/>
              </a:rPr>
              <a:t> - Date Range: Use for financial reporting or to provide information for a specific event.</a:t>
            </a:r>
          </a:p>
          <a:p>
            <a:endParaRPr lang="en-US" sz="1000" dirty="0">
              <a:latin typeface="Bookman Old Style" panose="02050604050505020204" pitchFamily="18" charset="0"/>
            </a:endParaRPr>
          </a:p>
          <a:p>
            <a:r>
              <a:rPr lang="en-US" sz="1000" dirty="0">
                <a:latin typeface="Bookman Old Style" panose="02050604050505020204" pitchFamily="18" charset="0"/>
              </a:rPr>
              <a:t> - Specific Dates: Use when processing sales for purchasers. For example, you may need a daily report to make sure students receive parking tags in a timely manner.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865C3ED9-B330-46EA-A6F9-CB685DE259A6}"/>
              </a:ext>
            </a:extLst>
          </p:cNvPr>
          <p:cNvSpPr/>
          <p:nvPr/>
        </p:nvSpPr>
        <p:spPr>
          <a:xfrm>
            <a:off x="8106462" y="3753046"/>
            <a:ext cx="1222162" cy="612648"/>
          </a:xfrm>
          <a:prstGeom prst="borderCallout1">
            <a:avLst>
              <a:gd name="adj1" fmla="val 18750"/>
              <a:gd name="adj2" fmla="val -8333"/>
              <a:gd name="adj3" fmla="val 211091"/>
              <a:gd name="adj4" fmla="val -606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Bookman Old Style" panose="02050604050505020204" pitchFamily="18" charset="0"/>
              </a:rPr>
              <a:t>Enter a date range or one specific date.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2DA616F8-94BF-491A-86EF-0F67A4A02EF4}"/>
              </a:ext>
            </a:extLst>
          </p:cNvPr>
          <p:cNvSpPr/>
          <p:nvPr/>
        </p:nvSpPr>
        <p:spPr>
          <a:xfrm>
            <a:off x="8106462" y="4525596"/>
            <a:ext cx="1217424" cy="612648"/>
          </a:xfrm>
          <a:prstGeom prst="borderCallout1">
            <a:avLst>
              <a:gd name="adj1" fmla="val 18750"/>
              <a:gd name="adj2" fmla="val -8333"/>
              <a:gd name="adj3" fmla="val 248061"/>
              <a:gd name="adj4" fmla="val -9950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Bookman Old Style" panose="02050604050505020204" pitchFamily="18" charset="0"/>
              </a:rPr>
              <a:t>Click to view report (see slide 7 for example)</a:t>
            </a:r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13D44C22-3FCE-4BCF-B15E-5A7BF2C93999}"/>
              </a:ext>
            </a:extLst>
          </p:cNvPr>
          <p:cNvSpPr/>
          <p:nvPr/>
        </p:nvSpPr>
        <p:spPr>
          <a:xfrm>
            <a:off x="8087922" y="5294701"/>
            <a:ext cx="1315199" cy="612648"/>
          </a:xfrm>
          <a:prstGeom prst="borderCallout1">
            <a:avLst>
              <a:gd name="adj1" fmla="val 18750"/>
              <a:gd name="adj2" fmla="val -8333"/>
              <a:gd name="adj3" fmla="val 120547"/>
              <a:gd name="adj4" fmla="val -429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Bookman Old Style" panose="02050604050505020204" pitchFamily="18" charset="0"/>
              </a:rPr>
              <a:t>Click to download report (see slide 8 for example)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15C601-6F8C-4F4A-BC95-A169A91B9725}"/>
              </a:ext>
            </a:extLst>
          </p:cNvPr>
          <p:cNvCxnSpPr>
            <a:cxnSpLocks/>
            <a:stCxn id="14" idx="1"/>
            <a:endCxn id="15" idx="0"/>
          </p:cNvCxnSpPr>
          <p:nvPr/>
        </p:nvCxnSpPr>
        <p:spPr>
          <a:xfrm flipH="1" flipV="1">
            <a:off x="9328624" y="4059370"/>
            <a:ext cx="813665" cy="6047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8C28BFD-F939-445F-A993-3AD5ADEC8B4A}"/>
              </a:ext>
            </a:extLst>
          </p:cNvPr>
          <p:cNvSpPr txBox="1"/>
          <p:nvPr/>
        </p:nvSpPr>
        <p:spPr>
          <a:xfrm>
            <a:off x="8106462" y="709552"/>
            <a:ext cx="3498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</a:rPr>
              <a:t>Enter the following information before submitting:</a:t>
            </a:r>
          </a:p>
        </p:txBody>
      </p:sp>
    </p:spTree>
    <p:extLst>
      <p:ext uri="{BB962C8B-B14F-4D97-AF65-F5344CB8AC3E}">
        <p14:creationId xmlns:p14="http://schemas.microsoft.com/office/powerpoint/2010/main" val="50746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88A82C-B8C9-456C-AEDF-50627BD07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732" y="1463623"/>
            <a:ext cx="3969077" cy="48076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633DF4-136A-446D-95FE-9D1CE5A7C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15212"/>
            <a:ext cx="5359822" cy="5156049"/>
          </a:xfrm>
          <a:prstGeom prst="rect">
            <a:avLst/>
          </a:prstGeom>
        </p:spPr>
      </p:pic>
      <p:sp>
        <p:nvSpPr>
          <p:cNvPr id="4" name="Callout: Line 3">
            <a:extLst>
              <a:ext uri="{FF2B5EF4-FFF2-40B4-BE49-F238E27FC236}">
                <a16:creationId xmlns:a16="http://schemas.microsoft.com/office/drawing/2014/main" id="{9297D35B-209D-42C8-9507-B6BE492B8731}"/>
              </a:ext>
            </a:extLst>
          </p:cNvPr>
          <p:cNvSpPr/>
          <p:nvPr/>
        </p:nvSpPr>
        <p:spPr>
          <a:xfrm>
            <a:off x="8117375" y="1186535"/>
            <a:ext cx="1317072" cy="612648"/>
          </a:xfrm>
          <a:prstGeom prst="borderCallout1">
            <a:avLst>
              <a:gd name="adj1" fmla="val 18750"/>
              <a:gd name="adj2" fmla="val -8333"/>
              <a:gd name="adj3" fmla="val 123454"/>
              <a:gd name="adj4" fmla="val -585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ookman Old Style" panose="02050604050505020204" pitchFamily="18" charset="0"/>
              </a:rPr>
              <a:t>Results when you select ‘View Report’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6EA78-3FBA-48A0-9E52-3DA119EF311D}"/>
              </a:ext>
            </a:extLst>
          </p:cNvPr>
          <p:cNvSpPr txBox="1"/>
          <p:nvPr/>
        </p:nvSpPr>
        <p:spPr>
          <a:xfrm>
            <a:off x="10423392" y="1429851"/>
            <a:ext cx="61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Bookman Old Style" panose="02050604050505020204" pitchFamily="18" charset="0"/>
              </a:rPr>
              <a:t>Click to Print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CE12C0-2127-46DA-8A6F-D2A85EC1BAB9}"/>
              </a:ext>
            </a:extLst>
          </p:cNvPr>
          <p:cNvCxnSpPr>
            <a:cxnSpLocks/>
          </p:cNvCxnSpPr>
          <p:nvPr/>
        </p:nvCxnSpPr>
        <p:spPr>
          <a:xfrm flipV="1">
            <a:off x="11035788" y="1333850"/>
            <a:ext cx="272572" cy="159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miley Face 7">
            <a:extLst>
              <a:ext uri="{FF2B5EF4-FFF2-40B4-BE49-F238E27FC236}">
                <a16:creationId xmlns:a16="http://schemas.microsoft.com/office/drawing/2014/main" id="{E2681B22-A858-49C9-AA5E-3935A70FC4A4}"/>
              </a:ext>
            </a:extLst>
          </p:cNvPr>
          <p:cNvSpPr/>
          <p:nvPr/>
        </p:nvSpPr>
        <p:spPr>
          <a:xfrm>
            <a:off x="8363824" y="2827090"/>
            <a:ext cx="117446" cy="1677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B465A03B-9996-4BE5-BAD3-55DF7B966F7B}"/>
              </a:ext>
            </a:extLst>
          </p:cNvPr>
          <p:cNvSpPr/>
          <p:nvPr/>
        </p:nvSpPr>
        <p:spPr>
          <a:xfrm>
            <a:off x="8482668" y="5488305"/>
            <a:ext cx="117446" cy="1677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33F27B45-2140-4970-9A1A-8ADAD47DA4D2}"/>
              </a:ext>
            </a:extLst>
          </p:cNvPr>
          <p:cNvSpPr/>
          <p:nvPr/>
        </p:nvSpPr>
        <p:spPr>
          <a:xfrm>
            <a:off x="8395524" y="4159797"/>
            <a:ext cx="117446" cy="1677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EC4D1B-78FC-48EA-9CBF-AFF6B3C67E8E}"/>
              </a:ext>
            </a:extLst>
          </p:cNvPr>
          <p:cNvSpPr txBox="1"/>
          <p:nvPr/>
        </p:nvSpPr>
        <p:spPr>
          <a:xfrm>
            <a:off x="2114026" y="1015068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Sample Report Run</a:t>
            </a:r>
          </a:p>
        </p:txBody>
      </p:sp>
    </p:spTree>
    <p:extLst>
      <p:ext uri="{BB962C8B-B14F-4D97-AF65-F5344CB8AC3E}">
        <p14:creationId xmlns:p14="http://schemas.microsoft.com/office/powerpoint/2010/main" val="391208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0B5B60-EA86-4171-87D6-9B2B9F90B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713" y="1918464"/>
            <a:ext cx="10494628" cy="3504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48035D-2E37-4120-8A9B-3E6BA2C682E6}"/>
              </a:ext>
            </a:extLst>
          </p:cNvPr>
          <p:cNvSpPr txBox="1"/>
          <p:nvPr/>
        </p:nvSpPr>
        <p:spPr>
          <a:xfrm>
            <a:off x="1484851" y="1610686"/>
            <a:ext cx="229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</a:rPr>
              <a:t>Sample Excel Download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92120-F5FB-4BEF-B5E2-038F039267A0}"/>
              </a:ext>
            </a:extLst>
          </p:cNvPr>
          <p:cNvSpPr txBox="1"/>
          <p:nvPr/>
        </p:nvSpPr>
        <p:spPr>
          <a:xfrm>
            <a:off x="8053432" y="5423420"/>
            <a:ext cx="2399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ookman Old Style" panose="02050604050505020204" pitchFamily="18" charset="0"/>
              </a:rPr>
              <a:t>Results when you download to Excel.  You can delete columns you do not need as well as sort and sum data results.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88ADCF-245F-4150-8455-A0FC845468CD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7264866" y="5561270"/>
            <a:ext cx="788566" cy="369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llout: Line 5">
            <a:extLst>
              <a:ext uri="{FF2B5EF4-FFF2-40B4-BE49-F238E27FC236}">
                <a16:creationId xmlns:a16="http://schemas.microsoft.com/office/drawing/2014/main" id="{0F903C26-B0DD-4678-8FA0-471C02A89882}"/>
              </a:ext>
            </a:extLst>
          </p:cNvPr>
          <p:cNvSpPr/>
          <p:nvPr/>
        </p:nvSpPr>
        <p:spPr>
          <a:xfrm>
            <a:off x="8221211" y="872203"/>
            <a:ext cx="2485938" cy="738483"/>
          </a:xfrm>
          <a:prstGeom prst="borderCallout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Bookman Old Style" panose="02050604050505020204" pitchFamily="18" charset="0"/>
              </a:rPr>
              <a:t>Print this report for sponsors for sales information and to use for financial reporting in Eduphoria.</a:t>
            </a:r>
          </a:p>
        </p:txBody>
      </p:sp>
    </p:spTree>
    <p:extLst>
      <p:ext uri="{BB962C8B-B14F-4D97-AF65-F5344CB8AC3E}">
        <p14:creationId xmlns:p14="http://schemas.microsoft.com/office/powerpoint/2010/main" val="368831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BD3FAF-037A-4A77-833A-FDD0F5D26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254" y="2505914"/>
            <a:ext cx="8951054" cy="3475435"/>
          </a:xfrm>
          <a:prstGeom prst="rect">
            <a:avLst/>
          </a:prstGeom>
        </p:spPr>
      </p:pic>
      <p:sp>
        <p:nvSpPr>
          <p:cNvPr id="3" name="Callout: Line 2">
            <a:extLst>
              <a:ext uri="{FF2B5EF4-FFF2-40B4-BE49-F238E27FC236}">
                <a16:creationId xmlns:a16="http://schemas.microsoft.com/office/drawing/2014/main" id="{811E24CC-26B8-4378-940C-F43F5F7F8481}"/>
              </a:ext>
            </a:extLst>
          </p:cNvPr>
          <p:cNvSpPr/>
          <p:nvPr/>
        </p:nvSpPr>
        <p:spPr>
          <a:xfrm>
            <a:off x="7558480" y="1426129"/>
            <a:ext cx="2650921" cy="612648"/>
          </a:xfrm>
          <a:prstGeom prst="borderCallout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Bookman Old Style" panose="02050604050505020204" pitchFamily="18" charset="0"/>
              </a:rPr>
              <a:t>Sample report capturing data from a Web Form included in Product set up in MSB</a:t>
            </a:r>
          </a:p>
        </p:txBody>
      </p:sp>
    </p:spTree>
    <p:extLst>
      <p:ext uri="{BB962C8B-B14F-4D97-AF65-F5344CB8AC3E}">
        <p14:creationId xmlns:p14="http://schemas.microsoft.com/office/powerpoint/2010/main" val="3752191800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B8899B-5794-42FB-9137-8220A73767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9290C9-6505-4B77-B628-A44276CB9D85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16c05727-aa75-4e4a-9b5f-8a80a1165891"/>
    <ds:schemaRef ds:uri="http://purl.org/dc/elements/1.1/"/>
    <ds:schemaRef ds:uri="http://schemas.microsoft.com/office/2006/documentManagement/types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728C3E1-D10B-4426-B05E-8E1CAFF03C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Feathered design</Template>
  <TotalTime>0</TotalTime>
  <Words>244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Bookman Old Style</vt:lpstr>
      <vt:lpstr>Calibri</vt:lpstr>
      <vt:lpstr>Century Schoolbook</vt:lpstr>
      <vt:lpstr>Corbel</vt:lpstr>
      <vt:lpstr>Feathered</vt:lpstr>
      <vt:lpstr>My School Bucks (MSB)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2022-07-27T15:54:19Z</dcterms:created>
  <dcterms:modified xsi:type="dcterms:W3CDTF">2022-08-01T16:37:17Z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