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59" r:id="rId4"/>
    <p:sldId id="258" r:id="rId5"/>
    <p:sldId id="264" r:id="rId6"/>
    <p:sldId id="260" r:id="rId7"/>
    <p:sldId id="261" r:id="rId8"/>
    <p:sldId id="266" r:id="rId9"/>
    <p:sldId id="262" r:id="rId10"/>
    <p:sldId id="263" r:id="rId11"/>
    <p:sldId id="265" r:id="rId12"/>
    <p:sldId id="270" r:id="rId13"/>
    <p:sldId id="267" r:id="rId14"/>
    <p:sldId id="268" r:id="rId15"/>
    <p:sldId id="269" r:id="rId16"/>
    <p:sldId id="271" r:id="rId17"/>
    <p:sldId id="273" r:id="rId18"/>
    <p:sldId id="272"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i Russell" initials="GR" lastIdx="36" clrIdx="0">
    <p:extLst>
      <p:ext uri="{19B8F6BF-5375-455C-9EA6-DF929625EA0E}">
        <p15:presenceInfo xmlns:p15="http://schemas.microsoft.com/office/powerpoint/2012/main" userId="S-1-5-21-1292428093-1647877149-1417001333-2930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7-19T14:07:45.311" idx="9">
    <p:pos x="5318" y="1488"/>
    <p:text>Cash Receipt instructions are on the Activity Funds Webpage.</p:text>
    <p:extLst>
      <p:ext uri="{C676402C-5697-4E1C-873F-D02D1690AC5C}">
        <p15:threadingInfo xmlns:p15="http://schemas.microsoft.com/office/powerpoint/2012/main" timeZoneBias="300"/>
      </p:ext>
    </p:extLst>
  </p:cm>
  <p:cm authorId="1" dt="2023-07-19T14:09:18.880" idx="11">
    <p:pos x="6968" y="1823"/>
    <p:text>Sponsors are to complete this form and the bookkeeper agrees the money turned in to the form.</p:text>
    <p:extLst>
      <p:ext uri="{C676402C-5697-4E1C-873F-D02D1690AC5C}">
        <p15:threadingInfo xmlns:p15="http://schemas.microsoft.com/office/powerpoint/2012/main" timeZoneBias="300"/>
      </p:ext>
    </p:extLst>
  </p:cm>
  <p:cm authorId="1" dt="2023-07-19T14:10:05.359" idx="12">
    <p:pos x="6655" y="2198"/>
    <p:text>I am still seeing some campuses submitting 5 to 6 batches each day.</p:text>
    <p:extLst>
      <p:ext uri="{C676402C-5697-4E1C-873F-D02D1690AC5C}">
        <p15:threadingInfo xmlns:p15="http://schemas.microsoft.com/office/powerpoint/2012/main" timeZoneBias="300"/>
      </p:ext>
    </p:extLst>
  </p:cm>
  <p:cm authorId="1" dt="2023-07-19T14:12:37.251" idx="13">
    <p:pos x="4446" y="2914"/>
    <p:text>If you get money after you close out a batch, create a new batch. Do not add the money to the batch already submitted.</p:text>
    <p:extLst>
      <p:ext uri="{C676402C-5697-4E1C-873F-D02D1690AC5C}">
        <p15:threadingInfo xmlns:p15="http://schemas.microsoft.com/office/powerpoint/2012/main" timeZoneBias="30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3-07-19T15:04:40.567" idx="29">
    <p:pos x="6487" y="2293"/>
    <p:text>The SAF 109 New Product/Product Update Request form should be completed in its entirity and forwarded to the Activity Funds Office. A flyer with a QR code will be drafted and forwarded to the bookkeeper when the product is set up in MSB.</p:text>
    <p:extLst>
      <p:ext uri="{C676402C-5697-4E1C-873F-D02D1690AC5C}">
        <p15:threadingInfo xmlns:p15="http://schemas.microsoft.com/office/powerpoint/2012/main" timeZoneBias="300"/>
      </p:ext>
    </p:extLst>
  </p:cm>
  <p:cm authorId="1" dt="2023-07-19T15:06:49.589" idx="30">
    <p:pos x="5609" y="2617"/>
    <p:text>Review the procedures for HTT and gather the information needed in the procedures. Forward the information to the Activity Funds Office to get the event set up in HTT.</p:text>
    <p:extLst>
      <p:ext uri="{C676402C-5697-4E1C-873F-D02D1690AC5C}">
        <p15:threadingInfo xmlns:p15="http://schemas.microsoft.com/office/powerpoint/2012/main" timeZoneBias="30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3-07-19T15:09:10.554" idx="31">
    <p:pos x="3383" y="1722"/>
    <p:text>Refer to the next two slide for examples of staff and student incentives. More information on staff and studnet incentives can be found on page 1-11 through 1-15 of the CAFPM.</p:text>
    <p:extLst>
      <p:ext uri="{C676402C-5697-4E1C-873F-D02D1690AC5C}">
        <p15:threadingInfo xmlns:p15="http://schemas.microsoft.com/office/powerpoint/2012/main" timeZoneBias="300"/>
      </p:ext>
    </p:extLst>
  </p:cm>
  <p:cm authorId="1" dt="2023-07-19T15:10:41.788" idx="32">
    <p:pos x="6638" y="2886"/>
    <p:text>Purchases of gift cards from activity funds are not alllowed.</p:text>
    <p:extLst>
      <p:ext uri="{C676402C-5697-4E1C-873F-D02D1690AC5C}">
        <p15:threadingInfo xmlns:p15="http://schemas.microsoft.com/office/powerpoint/2012/main" timeZoneBias="30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3-07-19T15:11:49.072" idx="33">
    <p:pos x="1996" y="1404"/>
    <p:text>Refer to page 1-8 of the CAFPM.</p:text>
    <p:extLst>
      <p:ext uri="{C676402C-5697-4E1C-873F-D02D1690AC5C}">
        <p15:threadingInfo xmlns:p15="http://schemas.microsoft.com/office/powerpoint/2012/main" timeZoneBias="300"/>
      </p:ext>
    </p:extLst>
  </p:cm>
  <p:cm authorId="1" dt="2023-07-19T15:12:41.566" idx="34">
    <p:pos x="2209" y="1873"/>
    <p:text>Refer to page 1-8 of the CAFPM.</p:text>
    <p:extLst>
      <p:ext uri="{C676402C-5697-4E1C-873F-D02D1690AC5C}">
        <p15:threadingInfo xmlns:p15="http://schemas.microsoft.com/office/powerpoint/2012/main" timeZoneBias="300"/>
      </p:ext>
    </p:extLst>
  </p:cm>
  <p:cm authorId="1" dt="2023-07-19T15:14:04.486" idx="35">
    <p:pos x="2209" y="2349"/>
    <p:text>Refer to page 1-9 of the CAFPM.</p:text>
    <p:extLst>
      <p:ext uri="{C676402C-5697-4E1C-873F-D02D1690AC5C}">
        <p15:threadingInfo xmlns:p15="http://schemas.microsoft.com/office/powerpoint/2012/main" timeZoneBias="300"/>
      </p:ext>
    </p:extLst>
  </p:cm>
  <p:cm authorId="1" dt="2023-07-19T15:14:22.866" idx="36">
    <p:pos x="2091" y="3003"/>
    <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07-17T09:43:36.207" idx="1">
    <p:pos x="4136" y="1726"/>
    <p:text>I receive daily bank deposit reports and see where it is taking several days before I see the deposits clear the bank. Please note that I have to create bank deposits in TEAMS by match the deposits that clear the bank with the batches in TEAMS. If deposits are not made timely or if batches to not match up with the deposits made, that further delays the availability of your funds.</p:text>
    <p:extLst mod="1">
      <p:ext uri="{C676402C-5697-4E1C-873F-D02D1690AC5C}">
        <p15:threadingInfo xmlns:p15="http://schemas.microsoft.com/office/powerpoint/2012/main" timeZoneBias="300"/>
      </p:ext>
    </p:extLst>
  </p:cm>
  <p:cm authorId="1" dt="2023-07-19T14:17:29.763" idx="14">
    <p:pos x="6985" y="3009"/>
    <p:text>If the maill courrier misses a pick up, do not allow the deposits is build up. Contact the Activity Funds Office.</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3-07-19T14:20:28.545" idx="15">
    <p:pos x="3998" y="2416"/>
    <p:text>When the checks clear the bank, the Activity Funds Office will move the money into the account documented on the SAF 121. Please include any documentation received with your donation to ensure the money is moved to the correct account.</p:text>
    <p:extLst>
      <p:ext uri="{C676402C-5697-4E1C-873F-D02D1690AC5C}">
        <p15:threadingInfo xmlns:p15="http://schemas.microsoft.com/office/powerpoint/2012/main" timeZoneBias="300"/>
      </p:ext>
    </p:extLst>
  </p:cm>
  <p:cm authorId="1" dt="2023-07-19T14:24:59.400" idx="16">
    <p:pos x="2891" y="3355"/>
    <p:text>This information is needed for the Board report.</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3-07-17T10:00:40.169" idx="2">
    <p:pos x="6750" y="2265"/>
    <p:text>The SAF 104 is required support for purchases out of Student 865 and Campus 461 funds. When I have to email you a reminder that the SAF 104 is needed, that delays the processing of your request.</p:text>
    <p:extLst mod="1">
      <p:ext uri="{C676402C-5697-4E1C-873F-D02D1690AC5C}">
        <p15:threadingInfo xmlns:p15="http://schemas.microsoft.com/office/powerpoint/2012/main" timeZoneBias="300"/>
      </p:ext>
    </p:extLst>
  </p:cm>
  <p:cm authorId="1" dt="2023-07-17T10:03:55.909" idx="3">
    <p:pos x="1941" y="2494"/>
    <p:text>Use your expense account to make purchases (Object Code 6499). If you try to use your Revenue account (Object Code 5749), you will get an error.</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3-07-17T10:08:35.297" idx="4">
    <p:pos x="5722" y="2382"/>
    <p:text>The SAF 104 is required support for purchases out of Student 865 and Campus 461 funds. When I have to email you a reminder that the SAF 104 is needed, that delays the processing of your request.</p:text>
    <p:extLst mod="1">
      <p:ext uri="{C676402C-5697-4E1C-873F-D02D1690AC5C}">
        <p15:threadingInfo xmlns:p15="http://schemas.microsoft.com/office/powerpoint/2012/main" timeZoneBias="300"/>
      </p:ext>
    </p:extLst>
  </p:cm>
  <p:cm authorId="1" dt="2023-07-19T14:30:33.283" idx="17">
    <p:pos x="5866" y="2332"/>
    <p:text>Checks are cut on Tuesdays and Thursdays.</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3-07-19T14:31:58.412" idx="18">
    <p:pos x="3478" y="2293"/>
    <p:text>Student 865 accounts cannot be used to make up for negative balances in other accounts.</p:text>
    <p:extLst>
      <p:ext uri="{C676402C-5697-4E1C-873F-D02D1690AC5C}">
        <p15:threadingInfo xmlns:p15="http://schemas.microsoft.com/office/powerpoint/2012/main" timeZoneBias="300"/>
      </p:ext>
    </p:extLst>
  </p:cm>
  <p:cm authorId="1" dt="2023-07-19T14:32:54.982" idx="19">
    <p:pos x="6314" y="2539"/>
    <p:text>Make sure there is enough in the account  to cover the invoice amount due.</p:text>
    <p:extLst>
      <p:ext uri="{C676402C-5697-4E1C-873F-D02D1690AC5C}">
        <p15:threadingInfo xmlns:p15="http://schemas.microsoft.com/office/powerpoint/2012/main" timeZoneBias="3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3-07-19T14:34:52.769" idx="20">
    <p:pos x="2427" y="3629"/>
    <p:text>Encouarge the sponsors to look over the Sponsor Responsibilities section in the Centralized Activity Funds Procedures Manual. Resources include: Being an Effective Sponsor page 7-5; Suggested organizing and record keeping ideas page 7-6; Suggested Club Guidelines Pages 7-6 and 7-7.</p:text>
    <p:extLst>
      <p:ext uri="{C676402C-5697-4E1C-873F-D02D1690AC5C}">
        <p15:threadingInfo xmlns:p15="http://schemas.microsoft.com/office/powerpoint/2012/main" timeZoneBias="30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3-07-19T14:53:12.253" idx="21">
    <p:pos x="3998" y="2114"/>
    <p:text>Bookkeepers can review account balances in TEAMS. For accounts with balances, identify if there will be a active sponsor for the school year. Send emails to remind of the required documents and the required training.</p:text>
    <p:extLst>
      <p:ext uri="{C676402C-5697-4E1C-873F-D02D1690AC5C}">
        <p15:threadingInfo xmlns:p15="http://schemas.microsoft.com/office/powerpoint/2012/main" timeZoneBias="300"/>
      </p:ext>
    </p:extLst>
  </p:cm>
  <p:cm authorId="1" dt="2023-07-19T14:56:15.615" idx="22">
    <p:pos x="6895" y="2964"/>
    <p:text>Balances can be transferred to Student 865/S32 accounts (for student use only) or Campus 461/C47 account for staff and student use.</p:text>
    <p:extLst>
      <p:ext uri="{C676402C-5697-4E1C-873F-D02D1690AC5C}">
        <p15:threadingInfo xmlns:p15="http://schemas.microsoft.com/office/powerpoint/2012/main" timeZoneBias="300"/>
      </p:ext>
    </p:extLst>
  </p:cm>
  <p:cm authorId="1" dt="2023-07-19T14:56:27.758" idx="23">
    <p:pos x="4787" y="3311"/>
    <p:text>Bookkeepers can use the SAF 119 Activity Fund Bookkeeper Checklist to assist with daily work and documentation.</p:text>
    <p:extLst>
      <p:ext uri="{C676402C-5697-4E1C-873F-D02D1690AC5C}">
        <p15:threadingInfo xmlns:p15="http://schemas.microsoft.com/office/powerpoint/2012/main" timeZoneBias="30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3-07-19T15:00:08.927" idx="26">
    <p:pos x="4602" y="1297"/>
    <p:text>Sponsors, not bookkeepers, are to enter their fundraiser in Eduphoria. There is a certification statement stating that  the sponsor will comply with District procedures. By entering and submitting the fundraiser approval, they are agreeing to the statement.</p:text>
    <p:extLst>
      <p:ext uri="{C676402C-5697-4E1C-873F-D02D1690AC5C}">
        <p15:threadingInfo xmlns:p15="http://schemas.microsoft.com/office/powerpoint/2012/main" timeZoneBias="300"/>
      </p:ext>
    </p:extLst>
  </p:cm>
  <p:cm authorId="1" dt="2023-07-19T15:02:25.647" idx="27">
    <p:pos x="3965" y="1829"/>
    <p:text>BISD receipts are written on purchases $5.00 and over. The SAF 103 Tabulation of Money Collected is used on purchases under $5.00.</p:text>
    <p:extLst>
      <p:ext uri="{C676402C-5697-4E1C-873F-D02D1690AC5C}">
        <p15:threadingInfo xmlns:p15="http://schemas.microsoft.com/office/powerpoint/2012/main" timeZoneBias="300"/>
      </p:ext>
    </p:extLst>
  </p:cm>
  <p:cm authorId="1" dt="2023-07-19T15:02:52.372" idx="28">
    <p:pos x="4300" y="2159"/>
    <p:text>The daily receipt from the Scholastic terminal and the SAF 102 should be turned in with the money. At the end of the fundraiser, the ending tally should tie back to the daily totals. Contact the Activity Funds Office with any discrepancies.</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7F13252-4E33-494E-9DEB-0B6D1DB0E565}" type="datetimeFigureOut">
              <a:rPr lang="en-US" smtClean="0"/>
              <a:t>7/20/2023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817734C-2C36-4981-B87E-A7E771DA8D2A}" type="slidenum">
              <a:rPr lang="en-US" smtClean="0"/>
              <a:t>‹#›</a:t>
            </a:fld>
            <a:endParaRPr lang="en-US"/>
          </a:p>
        </p:txBody>
      </p:sp>
    </p:spTree>
    <p:extLst>
      <p:ext uri="{BB962C8B-B14F-4D97-AF65-F5344CB8AC3E}">
        <p14:creationId xmlns:p14="http://schemas.microsoft.com/office/powerpoint/2010/main" val="30810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358864-2595-4B89-A744-3EA27DD6B29F}" type="datetime1">
              <a:rPr lang="en-US" smtClean="0"/>
              <a:t>7/20/2023</a:t>
            </a:fld>
            <a:endParaRPr lang="en-US" dirty="0"/>
          </a:p>
        </p:txBody>
      </p:sp>
      <p:sp>
        <p:nvSpPr>
          <p:cNvPr id="5" name="Footer Placeholder 4"/>
          <p:cNvSpPr>
            <a:spLocks noGrp="1"/>
          </p:cNvSpPr>
          <p:nvPr>
            <p:ph type="ftr" sz="quarter" idx="11"/>
          </p:nvPr>
        </p:nvSpPr>
        <p:spPr/>
        <p:txBody>
          <a:bodyPr/>
          <a:lstStyle/>
          <a:p>
            <a:r>
              <a:rPr lang="en-US"/>
              <a:t>Activity Funds Training 2023-2024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B9BDB5-F2AC-4338-90C8-E62CA016C70B}" type="datetime1">
              <a:rPr lang="en-US" smtClean="0"/>
              <a:t>7/20/2023</a:t>
            </a:fld>
            <a:endParaRPr lang="en-US" dirty="0"/>
          </a:p>
        </p:txBody>
      </p:sp>
      <p:sp>
        <p:nvSpPr>
          <p:cNvPr id="6" name="Footer Placeholder 5"/>
          <p:cNvSpPr>
            <a:spLocks noGrp="1"/>
          </p:cNvSpPr>
          <p:nvPr>
            <p:ph type="ftr" sz="quarter" idx="11"/>
          </p:nvPr>
        </p:nvSpPr>
        <p:spPr/>
        <p:txBody>
          <a:bodyPr/>
          <a:lstStyle/>
          <a:p>
            <a:r>
              <a:rPr lang="en-US"/>
              <a:t>Activity Funds Training 2023-2024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E7731D-CF2E-4026-9BE6-C20659038DC2}" type="datetime1">
              <a:rPr lang="en-US" smtClean="0"/>
              <a:t>7/20/2023</a:t>
            </a:fld>
            <a:endParaRPr lang="en-US" dirty="0"/>
          </a:p>
        </p:txBody>
      </p:sp>
      <p:sp>
        <p:nvSpPr>
          <p:cNvPr id="6" name="Footer Placeholder 5"/>
          <p:cNvSpPr>
            <a:spLocks noGrp="1"/>
          </p:cNvSpPr>
          <p:nvPr>
            <p:ph type="ftr" sz="quarter" idx="11"/>
          </p:nvPr>
        </p:nvSpPr>
        <p:spPr/>
        <p:txBody>
          <a:bodyPr/>
          <a:lstStyle/>
          <a:p>
            <a:r>
              <a:rPr lang="en-US"/>
              <a:t>Activity Funds Training 2023-2024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23D034-1943-43F0-AA32-6999AF812052}" type="datetime1">
              <a:rPr lang="en-US" smtClean="0"/>
              <a:t>7/20/2023</a:t>
            </a:fld>
            <a:endParaRPr lang="en-US" dirty="0"/>
          </a:p>
        </p:txBody>
      </p:sp>
      <p:sp>
        <p:nvSpPr>
          <p:cNvPr id="6" name="Footer Placeholder 5"/>
          <p:cNvSpPr>
            <a:spLocks noGrp="1"/>
          </p:cNvSpPr>
          <p:nvPr>
            <p:ph type="ftr" sz="quarter" idx="11"/>
          </p:nvPr>
        </p:nvSpPr>
        <p:spPr/>
        <p:txBody>
          <a:bodyPr/>
          <a:lstStyle/>
          <a:p>
            <a:r>
              <a:rPr lang="en-US"/>
              <a:t>Activity Funds Training 2023-2024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59C66D-889F-403E-90F7-5452F0A107F2}" type="datetime1">
              <a:rPr lang="en-US" smtClean="0"/>
              <a:t>7/20/2023</a:t>
            </a:fld>
            <a:endParaRPr lang="en-US" dirty="0"/>
          </a:p>
        </p:txBody>
      </p:sp>
      <p:sp>
        <p:nvSpPr>
          <p:cNvPr id="6" name="Footer Placeholder 5"/>
          <p:cNvSpPr>
            <a:spLocks noGrp="1"/>
          </p:cNvSpPr>
          <p:nvPr>
            <p:ph type="ftr" sz="quarter" idx="11"/>
          </p:nvPr>
        </p:nvSpPr>
        <p:spPr/>
        <p:txBody>
          <a:bodyPr/>
          <a:lstStyle/>
          <a:p>
            <a:r>
              <a:rPr lang="en-US"/>
              <a:t>Activity Funds Training 2023-2024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B6AC130-4CC7-4D7C-994E-B66FDFAD6807}" type="datetime1">
              <a:rPr lang="en-US" smtClean="0"/>
              <a:t>7/20/2023</a:t>
            </a:fld>
            <a:endParaRPr lang="en-US" dirty="0"/>
          </a:p>
        </p:txBody>
      </p:sp>
      <p:sp>
        <p:nvSpPr>
          <p:cNvPr id="4" name="Footer Placeholder 3"/>
          <p:cNvSpPr>
            <a:spLocks noGrp="1"/>
          </p:cNvSpPr>
          <p:nvPr>
            <p:ph type="ftr" sz="quarter" idx="11"/>
          </p:nvPr>
        </p:nvSpPr>
        <p:spPr/>
        <p:txBody>
          <a:bodyPr/>
          <a:lstStyle/>
          <a:p>
            <a:r>
              <a:rPr lang="en-US"/>
              <a:t>Activity Funds Training 2023-2024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FCD5908-1055-4211-801A-24FAE67BAD2F}" type="datetime1">
              <a:rPr lang="en-US" smtClean="0"/>
              <a:t>7/20/2023</a:t>
            </a:fld>
            <a:endParaRPr lang="en-US" dirty="0"/>
          </a:p>
        </p:txBody>
      </p:sp>
      <p:sp>
        <p:nvSpPr>
          <p:cNvPr id="4" name="Footer Placeholder 3"/>
          <p:cNvSpPr>
            <a:spLocks noGrp="1"/>
          </p:cNvSpPr>
          <p:nvPr>
            <p:ph type="ftr" sz="quarter" idx="11"/>
          </p:nvPr>
        </p:nvSpPr>
        <p:spPr/>
        <p:txBody>
          <a:bodyPr/>
          <a:lstStyle/>
          <a:p>
            <a:r>
              <a:rPr lang="en-US"/>
              <a:t>Activity Funds Training 2023-2024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B23AA5-693D-446A-8A0E-54E2B31B2E0F}" type="datetime1">
              <a:rPr lang="en-US" smtClean="0"/>
              <a:t>7/20/2023</a:t>
            </a:fld>
            <a:endParaRPr lang="en-US" dirty="0"/>
          </a:p>
        </p:txBody>
      </p:sp>
      <p:sp>
        <p:nvSpPr>
          <p:cNvPr id="5" name="Footer Placeholder 4"/>
          <p:cNvSpPr>
            <a:spLocks noGrp="1"/>
          </p:cNvSpPr>
          <p:nvPr>
            <p:ph type="ftr" sz="quarter" idx="11"/>
          </p:nvPr>
        </p:nvSpPr>
        <p:spPr/>
        <p:txBody>
          <a:bodyPr/>
          <a:lstStyle/>
          <a:p>
            <a:r>
              <a:rPr lang="en-US"/>
              <a:t>Activity Funds Training 2023-2024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BFCE07-66FC-4EB9-862C-1116259FAC23}" type="datetime1">
              <a:rPr lang="en-US" smtClean="0"/>
              <a:t>7/20/2023</a:t>
            </a:fld>
            <a:endParaRPr lang="en-US" dirty="0"/>
          </a:p>
        </p:txBody>
      </p:sp>
      <p:sp>
        <p:nvSpPr>
          <p:cNvPr id="5" name="Footer Placeholder 4"/>
          <p:cNvSpPr>
            <a:spLocks noGrp="1"/>
          </p:cNvSpPr>
          <p:nvPr>
            <p:ph type="ftr" sz="quarter" idx="11"/>
          </p:nvPr>
        </p:nvSpPr>
        <p:spPr/>
        <p:txBody>
          <a:bodyPr/>
          <a:lstStyle/>
          <a:p>
            <a:r>
              <a:rPr lang="en-US"/>
              <a:t>Activity Funds Training 2023-2024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74EF5B-2275-413E-B062-80AB036A03C8}" type="datetime1">
              <a:rPr lang="en-US" smtClean="0"/>
              <a:t>7/20/2023</a:t>
            </a:fld>
            <a:endParaRPr lang="en-US" dirty="0"/>
          </a:p>
        </p:txBody>
      </p:sp>
      <p:sp>
        <p:nvSpPr>
          <p:cNvPr id="5" name="Footer Placeholder 4"/>
          <p:cNvSpPr>
            <a:spLocks noGrp="1"/>
          </p:cNvSpPr>
          <p:nvPr>
            <p:ph type="ftr" sz="quarter" idx="11"/>
          </p:nvPr>
        </p:nvSpPr>
        <p:spPr/>
        <p:txBody>
          <a:bodyPr/>
          <a:lstStyle/>
          <a:p>
            <a:r>
              <a:rPr lang="en-US"/>
              <a:t>Activity Funds Training 2023-2024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C36835-4069-467F-B38C-E6436C06DCB2}" type="datetime1">
              <a:rPr lang="en-US" smtClean="0"/>
              <a:t>7/20/2023</a:t>
            </a:fld>
            <a:endParaRPr lang="en-US" dirty="0"/>
          </a:p>
        </p:txBody>
      </p:sp>
      <p:sp>
        <p:nvSpPr>
          <p:cNvPr id="5" name="Footer Placeholder 4"/>
          <p:cNvSpPr>
            <a:spLocks noGrp="1"/>
          </p:cNvSpPr>
          <p:nvPr>
            <p:ph type="ftr" sz="quarter" idx="11"/>
          </p:nvPr>
        </p:nvSpPr>
        <p:spPr/>
        <p:txBody>
          <a:bodyPr/>
          <a:lstStyle/>
          <a:p>
            <a:r>
              <a:rPr lang="en-US"/>
              <a:t>Activity Funds Training 2023-2024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5D736A-FBDB-4603-9FEA-406531C523FC}" type="datetime1">
              <a:rPr lang="en-US" smtClean="0"/>
              <a:t>7/20/2023</a:t>
            </a:fld>
            <a:endParaRPr lang="en-US" dirty="0"/>
          </a:p>
        </p:txBody>
      </p:sp>
      <p:sp>
        <p:nvSpPr>
          <p:cNvPr id="6" name="Footer Placeholder 5"/>
          <p:cNvSpPr>
            <a:spLocks noGrp="1"/>
          </p:cNvSpPr>
          <p:nvPr>
            <p:ph type="ftr" sz="quarter" idx="11"/>
          </p:nvPr>
        </p:nvSpPr>
        <p:spPr/>
        <p:txBody>
          <a:bodyPr/>
          <a:lstStyle/>
          <a:p>
            <a:r>
              <a:rPr lang="en-US"/>
              <a:t>Activity Funds Training 2023-2024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8F3AD9-4CAA-4121-BCB8-76331DFAC253}" type="datetime1">
              <a:rPr lang="en-US" smtClean="0"/>
              <a:t>7/20/2023</a:t>
            </a:fld>
            <a:endParaRPr lang="en-US" dirty="0"/>
          </a:p>
        </p:txBody>
      </p:sp>
      <p:sp>
        <p:nvSpPr>
          <p:cNvPr id="8" name="Footer Placeholder 7"/>
          <p:cNvSpPr>
            <a:spLocks noGrp="1"/>
          </p:cNvSpPr>
          <p:nvPr>
            <p:ph type="ftr" sz="quarter" idx="11"/>
          </p:nvPr>
        </p:nvSpPr>
        <p:spPr/>
        <p:txBody>
          <a:bodyPr/>
          <a:lstStyle/>
          <a:p>
            <a:r>
              <a:rPr lang="en-US"/>
              <a:t>Activity Funds Training 2023-2024</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BD316E-3852-4457-94AB-9692488FF724}" type="datetime1">
              <a:rPr lang="en-US" smtClean="0"/>
              <a:t>7/20/2023</a:t>
            </a:fld>
            <a:endParaRPr lang="en-US" dirty="0"/>
          </a:p>
        </p:txBody>
      </p:sp>
      <p:sp>
        <p:nvSpPr>
          <p:cNvPr id="4" name="Footer Placeholder 3"/>
          <p:cNvSpPr>
            <a:spLocks noGrp="1"/>
          </p:cNvSpPr>
          <p:nvPr>
            <p:ph type="ftr" sz="quarter" idx="11"/>
          </p:nvPr>
        </p:nvSpPr>
        <p:spPr/>
        <p:txBody>
          <a:bodyPr/>
          <a:lstStyle/>
          <a:p>
            <a:r>
              <a:rPr lang="en-US"/>
              <a:t>Activity Funds Training 2023-2024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D7CC91D-88F7-4FD4-99C6-F0ED93EA26FF}" type="datetime1">
              <a:rPr lang="en-US" smtClean="0"/>
              <a:t>7/20/2023</a:t>
            </a:fld>
            <a:endParaRPr lang="en-US" dirty="0"/>
          </a:p>
        </p:txBody>
      </p:sp>
      <p:sp>
        <p:nvSpPr>
          <p:cNvPr id="3" name="Footer Placeholder 2"/>
          <p:cNvSpPr>
            <a:spLocks noGrp="1"/>
          </p:cNvSpPr>
          <p:nvPr>
            <p:ph type="ftr" sz="quarter" idx="11"/>
          </p:nvPr>
        </p:nvSpPr>
        <p:spPr/>
        <p:txBody>
          <a:bodyPr/>
          <a:lstStyle/>
          <a:p>
            <a:r>
              <a:rPr lang="en-US"/>
              <a:t>Activity Funds Training 2023-2024</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2CA3E3-33C4-44AA-BF17-8C7F9F2933A7}" type="datetime1">
              <a:rPr lang="en-US" smtClean="0"/>
              <a:t>7/20/2023</a:t>
            </a:fld>
            <a:endParaRPr lang="en-US" dirty="0"/>
          </a:p>
        </p:txBody>
      </p:sp>
      <p:sp>
        <p:nvSpPr>
          <p:cNvPr id="6" name="Footer Placeholder 5"/>
          <p:cNvSpPr>
            <a:spLocks noGrp="1"/>
          </p:cNvSpPr>
          <p:nvPr>
            <p:ph type="ftr" sz="quarter" idx="11"/>
          </p:nvPr>
        </p:nvSpPr>
        <p:spPr/>
        <p:txBody>
          <a:bodyPr/>
          <a:lstStyle/>
          <a:p>
            <a:r>
              <a:rPr lang="en-US"/>
              <a:t>Activity Funds Training 2023-2024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444959-A088-4D10-9F12-100485E73481}" type="datetime1">
              <a:rPr lang="en-US" smtClean="0"/>
              <a:t>7/20/2023</a:t>
            </a:fld>
            <a:endParaRPr lang="en-US" dirty="0"/>
          </a:p>
        </p:txBody>
      </p:sp>
      <p:sp>
        <p:nvSpPr>
          <p:cNvPr id="6" name="Footer Placeholder 5"/>
          <p:cNvSpPr>
            <a:spLocks noGrp="1"/>
          </p:cNvSpPr>
          <p:nvPr>
            <p:ph type="ftr" sz="quarter" idx="11"/>
          </p:nvPr>
        </p:nvSpPr>
        <p:spPr/>
        <p:txBody>
          <a:bodyPr/>
          <a:lstStyle/>
          <a:p>
            <a:r>
              <a:rPr lang="en-US"/>
              <a:t>Activity Funds Training 2023-2024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6635036-215B-4997-A3CF-7ADA8E05C06C}" type="datetime1">
              <a:rPr lang="en-US" smtClean="0"/>
              <a:t>7/20/2023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r>
              <a:rPr lang="en-US"/>
              <a:t>Activity Funds Training 2023-2024</a:t>
            </a:r>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3CB39-3F7F-465B-A7F1-492CCDA9B521}"/>
              </a:ext>
            </a:extLst>
          </p:cNvPr>
          <p:cNvSpPr>
            <a:spLocks noGrp="1"/>
          </p:cNvSpPr>
          <p:nvPr>
            <p:ph type="ctrTitle"/>
          </p:nvPr>
        </p:nvSpPr>
        <p:spPr/>
        <p:txBody>
          <a:bodyPr/>
          <a:lstStyle/>
          <a:p>
            <a:r>
              <a:rPr lang="en-US" dirty="0"/>
              <a:t>Activity Funds Training</a:t>
            </a:r>
            <a:br>
              <a:rPr lang="en-US" dirty="0"/>
            </a:br>
            <a:r>
              <a:rPr lang="en-US" sz="3200" dirty="0"/>
              <a:t>Business Office/Activity Funds Office</a:t>
            </a:r>
          </a:p>
        </p:txBody>
      </p:sp>
      <p:sp>
        <p:nvSpPr>
          <p:cNvPr id="3" name="Subtitle 2">
            <a:extLst>
              <a:ext uri="{FF2B5EF4-FFF2-40B4-BE49-F238E27FC236}">
                <a16:creationId xmlns:a16="http://schemas.microsoft.com/office/drawing/2014/main" id="{EEB6EEBC-EBEA-4FC9-8CC7-F6B97592857D}"/>
              </a:ext>
            </a:extLst>
          </p:cNvPr>
          <p:cNvSpPr>
            <a:spLocks noGrp="1"/>
          </p:cNvSpPr>
          <p:nvPr>
            <p:ph type="subTitle" idx="1"/>
          </p:nvPr>
        </p:nvSpPr>
        <p:spPr/>
        <p:txBody>
          <a:bodyPr>
            <a:normAutofit/>
          </a:bodyPr>
          <a:lstStyle/>
          <a:p>
            <a:r>
              <a:rPr lang="en-US" sz="3600" dirty="0"/>
              <a:t>2023-2024 School Year</a:t>
            </a:r>
          </a:p>
        </p:txBody>
      </p:sp>
      <p:sp>
        <p:nvSpPr>
          <p:cNvPr id="4" name="Slide Number Placeholder 3">
            <a:extLst>
              <a:ext uri="{FF2B5EF4-FFF2-40B4-BE49-F238E27FC236}">
                <a16:creationId xmlns:a16="http://schemas.microsoft.com/office/drawing/2014/main" id="{EBA8F1A6-6400-414D-86AE-2351B9772FB2}"/>
              </a:ext>
            </a:extLst>
          </p:cNvPr>
          <p:cNvSpPr>
            <a:spLocks noGrp="1"/>
          </p:cNvSpPr>
          <p:nvPr>
            <p:ph type="sldNum" sz="quarter" idx="12"/>
          </p:nvPr>
        </p:nvSpPr>
        <p:spPr/>
        <p:txBody>
          <a:bodyPr/>
          <a:lstStyle/>
          <a:p>
            <a:fld id="{6D22F896-40B5-4ADD-8801-0D06FADFA095}" type="slidenum">
              <a:rPr lang="en-US" smtClean="0">
                <a:latin typeface="Baskerville Old Face" panose="02020602080505020303" pitchFamily="18" charset="0"/>
              </a:rPr>
              <a:t>1</a:t>
            </a:fld>
            <a:endParaRPr lang="en-US" dirty="0">
              <a:latin typeface="Baskerville Old Face" panose="02020602080505020303" pitchFamily="18" charset="0"/>
            </a:endParaRPr>
          </a:p>
        </p:txBody>
      </p:sp>
    </p:spTree>
    <p:extLst>
      <p:ext uri="{BB962C8B-B14F-4D97-AF65-F5344CB8AC3E}">
        <p14:creationId xmlns:p14="http://schemas.microsoft.com/office/powerpoint/2010/main" val="2556368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6A65E-042D-4090-9182-9B0C2463BE55}"/>
              </a:ext>
            </a:extLst>
          </p:cNvPr>
          <p:cNvSpPr>
            <a:spLocks noGrp="1"/>
          </p:cNvSpPr>
          <p:nvPr>
            <p:ph type="title"/>
          </p:nvPr>
        </p:nvSpPr>
        <p:spPr>
          <a:xfrm>
            <a:off x="913775" y="618517"/>
            <a:ext cx="10364451" cy="1193505"/>
          </a:xfrm>
        </p:spPr>
        <p:txBody>
          <a:bodyPr/>
          <a:lstStyle/>
          <a:p>
            <a:r>
              <a:rPr lang="en-US" dirty="0"/>
              <a:t>Bookkeeper Responsibilities</a:t>
            </a:r>
            <a:br>
              <a:rPr lang="en-US" dirty="0"/>
            </a:br>
            <a:r>
              <a:rPr lang="en-US" sz="2000" dirty="0"/>
              <a:t>Section 8 of the Centralized Activity Funds Procedures Manual (CAFPM)</a:t>
            </a:r>
          </a:p>
        </p:txBody>
      </p:sp>
      <p:sp>
        <p:nvSpPr>
          <p:cNvPr id="3" name="Content Placeholder 2">
            <a:extLst>
              <a:ext uri="{FF2B5EF4-FFF2-40B4-BE49-F238E27FC236}">
                <a16:creationId xmlns:a16="http://schemas.microsoft.com/office/drawing/2014/main" id="{F5307804-DA0F-4ABD-BE16-9E0595AAF3B2}"/>
              </a:ext>
            </a:extLst>
          </p:cNvPr>
          <p:cNvSpPr>
            <a:spLocks noGrp="1"/>
          </p:cNvSpPr>
          <p:nvPr>
            <p:ph sz="quarter" idx="13"/>
          </p:nvPr>
        </p:nvSpPr>
        <p:spPr>
          <a:xfrm>
            <a:off x="913774" y="2004970"/>
            <a:ext cx="10363826" cy="4147256"/>
          </a:xfrm>
        </p:spPr>
        <p:txBody>
          <a:bodyPr>
            <a:normAutofit fontScale="62500" lnSpcReduction="20000"/>
          </a:bodyPr>
          <a:lstStyle/>
          <a:p>
            <a:r>
              <a:rPr lang="en-US" cap="none" dirty="0">
                <a:latin typeface="Baskerville Old Face" panose="02020602080505020303" pitchFamily="18" charset="0"/>
              </a:rPr>
              <a:t>Activity Fund Financial Training</a:t>
            </a:r>
          </a:p>
          <a:p>
            <a:pPr lvl="1"/>
            <a:r>
              <a:rPr lang="en-US" cap="none" dirty="0">
                <a:latin typeface="Baskerville Old Face" panose="02020602080505020303" pitchFamily="18" charset="0"/>
              </a:rPr>
              <a:t>All employees that handle cash at your campus are required to complete the training in Eduphoria; including secretaries/bookkeepers and principals.</a:t>
            </a:r>
          </a:p>
          <a:p>
            <a:r>
              <a:rPr lang="en-US" cap="none" dirty="0">
                <a:latin typeface="Baskerville Old Face" panose="02020602080505020303" pitchFamily="18" charset="0"/>
              </a:rPr>
              <a:t>Fundraising Calendar</a:t>
            </a:r>
          </a:p>
          <a:p>
            <a:pPr lvl="1"/>
            <a:r>
              <a:rPr lang="en-US" cap="none" dirty="0">
                <a:latin typeface="Baskerville Old Face" panose="02020602080505020303" pitchFamily="18" charset="0"/>
              </a:rPr>
              <a:t>Fundraisers should be documented on the campus calendar to assist in tracking activities and cash receipts.</a:t>
            </a:r>
          </a:p>
          <a:p>
            <a:r>
              <a:rPr lang="en-US" cap="none" dirty="0">
                <a:latin typeface="Baskerville Old Face" panose="02020602080505020303" pitchFamily="18" charset="0"/>
              </a:rPr>
              <a:t>Sponsor Training</a:t>
            </a:r>
          </a:p>
          <a:p>
            <a:pPr lvl="1"/>
            <a:r>
              <a:rPr lang="en-US" cap="none" dirty="0">
                <a:latin typeface="Baskerville Old Face" panose="02020602080505020303" pitchFamily="18" charset="0"/>
              </a:rPr>
              <a:t>Secretaries/bookkeepers coordinate sponsor training with the Activity Funds Office.</a:t>
            </a:r>
          </a:p>
          <a:p>
            <a:r>
              <a:rPr lang="en-US" cap="none" dirty="0">
                <a:latin typeface="Baskerville Old Face" panose="02020602080505020303" pitchFamily="18" charset="0"/>
              </a:rPr>
              <a:t>Monthly Report of Account Transactions</a:t>
            </a:r>
          </a:p>
          <a:p>
            <a:pPr lvl="1"/>
            <a:r>
              <a:rPr lang="en-US" cap="none" dirty="0">
                <a:latin typeface="Baskerville Old Face" panose="02020602080505020303" pitchFamily="18" charset="0"/>
              </a:rPr>
              <a:t>Secretaries/bookkeepers, principals, and sponsors are to receive these reports.</a:t>
            </a:r>
          </a:p>
          <a:p>
            <a:pPr lvl="1"/>
            <a:r>
              <a:rPr lang="en-US" cap="none" dirty="0">
                <a:latin typeface="Baskerville Old Face" panose="02020602080505020303" pitchFamily="18" charset="0"/>
              </a:rPr>
              <a:t>See page 8-2 in the CAFPM for instructions on setting up and updating emails.</a:t>
            </a:r>
          </a:p>
          <a:p>
            <a:r>
              <a:rPr lang="en-US" cap="none" dirty="0">
                <a:latin typeface="Baskerville Old Face" panose="02020602080505020303" pitchFamily="18" charset="0"/>
              </a:rPr>
              <a:t>Dormant Accounts/Negative Balances</a:t>
            </a:r>
          </a:p>
          <a:p>
            <a:pPr lvl="1"/>
            <a:r>
              <a:rPr lang="en-US" cap="none" dirty="0">
                <a:latin typeface="Baskerville Old Face" panose="02020602080505020303" pitchFamily="18" charset="0"/>
              </a:rPr>
              <a:t>Campus and Student are to be reviewed periodically. Negative balances need to be resolved and account balances with no activity for 24 months should be transferred. </a:t>
            </a:r>
          </a:p>
          <a:p>
            <a:r>
              <a:rPr lang="en-US" cap="none" dirty="0">
                <a:latin typeface="Baskerville Old Face" panose="02020602080505020303" pitchFamily="18" charset="0"/>
              </a:rPr>
              <a:t>Documentation/Record Keeping</a:t>
            </a:r>
          </a:p>
          <a:p>
            <a:pPr lvl="1"/>
            <a:r>
              <a:rPr lang="en-US" cap="none" dirty="0">
                <a:latin typeface="Baskerville Old Face" panose="02020602080505020303" pitchFamily="18" charset="0"/>
              </a:rPr>
              <a:t>Activity Fund records are to be maintained in your daily files and filed away at the end of each school year.</a:t>
            </a:r>
          </a:p>
          <a:p>
            <a:r>
              <a:rPr lang="en-US" cap="none" dirty="0">
                <a:latin typeface="Baskerville Old Face" panose="02020602080505020303" pitchFamily="18" charset="0"/>
              </a:rPr>
              <a:t>See Section 8 of the CAFPM for details.</a:t>
            </a:r>
          </a:p>
          <a:p>
            <a:endParaRPr lang="en-US" cap="none" dirty="0">
              <a:latin typeface="Baskerville Old Face" panose="02020602080505020303" pitchFamily="18" charset="0"/>
            </a:endParaRPr>
          </a:p>
          <a:p>
            <a:endParaRPr lang="en-US" cap="none" dirty="0">
              <a:latin typeface="Baskerville Old Face" panose="02020602080505020303" pitchFamily="18" charset="0"/>
            </a:endParaRPr>
          </a:p>
        </p:txBody>
      </p:sp>
      <p:sp>
        <p:nvSpPr>
          <p:cNvPr id="4" name="Slide Number Placeholder 3">
            <a:extLst>
              <a:ext uri="{FF2B5EF4-FFF2-40B4-BE49-F238E27FC236}">
                <a16:creationId xmlns:a16="http://schemas.microsoft.com/office/drawing/2014/main" id="{89493109-2CED-4CB2-B933-5EED83B75F33}"/>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10</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3993709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223B3-99AC-48EC-A9B8-5750EFFFD153}"/>
              </a:ext>
            </a:extLst>
          </p:cNvPr>
          <p:cNvSpPr>
            <a:spLocks noGrp="1"/>
          </p:cNvSpPr>
          <p:nvPr>
            <p:ph type="title"/>
          </p:nvPr>
        </p:nvSpPr>
        <p:spPr>
          <a:xfrm>
            <a:off x="913775" y="618517"/>
            <a:ext cx="10364451" cy="1210283"/>
          </a:xfrm>
        </p:spPr>
        <p:txBody>
          <a:bodyPr/>
          <a:lstStyle/>
          <a:p>
            <a:r>
              <a:rPr lang="en-US" dirty="0"/>
              <a:t>Fundraising</a:t>
            </a:r>
            <a:br>
              <a:rPr lang="en-US" dirty="0"/>
            </a:br>
            <a:r>
              <a:rPr lang="en-US" sz="2000" dirty="0"/>
              <a:t>Section 5 of the Centralized Activity Funds Procedures Manual (CAFPM)</a:t>
            </a:r>
          </a:p>
        </p:txBody>
      </p:sp>
      <p:sp>
        <p:nvSpPr>
          <p:cNvPr id="3" name="Content Placeholder 2">
            <a:extLst>
              <a:ext uri="{FF2B5EF4-FFF2-40B4-BE49-F238E27FC236}">
                <a16:creationId xmlns:a16="http://schemas.microsoft.com/office/drawing/2014/main" id="{7F78732C-AF5B-42BF-8BDB-6A1525E58AEA}"/>
              </a:ext>
            </a:extLst>
          </p:cNvPr>
          <p:cNvSpPr>
            <a:spLocks noGrp="1"/>
          </p:cNvSpPr>
          <p:nvPr>
            <p:ph sz="quarter" idx="13"/>
          </p:nvPr>
        </p:nvSpPr>
        <p:spPr>
          <a:xfrm>
            <a:off x="913774" y="2015231"/>
            <a:ext cx="10363826" cy="4092605"/>
          </a:xfrm>
        </p:spPr>
        <p:txBody>
          <a:bodyPr>
            <a:normAutofit fontScale="70000" lnSpcReduction="20000"/>
          </a:bodyPr>
          <a:lstStyle/>
          <a:p>
            <a:r>
              <a:rPr lang="en-US" sz="1900" cap="none" dirty="0">
                <a:latin typeface="Baskerville Old Face" panose="02020602080505020303" pitchFamily="18" charset="0"/>
              </a:rPr>
              <a:t>All fundraisers are to be entered in Eduphoria by the sponsor and approved by the principal.</a:t>
            </a:r>
          </a:p>
          <a:p>
            <a:r>
              <a:rPr lang="en-US" sz="1900" cap="none" dirty="0">
                <a:latin typeface="Baskerville Old Face" panose="02020602080505020303" pitchFamily="18" charset="0"/>
              </a:rPr>
              <a:t>Fundraisers are to be for a specific purpose and the money used for that purpose.</a:t>
            </a:r>
          </a:p>
          <a:p>
            <a:r>
              <a:rPr lang="en-US" sz="1900" cap="none" dirty="0">
                <a:latin typeface="Baskerville Old Face" panose="02020602080505020303" pitchFamily="18" charset="0"/>
              </a:rPr>
              <a:t>Money collected should be turned in daily with support documentation:</a:t>
            </a:r>
          </a:p>
          <a:p>
            <a:pPr lvl="1"/>
            <a:r>
              <a:rPr lang="en-US" sz="1900" cap="none" dirty="0">
                <a:latin typeface="Baskerville Old Face" panose="02020602080505020303" pitchFamily="18" charset="0"/>
              </a:rPr>
              <a:t>Yellow receipt copies or the SAF 103 Tabulation of Money Collected.</a:t>
            </a:r>
          </a:p>
          <a:p>
            <a:pPr lvl="1"/>
            <a:r>
              <a:rPr lang="en-US" sz="1900" cap="none" dirty="0">
                <a:latin typeface="Baskerville Old Face" panose="02020602080505020303" pitchFamily="18" charset="0"/>
              </a:rPr>
              <a:t>Completed Money Collected Internal Deposit Slip SAF 102</a:t>
            </a:r>
          </a:p>
          <a:p>
            <a:pPr lvl="1"/>
            <a:r>
              <a:rPr lang="en-US" sz="1900" cap="none" dirty="0">
                <a:latin typeface="Baskerville Old Face" panose="02020602080505020303" pitchFamily="18" charset="0"/>
              </a:rPr>
              <a:t>For Library Book Fairs, a daily receipt should be printed at the end of the day.</a:t>
            </a:r>
          </a:p>
          <a:p>
            <a:r>
              <a:rPr lang="en-US" sz="1900" cap="none" dirty="0">
                <a:latin typeface="Baskerville Old Face" panose="02020602080505020303" pitchFamily="18" charset="0"/>
              </a:rPr>
              <a:t>The Fundraiser Financial Report should be entered in Eduphoria within 5 days after the end of the fundraiser.</a:t>
            </a:r>
          </a:p>
          <a:p>
            <a:r>
              <a:rPr lang="en-US" sz="1900" cap="none" dirty="0">
                <a:latin typeface="Baskerville Old Face" panose="02020602080505020303" pitchFamily="18" charset="0"/>
              </a:rPr>
              <a:t>Any discrepancies should be reported to the principal and resolved.</a:t>
            </a:r>
          </a:p>
          <a:p>
            <a:r>
              <a:rPr lang="en-US" sz="1900" cap="none" dirty="0">
                <a:latin typeface="Baskerville Old Face" panose="02020602080505020303" pitchFamily="18" charset="0"/>
              </a:rPr>
              <a:t>Crowdfunding</a:t>
            </a:r>
          </a:p>
          <a:p>
            <a:pPr lvl="1"/>
            <a:r>
              <a:rPr lang="en-US" sz="1900" cap="none" dirty="0">
                <a:latin typeface="Baskerville Old Face" panose="02020602080505020303" pitchFamily="18" charset="0"/>
              </a:rPr>
              <a:t>Board Policy CDC – Other Revenues: Gifts and Solicitations states- </a:t>
            </a:r>
          </a:p>
          <a:p>
            <a:pPr lvl="2"/>
            <a:r>
              <a:rPr lang="en-US" sz="1900" cap="none" dirty="0">
                <a:latin typeface="Baskerville Old Face" panose="02020602080505020303" pitchFamily="18" charset="0"/>
              </a:rPr>
              <a:t>“An employee may solicit web-based donations of money or items for use by the employee in fulfilling his or her professional responsibilities or for the District’s use, including “crowdfunding”. However, an employee shall obtain prior approval from the employee’s supervisor before using the name or image of the District, a campus, or any student.”</a:t>
            </a:r>
          </a:p>
          <a:p>
            <a:pPr lvl="1"/>
            <a:r>
              <a:rPr lang="en-US" sz="1900" cap="none" dirty="0">
                <a:latin typeface="Baskerville Old Face" panose="02020602080505020303" pitchFamily="18" charset="0"/>
              </a:rPr>
              <a:t>Follow District fundraising procedures</a:t>
            </a:r>
          </a:p>
          <a:p>
            <a:endParaRPr lang="en-US" cap="none" dirty="0">
              <a:latin typeface="Baskerville Old Face" panose="02020602080505020303" pitchFamily="18" charset="0"/>
            </a:endParaRPr>
          </a:p>
        </p:txBody>
      </p:sp>
      <p:sp>
        <p:nvSpPr>
          <p:cNvPr id="4" name="Slide Number Placeholder 3">
            <a:extLst>
              <a:ext uri="{FF2B5EF4-FFF2-40B4-BE49-F238E27FC236}">
                <a16:creationId xmlns:a16="http://schemas.microsoft.com/office/drawing/2014/main" id="{67ABE7DF-5BE1-47F8-BBF0-8F7DC45BB2A8}"/>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11</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2550115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5E0E1-E5E9-4908-965B-EE55C37EF914}"/>
              </a:ext>
            </a:extLst>
          </p:cNvPr>
          <p:cNvSpPr>
            <a:spLocks noGrp="1"/>
          </p:cNvSpPr>
          <p:nvPr>
            <p:ph type="title"/>
          </p:nvPr>
        </p:nvSpPr>
        <p:spPr/>
        <p:txBody>
          <a:bodyPr/>
          <a:lstStyle/>
          <a:p>
            <a:r>
              <a:rPr lang="en-US" dirty="0"/>
              <a:t>Online Payments</a:t>
            </a:r>
            <a:br>
              <a:rPr lang="en-US" dirty="0"/>
            </a:br>
            <a:r>
              <a:rPr lang="en-US" sz="2800" dirty="0"/>
              <a:t>My School Bucks (MSB)/Hometown Ticketing (HTT)</a:t>
            </a:r>
          </a:p>
        </p:txBody>
      </p:sp>
      <p:sp>
        <p:nvSpPr>
          <p:cNvPr id="3" name="Content Placeholder 2">
            <a:extLst>
              <a:ext uri="{FF2B5EF4-FFF2-40B4-BE49-F238E27FC236}">
                <a16:creationId xmlns:a16="http://schemas.microsoft.com/office/drawing/2014/main" id="{B40009C5-298F-48AC-90AC-6849C62137A6}"/>
              </a:ext>
            </a:extLst>
          </p:cNvPr>
          <p:cNvSpPr>
            <a:spLocks noGrp="1"/>
          </p:cNvSpPr>
          <p:nvPr>
            <p:ph sz="quarter" idx="13"/>
          </p:nvPr>
        </p:nvSpPr>
        <p:spPr/>
        <p:txBody>
          <a:bodyPr/>
          <a:lstStyle/>
          <a:p>
            <a:r>
              <a:rPr lang="en-US" cap="none" dirty="0">
                <a:latin typeface="Baskerville Old Face" panose="02020602080505020303" pitchFamily="18" charset="0"/>
              </a:rPr>
              <a:t>In an effort to decrease the amount of cash received at the campus, My School Bucks and Hometown Ticketing are available for processing credit card payments.</a:t>
            </a:r>
          </a:p>
          <a:p>
            <a:r>
              <a:rPr lang="en-US" cap="none" dirty="0">
                <a:latin typeface="Baskerville Old Face" panose="02020602080505020303" pitchFamily="18" charset="0"/>
              </a:rPr>
              <a:t>My School Bucks may be used to collect club membership fees, uniform fees, yearbooks, testing fees, parking permits, cell phone fines, library fines, lost book fines, fundraising items, etc.</a:t>
            </a:r>
          </a:p>
          <a:p>
            <a:r>
              <a:rPr lang="en-US" cap="none" dirty="0">
                <a:latin typeface="Baskerville Old Face" panose="02020602080505020303" pitchFamily="18" charset="0"/>
              </a:rPr>
              <a:t>Hometown Ticketing is used for ticketed events (sports events, dances, etc.)</a:t>
            </a:r>
          </a:p>
          <a:p>
            <a:r>
              <a:rPr lang="en-US" cap="none" dirty="0">
                <a:latin typeface="Baskerville Old Face" panose="02020602080505020303" pitchFamily="18" charset="0"/>
              </a:rPr>
              <a:t>Procedures are on the District website: Bmtisd.com &gt;Departments &gt;Business &amp; Finance &gt;Activity Funds</a:t>
            </a:r>
          </a:p>
          <a:p>
            <a:endParaRPr lang="en-US" cap="none" dirty="0">
              <a:latin typeface="Baskerville Old Face" panose="02020602080505020303" pitchFamily="18" charset="0"/>
            </a:endParaRPr>
          </a:p>
        </p:txBody>
      </p:sp>
      <p:sp>
        <p:nvSpPr>
          <p:cNvPr id="4" name="Slide Number Placeholder 3">
            <a:extLst>
              <a:ext uri="{FF2B5EF4-FFF2-40B4-BE49-F238E27FC236}">
                <a16:creationId xmlns:a16="http://schemas.microsoft.com/office/drawing/2014/main" id="{742FAAB7-6B99-48E2-8A5D-6AE9ED6DBF19}"/>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12</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2284654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2B09-F572-49FF-B4A4-B7C0E0D58AFA}"/>
              </a:ext>
            </a:extLst>
          </p:cNvPr>
          <p:cNvSpPr>
            <a:spLocks noGrp="1"/>
          </p:cNvSpPr>
          <p:nvPr>
            <p:ph type="title"/>
          </p:nvPr>
        </p:nvSpPr>
        <p:spPr/>
        <p:txBody>
          <a:bodyPr/>
          <a:lstStyle/>
          <a:p>
            <a:r>
              <a:rPr lang="en-US" dirty="0"/>
              <a:t>Staff and Student incentives</a:t>
            </a:r>
            <a:br>
              <a:rPr lang="en-US" dirty="0"/>
            </a:br>
            <a:r>
              <a:rPr lang="en-US" sz="2000" dirty="0"/>
              <a:t>Section 1 of the Centralized Activity Funds Procedures Manual (CAFPM)</a:t>
            </a:r>
          </a:p>
        </p:txBody>
      </p:sp>
      <p:sp>
        <p:nvSpPr>
          <p:cNvPr id="3" name="Content Placeholder 2">
            <a:extLst>
              <a:ext uri="{FF2B5EF4-FFF2-40B4-BE49-F238E27FC236}">
                <a16:creationId xmlns:a16="http://schemas.microsoft.com/office/drawing/2014/main" id="{B2F88E1E-9535-4F9C-A63D-4F6C251374C6}"/>
              </a:ext>
            </a:extLst>
          </p:cNvPr>
          <p:cNvSpPr>
            <a:spLocks noGrp="1"/>
          </p:cNvSpPr>
          <p:nvPr>
            <p:ph sz="quarter" idx="13"/>
          </p:nvPr>
        </p:nvSpPr>
        <p:spPr/>
        <p:txBody>
          <a:bodyPr>
            <a:normAutofit fontScale="92500" lnSpcReduction="10000"/>
          </a:bodyPr>
          <a:lstStyle/>
          <a:p>
            <a:r>
              <a:rPr lang="en-US" cap="none" dirty="0">
                <a:latin typeface="Baskerville Old Face" panose="02020602080505020303" pitchFamily="18" charset="0"/>
              </a:rPr>
              <a:t>Incentive – refers to a ‘reward’ for performing an activity, achieving a milestone, or some other form of recognition. Note, an incentive is </a:t>
            </a:r>
            <a:r>
              <a:rPr lang="en-US" i="1" cap="none" dirty="0">
                <a:latin typeface="Baskerville Old Face" panose="02020602080505020303" pitchFamily="18" charset="0"/>
              </a:rPr>
              <a:t>not</a:t>
            </a:r>
            <a:r>
              <a:rPr lang="en-US" cap="none" dirty="0">
                <a:latin typeface="Baskerville Old Face" panose="02020602080505020303" pitchFamily="18" charset="0"/>
              </a:rPr>
              <a:t> a gift.</a:t>
            </a:r>
          </a:p>
          <a:p>
            <a:r>
              <a:rPr lang="en-US" cap="none" dirty="0">
                <a:latin typeface="Baskerville Old Face" panose="02020602080505020303" pitchFamily="18" charset="0"/>
              </a:rPr>
              <a:t>Campus Activity 461 Funds may be used to purchase ‘allowable’ staff and student incentives. For staff, make certain every staff member has an opportunity to receive the award.</a:t>
            </a:r>
          </a:p>
          <a:p>
            <a:r>
              <a:rPr lang="en-US" cap="none" dirty="0">
                <a:latin typeface="Baskerville Old Face" panose="02020602080505020303" pitchFamily="18" charset="0"/>
              </a:rPr>
              <a:t>Student Activity 865 Funds can be used to purchase any reasonable student incentive. Although these funds belong to the student group, all purchases shall b approved by the student club members. </a:t>
            </a:r>
          </a:p>
          <a:p>
            <a:r>
              <a:rPr lang="en-US" cap="none" dirty="0">
                <a:latin typeface="Baskerville Old Face" panose="02020602080505020303" pitchFamily="18" charset="0"/>
              </a:rPr>
              <a:t>Note: No cash, clothing (shirts, shoes, hats, socks, etc.) loans, payment of personal living expenses (utility bills, groceries, medical bills, etc.) can be purchased for District employees. IRS law requires that the cost of these items be included on an employee’s W-2, therefore, these items are not allowed.</a:t>
            </a:r>
          </a:p>
        </p:txBody>
      </p:sp>
      <p:sp>
        <p:nvSpPr>
          <p:cNvPr id="4" name="Slide Number Placeholder 3">
            <a:extLst>
              <a:ext uri="{FF2B5EF4-FFF2-40B4-BE49-F238E27FC236}">
                <a16:creationId xmlns:a16="http://schemas.microsoft.com/office/drawing/2014/main" id="{B7BA8938-EB61-4104-BCC6-573684D05ABA}"/>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13</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3254217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B7D2821-301E-45A6-8E4D-DB37D6EC294A}"/>
              </a:ext>
            </a:extLst>
          </p:cNvPr>
          <p:cNvPicPr>
            <a:picLocks noChangeAspect="1"/>
          </p:cNvPicPr>
          <p:nvPr/>
        </p:nvPicPr>
        <p:blipFill>
          <a:blip r:embed="rId2"/>
          <a:stretch>
            <a:fillRect/>
          </a:stretch>
        </p:blipFill>
        <p:spPr>
          <a:xfrm>
            <a:off x="1695635" y="745724"/>
            <a:ext cx="8815526" cy="5564588"/>
          </a:xfrm>
          <a:prstGeom prst="rect">
            <a:avLst/>
          </a:prstGeom>
        </p:spPr>
      </p:pic>
      <p:sp>
        <p:nvSpPr>
          <p:cNvPr id="3" name="Slide Number Placeholder 2">
            <a:extLst>
              <a:ext uri="{FF2B5EF4-FFF2-40B4-BE49-F238E27FC236}">
                <a16:creationId xmlns:a16="http://schemas.microsoft.com/office/drawing/2014/main" id="{30D0D332-B384-457C-8D5D-69ECFB4B8277}"/>
              </a:ext>
            </a:extLst>
          </p:cNvPr>
          <p:cNvSpPr>
            <a:spLocks noGrp="1"/>
          </p:cNvSpPr>
          <p:nvPr>
            <p:ph type="sldNum" sz="quarter" idx="12"/>
          </p:nvPr>
        </p:nvSpPr>
        <p:spPr/>
        <p:txBody>
          <a:bodyPr/>
          <a:lstStyle/>
          <a:p>
            <a:fld id="{6D22F896-40B5-4ADD-8801-0D06FADFA095}" type="slidenum">
              <a:rPr lang="en-US" sz="1400" smtClean="0">
                <a:latin typeface="Bernard MT Condensed" panose="02050806060905020404" pitchFamily="18" charset="0"/>
              </a:rPr>
              <a:t>14</a:t>
            </a:fld>
            <a:endParaRPr lang="en-US" sz="1400" dirty="0">
              <a:latin typeface="Bernard MT Condensed" panose="02050806060905020404" pitchFamily="18" charset="0"/>
            </a:endParaRPr>
          </a:p>
        </p:txBody>
      </p:sp>
    </p:spTree>
    <p:extLst>
      <p:ext uri="{BB962C8B-B14F-4D97-AF65-F5344CB8AC3E}">
        <p14:creationId xmlns:p14="http://schemas.microsoft.com/office/powerpoint/2010/main" val="3887113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9BFE7AE-56FD-47FC-9D4B-662AD7D4309E}"/>
              </a:ext>
            </a:extLst>
          </p:cNvPr>
          <p:cNvPicPr>
            <a:picLocks noChangeAspect="1"/>
          </p:cNvPicPr>
          <p:nvPr/>
        </p:nvPicPr>
        <p:blipFill>
          <a:blip r:embed="rId2"/>
          <a:stretch>
            <a:fillRect/>
          </a:stretch>
        </p:blipFill>
        <p:spPr>
          <a:xfrm>
            <a:off x="1793287" y="670726"/>
            <a:ext cx="8256233" cy="2480847"/>
          </a:xfrm>
          <a:prstGeom prst="rect">
            <a:avLst/>
          </a:prstGeom>
        </p:spPr>
      </p:pic>
      <p:pic>
        <p:nvPicPr>
          <p:cNvPr id="3" name="Picture 2">
            <a:extLst>
              <a:ext uri="{FF2B5EF4-FFF2-40B4-BE49-F238E27FC236}">
                <a16:creationId xmlns:a16="http://schemas.microsoft.com/office/drawing/2014/main" id="{8D426CB2-44B0-422E-81B8-0E85DF9D001E}"/>
              </a:ext>
            </a:extLst>
          </p:cNvPr>
          <p:cNvPicPr>
            <a:picLocks noChangeAspect="1"/>
          </p:cNvPicPr>
          <p:nvPr/>
        </p:nvPicPr>
        <p:blipFill>
          <a:blip r:embed="rId3"/>
          <a:stretch>
            <a:fillRect/>
          </a:stretch>
        </p:blipFill>
        <p:spPr>
          <a:xfrm>
            <a:off x="1793286" y="2947387"/>
            <a:ext cx="8256233" cy="3239888"/>
          </a:xfrm>
          <a:prstGeom prst="rect">
            <a:avLst/>
          </a:prstGeom>
        </p:spPr>
      </p:pic>
      <p:sp>
        <p:nvSpPr>
          <p:cNvPr id="4" name="Slide Number Placeholder 3">
            <a:extLst>
              <a:ext uri="{FF2B5EF4-FFF2-40B4-BE49-F238E27FC236}">
                <a16:creationId xmlns:a16="http://schemas.microsoft.com/office/drawing/2014/main" id="{A774F790-F45F-4CD4-A225-265DDC4EE121}"/>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15</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2501090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D5757-0876-4104-9AB7-CF3BC43FB745}"/>
              </a:ext>
            </a:extLst>
          </p:cNvPr>
          <p:cNvSpPr>
            <a:spLocks noGrp="1"/>
          </p:cNvSpPr>
          <p:nvPr>
            <p:ph type="title"/>
          </p:nvPr>
        </p:nvSpPr>
        <p:spPr>
          <a:xfrm>
            <a:off x="913775" y="618517"/>
            <a:ext cx="10364451" cy="1201405"/>
          </a:xfrm>
        </p:spPr>
        <p:txBody>
          <a:bodyPr>
            <a:normAutofit/>
          </a:bodyPr>
          <a:lstStyle/>
          <a:p>
            <a:r>
              <a:rPr lang="en-US" dirty="0"/>
              <a:t>Campus Fines</a:t>
            </a:r>
            <a:br>
              <a:rPr lang="en-US" dirty="0"/>
            </a:br>
            <a:r>
              <a:rPr lang="en-US" sz="2200" dirty="0"/>
              <a:t>Section 1 of the Centralized Activity Funds Procedures Manual (CAFPM)</a:t>
            </a:r>
          </a:p>
        </p:txBody>
      </p:sp>
      <p:sp>
        <p:nvSpPr>
          <p:cNvPr id="3" name="Content Placeholder 2">
            <a:extLst>
              <a:ext uri="{FF2B5EF4-FFF2-40B4-BE49-F238E27FC236}">
                <a16:creationId xmlns:a16="http://schemas.microsoft.com/office/drawing/2014/main" id="{71163C96-1D9D-424B-B0E3-1D8943136DFC}"/>
              </a:ext>
            </a:extLst>
          </p:cNvPr>
          <p:cNvSpPr>
            <a:spLocks noGrp="1"/>
          </p:cNvSpPr>
          <p:nvPr>
            <p:ph sz="quarter" idx="13"/>
          </p:nvPr>
        </p:nvSpPr>
        <p:spPr>
          <a:xfrm>
            <a:off x="913774" y="1819922"/>
            <a:ext cx="10363826" cy="4252404"/>
          </a:xfrm>
        </p:spPr>
        <p:txBody>
          <a:bodyPr>
            <a:normAutofit/>
          </a:bodyPr>
          <a:lstStyle/>
          <a:p>
            <a:r>
              <a:rPr lang="en-US" cap="none" dirty="0">
                <a:latin typeface="Baskerville Old Face" panose="02020602080505020303" pitchFamily="18" charset="0"/>
              </a:rPr>
              <a:t>Reminder, the following fines are to be collected:</a:t>
            </a:r>
          </a:p>
          <a:p>
            <a:pPr lvl="1"/>
            <a:r>
              <a:rPr lang="en-US" cap="none" dirty="0">
                <a:latin typeface="Baskerville Old Face" panose="02020602080505020303" pitchFamily="18" charset="0"/>
              </a:rPr>
              <a:t>Lost Textbooks</a:t>
            </a:r>
          </a:p>
          <a:p>
            <a:pPr lvl="2"/>
            <a:r>
              <a:rPr lang="en-US" cap="none" dirty="0">
                <a:latin typeface="Baskerville Old Face" panose="02020602080505020303" pitchFamily="18" charset="0"/>
              </a:rPr>
              <a:t>Students that lose textbooks are required to pay the fine which is deposited in the Campus C68 Account</a:t>
            </a:r>
          </a:p>
          <a:p>
            <a:pPr lvl="1"/>
            <a:r>
              <a:rPr lang="en-US" cap="none" dirty="0">
                <a:latin typeface="Baskerville Old Face" panose="02020602080505020303" pitchFamily="18" charset="0"/>
              </a:rPr>
              <a:t>Lost Library Books</a:t>
            </a:r>
          </a:p>
          <a:p>
            <a:pPr lvl="2"/>
            <a:r>
              <a:rPr lang="en-US" cap="none" dirty="0">
                <a:latin typeface="Baskerville Old Face" panose="02020602080505020303" pitchFamily="18" charset="0"/>
              </a:rPr>
              <a:t>Students that lose library books are required to pay the fine which is deposited in the Campus C32 Account</a:t>
            </a:r>
          </a:p>
          <a:p>
            <a:pPr lvl="1"/>
            <a:r>
              <a:rPr lang="en-US" cap="none" dirty="0">
                <a:latin typeface="Baskerville Old Face" panose="02020602080505020303" pitchFamily="18" charset="0"/>
              </a:rPr>
              <a:t>Chromebook Fines</a:t>
            </a:r>
          </a:p>
          <a:p>
            <a:pPr lvl="2"/>
            <a:r>
              <a:rPr lang="en-US" cap="none" dirty="0">
                <a:latin typeface="Baskerville Old Face" panose="02020602080505020303" pitchFamily="18" charset="0"/>
              </a:rPr>
              <a:t>Students that lose or damage Chromebooks are required to pay the fine which is deposited in the Campus C71 Account</a:t>
            </a:r>
          </a:p>
          <a:p>
            <a:pPr lvl="1"/>
            <a:r>
              <a:rPr lang="en-US" cap="none" dirty="0">
                <a:latin typeface="Baskerville Old Face" panose="02020602080505020303" pitchFamily="18" charset="0"/>
              </a:rPr>
              <a:t>Smart Card Fines</a:t>
            </a:r>
          </a:p>
          <a:p>
            <a:pPr lvl="2"/>
            <a:r>
              <a:rPr lang="en-US" cap="none" dirty="0">
                <a:latin typeface="Baskerville Old Face" panose="02020602080505020303" pitchFamily="18" charset="0"/>
              </a:rPr>
              <a:t>Students that lose smart cards (bus ID) are required to pay the fine which is deposited in the Campus C58 Account</a:t>
            </a:r>
          </a:p>
          <a:p>
            <a:pPr lvl="2"/>
            <a:endParaRPr lang="en-US" cap="none" dirty="0">
              <a:latin typeface="Baskerville Old Face" panose="02020602080505020303" pitchFamily="18" charset="0"/>
            </a:endParaRPr>
          </a:p>
        </p:txBody>
      </p:sp>
      <p:sp>
        <p:nvSpPr>
          <p:cNvPr id="4" name="Slide Number Placeholder 3">
            <a:extLst>
              <a:ext uri="{FF2B5EF4-FFF2-40B4-BE49-F238E27FC236}">
                <a16:creationId xmlns:a16="http://schemas.microsoft.com/office/drawing/2014/main" id="{A6F6C560-6D9F-4555-BD65-A1CB11190657}"/>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16</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1049859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497BC-4C16-4F2C-8BC3-7E5A7F7711C2}"/>
              </a:ext>
            </a:extLst>
          </p:cNvPr>
          <p:cNvSpPr>
            <a:spLocks noGrp="1"/>
          </p:cNvSpPr>
          <p:nvPr>
            <p:ph type="title"/>
          </p:nvPr>
        </p:nvSpPr>
        <p:spPr/>
        <p:txBody>
          <a:bodyPr/>
          <a:lstStyle/>
          <a:p>
            <a:r>
              <a:rPr lang="en-US" dirty="0"/>
              <a:t>Refunds</a:t>
            </a:r>
            <a:br>
              <a:rPr lang="en-US" dirty="0"/>
            </a:br>
            <a:r>
              <a:rPr lang="en-US" sz="2000" dirty="0"/>
              <a:t>Section 4 of the Centralized Activity Funds Procedures Manual (CAFPM)</a:t>
            </a:r>
          </a:p>
        </p:txBody>
      </p:sp>
      <p:sp>
        <p:nvSpPr>
          <p:cNvPr id="3" name="Content Placeholder 2">
            <a:extLst>
              <a:ext uri="{FF2B5EF4-FFF2-40B4-BE49-F238E27FC236}">
                <a16:creationId xmlns:a16="http://schemas.microsoft.com/office/drawing/2014/main" id="{E17163E7-89ED-4F49-B5A5-6E0FB0F23B8B}"/>
              </a:ext>
            </a:extLst>
          </p:cNvPr>
          <p:cNvSpPr>
            <a:spLocks noGrp="1"/>
          </p:cNvSpPr>
          <p:nvPr>
            <p:ph sz="quarter" idx="13"/>
          </p:nvPr>
        </p:nvSpPr>
        <p:spPr/>
        <p:txBody>
          <a:bodyPr>
            <a:normAutofit fontScale="85000" lnSpcReduction="10000"/>
          </a:bodyPr>
          <a:lstStyle/>
          <a:p>
            <a:r>
              <a:rPr lang="en-US" cap="none" dirty="0">
                <a:latin typeface="Baskerville Old Face" panose="02020602080505020303" pitchFamily="18" charset="0"/>
              </a:rPr>
              <a:t>Reminder – the refund process starts at the campus. Please do not have the parents call the Activity Funds Office.</a:t>
            </a:r>
          </a:p>
          <a:p>
            <a:r>
              <a:rPr lang="en-US" cap="none" dirty="0">
                <a:latin typeface="Baskerville Old Face" panose="02020602080505020303" pitchFamily="18" charset="0"/>
              </a:rPr>
              <a:t>BISD Receipt Payments</a:t>
            </a:r>
          </a:p>
          <a:p>
            <a:pPr lvl="1"/>
            <a:r>
              <a:rPr lang="en-US" cap="none" dirty="0">
                <a:latin typeface="Baskerville Old Face" panose="02020602080505020303" pitchFamily="18" charset="0"/>
              </a:rPr>
              <a:t>For refunds where a BISD receipt was written, obtain a copy of the receipt, complete an SAF 104, and enter it in TEAMS as a non-employee reimbursement.</a:t>
            </a:r>
          </a:p>
          <a:p>
            <a:r>
              <a:rPr lang="en-US" cap="none" dirty="0">
                <a:latin typeface="Baskerville Old Face" panose="02020602080505020303" pitchFamily="18" charset="0"/>
              </a:rPr>
              <a:t>My School Bucks Payments</a:t>
            </a:r>
          </a:p>
          <a:p>
            <a:pPr lvl="1"/>
            <a:r>
              <a:rPr lang="en-US" cap="none" dirty="0">
                <a:latin typeface="Baskerville Old Face" panose="02020602080505020303" pitchFamily="18" charset="0"/>
              </a:rPr>
              <a:t>For my school bucks (MSB) refund requests, obtain information from the purchaser (student name and ID number, amount paid, payment date, event). Email the information to the activity funds office to verify payment in MSB. A refund request will be entered in MSB.</a:t>
            </a:r>
          </a:p>
          <a:p>
            <a:pPr lvl="1"/>
            <a:r>
              <a:rPr lang="en-US" cap="none" dirty="0">
                <a:latin typeface="Baskerville Old Face" panose="02020602080505020303" pitchFamily="18" charset="0"/>
              </a:rPr>
              <a:t>If a refund cannot be entered in MSB, the Activity Funds Office will contact the bookkeeper and a non-employee reimbursement request will need to be entered as outlined above.</a:t>
            </a:r>
          </a:p>
        </p:txBody>
      </p:sp>
      <p:sp>
        <p:nvSpPr>
          <p:cNvPr id="4" name="Slide Number Placeholder 3">
            <a:extLst>
              <a:ext uri="{FF2B5EF4-FFF2-40B4-BE49-F238E27FC236}">
                <a16:creationId xmlns:a16="http://schemas.microsoft.com/office/drawing/2014/main" id="{E88DB0AF-1D8A-4314-8FEE-DAC58810A0A5}"/>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17</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2850005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E8EA0-0378-4DAC-8796-8897D9E199E3}"/>
              </a:ext>
            </a:extLst>
          </p:cNvPr>
          <p:cNvSpPr>
            <a:spLocks noGrp="1"/>
          </p:cNvSpPr>
          <p:nvPr>
            <p:ph type="ctrTitle"/>
          </p:nvPr>
        </p:nvSpPr>
        <p:spPr>
          <a:xfrm>
            <a:off x="1751012" y="1300785"/>
            <a:ext cx="8689976" cy="1371599"/>
          </a:xfrm>
        </p:spPr>
        <p:txBody>
          <a:bodyPr/>
          <a:lstStyle/>
          <a:p>
            <a:r>
              <a:rPr lang="en-US" dirty="0"/>
              <a:t>Questions?</a:t>
            </a:r>
          </a:p>
        </p:txBody>
      </p:sp>
      <p:sp>
        <p:nvSpPr>
          <p:cNvPr id="3" name="Subtitle 2">
            <a:extLst>
              <a:ext uri="{FF2B5EF4-FFF2-40B4-BE49-F238E27FC236}">
                <a16:creationId xmlns:a16="http://schemas.microsoft.com/office/drawing/2014/main" id="{70A63B1F-29B8-4287-9E6F-23484AAFAC7E}"/>
              </a:ext>
            </a:extLst>
          </p:cNvPr>
          <p:cNvSpPr>
            <a:spLocks noGrp="1"/>
          </p:cNvSpPr>
          <p:nvPr>
            <p:ph type="subTitle" idx="1"/>
          </p:nvPr>
        </p:nvSpPr>
        <p:spPr>
          <a:xfrm>
            <a:off x="1751012" y="3071674"/>
            <a:ext cx="8689976" cy="2186125"/>
          </a:xfrm>
        </p:spPr>
        <p:txBody>
          <a:bodyPr>
            <a:noAutofit/>
          </a:bodyPr>
          <a:lstStyle/>
          <a:p>
            <a:r>
              <a:rPr lang="en-US" sz="3200" dirty="0"/>
              <a:t>Contact </a:t>
            </a:r>
          </a:p>
          <a:p>
            <a:r>
              <a:rPr lang="en-US" sz="3200" dirty="0"/>
              <a:t>Geri Russell x5083</a:t>
            </a:r>
          </a:p>
          <a:p>
            <a:r>
              <a:rPr lang="en-US" sz="3200" dirty="0"/>
              <a:t>Activity Funds office</a:t>
            </a:r>
          </a:p>
        </p:txBody>
      </p:sp>
      <p:sp>
        <p:nvSpPr>
          <p:cNvPr id="4" name="Slide Number Placeholder 3">
            <a:extLst>
              <a:ext uri="{FF2B5EF4-FFF2-40B4-BE49-F238E27FC236}">
                <a16:creationId xmlns:a16="http://schemas.microsoft.com/office/drawing/2014/main" id="{A5C0CBEE-5464-4E2A-AE90-A4CADB781258}"/>
              </a:ext>
            </a:extLst>
          </p:cNvPr>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3929667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CE52C-DA2C-4E42-8470-7252885A74D2}"/>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EFF62CE-7200-420F-9F14-1902B82C8276}"/>
              </a:ext>
            </a:extLst>
          </p:cNvPr>
          <p:cNvSpPr>
            <a:spLocks noGrp="1"/>
          </p:cNvSpPr>
          <p:nvPr>
            <p:ph sz="quarter" idx="13"/>
          </p:nvPr>
        </p:nvSpPr>
        <p:spPr/>
        <p:txBody>
          <a:bodyPr>
            <a:normAutofit fontScale="92500" lnSpcReduction="20000"/>
          </a:bodyPr>
          <a:lstStyle/>
          <a:p>
            <a:r>
              <a:rPr lang="en-US" cap="none" dirty="0">
                <a:latin typeface="Baskerville Old Face" panose="02020602080505020303" pitchFamily="18" charset="0"/>
              </a:rPr>
              <a:t>Training materials will include an overview of:</a:t>
            </a:r>
          </a:p>
          <a:p>
            <a:pPr lvl="1"/>
            <a:r>
              <a:rPr lang="en-US" cap="none" dirty="0">
                <a:latin typeface="Baskerville Old Face" panose="02020602080505020303" pitchFamily="18" charset="0"/>
              </a:rPr>
              <a:t>Cash Receipts			Fundraising</a:t>
            </a:r>
          </a:p>
          <a:p>
            <a:pPr lvl="1"/>
            <a:r>
              <a:rPr lang="en-US" cap="none" dirty="0">
                <a:latin typeface="Baskerville Old Face" panose="02020602080505020303" pitchFamily="18" charset="0"/>
              </a:rPr>
              <a:t>Deposits				Online Payments</a:t>
            </a:r>
          </a:p>
          <a:p>
            <a:pPr lvl="1"/>
            <a:r>
              <a:rPr lang="en-US" cap="none" dirty="0">
                <a:latin typeface="Baskerville Old Face" panose="02020602080505020303" pitchFamily="18" charset="0"/>
              </a:rPr>
              <a:t>Donations				Staff/Student Incentives</a:t>
            </a:r>
          </a:p>
          <a:p>
            <a:pPr lvl="1"/>
            <a:r>
              <a:rPr lang="en-US" cap="none" dirty="0">
                <a:latin typeface="Baskerville Old Face" panose="02020602080505020303" pitchFamily="18" charset="0"/>
              </a:rPr>
              <a:t>Purchasing				Campus Fines</a:t>
            </a:r>
          </a:p>
          <a:p>
            <a:pPr lvl="2"/>
            <a:r>
              <a:rPr lang="en-US" sz="1800" cap="none" dirty="0">
                <a:latin typeface="Baskerville Old Face" panose="02020602080505020303" pitchFamily="18" charset="0"/>
              </a:rPr>
              <a:t>Requisitions (Purchase Orders) 	Refunds</a:t>
            </a:r>
          </a:p>
          <a:p>
            <a:pPr lvl="2"/>
            <a:r>
              <a:rPr lang="en-US" sz="1800" cap="none" dirty="0">
                <a:latin typeface="Baskerville Old Face" panose="02020602080505020303" pitchFamily="18" charset="0"/>
              </a:rPr>
              <a:t>Check Requests	</a:t>
            </a:r>
          </a:p>
          <a:p>
            <a:pPr lvl="1"/>
            <a:r>
              <a:rPr lang="en-US" cap="none" dirty="0">
                <a:latin typeface="Baskerville Old Face" panose="02020602080505020303" pitchFamily="18" charset="0"/>
              </a:rPr>
              <a:t>Transfers</a:t>
            </a:r>
          </a:p>
          <a:p>
            <a:pPr lvl="1"/>
            <a:r>
              <a:rPr lang="en-US" cap="none" dirty="0">
                <a:latin typeface="Baskerville Old Face" panose="02020602080505020303" pitchFamily="18" charset="0"/>
              </a:rPr>
              <a:t>Sponsor Responsibilities	</a:t>
            </a:r>
          </a:p>
          <a:p>
            <a:pPr lvl="1"/>
            <a:r>
              <a:rPr lang="en-US" cap="none" dirty="0">
                <a:latin typeface="Baskerville Old Face" panose="02020602080505020303" pitchFamily="18" charset="0"/>
              </a:rPr>
              <a:t>Bookkeeper Responsibilities	</a:t>
            </a:r>
          </a:p>
          <a:p>
            <a:pPr lvl="2"/>
            <a:endParaRPr lang="en-US" cap="none" dirty="0">
              <a:latin typeface="Baskerville Old Face" panose="02020602080505020303" pitchFamily="18" charset="0"/>
            </a:endParaRPr>
          </a:p>
        </p:txBody>
      </p:sp>
      <p:sp>
        <p:nvSpPr>
          <p:cNvPr id="4" name="Slide Number Placeholder 3">
            <a:extLst>
              <a:ext uri="{FF2B5EF4-FFF2-40B4-BE49-F238E27FC236}">
                <a16:creationId xmlns:a16="http://schemas.microsoft.com/office/drawing/2014/main" id="{99C9D745-D562-4FC0-A7BD-698756688BE6}"/>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2</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230074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14ED2-A35C-4FA7-B8E7-FA47BD8E10E2}"/>
              </a:ext>
            </a:extLst>
          </p:cNvPr>
          <p:cNvSpPr>
            <a:spLocks noGrp="1"/>
          </p:cNvSpPr>
          <p:nvPr>
            <p:ph type="title"/>
          </p:nvPr>
        </p:nvSpPr>
        <p:spPr>
          <a:xfrm>
            <a:off x="913775" y="618518"/>
            <a:ext cx="10364451" cy="1319340"/>
          </a:xfrm>
        </p:spPr>
        <p:txBody>
          <a:bodyPr>
            <a:normAutofit/>
          </a:bodyPr>
          <a:lstStyle/>
          <a:p>
            <a:r>
              <a:rPr lang="en-US" dirty="0"/>
              <a:t>Cash Receipts</a:t>
            </a:r>
            <a:br>
              <a:rPr lang="en-US" dirty="0"/>
            </a:br>
            <a:r>
              <a:rPr lang="en-US" sz="2000" dirty="0"/>
              <a:t>Section 2 of the Centralized Activity Funds Procedures Manual (CAFPM)</a:t>
            </a:r>
            <a:br>
              <a:rPr lang="en-US" sz="2000" dirty="0"/>
            </a:br>
            <a:endParaRPr lang="en-US" sz="2000" dirty="0"/>
          </a:p>
        </p:txBody>
      </p:sp>
      <p:sp>
        <p:nvSpPr>
          <p:cNvPr id="3" name="Content Placeholder 2">
            <a:extLst>
              <a:ext uri="{FF2B5EF4-FFF2-40B4-BE49-F238E27FC236}">
                <a16:creationId xmlns:a16="http://schemas.microsoft.com/office/drawing/2014/main" id="{C1041A32-8712-43CA-89F2-F158A545B348}"/>
              </a:ext>
            </a:extLst>
          </p:cNvPr>
          <p:cNvSpPr>
            <a:spLocks noGrp="1"/>
          </p:cNvSpPr>
          <p:nvPr>
            <p:ph sz="quarter" idx="13"/>
          </p:nvPr>
        </p:nvSpPr>
        <p:spPr>
          <a:xfrm>
            <a:off x="913774" y="2072081"/>
            <a:ext cx="10363826" cy="4167401"/>
          </a:xfrm>
        </p:spPr>
        <p:txBody>
          <a:bodyPr>
            <a:normAutofit fontScale="92500" lnSpcReduction="10000"/>
          </a:bodyPr>
          <a:lstStyle/>
          <a:p>
            <a:r>
              <a:rPr lang="en-US" sz="1600" cap="none" dirty="0">
                <a:latin typeface="Baskerville Old Face" panose="02020602080505020303" pitchFamily="18" charset="0"/>
              </a:rPr>
              <a:t>As Secretary/Bookkeepers, you are to provide TEAMS receipts to anyone bringing you money. The only time you are writing physical receipts is when your are away from your computer or your access to TEAMS is down.</a:t>
            </a:r>
          </a:p>
          <a:p>
            <a:pPr lvl="1"/>
            <a:r>
              <a:rPr lang="en-US" sz="1400" cap="none" dirty="0">
                <a:latin typeface="Baskerville Old Face" panose="02020602080505020303" pitchFamily="18" charset="0"/>
              </a:rPr>
              <a:t>Sponsors turning in money are to complete and turn in the Money Collected Internal Deposit Slip SAF 102 with the money and the yellow receipt copies (or the Tabulation for Money Collected SAF 103). This form is used by the Secretary/Bookkeeper to verify the money turned in.</a:t>
            </a:r>
          </a:p>
          <a:p>
            <a:r>
              <a:rPr lang="en-US" sz="1600" i="1" u="sng" cap="none" dirty="0">
                <a:latin typeface="Baskerville Old Face" panose="02020602080505020303" pitchFamily="18" charset="0"/>
              </a:rPr>
              <a:t>Do not create a batch (click the “Submit” button) for every receipt you enter. When you complete entering individual receipt information in the Campus Cash Receipt screen, Click “Add and Print Receipt”. Keep entering receipts throughout the day.</a:t>
            </a:r>
          </a:p>
          <a:p>
            <a:r>
              <a:rPr lang="en-US" sz="1600" cap="none" dirty="0">
                <a:latin typeface="Baskerville Old Face" panose="02020602080505020303" pitchFamily="18" charset="0"/>
              </a:rPr>
              <a:t>At the bottom of the screen, you will see the “Cash Receipt List” which lists all the receipts entered for the day. At the end of the day, click the “Submit” button in the top right corner of the screen; print your batch receipt. You will then make your deposit. The amount of cash/checks received will equal your batch total (one batch/one deposit).</a:t>
            </a:r>
          </a:p>
          <a:p>
            <a:r>
              <a:rPr lang="en-US" sz="1600" cap="none" dirty="0">
                <a:latin typeface="Baskerville Old Face" panose="02020602080505020303" pitchFamily="18" charset="0"/>
              </a:rPr>
              <a:t>Make sure not to include any money that is not a part of the batch submitted.</a:t>
            </a:r>
          </a:p>
          <a:p>
            <a:r>
              <a:rPr lang="en-US" sz="1600" cap="none" dirty="0">
                <a:latin typeface="Baskerville Old Face" panose="02020602080505020303" pitchFamily="18" charset="0"/>
              </a:rPr>
              <a:t>Some days, you may have very large deposits. In those cases, you can you can have multiple deposits in one day; however, the rule of one batch/one deposit still applies.</a:t>
            </a:r>
          </a:p>
          <a:p>
            <a:r>
              <a:rPr lang="en-US" sz="1600" cap="none" dirty="0">
                <a:latin typeface="Baskerville Old Face" panose="02020602080505020303" pitchFamily="18" charset="0"/>
              </a:rPr>
              <a:t>Refer to Section 2 of the CAFPM for details on Cash Receipts.</a:t>
            </a:r>
          </a:p>
          <a:p>
            <a:pPr marL="0" indent="0">
              <a:buNone/>
            </a:pPr>
            <a:endParaRPr lang="en-US" sz="1600" cap="none" dirty="0">
              <a:latin typeface="Baskerville Old Face" panose="02020602080505020303" pitchFamily="18" charset="0"/>
            </a:endParaRPr>
          </a:p>
        </p:txBody>
      </p:sp>
      <p:sp>
        <p:nvSpPr>
          <p:cNvPr id="4" name="Slide Number Placeholder 3">
            <a:extLst>
              <a:ext uri="{FF2B5EF4-FFF2-40B4-BE49-F238E27FC236}">
                <a16:creationId xmlns:a16="http://schemas.microsoft.com/office/drawing/2014/main" id="{A88718EC-B66B-4A44-93F3-86596DD9F098}"/>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3</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338011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301BF-4F25-480A-8D7D-A51729BB3648}"/>
              </a:ext>
            </a:extLst>
          </p:cNvPr>
          <p:cNvSpPr>
            <a:spLocks noGrp="1"/>
          </p:cNvSpPr>
          <p:nvPr>
            <p:ph type="title"/>
          </p:nvPr>
        </p:nvSpPr>
        <p:spPr/>
        <p:txBody>
          <a:bodyPr/>
          <a:lstStyle/>
          <a:p>
            <a:r>
              <a:rPr lang="en-US" dirty="0"/>
              <a:t>Deposits</a:t>
            </a:r>
            <a:br>
              <a:rPr lang="en-US" dirty="0"/>
            </a:br>
            <a:r>
              <a:rPr lang="en-US" sz="1800" dirty="0"/>
              <a:t>Section 3 of the Centralized Activity Funds Procedures Manual (CAFPM)</a:t>
            </a:r>
          </a:p>
        </p:txBody>
      </p:sp>
      <p:sp>
        <p:nvSpPr>
          <p:cNvPr id="3" name="Content Placeholder 2">
            <a:extLst>
              <a:ext uri="{FF2B5EF4-FFF2-40B4-BE49-F238E27FC236}">
                <a16:creationId xmlns:a16="http://schemas.microsoft.com/office/drawing/2014/main" id="{BCBEFCDC-1E09-4A19-B5F6-7F852340FBBC}"/>
              </a:ext>
            </a:extLst>
          </p:cNvPr>
          <p:cNvSpPr>
            <a:spLocks noGrp="1"/>
          </p:cNvSpPr>
          <p:nvPr>
            <p:ph sz="quarter" idx="13"/>
          </p:nvPr>
        </p:nvSpPr>
        <p:spPr>
          <a:xfrm>
            <a:off x="913774" y="2214694"/>
            <a:ext cx="10494032" cy="3795489"/>
          </a:xfrm>
        </p:spPr>
        <p:txBody>
          <a:bodyPr>
            <a:normAutofit fontScale="77500" lnSpcReduction="20000"/>
          </a:bodyPr>
          <a:lstStyle/>
          <a:p>
            <a:r>
              <a:rPr lang="en-US" cap="none" dirty="0">
                <a:latin typeface="Baskerville Old Face" panose="02020602080505020303" pitchFamily="18" charset="0"/>
              </a:rPr>
              <a:t>Deposits are to equal your batch in TEAMS.</a:t>
            </a:r>
          </a:p>
          <a:p>
            <a:r>
              <a:rPr lang="en-US" cap="none" dirty="0">
                <a:latin typeface="Baskerville Old Face" panose="02020602080505020303" pitchFamily="18" charset="0"/>
              </a:rPr>
              <a:t>Enter and add receipts in TEAMS timely; make timely deposits.</a:t>
            </a:r>
          </a:p>
          <a:p>
            <a:r>
              <a:rPr lang="en-US" cap="none" dirty="0">
                <a:latin typeface="Baskerville Old Face" panose="02020602080505020303" pitchFamily="18" charset="0"/>
              </a:rPr>
              <a:t>Deposits in excess of $20.00 are to be made daily.</a:t>
            </a:r>
          </a:p>
          <a:p>
            <a:r>
              <a:rPr lang="en-US" cap="none" dirty="0">
                <a:latin typeface="Baskerville Old Face" panose="02020602080505020303" pitchFamily="18" charset="0"/>
              </a:rPr>
              <a:t>At the end of the day, </a:t>
            </a:r>
            <a:r>
              <a:rPr lang="en-US" i="1" u="sng" cap="none" dirty="0">
                <a:latin typeface="Baskerville Old Face" panose="02020602080505020303" pitchFamily="18" charset="0"/>
              </a:rPr>
              <a:t>Submit</a:t>
            </a:r>
            <a:r>
              <a:rPr lang="en-US" cap="none" dirty="0">
                <a:latin typeface="Baskerville Old Face" panose="02020602080505020303" pitchFamily="18" charset="0"/>
              </a:rPr>
              <a:t> your batch and print your batch receipt.</a:t>
            </a:r>
          </a:p>
          <a:p>
            <a:r>
              <a:rPr lang="en-US" cap="none" dirty="0">
                <a:latin typeface="Baskerville Old Face" panose="02020602080505020303" pitchFamily="18" charset="0"/>
              </a:rPr>
              <a:t>Prepare your deposit. </a:t>
            </a:r>
          </a:p>
          <a:p>
            <a:pPr lvl="1"/>
            <a:r>
              <a:rPr lang="en-US" cap="none" dirty="0">
                <a:latin typeface="Baskerville Old Face" panose="02020602080505020303" pitchFamily="18" charset="0"/>
              </a:rPr>
              <a:t>Cash is secured in the tamper proof section of the deposit bag. </a:t>
            </a:r>
          </a:p>
          <a:p>
            <a:pPr lvl="1"/>
            <a:r>
              <a:rPr lang="en-US" cap="none" dirty="0">
                <a:latin typeface="Baskerville Old Face" panose="02020602080505020303" pitchFamily="18" charset="0"/>
              </a:rPr>
              <a:t>Checks and deposit slip are placed in the bottom section of the deposit bag (clear bags) or the back section (white bags).</a:t>
            </a:r>
          </a:p>
          <a:p>
            <a:pPr lvl="2"/>
            <a:r>
              <a:rPr lang="en-US" cap="none" dirty="0">
                <a:latin typeface="Baskerville Old Face" panose="02020602080505020303" pitchFamily="18" charset="0"/>
              </a:rPr>
              <a:t>Remember to include white and yellow deposit slip copies.</a:t>
            </a:r>
          </a:p>
          <a:p>
            <a:r>
              <a:rPr lang="en-US" cap="none" dirty="0">
                <a:latin typeface="Baskerville Old Face" panose="02020602080505020303" pitchFamily="18" charset="0"/>
              </a:rPr>
              <a:t>Record deposits on the Bank Deposit Pickup Log SAF 125. Make sure deposits are picked up by the mail couriers timely.</a:t>
            </a:r>
          </a:p>
          <a:p>
            <a:r>
              <a:rPr lang="en-US" cap="none" dirty="0">
                <a:latin typeface="Baskerville Old Face" panose="02020602080505020303" pitchFamily="18" charset="0"/>
              </a:rPr>
              <a:t>Towards the end of the month, close out batches and make deposits in the month the money was received.</a:t>
            </a:r>
          </a:p>
          <a:p>
            <a:r>
              <a:rPr lang="en-US" cap="none" dirty="0">
                <a:latin typeface="Baskerville Old Face" panose="02020602080505020303" pitchFamily="18" charset="0"/>
              </a:rPr>
              <a:t>Refer to Section 3 of the CAFPM for deposit details</a:t>
            </a:r>
          </a:p>
        </p:txBody>
      </p:sp>
      <p:sp>
        <p:nvSpPr>
          <p:cNvPr id="4" name="Slide Number Placeholder 3">
            <a:extLst>
              <a:ext uri="{FF2B5EF4-FFF2-40B4-BE49-F238E27FC236}">
                <a16:creationId xmlns:a16="http://schemas.microsoft.com/office/drawing/2014/main" id="{B277413D-494A-48D0-9E73-D18E3858A53D}"/>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4</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1467812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F568E-AFF5-4149-B593-A2FCF78A8588}"/>
              </a:ext>
            </a:extLst>
          </p:cNvPr>
          <p:cNvSpPr>
            <a:spLocks noGrp="1"/>
          </p:cNvSpPr>
          <p:nvPr>
            <p:ph type="title"/>
          </p:nvPr>
        </p:nvSpPr>
        <p:spPr/>
        <p:txBody>
          <a:bodyPr>
            <a:normAutofit/>
          </a:bodyPr>
          <a:lstStyle/>
          <a:p>
            <a:r>
              <a:rPr lang="en-US" dirty="0"/>
              <a:t>Donations</a:t>
            </a:r>
            <a:br>
              <a:rPr lang="en-US" dirty="0"/>
            </a:br>
            <a:r>
              <a:rPr lang="en-US" sz="2200" dirty="0"/>
              <a:t>Section 1 of the Centralized Activity Funds Procedures Manual (CAFPM)</a:t>
            </a:r>
            <a:br>
              <a:rPr lang="en-US" sz="2200" dirty="0"/>
            </a:br>
            <a:endParaRPr lang="en-US" sz="2200" dirty="0"/>
          </a:p>
        </p:txBody>
      </p:sp>
      <p:sp>
        <p:nvSpPr>
          <p:cNvPr id="3" name="Content Placeholder 2">
            <a:extLst>
              <a:ext uri="{FF2B5EF4-FFF2-40B4-BE49-F238E27FC236}">
                <a16:creationId xmlns:a16="http://schemas.microsoft.com/office/drawing/2014/main" id="{1FD50A74-759A-4CC1-9B05-924E474E89A1}"/>
              </a:ext>
            </a:extLst>
          </p:cNvPr>
          <p:cNvSpPr>
            <a:spLocks noGrp="1"/>
          </p:cNvSpPr>
          <p:nvPr>
            <p:ph sz="quarter" idx="13"/>
          </p:nvPr>
        </p:nvSpPr>
        <p:spPr>
          <a:xfrm>
            <a:off x="913774" y="2367092"/>
            <a:ext cx="10363826" cy="3798816"/>
          </a:xfrm>
        </p:spPr>
        <p:txBody>
          <a:bodyPr>
            <a:noAutofit/>
          </a:bodyPr>
          <a:lstStyle/>
          <a:p>
            <a:r>
              <a:rPr lang="en-US" sz="1600" cap="none" dirty="0">
                <a:latin typeface="Baskerville Old Face" panose="02020602080505020303" pitchFamily="18" charset="0"/>
              </a:rPr>
              <a:t>Donations are reported monthly to the Board.</a:t>
            </a:r>
          </a:p>
          <a:p>
            <a:r>
              <a:rPr lang="en-US" sz="1600" cap="none" dirty="0">
                <a:latin typeface="Baskerville Old Face" panose="02020602080505020303" pitchFamily="18" charset="0"/>
              </a:rPr>
              <a:t>Monetary Donations</a:t>
            </a:r>
          </a:p>
          <a:p>
            <a:pPr lvl="1"/>
            <a:r>
              <a:rPr lang="en-US" sz="1600" cap="none" dirty="0">
                <a:latin typeface="Baskerville Old Face" panose="02020602080505020303" pitchFamily="18" charset="0"/>
              </a:rPr>
              <a:t>Make a copy of the check.</a:t>
            </a:r>
          </a:p>
          <a:p>
            <a:pPr lvl="1"/>
            <a:r>
              <a:rPr lang="en-US" sz="1600" cap="none" dirty="0">
                <a:latin typeface="Baskerville Old Face" panose="02020602080505020303" pitchFamily="18" charset="0"/>
              </a:rPr>
              <a:t>Complete the Monetary Donation form (SAF 121).</a:t>
            </a:r>
          </a:p>
          <a:p>
            <a:pPr lvl="1"/>
            <a:r>
              <a:rPr lang="en-US" sz="1600" cap="none" dirty="0">
                <a:latin typeface="Baskerville Old Face" panose="02020602080505020303" pitchFamily="18" charset="0"/>
              </a:rPr>
              <a:t>Forward the SAF 121 and the check to the CFO’s Office.</a:t>
            </a:r>
          </a:p>
          <a:p>
            <a:pPr lvl="1"/>
            <a:r>
              <a:rPr lang="en-US" sz="1600" cap="none" dirty="0">
                <a:latin typeface="Baskerville Old Face" panose="02020602080505020303" pitchFamily="18" charset="0"/>
              </a:rPr>
              <a:t>Keep a copies of the check and SAF 121 in your daily files.</a:t>
            </a:r>
          </a:p>
          <a:p>
            <a:r>
              <a:rPr lang="en-US" sz="1600" cap="none" dirty="0">
                <a:latin typeface="Baskerville Old Face" panose="02020602080505020303" pitchFamily="18" charset="0"/>
              </a:rPr>
              <a:t>Non-Monetary Donations</a:t>
            </a:r>
          </a:p>
          <a:p>
            <a:pPr lvl="1"/>
            <a:r>
              <a:rPr lang="en-US" sz="1600" cap="none" dirty="0">
                <a:latin typeface="Baskerville Old Face" panose="02020602080505020303" pitchFamily="18" charset="0"/>
              </a:rPr>
              <a:t>Complete the Record of Donated Items form (SAF 122) in its entirety.</a:t>
            </a:r>
          </a:p>
          <a:p>
            <a:pPr lvl="1"/>
            <a:r>
              <a:rPr lang="en-US" sz="1600" cap="none" dirty="0">
                <a:latin typeface="Baskerville Old Face" panose="02020602080505020303" pitchFamily="18" charset="0"/>
              </a:rPr>
              <a:t>Estimated values must be provided.</a:t>
            </a:r>
          </a:p>
          <a:p>
            <a:pPr lvl="1"/>
            <a:r>
              <a:rPr lang="en-US" sz="1600" cap="none" dirty="0">
                <a:latin typeface="Baskerville Old Face" panose="02020602080505020303" pitchFamily="18" charset="0"/>
              </a:rPr>
              <a:t>Forward a copy to the Activity Funds Office.</a:t>
            </a:r>
          </a:p>
        </p:txBody>
      </p:sp>
      <p:sp>
        <p:nvSpPr>
          <p:cNvPr id="4" name="Slide Number Placeholder 3">
            <a:extLst>
              <a:ext uri="{FF2B5EF4-FFF2-40B4-BE49-F238E27FC236}">
                <a16:creationId xmlns:a16="http://schemas.microsoft.com/office/drawing/2014/main" id="{962C11BE-4815-4C85-927B-CAAA5626E54B}"/>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5</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2235429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7B70D-B8FD-400D-BEA3-F05024F5398E}"/>
              </a:ext>
            </a:extLst>
          </p:cNvPr>
          <p:cNvSpPr>
            <a:spLocks noGrp="1"/>
          </p:cNvSpPr>
          <p:nvPr>
            <p:ph type="title"/>
          </p:nvPr>
        </p:nvSpPr>
        <p:spPr/>
        <p:txBody>
          <a:bodyPr/>
          <a:lstStyle/>
          <a:p>
            <a:r>
              <a:rPr lang="en-US" dirty="0"/>
              <a:t>Purchasing – Requisitions</a:t>
            </a:r>
            <a:br>
              <a:rPr lang="en-US" dirty="0"/>
            </a:br>
            <a:r>
              <a:rPr lang="en-US" sz="2000" dirty="0"/>
              <a:t>Section 4 of the Centralized Activity Funds Procedures Manual (CAFPM)</a:t>
            </a:r>
          </a:p>
        </p:txBody>
      </p:sp>
      <p:sp>
        <p:nvSpPr>
          <p:cNvPr id="3" name="Content Placeholder 2">
            <a:extLst>
              <a:ext uri="{FF2B5EF4-FFF2-40B4-BE49-F238E27FC236}">
                <a16:creationId xmlns:a16="http://schemas.microsoft.com/office/drawing/2014/main" id="{F5B14E07-1F77-4411-ACA0-8AF5A95DA79B}"/>
              </a:ext>
            </a:extLst>
          </p:cNvPr>
          <p:cNvSpPr>
            <a:spLocks noGrp="1"/>
          </p:cNvSpPr>
          <p:nvPr>
            <p:ph sz="quarter" idx="13"/>
          </p:nvPr>
        </p:nvSpPr>
        <p:spPr/>
        <p:txBody>
          <a:bodyPr>
            <a:normAutofit fontScale="85000" lnSpcReduction="20000"/>
          </a:bodyPr>
          <a:lstStyle/>
          <a:p>
            <a:r>
              <a:rPr lang="en-US" cap="none" dirty="0">
                <a:latin typeface="Baskerville Old Face" panose="02020602080505020303" pitchFamily="18" charset="0"/>
              </a:rPr>
              <a:t>Requisitions are not process out of Student Activity (865) Funds.</a:t>
            </a:r>
          </a:p>
          <a:p>
            <a:r>
              <a:rPr lang="en-US" cap="none" dirty="0">
                <a:latin typeface="Baskerville Old Face" panose="02020602080505020303" pitchFamily="18" charset="0"/>
              </a:rPr>
              <a:t>Requisitions are required on Campus Activity (461) Funds – exceptions are subscriptions, membership fees, renewal notices, entry/contests fees, registration fees, payments for non-employee judges/game officials. These are processed as check requests.</a:t>
            </a:r>
          </a:p>
          <a:p>
            <a:r>
              <a:rPr lang="en-US" cap="none" dirty="0">
                <a:latin typeface="Baskerville Old Face" panose="02020602080505020303" pitchFamily="18" charset="0"/>
              </a:rPr>
              <a:t>Note – requisitions are entered in TEAMS. A requisition is considered approved when a Purchase Order (PO) number is generated.</a:t>
            </a:r>
          </a:p>
          <a:p>
            <a:r>
              <a:rPr lang="en-US" i="1" u="sng" cap="none" dirty="0">
                <a:latin typeface="Baskerville Old Face" panose="02020602080505020303" pitchFamily="18" charset="0"/>
              </a:rPr>
              <a:t>Attach your quote and a completed SAF 104 as support in TEAMS.</a:t>
            </a:r>
          </a:p>
          <a:p>
            <a:r>
              <a:rPr lang="en-US" cap="none" dirty="0">
                <a:latin typeface="Baskerville Old Face" panose="02020602080505020303" pitchFamily="18" charset="0"/>
              </a:rPr>
              <a:t>Requisitions are required prior to receiving products and services. Products and services purchased and received without a PO number are considered </a:t>
            </a:r>
            <a:r>
              <a:rPr lang="en-US" i="1" cap="none" dirty="0">
                <a:solidFill>
                  <a:srgbClr val="FF0000"/>
                </a:solidFill>
                <a:latin typeface="Baskerville Old Face" panose="02020602080505020303" pitchFamily="18" charset="0"/>
              </a:rPr>
              <a:t>unauthorized</a:t>
            </a:r>
            <a:r>
              <a:rPr lang="en-US" cap="none" dirty="0">
                <a:latin typeface="Baskerville Old Face" panose="02020602080505020303" pitchFamily="18" charset="0"/>
              </a:rPr>
              <a:t> purchases.</a:t>
            </a:r>
          </a:p>
          <a:p>
            <a:r>
              <a:rPr lang="en-US" cap="none" dirty="0">
                <a:latin typeface="Baskerville Old Face" panose="02020602080505020303" pitchFamily="18" charset="0"/>
              </a:rPr>
              <a:t>Refer to Section 4 of the CAFPM for details on Purchasing.</a:t>
            </a:r>
          </a:p>
        </p:txBody>
      </p:sp>
      <p:sp>
        <p:nvSpPr>
          <p:cNvPr id="4" name="Slide Number Placeholder 3">
            <a:extLst>
              <a:ext uri="{FF2B5EF4-FFF2-40B4-BE49-F238E27FC236}">
                <a16:creationId xmlns:a16="http://schemas.microsoft.com/office/drawing/2014/main" id="{4DF124D1-40C7-405E-89D2-1FA7E49D38D8}"/>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6</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1303422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7E715-3B17-4EA0-AE30-EC3BEB1D5DBD}"/>
              </a:ext>
            </a:extLst>
          </p:cNvPr>
          <p:cNvSpPr>
            <a:spLocks noGrp="1"/>
          </p:cNvSpPr>
          <p:nvPr>
            <p:ph type="title"/>
          </p:nvPr>
        </p:nvSpPr>
        <p:spPr/>
        <p:txBody>
          <a:bodyPr/>
          <a:lstStyle/>
          <a:p>
            <a:r>
              <a:rPr lang="en-US" dirty="0"/>
              <a:t>Purchasing – Check Requests</a:t>
            </a:r>
            <a:br>
              <a:rPr lang="en-US" dirty="0"/>
            </a:br>
            <a:r>
              <a:rPr lang="en-US" sz="2000" dirty="0"/>
              <a:t>Section 4 of the Centralized Activity Funds Procedures Manual (CAFPM)</a:t>
            </a:r>
          </a:p>
        </p:txBody>
      </p:sp>
      <p:sp>
        <p:nvSpPr>
          <p:cNvPr id="3" name="Content Placeholder 2">
            <a:extLst>
              <a:ext uri="{FF2B5EF4-FFF2-40B4-BE49-F238E27FC236}">
                <a16:creationId xmlns:a16="http://schemas.microsoft.com/office/drawing/2014/main" id="{2C597715-381A-4290-AA3C-DDD47CEC29A2}"/>
              </a:ext>
            </a:extLst>
          </p:cNvPr>
          <p:cNvSpPr>
            <a:spLocks noGrp="1"/>
          </p:cNvSpPr>
          <p:nvPr>
            <p:ph sz="quarter" idx="13"/>
          </p:nvPr>
        </p:nvSpPr>
        <p:spPr>
          <a:xfrm>
            <a:off x="913774" y="2367092"/>
            <a:ext cx="10363826" cy="3660846"/>
          </a:xfrm>
        </p:spPr>
        <p:txBody>
          <a:bodyPr>
            <a:normAutofit fontScale="92500" lnSpcReduction="20000"/>
          </a:bodyPr>
          <a:lstStyle/>
          <a:p>
            <a:r>
              <a:rPr lang="en-US" cap="none" dirty="0">
                <a:latin typeface="Baskerville Old Face" panose="02020602080505020303" pitchFamily="18" charset="0"/>
              </a:rPr>
              <a:t>Check request are processed for all Student Activity (865) fund requests. You do not requisition out of Student 865 accounts.</a:t>
            </a:r>
          </a:p>
          <a:p>
            <a:r>
              <a:rPr lang="en-US" cap="none" dirty="0">
                <a:latin typeface="Baskerville Old Face" panose="02020602080505020303" pitchFamily="18" charset="0"/>
              </a:rPr>
              <a:t>Reference the second bullet on the previous slide for a list of checks requests that can be entered using Campus (461) funds.</a:t>
            </a:r>
          </a:p>
          <a:p>
            <a:r>
              <a:rPr lang="en-US" cap="none" dirty="0">
                <a:latin typeface="Baskerville Old Face" panose="02020602080505020303" pitchFamily="18" charset="0"/>
              </a:rPr>
              <a:t>Attach an invoice or quote with a completed SAF 104 as your support in TEAMS.</a:t>
            </a:r>
          </a:p>
          <a:p>
            <a:r>
              <a:rPr lang="en-US" i="1" cap="none" dirty="0">
                <a:latin typeface="Baskerville Old Face" panose="02020602080505020303" pitchFamily="18" charset="0"/>
              </a:rPr>
              <a:t>Note – in the majority of cases, items have already been received and an invoice sent from the vendor. Check requests are to be entered within two (2) days of receipt of the invoice to ensure vendors are paid timely. Non-timely payments impacts the creditability of the district and in turn affects the purchasing options of all campuses and departments.</a:t>
            </a:r>
          </a:p>
          <a:p>
            <a:r>
              <a:rPr lang="en-US" cap="none" dirty="0">
                <a:latin typeface="Baskerville Old Face" panose="02020602080505020303" pitchFamily="18" charset="0"/>
              </a:rPr>
              <a:t>Refer to Section 4 of the CAFPM for details on Purchasing</a:t>
            </a:r>
            <a:endParaRPr lang="en-US" i="1" cap="none" dirty="0">
              <a:latin typeface="Baskerville Old Face" panose="02020602080505020303" pitchFamily="18" charset="0"/>
            </a:endParaRPr>
          </a:p>
          <a:p>
            <a:pPr marL="0" indent="0">
              <a:buNone/>
            </a:pPr>
            <a:endParaRPr lang="en-US" cap="none" dirty="0">
              <a:latin typeface="Baskerville Old Face" panose="02020602080505020303" pitchFamily="18" charset="0"/>
            </a:endParaRPr>
          </a:p>
        </p:txBody>
      </p:sp>
      <p:sp>
        <p:nvSpPr>
          <p:cNvPr id="4" name="Slide Number Placeholder 3">
            <a:extLst>
              <a:ext uri="{FF2B5EF4-FFF2-40B4-BE49-F238E27FC236}">
                <a16:creationId xmlns:a16="http://schemas.microsoft.com/office/drawing/2014/main" id="{255F59E9-87F7-4E05-918D-01DCEAB1ED9C}"/>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7</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3871517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7660D-284F-4359-9796-1A1835D9E773}"/>
              </a:ext>
            </a:extLst>
          </p:cNvPr>
          <p:cNvSpPr>
            <a:spLocks noGrp="1"/>
          </p:cNvSpPr>
          <p:nvPr>
            <p:ph type="title"/>
          </p:nvPr>
        </p:nvSpPr>
        <p:spPr/>
        <p:txBody>
          <a:bodyPr/>
          <a:lstStyle/>
          <a:p>
            <a:r>
              <a:rPr lang="en-US" dirty="0"/>
              <a:t>Transfers</a:t>
            </a:r>
            <a:br>
              <a:rPr lang="en-US" dirty="0"/>
            </a:br>
            <a:r>
              <a:rPr lang="en-US" sz="2000" dirty="0"/>
              <a:t>Section 4 of the Centralized Activity Funds Procedures Manual (CAFPM)</a:t>
            </a:r>
          </a:p>
        </p:txBody>
      </p:sp>
      <p:sp>
        <p:nvSpPr>
          <p:cNvPr id="3" name="Content Placeholder 2">
            <a:extLst>
              <a:ext uri="{FF2B5EF4-FFF2-40B4-BE49-F238E27FC236}">
                <a16:creationId xmlns:a16="http://schemas.microsoft.com/office/drawing/2014/main" id="{87BA7035-1603-4D7B-92CF-A070778235EF}"/>
              </a:ext>
            </a:extLst>
          </p:cNvPr>
          <p:cNvSpPr>
            <a:spLocks noGrp="1"/>
          </p:cNvSpPr>
          <p:nvPr>
            <p:ph sz="quarter" idx="13"/>
          </p:nvPr>
        </p:nvSpPr>
        <p:spPr/>
        <p:txBody>
          <a:bodyPr/>
          <a:lstStyle/>
          <a:p>
            <a:r>
              <a:rPr lang="en-US" cap="none" dirty="0">
                <a:latin typeface="Baskerville Old Face" panose="02020602080505020303" pitchFamily="18" charset="0"/>
              </a:rPr>
              <a:t>When moving money within the District, check requests and requisitions </a:t>
            </a:r>
            <a:r>
              <a:rPr lang="en-US" i="1" u="sng" cap="none" dirty="0">
                <a:latin typeface="Baskerville Old Face" panose="02020602080505020303" pitchFamily="18" charset="0"/>
              </a:rPr>
              <a:t>are not </a:t>
            </a:r>
            <a:r>
              <a:rPr lang="en-US" cap="none" dirty="0">
                <a:latin typeface="Baskerville Old Face" panose="02020602080505020303" pitchFamily="18" charset="0"/>
              </a:rPr>
              <a:t>needed; instead, a transfer is processed.</a:t>
            </a:r>
          </a:p>
          <a:p>
            <a:r>
              <a:rPr lang="en-US" cap="none" dirty="0">
                <a:latin typeface="Baskerville Old Face" panose="02020602080505020303" pitchFamily="18" charset="0"/>
              </a:rPr>
              <a:t>Use the Transfer Request Form SAF 115 for the following:</a:t>
            </a:r>
          </a:p>
          <a:p>
            <a:pPr lvl="1"/>
            <a:r>
              <a:rPr lang="en-US" cap="none" dirty="0">
                <a:latin typeface="Baskerville Old Face" panose="02020602080505020303" pitchFamily="18" charset="0"/>
              </a:rPr>
              <a:t>Transfers between your campus accounts.</a:t>
            </a:r>
          </a:p>
          <a:p>
            <a:pPr lvl="1"/>
            <a:r>
              <a:rPr lang="en-US" cap="none" dirty="0">
                <a:latin typeface="Baskerville Old Face" panose="02020602080505020303" pitchFamily="18" charset="0"/>
              </a:rPr>
              <a:t>Payments to other campuses or departments for fees or services from your activity accounts.</a:t>
            </a:r>
          </a:p>
          <a:p>
            <a:r>
              <a:rPr lang="en-US" cap="none" dirty="0">
                <a:latin typeface="Baskerville Old Face" panose="02020602080505020303" pitchFamily="18" charset="0"/>
              </a:rPr>
              <a:t>The BISD Internal Transfer form is used when:</a:t>
            </a:r>
          </a:p>
          <a:p>
            <a:pPr lvl="1"/>
            <a:r>
              <a:rPr lang="en-US" cap="none" dirty="0">
                <a:latin typeface="Baskerville Old Face" panose="02020602080505020303" pitchFamily="18" charset="0"/>
              </a:rPr>
              <a:t>Making payment to other departments using non-activity fund accounts.</a:t>
            </a:r>
          </a:p>
        </p:txBody>
      </p:sp>
      <p:sp>
        <p:nvSpPr>
          <p:cNvPr id="4" name="Slide Number Placeholder 3">
            <a:extLst>
              <a:ext uri="{FF2B5EF4-FFF2-40B4-BE49-F238E27FC236}">
                <a16:creationId xmlns:a16="http://schemas.microsoft.com/office/drawing/2014/main" id="{C0882E28-A174-4CC5-B060-634C5671E9A3}"/>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8</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1679148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CDB6-42B8-4DDC-B339-4FF1B9186D5C}"/>
              </a:ext>
            </a:extLst>
          </p:cNvPr>
          <p:cNvSpPr>
            <a:spLocks noGrp="1"/>
          </p:cNvSpPr>
          <p:nvPr>
            <p:ph type="title"/>
          </p:nvPr>
        </p:nvSpPr>
        <p:spPr>
          <a:xfrm>
            <a:off x="913775" y="618518"/>
            <a:ext cx="10364451" cy="1285784"/>
          </a:xfrm>
        </p:spPr>
        <p:txBody>
          <a:bodyPr/>
          <a:lstStyle/>
          <a:p>
            <a:r>
              <a:rPr lang="en-US" dirty="0"/>
              <a:t>Sponsor Responsibilities</a:t>
            </a:r>
            <a:br>
              <a:rPr lang="en-US" dirty="0"/>
            </a:br>
            <a:r>
              <a:rPr lang="en-US" sz="2000" dirty="0"/>
              <a:t>Section 7 of the Centralized Activity Funds Procedures Manual (CAFPM)</a:t>
            </a:r>
          </a:p>
        </p:txBody>
      </p:sp>
      <p:sp>
        <p:nvSpPr>
          <p:cNvPr id="3" name="Content Placeholder 2">
            <a:extLst>
              <a:ext uri="{FF2B5EF4-FFF2-40B4-BE49-F238E27FC236}">
                <a16:creationId xmlns:a16="http://schemas.microsoft.com/office/drawing/2014/main" id="{6DF97776-04BC-49E1-810C-6AF536C12010}"/>
              </a:ext>
            </a:extLst>
          </p:cNvPr>
          <p:cNvSpPr>
            <a:spLocks noGrp="1"/>
          </p:cNvSpPr>
          <p:nvPr>
            <p:ph sz="quarter" idx="13"/>
          </p:nvPr>
        </p:nvSpPr>
        <p:spPr>
          <a:xfrm>
            <a:off x="913774" y="2030137"/>
            <a:ext cx="10363826" cy="4209346"/>
          </a:xfrm>
        </p:spPr>
        <p:txBody>
          <a:bodyPr>
            <a:normAutofit fontScale="62500" lnSpcReduction="20000"/>
          </a:bodyPr>
          <a:lstStyle/>
          <a:p>
            <a:r>
              <a:rPr lang="en-US" cap="none" dirty="0">
                <a:latin typeface="Baskerville Old Face" panose="02020602080505020303" pitchFamily="18" charset="0"/>
              </a:rPr>
              <a:t>Required Forms</a:t>
            </a:r>
          </a:p>
          <a:p>
            <a:pPr lvl="1"/>
            <a:r>
              <a:rPr lang="en-US" cap="none" dirty="0">
                <a:latin typeface="Baskerville Old Face" panose="02020602080505020303" pitchFamily="18" charset="0"/>
              </a:rPr>
              <a:t>SAF 116 – Conflict of Interest form</a:t>
            </a:r>
          </a:p>
          <a:p>
            <a:pPr lvl="1"/>
            <a:r>
              <a:rPr lang="en-US" cap="none" dirty="0">
                <a:latin typeface="Baskerville Old Face" panose="02020602080505020303" pitchFamily="18" charset="0"/>
              </a:rPr>
              <a:t>SAF 113 – Responsibilities of Faculty Sponsors of Student Groups</a:t>
            </a:r>
          </a:p>
          <a:p>
            <a:pPr lvl="1"/>
            <a:r>
              <a:rPr lang="en-US" cap="none" dirty="0">
                <a:latin typeface="Baskerville Old Face" panose="02020602080505020303" pitchFamily="18" charset="0"/>
              </a:rPr>
              <a:t>SAF 118 Sponsor Checklist – read and initial</a:t>
            </a:r>
          </a:p>
          <a:p>
            <a:pPr lvl="1"/>
            <a:r>
              <a:rPr lang="en-US" cap="none" dirty="0">
                <a:latin typeface="Baskerville Old Face" panose="02020602080505020303" pitchFamily="18" charset="0"/>
              </a:rPr>
              <a:t>SAF 126 Club Authorization Form – Student clubs only</a:t>
            </a:r>
          </a:p>
          <a:p>
            <a:r>
              <a:rPr lang="en-US" cap="none" dirty="0">
                <a:latin typeface="Baskerville Old Face" panose="02020602080505020303" pitchFamily="18" charset="0"/>
              </a:rPr>
              <a:t>Activity Fund Financial Training</a:t>
            </a:r>
          </a:p>
          <a:p>
            <a:pPr lvl="1"/>
            <a:r>
              <a:rPr lang="en-US" cap="none" dirty="0">
                <a:latin typeface="Baskerville Old Face" panose="02020602080505020303" pitchFamily="18" charset="0"/>
              </a:rPr>
              <a:t>Complete E-course in Eduphoria</a:t>
            </a:r>
          </a:p>
          <a:p>
            <a:pPr lvl="1"/>
            <a:r>
              <a:rPr lang="en-US" cap="none" dirty="0">
                <a:latin typeface="Baskerville Old Face" panose="02020602080505020303" pitchFamily="18" charset="0"/>
              </a:rPr>
              <a:t>Provide copy of certificate.</a:t>
            </a:r>
          </a:p>
          <a:p>
            <a:r>
              <a:rPr lang="en-US" cap="none" dirty="0">
                <a:latin typeface="Baskerville Old Face" panose="02020602080505020303" pitchFamily="18" charset="0"/>
              </a:rPr>
              <a:t>Fundraising</a:t>
            </a:r>
          </a:p>
          <a:p>
            <a:pPr lvl="1"/>
            <a:r>
              <a:rPr lang="en-US" cap="none" dirty="0">
                <a:latin typeface="Baskerville Old Face" panose="02020602080505020303" pitchFamily="18" charset="0"/>
              </a:rPr>
              <a:t>Fundraiser Approval and Fundraiser Financial Reports.</a:t>
            </a:r>
          </a:p>
          <a:p>
            <a:pPr lvl="2"/>
            <a:r>
              <a:rPr lang="en-US" cap="none" dirty="0">
                <a:latin typeface="Baskerville Old Face" panose="02020602080505020303" pitchFamily="18" charset="0"/>
              </a:rPr>
              <a:t>The approval form needs to be submitted by the sponsor prior to the start of a fundraiser. Principal needs to approve.</a:t>
            </a:r>
          </a:p>
          <a:p>
            <a:pPr lvl="2"/>
            <a:r>
              <a:rPr lang="en-US" cap="none" dirty="0">
                <a:latin typeface="Baskerville Old Face" panose="02020602080505020303" pitchFamily="18" charset="0"/>
              </a:rPr>
              <a:t>The financial report needs to be completed by the sponsor within 5 days after the end of the fundraiser.</a:t>
            </a:r>
          </a:p>
          <a:p>
            <a:r>
              <a:rPr lang="en-US" cap="none" dirty="0">
                <a:latin typeface="Baskerville Old Face" panose="02020602080505020303" pitchFamily="18" charset="0"/>
              </a:rPr>
              <a:t>Documentation</a:t>
            </a:r>
          </a:p>
          <a:p>
            <a:pPr lvl="1"/>
            <a:r>
              <a:rPr lang="en-US" cap="none" dirty="0">
                <a:latin typeface="Baskerville Old Face" panose="02020602080505020303" pitchFamily="18" charset="0"/>
              </a:rPr>
              <a:t>Sponsors are to keep records of club activities and by-laws which includes voting decisions of the club members.</a:t>
            </a:r>
          </a:p>
          <a:p>
            <a:pPr lvl="1"/>
            <a:r>
              <a:rPr lang="en-US" cap="none" dirty="0">
                <a:latin typeface="Baskerville Old Face" panose="02020602080505020303" pitchFamily="18" charset="0"/>
              </a:rPr>
              <a:t>Sponsor are responsible for all deposits and ensuring all invoices for products and services are paid.</a:t>
            </a:r>
          </a:p>
          <a:p>
            <a:r>
              <a:rPr lang="en-US" cap="none" dirty="0">
                <a:latin typeface="Baskerville Old Face" panose="02020602080505020303" pitchFamily="18" charset="0"/>
              </a:rPr>
              <a:t>See Section 7 of the CAFPM for details.</a:t>
            </a:r>
          </a:p>
        </p:txBody>
      </p:sp>
      <p:sp>
        <p:nvSpPr>
          <p:cNvPr id="4" name="Slide Number Placeholder 3">
            <a:extLst>
              <a:ext uri="{FF2B5EF4-FFF2-40B4-BE49-F238E27FC236}">
                <a16:creationId xmlns:a16="http://schemas.microsoft.com/office/drawing/2014/main" id="{A6FFA612-0D70-4E49-825D-858A3EF717BC}"/>
              </a:ext>
            </a:extLst>
          </p:cNvPr>
          <p:cNvSpPr>
            <a:spLocks noGrp="1"/>
          </p:cNvSpPr>
          <p:nvPr>
            <p:ph type="sldNum" sz="quarter" idx="12"/>
          </p:nvPr>
        </p:nvSpPr>
        <p:spPr/>
        <p:txBody>
          <a:bodyPr/>
          <a:lstStyle/>
          <a:p>
            <a:fld id="{6D22F896-40B5-4ADD-8801-0D06FADFA095}" type="slidenum">
              <a:rPr lang="en-US" sz="1600" smtClean="0">
                <a:latin typeface="Bernard MT Condensed" panose="02050806060905020404" pitchFamily="18" charset="0"/>
              </a:rPr>
              <a:t>9</a:t>
            </a:fld>
            <a:endParaRPr lang="en-US" sz="1600" dirty="0">
              <a:latin typeface="Bernard MT Condensed" panose="02050806060905020404" pitchFamily="18" charset="0"/>
            </a:endParaRPr>
          </a:p>
        </p:txBody>
      </p:sp>
    </p:spTree>
    <p:extLst>
      <p:ext uri="{BB962C8B-B14F-4D97-AF65-F5344CB8AC3E}">
        <p14:creationId xmlns:p14="http://schemas.microsoft.com/office/powerpoint/2010/main" val="118142629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3765</TotalTime>
  <Words>2175</Words>
  <Application>Microsoft Office PowerPoint</Application>
  <PresentationFormat>Widescreen</PresentationFormat>
  <Paragraphs>158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Baskerville Old Face</vt:lpstr>
      <vt:lpstr>Bernard MT Condensed</vt:lpstr>
      <vt:lpstr>Calibri</vt:lpstr>
      <vt:lpstr>Tw Cen MT</vt:lpstr>
      <vt:lpstr>Droplet</vt:lpstr>
      <vt:lpstr>Activity Funds Training Business Office/Activity Funds Office</vt:lpstr>
      <vt:lpstr>Introduction</vt:lpstr>
      <vt:lpstr>Cash Receipts Section 2 of the Centralized Activity Funds Procedures Manual (CAFPM) </vt:lpstr>
      <vt:lpstr>Deposits Section 3 of the Centralized Activity Funds Procedures Manual (CAFPM)</vt:lpstr>
      <vt:lpstr>Donations Section 1 of the Centralized Activity Funds Procedures Manual (CAFPM) </vt:lpstr>
      <vt:lpstr>Purchasing – Requisitions Section 4 of the Centralized Activity Funds Procedures Manual (CAFPM)</vt:lpstr>
      <vt:lpstr>Purchasing – Check Requests Section 4 of the Centralized Activity Funds Procedures Manual (CAFPM)</vt:lpstr>
      <vt:lpstr>Transfers Section 4 of the Centralized Activity Funds Procedures Manual (CAFPM)</vt:lpstr>
      <vt:lpstr>Sponsor Responsibilities Section 7 of the Centralized Activity Funds Procedures Manual (CAFPM)</vt:lpstr>
      <vt:lpstr>Bookkeeper Responsibilities Section 8 of the Centralized Activity Funds Procedures Manual (CAFPM)</vt:lpstr>
      <vt:lpstr>Fundraising Section 5 of the Centralized Activity Funds Procedures Manual (CAFPM)</vt:lpstr>
      <vt:lpstr>Online Payments My School Bucks (MSB)/Hometown Ticketing (HTT)</vt:lpstr>
      <vt:lpstr>Staff and Student incentives Section 1 of the Centralized Activity Funds Procedures Manual (CAFPM)</vt:lpstr>
      <vt:lpstr>PowerPoint Presentation</vt:lpstr>
      <vt:lpstr>PowerPoint Presentation</vt:lpstr>
      <vt:lpstr>Campus Fines Section 1 of the Centralized Activity Funds Procedures Manual (CAFPM)</vt:lpstr>
      <vt:lpstr>Refunds Section 4 of the Centralized Activity Funds Procedures Manual (CAFPM)</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Funds Training</dc:title>
  <dc:creator>Geri Russell</dc:creator>
  <cp:lastModifiedBy>Geri Russell</cp:lastModifiedBy>
  <cp:revision>55</cp:revision>
  <cp:lastPrinted>2023-07-18T19:33:40Z</cp:lastPrinted>
  <dcterms:created xsi:type="dcterms:W3CDTF">2023-07-13T13:17:10Z</dcterms:created>
  <dcterms:modified xsi:type="dcterms:W3CDTF">2023-07-20T13:52:15Z</dcterms:modified>
</cp:coreProperties>
</file>