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BDE"/>
    <a:srgbClr val="B9E0E7"/>
    <a:srgbClr val="C3EEBF"/>
    <a:srgbClr val="F8EFC6"/>
    <a:srgbClr val="FED1B1"/>
    <a:srgbClr val="FBBAC5"/>
    <a:srgbClr val="FEFBF3"/>
    <a:srgbClr val="C6263B"/>
    <a:srgbClr val="871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C8E0A-2618-0248-AAB7-2CA3D9BB5966}" v="6" dt="2024-07-15T16:58:58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/>
    <p:restoredTop sz="95864"/>
  </p:normalViewPr>
  <p:slideViewPr>
    <p:cSldViewPr snapToGrid="0">
      <p:cViewPr>
        <p:scale>
          <a:sx n="306" d="100"/>
          <a:sy n="306" d="100"/>
        </p:scale>
        <p:origin x="-5144" y="-14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1536-3FAE-F540-84C1-C025219A5BB5}" type="datetimeFigureOut">
              <a:rPr lang="en-US" smtClean="0"/>
              <a:t>8/1/24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32B1-086D-2648-AD79-388FCAE83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32B1-086D-2648-AD79-388FCAE83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2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6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6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9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9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8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3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7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0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0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7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7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5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3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8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2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8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4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1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E3B4-E1A8-8546-B54B-341509873B20}" type="datetimeFigureOut">
              <a:rPr lang="en-US" smtClean="0"/>
              <a:t>8/1/24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1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1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E6A5-CAC4-5344-81B4-36AB8BE387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1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hyperlink" Target="mailto:dwilson@madison-schools.com" TargetMode="External"/><Relationship Id="rId25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23" Type="http://schemas.openxmlformats.org/officeDocument/2006/relationships/image" Target="../media/image20.jpeg"/><Relationship Id="rId10" Type="http://schemas.openxmlformats.org/officeDocument/2006/relationships/image" Target="../media/image8.sv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248DD68-E1F8-EEF4-80E6-B84CFD893135}"/>
              </a:ext>
            </a:extLst>
          </p:cNvPr>
          <p:cNvSpPr/>
          <p:nvPr/>
        </p:nvSpPr>
        <p:spPr>
          <a:xfrm>
            <a:off x="90556" y="454853"/>
            <a:ext cx="7529138" cy="9758294"/>
          </a:xfrm>
          <a:prstGeom prst="roundRect">
            <a:avLst/>
          </a:prstGeom>
          <a:blipFill dpi="0" rotWithShape="1">
            <a:blip r:embed="rId3">
              <a:alphaModFix amt="76618"/>
            </a:blip>
            <a:srcRect/>
            <a:tile tx="0" ty="0" sx="100000" sy="100000" flip="none" algn="tl"/>
          </a:blipFill>
          <a:ln w="76200">
            <a:solidFill>
              <a:srgbClr val="FED1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uble Wave 48">
            <a:extLst>
              <a:ext uri="{FF2B5EF4-FFF2-40B4-BE49-F238E27FC236}">
                <a16:creationId xmlns:a16="http://schemas.microsoft.com/office/drawing/2014/main" id="{9B40B229-F0CE-B1A5-17AF-6FE6CEB2305C}"/>
              </a:ext>
            </a:extLst>
          </p:cNvPr>
          <p:cNvSpPr/>
          <p:nvPr/>
        </p:nvSpPr>
        <p:spPr>
          <a:xfrm>
            <a:off x="433825" y="154757"/>
            <a:ext cx="6945859" cy="848262"/>
          </a:xfrm>
          <a:prstGeom prst="doubleWave">
            <a:avLst/>
          </a:prstGeom>
          <a:solidFill>
            <a:srgbClr val="FEFB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C65E2-26AA-649F-E820-50C4C119C45A}"/>
              </a:ext>
            </a:extLst>
          </p:cNvPr>
          <p:cNvSpPr txBox="1"/>
          <p:nvPr/>
        </p:nvSpPr>
        <p:spPr>
          <a:xfrm>
            <a:off x="607880" y="128648"/>
            <a:ext cx="6251841" cy="1015663"/>
          </a:xfrm>
          <a:prstGeom prst="rect">
            <a:avLst/>
          </a:prstGeom>
          <a:noFill/>
          <a:ln>
            <a:solidFill>
              <a:srgbClr val="C3EEB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  Meet Mrs. Wilson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D79B97-CCBB-1F45-6227-EA00CAB9A4A8}"/>
              </a:ext>
            </a:extLst>
          </p:cNvPr>
          <p:cNvSpPr/>
          <p:nvPr/>
        </p:nvSpPr>
        <p:spPr>
          <a:xfrm>
            <a:off x="314875" y="1337516"/>
            <a:ext cx="7094601" cy="920085"/>
          </a:xfrm>
          <a:prstGeom prst="roundRect">
            <a:avLst/>
          </a:prstGeom>
          <a:solidFill>
            <a:schemeClr val="bg1"/>
          </a:solidFill>
          <a:ln w="98425">
            <a:solidFill>
              <a:srgbClr val="B9E0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3</a:t>
            </a:r>
            <a:r>
              <a:rPr lang="en-US" sz="3600" baseline="300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rd</a:t>
            </a:r>
            <a:r>
              <a:rPr lang="en-US" sz="3600" dirty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RUNNINGLATEISMYCARDIO" panose="02000603000000000000" pitchFamily="2" charset="0"/>
                <a:ea typeface="AGRUNNINGLATEISMYCARDIO" panose="02000603000000000000" pitchFamily="2" charset="0"/>
              </a:rPr>
              <a:t> grade ELA, Reading, &amp; Writing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07EDD1E-B6E6-8BCB-179D-7E0D90FC97B2}"/>
              </a:ext>
            </a:extLst>
          </p:cNvPr>
          <p:cNvSpPr/>
          <p:nvPr/>
        </p:nvSpPr>
        <p:spPr>
          <a:xfrm>
            <a:off x="257726" y="2278494"/>
            <a:ext cx="5116303" cy="4219396"/>
          </a:xfrm>
          <a:prstGeom prst="roundRect">
            <a:avLst/>
          </a:prstGeom>
          <a:solidFill>
            <a:srgbClr val="FEFBF3"/>
          </a:solidFill>
          <a:ln w="76200">
            <a:solidFill>
              <a:srgbClr val="C3EE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53DA06-8DD5-D1DD-AA50-3F7DE01266D8}"/>
              </a:ext>
            </a:extLst>
          </p:cNvPr>
          <p:cNvGrpSpPr/>
          <p:nvPr/>
        </p:nvGrpSpPr>
        <p:grpSpPr>
          <a:xfrm>
            <a:off x="1235191" y="2348441"/>
            <a:ext cx="3123118" cy="636981"/>
            <a:chOff x="811573" y="2433616"/>
            <a:chExt cx="3123118" cy="6369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7D99C8-5280-0315-F33C-9959DD515B01}"/>
                </a:ext>
              </a:extLst>
            </p:cNvPr>
            <p:cNvSpPr/>
            <p:nvPr/>
          </p:nvSpPr>
          <p:spPr>
            <a:xfrm>
              <a:off x="1122660" y="2434606"/>
              <a:ext cx="2500945" cy="635991"/>
            </a:xfrm>
            <a:prstGeom prst="rect">
              <a:avLst/>
            </a:prstGeom>
            <a:solidFill>
              <a:srgbClr val="F8EF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68ED0E-4910-2142-4A3F-D428891C3D85}"/>
                </a:ext>
              </a:extLst>
            </p:cNvPr>
            <p:cNvGrpSpPr/>
            <p:nvPr/>
          </p:nvGrpSpPr>
          <p:grpSpPr>
            <a:xfrm>
              <a:off x="3623605" y="2433616"/>
              <a:ext cx="311086" cy="636981"/>
              <a:chOff x="3623605" y="2433616"/>
              <a:chExt cx="311086" cy="636981"/>
            </a:xfrm>
          </p:grpSpPr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01D862B1-7698-A018-131D-51643CF767F2}"/>
                  </a:ext>
                </a:extLst>
              </p:cNvPr>
              <p:cNvSpPr/>
              <p:nvPr/>
            </p:nvSpPr>
            <p:spPr>
              <a:xfrm>
                <a:off x="3623605" y="2719448"/>
                <a:ext cx="311086" cy="351149"/>
              </a:xfrm>
              <a:prstGeom prst="rtTriangle">
                <a:avLst/>
              </a:prstGeom>
              <a:solidFill>
                <a:srgbClr val="F8EF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4B04625E-B87E-E33A-AAEB-6310A58C1BD5}"/>
                  </a:ext>
                </a:extLst>
              </p:cNvPr>
              <p:cNvSpPr/>
              <p:nvPr/>
            </p:nvSpPr>
            <p:spPr>
              <a:xfrm rot="10800000" flipH="1">
                <a:off x="3623605" y="2433616"/>
                <a:ext cx="311086" cy="351148"/>
              </a:xfrm>
              <a:prstGeom prst="rtTriangle">
                <a:avLst/>
              </a:prstGeom>
              <a:solidFill>
                <a:srgbClr val="F8EF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383D80-419C-FC25-DE6E-84A669886473}"/>
                </a:ext>
              </a:extLst>
            </p:cNvPr>
            <p:cNvGrpSpPr/>
            <p:nvPr/>
          </p:nvGrpSpPr>
          <p:grpSpPr>
            <a:xfrm rot="10800000">
              <a:off x="811573" y="2433616"/>
              <a:ext cx="311086" cy="636981"/>
              <a:chOff x="3623605" y="2433616"/>
              <a:chExt cx="311086" cy="636981"/>
            </a:xfrm>
          </p:grpSpPr>
          <p:sp>
            <p:nvSpPr>
              <p:cNvPr id="23" name="Right Triangle 22">
                <a:extLst>
                  <a:ext uri="{FF2B5EF4-FFF2-40B4-BE49-F238E27FC236}">
                    <a16:creationId xmlns:a16="http://schemas.microsoft.com/office/drawing/2014/main" id="{95FAA7B7-5CDD-74AC-37D6-F0784ECA2674}"/>
                  </a:ext>
                </a:extLst>
              </p:cNvPr>
              <p:cNvSpPr/>
              <p:nvPr/>
            </p:nvSpPr>
            <p:spPr>
              <a:xfrm>
                <a:off x="3623605" y="2719448"/>
                <a:ext cx="311086" cy="351149"/>
              </a:xfrm>
              <a:prstGeom prst="rtTriangle">
                <a:avLst/>
              </a:prstGeom>
              <a:solidFill>
                <a:srgbClr val="F8EF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90A51A27-2D4E-EDE1-AE7D-E041FED7203C}"/>
                  </a:ext>
                </a:extLst>
              </p:cNvPr>
              <p:cNvSpPr/>
              <p:nvPr/>
            </p:nvSpPr>
            <p:spPr>
              <a:xfrm rot="10800000" flipH="1">
                <a:off x="3623605" y="2433616"/>
                <a:ext cx="311086" cy="351148"/>
              </a:xfrm>
              <a:prstGeom prst="rtTriangle">
                <a:avLst/>
              </a:prstGeom>
              <a:solidFill>
                <a:srgbClr val="F8EF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BB4FB95-93A3-0500-D095-B20143C7AFCC}"/>
              </a:ext>
            </a:extLst>
          </p:cNvPr>
          <p:cNvSpPr txBox="1"/>
          <p:nvPr/>
        </p:nvSpPr>
        <p:spPr>
          <a:xfrm>
            <a:off x="1411669" y="2395556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BAC5"/>
                </a:solidFill>
                <a:latin typeface="HELLOPOPPINTAGS" panose="02000603000000000000" pitchFamily="2" charset="0"/>
                <a:ea typeface="HELLOPOPPINTAGS" panose="02000603000000000000" pitchFamily="2" charset="0"/>
              </a:rPr>
              <a:t>Welcome to 3</a:t>
            </a:r>
            <a:r>
              <a:rPr lang="en-US" sz="3200" b="1" baseline="30000" dirty="0">
                <a:solidFill>
                  <a:srgbClr val="FBBAC5"/>
                </a:solidFill>
                <a:latin typeface="HELLOPOPPINTAGS" panose="02000603000000000000" pitchFamily="2" charset="0"/>
                <a:ea typeface="HELLOPOPPINTAGS" panose="02000603000000000000" pitchFamily="2" charset="0"/>
              </a:rPr>
              <a:t>rd</a:t>
            </a:r>
            <a:r>
              <a:rPr lang="en-US" sz="3200" b="1" dirty="0">
                <a:solidFill>
                  <a:srgbClr val="FBBAC5"/>
                </a:solidFill>
                <a:latin typeface="HELLOPOPPINTAGS" panose="02000603000000000000" pitchFamily="2" charset="0"/>
                <a:ea typeface="HELLOPOPPINTAGS" panose="02000603000000000000" pitchFamily="2" charset="0"/>
              </a:rPr>
              <a:t>!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3F0570-1D98-F8C3-2BA3-7C4356770F3B}"/>
              </a:ext>
            </a:extLst>
          </p:cNvPr>
          <p:cNvSpPr txBox="1"/>
          <p:nvPr/>
        </p:nvSpPr>
        <p:spPr>
          <a:xfrm>
            <a:off x="280632" y="3039494"/>
            <a:ext cx="496375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GCANYOUNOT" panose="02000603000000000000" pitchFamily="2" charset="0"/>
                <a:ea typeface="AGCANYOUNOT" panose="02000603000000000000" pitchFamily="2" charset="0"/>
              </a:rPr>
              <a:t>I am so excited to be your language arts, reading, &amp; writing teacher this year! This is my 4th year teaching at Mannsdale Upper. I earned my teaching Degree at Mississippi State University.  I also have a Master’s degree in Administration and Supervision from Jackson State University and a Specialist Degree from Arkansas State University. My husband Nate and I are high-school sweethearts and are the proud parents of two young men, Isaiah (20) and Noah (16). Rocky, our 10-year-old dachshund is the baby of the family.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A64ECC-F561-8ED1-BC2C-C55F5168B8E1}"/>
              </a:ext>
            </a:extLst>
          </p:cNvPr>
          <p:cNvGrpSpPr/>
          <p:nvPr/>
        </p:nvGrpSpPr>
        <p:grpSpPr>
          <a:xfrm>
            <a:off x="2855288" y="6590692"/>
            <a:ext cx="1999674" cy="455520"/>
            <a:chOff x="811573" y="2433616"/>
            <a:chExt cx="3123118" cy="63698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CE9E35-5E92-85BA-3F66-E933DD38E0C3}"/>
                </a:ext>
              </a:extLst>
            </p:cNvPr>
            <p:cNvSpPr/>
            <p:nvPr/>
          </p:nvSpPr>
          <p:spPr>
            <a:xfrm>
              <a:off x="1122660" y="2434606"/>
              <a:ext cx="2500945" cy="635991"/>
            </a:xfrm>
            <a:prstGeom prst="rect">
              <a:avLst/>
            </a:prstGeom>
            <a:solidFill>
              <a:srgbClr val="C5BB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B0A329-7C0D-7CB3-EC98-C3F7EB593998}"/>
                </a:ext>
              </a:extLst>
            </p:cNvPr>
            <p:cNvGrpSpPr/>
            <p:nvPr/>
          </p:nvGrpSpPr>
          <p:grpSpPr>
            <a:xfrm>
              <a:off x="3623605" y="2433616"/>
              <a:ext cx="311086" cy="636981"/>
              <a:chOff x="3623605" y="2433616"/>
              <a:chExt cx="311086" cy="636981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:a16="http://schemas.microsoft.com/office/drawing/2014/main" id="{2E3F48EB-5DD6-BBFA-4E0B-63C0970307DA}"/>
                  </a:ext>
                </a:extLst>
              </p:cNvPr>
              <p:cNvSpPr/>
              <p:nvPr/>
            </p:nvSpPr>
            <p:spPr>
              <a:xfrm>
                <a:off x="3623605" y="2719448"/>
                <a:ext cx="311086" cy="351149"/>
              </a:xfrm>
              <a:prstGeom prst="rtTriangle">
                <a:avLst/>
              </a:prstGeom>
              <a:solidFill>
                <a:srgbClr val="C5B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827F2726-66AE-3943-4721-1ED3D9252DCF}"/>
                  </a:ext>
                </a:extLst>
              </p:cNvPr>
              <p:cNvSpPr/>
              <p:nvPr/>
            </p:nvSpPr>
            <p:spPr>
              <a:xfrm rot="10800000" flipH="1">
                <a:off x="3623605" y="2433616"/>
                <a:ext cx="311086" cy="351148"/>
              </a:xfrm>
              <a:prstGeom prst="rtTriangle">
                <a:avLst/>
              </a:prstGeom>
              <a:solidFill>
                <a:srgbClr val="C5B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AC2B37-393D-DA9E-46D1-B9D78C31C772}"/>
                </a:ext>
              </a:extLst>
            </p:cNvPr>
            <p:cNvGrpSpPr/>
            <p:nvPr/>
          </p:nvGrpSpPr>
          <p:grpSpPr>
            <a:xfrm rot="10800000">
              <a:off x="811573" y="2433616"/>
              <a:ext cx="311086" cy="636981"/>
              <a:chOff x="3623605" y="2433616"/>
              <a:chExt cx="311086" cy="636981"/>
            </a:xfrm>
          </p:grpSpPr>
          <p:sp>
            <p:nvSpPr>
              <p:cNvPr id="37" name="Right Triangle 36">
                <a:extLst>
                  <a:ext uri="{FF2B5EF4-FFF2-40B4-BE49-F238E27FC236}">
                    <a16:creationId xmlns:a16="http://schemas.microsoft.com/office/drawing/2014/main" id="{14E32AC6-6D4C-D31C-769E-384C622DA2CC}"/>
                  </a:ext>
                </a:extLst>
              </p:cNvPr>
              <p:cNvSpPr/>
              <p:nvPr/>
            </p:nvSpPr>
            <p:spPr>
              <a:xfrm>
                <a:off x="3623605" y="2719448"/>
                <a:ext cx="311086" cy="351149"/>
              </a:xfrm>
              <a:prstGeom prst="rtTriangle">
                <a:avLst/>
              </a:prstGeom>
              <a:solidFill>
                <a:srgbClr val="C5B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ight Triangle 37">
                <a:extLst>
                  <a:ext uri="{FF2B5EF4-FFF2-40B4-BE49-F238E27FC236}">
                    <a16:creationId xmlns:a16="http://schemas.microsoft.com/office/drawing/2014/main" id="{BA76AF44-4E4E-C049-910B-4EDC08165F61}"/>
                  </a:ext>
                </a:extLst>
              </p:cNvPr>
              <p:cNvSpPr/>
              <p:nvPr/>
            </p:nvSpPr>
            <p:spPr>
              <a:xfrm rot="10800000" flipH="1">
                <a:off x="3623605" y="2433616"/>
                <a:ext cx="311086" cy="351148"/>
              </a:xfrm>
              <a:prstGeom prst="rtTriangle">
                <a:avLst/>
              </a:prstGeom>
              <a:solidFill>
                <a:srgbClr val="C5B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377EBA-B9E3-0D9D-F101-B14F0D6AE2F8}"/>
              </a:ext>
            </a:extLst>
          </p:cNvPr>
          <p:cNvSpPr txBox="1"/>
          <p:nvPr/>
        </p:nvSpPr>
        <p:spPr>
          <a:xfrm>
            <a:off x="3064628" y="6587981"/>
            <a:ext cx="126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9E0E7"/>
                </a:solidFill>
                <a:latin typeface="KG Girl On Fire" panose="02000000000000000000" pitchFamily="2" charset="77"/>
                <a:ea typeface="AGRESTINGTEACHERFACESOLID" panose="02000603000000000000" pitchFamily="2" charset="0"/>
              </a:rPr>
              <a:t>Things I love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D2E73B-7753-90F2-BEEB-4059F071BD28}"/>
              </a:ext>
            </a:extLst>
          </p:cNvPr>
          <p:cNvSpPr txBox="1"/>
          <p:nvPr/>
        </p:nvSpPr>
        <p:spPr>
          <a:xfrm>
            <a:off x="3074783" y="6576686"/>
            <a:ext cx="126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n>
                  <a:solidFill>
                    <a:schemeClr val="accent1">
                      <a:shade val="15000"/>
                    </a:schemeClr>
                  </a:solidFill>
                </a:ln>
                <a:noFill/>
                <a:latin typeface="KG Girl On Fire" panose="02000000000000000000" pitchFamily="2" charset="77"/>
                <a:ea typeface="AGRESTINGTEACHERFACESOLID" panose="02000603000000000000" pitchFamily="2" charset="0"/>
              </a:rPr>
              <a:t>Things I love</a:t>
            </a:r>
          </a:p>
        </p:txBody>
      </p:sp>
      <p:pic>
        <p:nvPicPr>
          <p:cNvPr id="52" name="Graphic 51" descr="Sport balls outline">
            <a:extLst>
              <a:ext uri="{FF2B5EF4-FFF2-40B4-BE49-F238E27FC236}">
                <a16:creationId xmlns:a16="http://schemas.microsoft.com/office/drawing/2014/main" id="{34D3B92B-8044-6C2A-E774-6D60DF6F3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339357">
            <a:off x="6600201" y="6914082"/>
            <a:ext cx="647817" cy="647817"/>
          </a:xfrm>
          <a:prstGeom prst="rect">
            <a:avLst/>
          </a:prstGeom>
        </p:spPr>
      </p:pic>
      <p:pic>
        <p:nvPicPr>
          <p:cNvPr id="3" name="Picture 2" descr="A picture containing graphics, symbol, design&#10;&#10;Description automatically generated">
            <a:extLst>
              <a:ext uri="{FF2B5EF4-FFF2-40B4-BE49-F238E27FC236}">
                <a16:creationId xmlns:a16="http://schemas.microsoft.com/office/drawing/2014/main" id="{99025DF4-D1CC-AE47-933B-E5ADC7F8E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31539">
            <a:off x="5357378" y="7618755"/>
            <a:ext cx="705697" cy="868680"/>
          </a:xfrm>
          <a:prstGeom prst="rect">
            <a:avLst/>
          </a:prstGeom>
        </p:spPr>
      </p:pic>
      <p:pic>
        <p:nvPicPr>
          <p:cNvPr id="12" name="Graphic 11" descr="Burger and drink outline">
            <a:extLst>
              <a:ext uri="{FF2B5EF4-FFF2-40B4-BE49-F238E27FC236}">
                <a16:creationId xmlns:a16="http://schemas.microsoft.com/office/drawing/2014/main" id="{F4957BB5-BC8A-0D2A-CF9A-8EA2395D9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305824">
            <a:off x="5442844" y="6875586"/>
            <a:ext cx="649200" cy="649200"/>
          </a:xfrm>
          <a:prstGeom prst="rect">
            <a:avLst/>
          </a:prstGeom>
        </p:spPr>
      </p:pic>
      <p:pic>
        <p:nvPicPr>
          <p:cNvPr id="14" name="Graphic 13" descr="Shopping bag outline">
            <a:extLst>
              <a:ext uri="{FF2B5EF4-FFF2-40B4-BE49-F238E27FC236}">
                <a16:creationId xmlns:a16="http://schemas.microsoft.com/office/drawing/2014/main" id="{A28EA17D-8B12-0BA9-4473-1A0A7EE624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11797">
            <a:off x="572123" y="6943405"/>
            <a:ext cx="526230" cy="526230"/>
          </a:xfrm>
          <a:prstGeom prst="rect">
            <a:avLst/>
          </a:prstGeom>
        </p:spPr>
      </p:pic>
      <p:pic>
        <p:nvPicPr>
          <p:cNvPr id="31" name="Graphic 30" descr="Palette outline">
            <a:extLst>
              <a:ext uri="{FF2B5EF4-FFF2-40B4-BE49-F238E27FC236}">
                <a16:creationId xmlns:a16="http://schemas.microsoft.com/office/drawing/2014/main" id="{90DA0FEB-BC16-91D0-3D3E-2AD25D164F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60647" y="6979762"/>
            <a:ext cx="708402" cy="708402"/>
          </a:xfrm>
          <a:prstGeom prst="rect">
            <a:avLst/>
          </a:prstGeom>
        </p:spPr>
      </p:pic>
      <p:pic>
        <p:nvPicPr>
          <p:cNvPr id="46" name="Graphic 45" descr="Daily calendar outline">
            <a:extLst>
              <a:ext uri="{FF2B5EF4-FFF2-40B4-BE49-F238E27FC236}">
                <a16:creationId xmlns:a16="http://schemas.microsoft.com/office/drawing/2014/main" id="{9E870434-BDDE-D964-553A-30446A5ADA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60634" y="6930488"/>
            <a:ext cx="597982" cy="597982"/>
          </a:xfrm>
          <a:prstGeom prst="rect">
            <a:avLst/>
          </a:prstGeom>
        </p:spPr>
      </p:pic>
      <p:pic>
        <p:nvPicPr>
          <p:cNvPr id="30" name="Graphic 29" descr="Present outline">
            <a:extLst>
              <a:ext uri="{FF2B5EF4-FFF2-40B4-BE49-F238E27FC236}">
                <a16:creationId xmlns:a16="http://schemas.microsoft.com/office/drawing/2014/main" id="{ED1DA39E-FB34-C158-2A8D-8811586986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1736">
            <a:off x="4264557" y="7073251"/>
            <a:ext cx="518069" cy="518069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6F0D1CB-68F8-53F6-267B-B439C05D19BB}"/>
              </a:ext>
            </a:extLst>
          </p:cNvPr>
          <p:cNvSpPr/>
          <p:nvPr/>
        </p:nvSpPr>
        <p:spPr>
          <a:xfrm>
            <a:off x="433825" y="8864643"/>
            <a:ext cx="7076522" cy="848262"/>
          </a:xfrm>
          <a:prstGeom prst="roundRect">
            <a:avLst/>
          </a:prstGeom>
          <a:solidFill>
            <a:srgbClr val="FEFBF3"/>
          </a:solidFill>
          <a:ln w="98425">
            <a:solidFill>
              <a:srgbClr val="B9E0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400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180DAYS" panose="02000603000000000000" pitchFamily="2" charset="0"/>
                <a:ea typeface="AG180DAYS" panose="02000603000000000000" pitchFamily="2" charset="0"/>
                <a:hlinkClick r:id="rId17"/>
              </a:rPr>
              <a:t>dwilson@madison-schools.com</a:t>
            </a:r>
            <a:endParaRPr lang="en-US" sz="3400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rgbClr val="C5BBDE"/>
              </a:solidFill>
              <a:latin typeface="AG180DAYS" panose="02000603000000000000" pitchFamily="2" charset="0"/>
              <a:ea typeface="AG180DAYS" panose="02000603000000000000" pitchFamily="2" charset="0"/>
            </a:endParaRPr>
          </a:p>
          <a:p>
            <a:pPr algn="r"/>
            <a:r>
              <a:rPr lang="en-US" sz="3400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180DAYS" panose="02000603000000000000" pitchFamily="2" charset="0"/>
                <a:ea typeface="AG180DAYS" panose="02000603000000000000" pitchFamily="2" charset="0"/>
              </a:rPr>
              <a:t>Remind:Text</a:t>
            </a:r>
            <a:r>
              <a:rPr lang="en-US" sz="3400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180DAYS" panose="02000603000000000000" pitchFamily="2" charset="0"/>
                <a:ea typeface="AG180DAYS" panose="02000603000000000000" pitchFamily="2" charset="0"/>
              </a:rPr>
              <a:t> @</a:t>
            </a:r>
            <a:r>
              <a:rPr lang="en-US" sz="3400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180DAYS" panose="02000603000000000000" pitchFamily="2" charset="0"/>
                <a:ea typeface="AG180DAYS" panose="02000603000000000000" pitchFamily="2" charset="0"/>
              </a:rPr>
              <a:t>hullwilson</a:t>
            </a:r>
            <a:r>
              <a:rPr lang="en-US" sz="3400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5BBDE"/>
                </a:solidFill>
                <a:latin typeface="AG180DAYS" panose="02000603000000000000" pitchFamily="2" charset="0"/>
                <a:ea typeface="AG180DAYS" panose="02000603000000000000" pitchFamily="2" charset="0"/>
              </a:rPr>
              <a:t> to 81010 </a:t>
            </a:r>
          </a:p>
        </p:txBody>
      </p:sp>
      <p:pic>
        <p:nvPicPr>
          <p:cNvPr id="47" name="Graphic 46" descr="Email with solid fill">
            <a:extLst>
              <a:ext uri="{FF2B5EF4-FFF2-40B4-BE49-F238E27FC236}">
                <a16:creationId xmlns:a16="http://schemas.microsoft.com/office/drawing/2014/main" id="{54FD906D-6388-F525-8C42-C872000C99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9373" y="9035062"/>
            <a:ext cx="457200" cy="457200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3D13235-911B-F564-B4CB-B72CFAAC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7" y="7477804"/>
            <a:ext cx="1128135" cy="2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Amazon eGift Card - Amazon Logo: Gift Cards">
            <a:extLst>
              <a:ext uri="{FF2B5EF4-FFF2-40B4-BE49-F238E27FC236}">
                <a16:creationId xmlns:a16="http://schemas.microsoft.com/office/drawing/2014/main" id="{ABB5EA91-B6B1-9907-3C6A-FC792638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1" y="7788229"/>
            <a:ext cx="880709" cy="5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Logo for Mississippi State University">
            <a:extLst>
              <a:ext uri="{FF2B5EF4-FFF2-40B4-BE49-F238E27FC236}">
                <a16:creationId xmlns:a16="http://schemas.microsoft.com/office/drawing/2014/main" id="{5C15F969-2947-B105-CF4A-FAFEEECDE2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Logo for Mississippi State University">
            <a:extLst>
              <a:ext uri="{FF2B5EF4-FFF2-40B4-BE49-F238E27FC236}">
                <a16:creationId xmlns:a16="http://schemas.microsoft.com/office/drawing/2014/main" id="{CAE20256-0919-BB5C-4802-05DFA6D93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2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Logo for Mississippi State University">
            <a:extLst>
              <a:ext uri="{FF2B5EF4-FFF2-40B4-BE49-F238E27FC236}">
                <a16:creationId xmlns:a16="http://schemas.microsoft.com/office/drawing/2014/main" id="{76BC1D02-D365-21C1-414E-64ADB129F3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8600" y="518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10" descr="Logo for Mississippi State University">
            <a:extLst>
              <a:ext uri="{FF2B5EF4-FFF2-40B4-BE49-F238E27FC236}">
                <a16:creationId xmlns:a16="http://schemas.microsoft.com/office/drawing/2014/main" id="{D59BB864-5B88-F5FE-3D9A-14090E4A3F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533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404F065-8A73-962D-3EF1-E3E16155F60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415" t="19733" r="3549" b="31667"/>
          <a:stretch/>
        </p:blipFill>
        <p:spPr>
          <a:xfrm>
            <a:off x="5358719" y="4399093"/>
            <a:ext cx="2227434" cy="2396004"/>
          </a:xfrm>
          <a:prstGeom prst="rect">
            <a:avLst/>
          </a:prstGeom>
        </p:spPr>
      </p:pic>
      <p:pic>
        <p:nvPicPr>
          <p:cNvPr id="51" name="Picture 12" descr="Mississippi State University">
            <a:extLst>
              <a:ext uri="{FF2B5EF4-FFF2-40B4-BE49-F238E27FC236}">
                <a16:creationId xmlns:a16="http://schemas.microsoft.com/office/drawing/2014/main" id="{B5EB68CC-0777-014E-EDBB-4F862A2D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79" y="7523711"/>
            <a:ext cx="803862" cy="7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Heart 53">
            <a:extLst>
              <a:ext uri="{FF2B5EF4-FFF2-40B4-BE49-F238E27FC236}">
                <a16:creationId xmlns:a16="http://schemas.microsoft.com/office/drawing/2014/main" id="{A245FD83-86F2-D00D-C315-923B10141EBC}"/>
              </a:ext>
            </a:extLst>
          </p:cNvPr>
          <p:cNvSpPr/>
          <p:nvPr/>
        </p:nvSpPr>
        <p:spPr>
          <a:xfrm>
            <a:off x="2969916" y="7652246"/>
            <a:ext cx="708402" cy="658205"/>
          </a:xfrm>
          <a:prstGeom prst="hear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Free Candy Cane Template Printables, Crafts, Clipart ...">
            <a:extLst>
              <a:ext uri="{FF2B5EF4-FFF2-40B4-BE49-F238E27FC236}">
                <a16:creationId xmlns:a16="http://schemas.microsoft.com/office/drawing/2014/main" id="{C38478C5-05FC-4D13-B0F8-36D6154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783">
            <a:off x="1682561" y="7632946"/>
            <a:ext cx="708262" cy="9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arget Logo and symbol, meaning, history, PNG, brand">
            <a:extLst>
              <a:ext uri="{FF2B5EF4-FFF2-40B4-BE49-F238E27FC236}">
                <a16:creationId xmlns:a16="http://schemas.microsoft.com/office/drawing/2014/main" id="{AFE1E100-C3D8-91DE-DDB8-15DC194F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00" y="7835424"/>
            <a:ext cx="81189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D7F9B-27BB-1423-A8D9-A7A2E5E3798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58719" y="2592098"/>
            <a:ext cx="2227434" cy="180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7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3FC52C3-F003-574A-8E10-9417AC0D29BB}" vid="{20A7919C-A7B7-D340-B8D8-55AE69484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7972</TotalTime>
  <Words>136</Words>
  <Application>Microsoft Macintosh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AG180DAYS</vt:lpstr>
      <vt:lpstr>AGCANYOUNOT</vt:lpstr>
      <vt:lpstr>AGRUNNINGLATEISMYCARDIO</vt:lpstr>
      <vt:lpstr>Aptos</vt:lpstr>
      <vt:lpstr>Arial</vt:lpstr>
      <vt:lpstr>Calibri</vt:lpstr>
      <vt:lpstr>Calibri Light</vt:lpstr>
      <vt:lpstr>HELLOPOPPINTAGS</vt:lpstr>
      <vt:lpstr>KG Girl On Fire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Dean, Jamie</dc:creator>
  <cp:lastModifiedBy>Wilson, DeAnna</cp:lastModifiedBy>
  <cp:revision>11</cp:revision>
  <cp:lastPrinted>2024-07-30T21:32:19Z</cp:lastPrinted>
  <dcterms:created xsi:type="dcterms:W3CDTF">2023-06-27T00:57:49Z</dcterms:created>
  <dcterms:modified xsi:type="dcterms:W3CDTF">2024-08-06T20:22:00Z</dcterms:modified>
</cp:coreProperties>
</file>