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0" r:id="rId2"/>
    <p:sldId id="262" r:id="rId3"/>
    <p:sldId id="263" r:id="rId4"/>
    <p:sldId id="266" r:id="rId5"/>
    <p:sldId id="267" r:id="rId6"/>
    <p:sldId id="268" r:id="rId7"/>
    <p:sldId id="269" r:id="rId8"/>
    <p:sldId id="270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C61323-C8AE-5D40-9B3D-38B980A86139}" v="158" dt="2021-03-09T19:44:13.66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67" autoAdjust="0"/>
    <p:restoredTop sz="86476"/>
  </p:normalViewPr>
  <p:slideViewPr>
    <p:cSldViewPr snapToGrid="0" snapToObjects="1">
      <p:cViewPr varScale="1">
        <p:scale>
          <a:sx n="96" d="100"/>
          <a:sy n="96" d="100"/>
        </p:scale>
        <p:origin x="56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2CAB85-0366-F543-ABCF-4F11CC037DD5}" type="doc">
      <dgm:prSet loTypeId="urn:microsoft.com/office/officeart/2008/layout/HorizontalMultiLevelHierarchy" loCatId="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2459D6-9DB2-4949-90E5-9AE2F83F6C90}">
      <dgm:prSet phldrT="[Text]"/>
      <dgm:spPr/>
      <dgm:t>
        <a:bodyPr/>
        <a:lstStyle/>
        <a:p>
          <a:r>
            <a:rPr lang="en-US" dirty="0">
              <a:latin typeface="Big Caslon"/>
              <a:cs typeface="Big Caslon"/>
            </a:rPr>
            <a:t>Traditional Diploma</a:t>
          </a:r>
        </a:p>
      </dgm:t>
    </dgm:pt>
    <dgm:pt modelId="{1F7BC051-25A4-3B43-9570-191BDCB3BE89}" type="parTrans" cxnId="{72EB0478-2972-FE48-8D84-0E186B7D27BA}">
      <dgm:prSet/>
      <dgm:spPr/>
      <dgm:t>
        <a:bodyPr/>
        <a:lstStyle/>
        <a:p>
          <a:endParaRPr lang="en-US"/>
        </a:p>
      </dgm:t>
    </dgm:pt>
    <dgm:pt modelId="{268B0FDF-23D8-C248-9B13-1FF52FBB916E}" type="sibTrans" cxnId="{72EB0478-2972-FE48-8D84-0E186B7D27BA}">
      <dgm:prSet/>
      <dgm:spPr/>
      <dgm:t>
        <a:bodyPr/>
        <a:lstStyle/>
        <a:p>
          <a:endParaRPr lang="en-US"/>
        </a:p>
      </dgm:t>
    </dgm:pt>
    <dgm:pt modelId="{77896576-CB32-2C4D-BBDD-79DF1DF2A5B7}">
      <dgm:prSet phldrT="[Text]"/>
      <dgm:spPr/>
      <dgm:t>
        <a:bodyPr/>
        <a:lstStyle/>
        <a:p>
          <a:r>
            <a:rPr lang="en-US" dirty="0">
              <a:latin typeface="Big Caslon"/>
              <a:cs typeface="Big Caslon"/>
            </a:rPr>
            <a:t>Career &amp; Tech Endorsement</a:t>
          </a:r>
        </a:p>
      </dgm:t>
    </dgm:pt>
    <dgm:pt modelId="{857EA041-86E9-CE41-979E-C87CC053C8E9}" type="parTrans" cxnId="{D753B5BC-99B7-2049-B753-CE230623A418}">
      <dgm:prSet/>
      <dgm:spPr/>
      <dgm:t>
        <a:bodyPr/>
        <a:lstStyle/>
        <a:p>
          <a:endParaRPr lang="en-US"/>
        </a:p>
      </dgm:t>
    </dgm:pt>
    <dgm:pt modelId="{8E06A335-38DC-574B-A2CB-29D59042CF34}" type="sibTrans" cxnId="{D753B5BC-99B7-2049-B753-CE230623A418}">
      <dgm:prSet/>
      <dgm:spPr/>
      <dgm:t>
        <a:bodyPr/>
        <a:lstStyle/>
        <a:p>
          <a:endParaRPr lang="en-US"/>
        </a:p>
      </dgm:t>
    </dgm:pt>
    <dgm:pt modelId="{216BBB35-29E5-834A-97D6-CADF26813DAA}">
      <dgm:prSet phldrT="[Text]"/>
      <dgm:spPr/>
      <dgm:t>
        <a:bodyPr/>
        <a:lstStyle/>
        <a:p>
          <a:r>
            <a:rPr lang="en-US" dirty="0">
              <a:latin typeface="Big Caslon"/>
              <a:cs typeface="Big Caslon"/>
            </a:rPr>
            <a:t>Academic Endorsement</a:t>
          </a:r>
        </a:p>
      </dgm:t>
    </dgm:pt>
    <dgm:pt modelId="{58FEB65E-2B39-404B-8EBF-50B2504824E8}" type="parTrans" cxnId="{49628F86-4E7B-9247-A29C-80156C48D17C}">
      <dgm:prSet/>
      <dgm:spPr/>
      <dgm:t>
        <a:bodyPr/>
        <a:lstStyle/>
        <a:p>
          <a:endParaRPr lang="en-US"/>
        </a:p>
      </dgm:t>
    </dgm:pt>
    <dgm:pt modelId="{25C4AA2A-7F68-AD43-A288-97D9BFCBBCB7}" type="sibTrans" cxnId="{49628F86-4E7B-9247-A29C-80156C48D17C}">
      <dgm:prSet/>
      <dgm:spPr/>
      <dgm:t>
        <a:bodyPr/>
        <a:lstStyle/>
        <a:p>
          <a:endParaRPr lang="en-US"/>
        </a:p>
      </dgm:t>
    </dgm:pt>
    <dgm:pt modelId="{AA2ECDD0-A2B1-9F4A-BFF8-DC9361570DD6}">
      <dgm:prSet phldrT="[Text]"/>
      <dgm:spPr/>
      <dgm:t>
        <a:bodyPr/>
        <a:lstStyle/>
        <a:p>
          <a:r>
            <a:rPr lang="en-US" dirty="0">
              <a:latin typeface="Big Caslon"/>
              <a:cs typeface="Big Caslon"/>
            </a:rPr>
            <a:t>Distinguished Endorsement</a:t>
          </a:r>
        </a:p>
      </dgm:t>
    </dgm:pt>
    <dgm:pt modelId="{DA32319D-9429-4241-8B3C-CB002C647669}" type="parTrans" cxnId="{46D34309-DC74-A44D-8EA5-953B595DF122}">
      <dgm:prSet/>
      <dgm:spPr/>
      <dgm:t>
        <a:bodyPr/>
        <a:lstStyle/>
        <a:p>
          <a:endParaRPr lang="en-US"/>
        </a:p>
      </dgm:t>
    </dgm:pt>
    <dgm:pt modelId="{8EBF7AEF-5AC3-C847-9B7C-0D9C3219CB4D}" type="sibTrans" cxnId="{46D34309-DC74-A44D-8EA5-953B595DF122}">
      <dgm:prSet/>
      <dgm:spPr/>
      <dgm:t>
        <a:bodyPr/>
        <a:lstStyle/>
        <a:p>
          <a:endParaRPr lang="en-US"/>
        </a:p>
      </dgm:t>
    </dgm:pt>
    <dgm:pt modelId="{CED49C32-52A9-1F46-9213-487537620B5D}" type="pres">
      <dgm:prSet presAssocID="{6B2CAB85-0366-F543-ABCF-4F11CC037DD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02B0F7-BC54-484A-AE74-63053D5AB5E7}" type="pres">
      <dgm:prSet presAssocID="{3F2459D6-9DB2-4949-90E5-9AE2F83F6C90}" presName="root1" presStyleCnt="0"/>
      <dgm:spPr/>
    </dgm:pt>
    <dgm:pt modelId="{0887F002-C94D-4243-BCBC-2CDD114FF3A1}" type="pres">
      <dgm:prSet presAssocID="{3F2459D6-9DB2-4949-90E5-9AE2F83F6C90}" presName="LevelOneTextNode" presStyleLbl="node0" presStyleIdx="0" presStyleCnt="1" custAng="5400000" custScaleX="118992" custScaleY="96972" custLinFactNeighborX="-85141" custLinFactNeighborY="568">
        <dgm:presLayoutVars>
          <dgm:chPref val="3"/>
        </dgm:presLayoutVars>
      </dgm:prSet>
      <dgm:spPr/>
    </dgm:pt>
    <dgm:pt modelId="{B566798B-5B8A-D14A-BD0D-BE3AD0FB5B6B}" type="pres">
      <dgm:prSet presAssocID="{3F2459D6-9DB2-4949-90E5-9AE2F83F6C90}" presName="level2hierChild" presStyleCnt="0"/>
      <dgm:spPr/>
    </dgm:pt>
    <dgm:pt modelId="{8233D437-7706-F940-AFCD-33F9EFA4FCCB}" type="pres">
      <dgm:prSet presAssocID="{857EA041-86E9-CE41-979E-C87CC053C8E9}" presName="conn2-1" presStyleLbl="parChTrans1D2" presStyleIdx="0" presStyleCnt="3"/>
      <dgm:spPr/>
    </dgm:pt>
    <dgm:pt modelId="{998EA3D8-B8E2-544C-94B6-19E1DFD2CAF6}" type="pres">
      <dgm:prSet presAssocID="{857EA041-86E9-CE41-979E-C87CC053C8E9}" presName="connTx" presStyleLbl="parChTrans1D2" presStyleIdx="0" presStyleCnt="3"/>
      <dgm:spPr/>
    </dgm:pt>
    <dgm:pt modelId="{C3078478-287D-2C44-9132-454C1E7FE3BB}" type="pres">
      <dgm:prSet presAssocID="{77896576-CB32-2C4D-BBDD-79DF1DF2A5B7}" presName="root2" presStyleCnt="0"/>
      <dgm:spPr/>
    </dgm:pt>
    <dgm:pt modelId="{E70267B8-23AF-0142-A34B-319A2ECCA5B2}" type="pres">
      <dgm:prSet presAssocID="{77896576-CB32-2C4D-BBDD-79DF1DF2A5B7}" presName="LevelTwoTextNode" presStyleLbl="node2" presStyleIdx="0" presStyleCnt="3" custLinFactNeighborX="97005" custLinFactNeighborY="-5623">
        <dgm:presLayoutVars>
          <dgm:chPref val="3"/>
        </dgm:presLayoutVars>
      </dgm:prSet>
      <dgm:spPr/>
    </dgm:pt>
    <dgm:pt modelId="{D51459F1-A5AB-5C4E-ADF4-4C19A343B114}" type="pres">
      <dgm:prSet presAssocID="{77896576-CB32-2C4D-BBDD-79DF1DF2A5B7}" presName="level3hierChild" presStyleCnt="0"/>
      <dgm:spPr/>
    </dgm:pt>
    <dgm:pt modelId="{F674AAC5-3C3D-2848-A26F-88878571704E}" type="pres">
      <dgm:prSet presAssocID="{58FEB65E-2B39-404B-8EBF-50B2504824E8}" presName="conn2-1" presStyleLbl="parChTrans1D2" presStyleIdx="1" presStyleCnt="3"/>
      <dgm:spPr/>
    </dgm:pt>
    <dgm:pt modelId="{1FF1A555-4239-894F-89BA-23CB707339DE}" type="pres">
      <dgm:prSet presAssocID="{58FEB65E-2B39-404B-8EBF-50B2504824E8}" presName="connTx" presStyleLbl="parChTrans1D2" presStyleIdx="1" presStyleCnt="3"/>
      <dgm:spPr/>
    </dgm:pt>
    <dgm:pt modelId="{FE01CF31-D127-284B-BDB0-EEC704AF431B}" type="pres">
      <dgm:prSet presAssocID="{216BBB35-29E5-834A-97D6-CADF26813DAA}" presName="root2" presStyleCnt="0"/>
      <dgm:spPr/>
    </dgm:pt>
    <dgm:pt modelId="{03CD41BA-3B4B-7E42-8B09-6ACA15164FBB}" type="pres">
      <dgm:prSet presAssocID="{216BBB35-29E5-834A-97D6-CADF26813DAA}" presName="LevelTwoTextNode" presStyleLbl="node2" presStyleIdx="1" presStyleCnt="3" custLinFactX="3375" custLinFactNeighborX="100000" custLinFactNeighborY="1494">
        <dgm:presLayoutVars>
          <dgm:chPref val="3"/>
        </dgm:presLayoutVars>
      </dgm:prSet>
      <dgm:spPr/>
    </dgm:pt>
    <dgm:pt modelId="{AD9AEA9F-A0C7-074D-974F-6FC4775AE688}" type="pres">
      <dgm:prSet presAssocID="{216BBB35-29E5-834A-97D6-CADF26813DAA}" presName="level3hierChild" presStyleCnt="0"/>
      <dgm:spPr/>
    </dgm:pt>
    <dgm:pt modelId="{AECC5E07-580B-0747-B16D-E7E1F3B7305B}" type="pres">
      <dgm:prSet presAssocID="{DA32319D-9429-4241-8B3C-CB002C647669}" presName="conn2-1" presStyleLbl="parChTrans1D2" presStyleIdx="2" presStyleCnt="3"/>
      <dgm:spPr/>
    </dgm:pt>
    <dgm:pt modelId="{C73BB1A0-6D46-A74E-8126-DC8CD518CDF6}" type="pres">
      <dgm:prSet presAssocID="{DA32319D-9429-4241-8B3C-CB002C647669}" presName="connTx" presStyleLbl="parChTrans1D2" presStyleIdx="2" presStyleCnt="3"/>
      <dgm:spPr/>
    </dgm:pt>
    <dgm:pt modelId="{C921CAF9-C50A-7642-A900-C1768C236C1F}" type="pres">
      <dgm:prSet presAssocID="{AA2ECDD0-A2B1-9F4A-BFF8-DC9361570DD6}" presName="root2" presStyleCnt="0"/>
      <dgm:spPr/>
    </dgm:pt>
    <dgm:pt modelId="{7F6313F2-3D64-F046-ADE4-97DF1B064C76}" type="pres">
      <dgm:prSet presAssocID="{AA2ECDD0-A2B1-9F4A-BFF8-DC9361570DD6}" presName="LevelTwoTextNode" presStyleLbl="node2" presStyleIdx="2" presStyleCnt="3" custLinFactX="4741" custLinFactNeighborX="100000" custLinFactNeighborY="11950">
        <dgm:presLayoutVars>
          <dgm:chPref val="3"/>
        </dgm:presLayoutVars>
      </dgm:prSet>
      <dgm:spPr/>
    </dgm:pt>
    <dgm:pt modelId="{A62E536D-0093-624C-9D4F-9106A032396F}" type="pres">
      <dgm:prSet presAssocID="{AA2ECDD0-A2B1-9F4A-BFF8-DC9361570DD6}" presName="level3hierChild" presStyleCnt="0"/>
      <dgm:spPr/>
    </dgm:pt>
  </dgm:ptLst>
  <dgm:cxnLst>
    <dgm:cxn modelId="{308AA008-09E0-1D40-99B0-2A1B4E4E84B7}" type="presOf" srcId="{3F2459D6-9DB2-4949-90E5-9AE2F83F6C90}" destId="{0887F002-C94D-4243-BCBC-2CDD114FF3A1}" srcOrd="0" destOrd="0" presId="urn:microsoft.com/office/officeart/2008/layout/HorizontalMultiLevelHierarchy"/>
    <dgm:cxn modelId="{46D34309-DC74-A44D-8EA5-953B595DF122}" srcId="{3F2459D6-9DB2-4949-90E5-9AE2F83F6C90}" destId="{AA2ECDD0-A2B1-9F4A-BFF8-DC9361570DD6}" srcOrd="2" destOrd="0" parTransId="{DA32319D-9429-4241-8B3C-CB002C647669}" sibTransId="{8EBF7AEF-5AC3-C847-9B7C-0D9C3219CB4D}"/>
    <dgm:cxn modelId="{1A593A0D-085A-F94D-9A65-50A84CD29CF5}" type="presOf" srcId="{857EA041-86E9-CE41-979E-C87CC053C8E9}" destId="{8233D437-7706-F940-AFCD-33F9EFA4FCCB}" srcOrd="0" destOrd="0" presId="urn:microsoft.com/office/officeart/2008/layout/HorizontalMultiLevelHierarchy"/>
    <dgm:cxn modelId="{AF07FF12-A079-2644-A86F-3C256FFBD9FA}" type="presOf" srcId="{77896576-CB32-2C4D-BBDD-79DF1DF2A5B7}" destId="{E70267B8-23AF-0142-A34B-319A2ECCA5B2}" srcOrd="0" destOrd="0" presId="urn:microsoft.com/office/officeart/2008/layout/HorizontalMultiLevelHierarchy"/>
    <dgm:cxn modelId="{26823A2A-C949-E64E-A96A-D22D38F9C87C}" type="presOf" srcId="{DA32319D-9429-4241-8B3C-CB002C647669}" destId="{C73BB1A0-6D46-A74E-8126-DC8CD518CDF6}" srcOrd="1" destOrd="0" presId="urn:microsoft.com/office/officeart/2008/layout/HorizontalMultiLevelHierarchy"/>
    <dgm:cxn modelId="{253C903C-37D9-384D-9DCB-19DEB6345175}" type="presOf" srcId="{216BBB35-29E5-834A-97D6-CADF26813DAA}" destId="{03CD41BA-3B4B-7E42-8B09-6ACA15164FBB}" srcOrd="0" destOrd="0" presId="urn:microsoft.com/office/officeart/2008/layout/HorizontalMultiLevelHierarchy"/>
    <dgm:cxn modelId="{D8370C5C-17BB-E240-A282-A7DEDDAFA3FC}" type="presOf" srcId="{DA32319D-9429-4241-8B3C-CB002C647669}" destId="{AECC5E07-580B-0747-B16D-E7E1F3B7305B}" srcOrd="0" destOrd="0" presId="urn:microsoft.com/office/officeart/2008/layout/HorizontalMultiLevelHierarchy"/>
    <dgm:cxn modelId="{40A75B5D-AC65-B94E-91A9-EDF745E282DA}" type="presOf" srcId="{58FEB65E-2B39-404B-8EBF-50B2504824E8}" destId="{1FF1A555-4239-894F-89BA-23CB707339DE}" srcOrd="1" destOrd="0" presId="urn:microsoft.com/office/officeart/2008/layout/HorizontalMultiLevelHierarchy"/>
    <dgm:cxn modelId="{72EB0478-2972-FE48-8D84-0E186B7D27BA}" srcId="{6B2CAB85-0366-F543-ABCF-4F11CC037DD5}" destId="{3F2459D6-9DB2-4949-90E5-9AE2F83F6C90}" srcOrd="0" destOrd="0" parTransId="{1F7BC051-25A4-3B43-9570-191BDCB3BE89}" sibTransId="{268B0FDF-23D8-C248-9B13-1FF52FBB916E}"/>
    <dgm:cxn modelId="{49628F86-4E7B-9247-A29C-80156C48D17C}" srcId="{3F2459D6-9DB2-4949-90E5-9AE2F83F6C90}" destId="{216BBB35-29E5-834A-97D6-CADF26813DAA}" srcOrd="1" destOrd="0" parTransId="{58FEB65E-2B39-404B-8EBF-50B2504824E8}" sibTransId="{25C4AA2A-7F68-AD43-A288-97D9BFCBBCB7}"/>
    <dgm:cxn modelId="{D753B5BC-99B7-2049-B753-CE230623A418}" srcId="{3F2459D6-9DB2-4949-90E5-9AE2F83F6C90}" destId="{77896576-CB32-2C4D-BBDD-79DF1DF2A5B7}" srcOrd="0" destOrd="0" parTransId="{857EA041-86E9-CE41-979E-C87CC053C8E9}" sibTransId="{8E06A335-38DC-574B-A2CB-29D59042CF34}"/>
    <dgm:cxn modelId="{D5D64AD7-A7BE-654B-9122-9165D14530D3}" type="presOf" srcId="{857EA041-86E9-CE41-979E-C87CC053C8E9}" destId="{998EA3D8-B8E2-544C-94B6-19E1DFD2CAF6}" srcOrd="1" destOrd="0" presId="urn:microsoft.com/office/officeart/2008/layout/HorizontalMultiLevelHierarchy"/>
    <dgm:cxn modelId="{A69632DA-3B89-884B-8923-AF8C5C01645E}" type="presOf" srcId="{58FEB65E-2B39-404B-8EBF-50B2504824E8}" destId="{F674AAC5-3C3D-2848-A26F-88878571704E}" srcOrd="0" destOrd="0" presId="urn:microsoft.com/office/officeart/2008/layout/HorizontalMultiLevelHierarchy"/>
    <dgm:cxn modelId="{D04C1FDF-D082-4C49-9655-65EB295E7A08}" type="presOf" srcId="{6B2CAB85-0366-F543-ABCF-4F11CC037DD5}" destId="{CED49C32-52A9-1F46-9213-487537620B5D}" srcOrd="0" destOrd="0" presId="urn:microsoft.com/office/officeart/2008/layout/HorizontalMultiLevelHierarchy"/>
    <dgm:cxn modelId="{807F0BF2-1E46-184C-9863-EAC58CDEA1B7}" type="presOf" srcId="{AA2ECDD0-A2B1-9F4A-BFF8-DC9361570DD6}" destId="{7F6313F2-3D64-F046-ADE4-97DF1B064C76}" srcOrd="0" destOrd="0" presId="urn:microsoft.com/office/officeart/2008/layout/HorizontalMultiLevelHierarchy"/>
    <dgm:cxn modelId="{BA5D3A0B-FED0-E745-8F49-0ADCFB5A0415}" type="presParOf" srcId="{CED49C32-52A9-1F46-9213-487537620B5D}" destId="{3C02B0F7-BC54-484A-AE74-63053D5AB5E7}" srcOrd="0" destOrd="0" presId="urn:microsoft.com/office/officeart/2008/layout/HorizontalMultiLevelHierarchy"/>
    <dgm:cxn modelId="{D67A4052-EF75-714E-9D94-0B9C4E777AF5}" type="presParOf" srcId="{3C02B0F7-BC54-484A-AE74-63053D5AB5E7}" destId="{0887F002-C94D-4243-BCBC-2CDD114FF3A1}" srcOrd="0" destOrd="0" presId="urn:microsoft.com/office/officeart/2008/layout/HorizontalMultiLevelHierarchy"/>
    <dgm:cxn modelId="{01712486-D93B-534F-962B-947EFD2F94C3}" type="presParOf" srcId="{3C02B0F7-BC54-484A-AE74-63053D5AB5E7}" destId="{B566798B-5B8A-D14A-BD0D-BE3AD0FB5B6B}" srcOrd="1" destOrd="0" presId="urn:microsoft.com/office/officeart/2008/layout/HorizontalMultiLevelHierarchy"/>
    <dgm:cxn modelId="{5558B3FB-910F-3C42-9D90-B24EBCEEE24D}" type="presParOf" srcId="{B566798B-5B8A-D14A-BD0D-BE3AD0FB5B6B}" destId="{8233D437-7706-F940-AFCD-33F9EFA4FCCB}" srcOrd="0" destOrd="0" presId="urn:microsoft.com/office/officeart/2008/layout/HorizontalMultiLevelHierarchy"/>
    <dgm:cxn modelId="{73F041B5-9F48-EC4F-981B-96133F75A471}" type="presParOf" srcId="{8233D437-7706-F940-AFCD-33F9EFA4FCCB}" destId="{998EA3D8-B8E2-544C-94B6-19E1DFD2CAF6}" srcOrd="0" destOrd="0" presId="urn:microsoft.com/office/officeart/2008/layout/HorizontalMultiLevelHierarchy"/>
    <dgm:cxn modelId="{C8F9EFE7-F945-C94D-A730-8710DB898158}" type="presParOf" srcId="{B566798B-5B8A-D14A-BD0D-BE3AD0FB5B6B}" destId="{C3078478-287D-2C44-9132-454C1E7FE3BB}" srcOrd="1" destOrd="0" presId="urn:microsoft.com/office/officeart/2008/layout/HorizontalMultiLevelHierarchy"/>
    <dgm:cxn modelId="{7B807954-6B18-5643-93EA-F29C09EA3907}" type="presParOf" srcId="{C3078478-287D-2C44-9132-454C1E7FE3BB}" destId="{E70267B8-23AF-0142-A34B-319A2ECCA5B2}" srcOrd="0" destOrd="0" presId="urn:microsoft.com/office/officeart/2008/layout/HorizontalMultiLevelHierarchy"/>
    <dgm:cxn modelId="{09F16F07-05B0-5246-A365-BB89E609B9F9}" type="presParOf" srcId="{C3078478-287D-2C44-9132-454C1E7FE3BB}" destId="{D51459F1-A5AB-5C4E-ADF4-4C19A343B114}" srcOrd="1" destOrd="0" presId="urn:microsoft.com/office/officeart/2008/layout/HorizontalMultiLevelHierarchy"/>
    <dgm:cxn modelId="{1C359AAB-BBAE-DC42-BCDC-FB701EA5D270}" type="presParOf" srcId="{B566798B-5B8A-D14A-BD0D-BE3AD0FB5B6B}" destId="{F674AAC5-3C3D-2848-A26F-88878571704E}" srcOrd="2" destOrd="0" presId="urn:microsoft.com/office/officeart/2008/layout/HorizontalMultiLevelHierarchy"/>
    <dgm:cxn modelId="{88510073-4E02-EC4A-AA2F-20BFCB192E31}" type="presParOf" srcId="{F674AAC5-3C3D-2848-A26F-88878571704E}" destId="{1FF1A555-4239-894F-89BA-23CB707339DE}" srcOrd="0" destOrd="0" presId="urn:microsoft.com/office/officeart/2008/layout/HorizontalMultiLevelHierarchy"/>
    <dgm:cxn modelId="{95195678-E009-F04A-B1EB-F1F088AFF9E9}" type="presParOf" srcId="{B566798B-5B8A-D14A-BD0D-BE3AD0FB5B6B}" destId="{FE01CF31-D127-284B-BDB0-EEC704AF431B}" srcOrd="3" destOrd="0" presId="urn:microsoft.com/office/officeart/2008/layout/HorizontalMultiLevelHierarchy"/>
    <dgm:cxn modelId="{6B5FFF53-FBFB-4A41-8D23-C91320C0D1DD}" type="presParOf" srcId="{FE01CF31-D127-284B-BDB0-EEC704AF431B}" destId="{03CD41BA-3B4B-7E42-8B09-6ACA15164FBB}" srcOrd="0" destOrd="0" presId="urn:microsoft.com/office/officeart/2008/layout/HorizontalMultiLevelHierarchy"/>
    <dgm:cxn modelId="{A482E61D-66B7-CB4E-A839-21606EA58D36}" type="presParOf" srcId="{FE01CF31-D127-284B-BDB0-EEC704AF431B}" destId="{AD9AEA9F-A0C7-074D-974F-6FC4775AE688}" srcOrd="1" destOrd="0" presId="urn:microsoft.com/office/officeart/2008/layout/HorizontalMultiLevelHierarchy"/>
    <dgm:cxn modelId="{28744EEC-AE23-FB41-877A-C864D69CAB21}" type="presParOf" srcId="{B566798B-5B8A-D14A-BD0D-BE3AD0FB5B6B}" destId="{AECC5E07-580B-0747-B16D-E7E1F3B7305B}" srcOrd="4" destOrd="0" presId="urn:microsoft.com/office/officeart/2008/layout/HorizontalMultiLevelHierarchy"/>
    <dgm:cxn modelId="{0BDF3C30-1ABA-014C-9996-DF41262507A8}" type="presParOf" srcId="{AECC5E07-580B-0747-B16D-E7E1F3B7305B}" destId="{C73BB1A0-6D46-A74E-8126-DC8CD518CDF6}" srcOrd="0" destOrd="0" presId="urn:microsoft.com/office/officeart/2008/layout/HorizontalMultiLevelHierarchy"/>
    <dgm:cxn modelId="{A880EBF3-E706-1242-A59C-00AD3F855ADC}" type="presParOf" srcId="{B566798B-5B8A-D14A-BD0D-BE3AD0FB5B6B}" destId="{C921CAF9-C50A-7642-A900-C1768C236C1F}" srcOrd="5" destOrd="0" presId="urn:microsoft.com/office/officeart/2008/layout/HorizontalMultiLevelHierarchy"/>
    <dgm:cxn modelId="{9E0328A3-628E-BA48-BED4-89FF628FA620}" type="presParOf" srcId="{C921CAF9-C50A-7642-A900-C1768C236C1F}" destId="{7F6313F2-3D64-F046-ADE4-97DF1B064C76}" srcOrd="0" destOrd="0" presId="urn:microsoft.com/office/officeart/2008/layout/HorizontalMultiLevelHierarchy"/>
    <dgm:cxn modelId="{C8B4B3A2-9886-AB49-9C38-4305E2CBB1C0}" type="presParOf" srcId="{C921CAF9-C50A-7642-A900-C1768C236C1F}" destId="{A62E536D-0093-624C-9D4F-9106A032396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2CAB85-0366-F543-ABCF-4F11CC037DD5}" type="doc">
      <dgm:prSet loTypeId="urn:microsoft.com/office/officeart/2008/layout/HorizontalMultiLevelHierarchy" loCatId="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2459D6-9DB2-4949-90E5-9AE2F83F6C90}">
      <dgm:prSet phldrT="[Text]" custT="1"/>
      <dgm:spPr/>
      <dgm:t>
        <a:bodyPr/>
        <a:lstStyle/>
        <a:p>
          <a:pPr algn="ctr"/>
          <a:r>
            <a:rPr lang="en-US" sz="3600" dirty="0">
              <a:latin typeface="Big Caslon"/>
              <a:cs typeface="Big Caslon"/>
            </a:rPr>
            <a:t>Alternate Diploma </a:t>
          </a:r>
        </a:p>
      </dgm:t>
    </dgm:pt>
    <dgm:pt modelId="{268B0FDF-23D8-C248-9B13-1FF52FBB916E}" type="sibTrans" cxnId="{72EB0478-2972-FE48-8D84-0E186B7D27BA}">
      <dgm:prSet/>
      <dgm:spPr/>
      <dgm:t>
        <a:bodyPr/>
        <a:lstStyle/>
        <a:p>
          <a:pPr algn="ctr"/>
          <a:endParaRPr lang="en-US"/>
        </a:p>
      </dgm:t>
    </dgm:pt>
    <dgm:pt modelId="{1F7BC051-25A4-3B43-9570-191BDCB3BE89}" type="parTrans" cxnId="{72EB0478-2972-FE48-8D84-0E186B7D27BA}">
      <dgm:prSet/>
      <dgm:spPr/>
      <dgm:t>
        <a:bodyPr/>
        <a:lstStyle/>
        <a:p>
          <a:pPr algn="ctr"/>
          <a:endParaRPr lang="en-US"/>
        </a:p>
      </dgm:t>
    </dgm:pt>
    <dgm:pt modelId="{CED49C32-52A9-1F46-9213-487537620B5D}" type="pres">
      <dgm:prSet presAssocID="{6B2CAB85-0366-F543-ABCF-4F11CC037DD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02B0F7-BC54-484A-AE74-63053D5AB5E7}" type="pres">
      <dgm:prSet presAssocID="{3F2459D6-9DB2-4949-90E5-9AE2F83F6C90}" presName="root1" presStyleCnt="0"/>
      <dgm:spPr/>
    </dgm:pt>
    <dgm:pt modelId="{0887F002-C94D-4243-BCBC-2CDD114FF3A1}" type="pres">
      <dgm:prSet presAssocID="{3F2459D6-9DB2-4949-90E5-9AE2F83F6C90}" presName="LevelOneTextNode" presStyleLbl="node0" presStyleIdx="0" presStyleCnt="1" custAng="5400000" custScaleX="113810" custScaleY="100098" custLinFactNeighborX="1901" custLinFactNeighborY="-32764">
        <dgm:presLayoutVars>
          <dgm:chPref val="3"/>
        </dgm:presLayoutVars>
      </dgm:prSet>
      <dgm:spPr/>
    </dgm:pt>
    <dgm:pt modelId="{B566798B-5B8A-D14A-BD0D-BE3AD0FB5B6B}" type="pres">
      <dgm:prSet presAssocID="{3F2459D6-9DB2-4949-90E5-9AE2F83F6C90}" presName="level2hierChild" presStyleCnt="0"/>
      <dgm:spPr/>
    </dgm:pt>
  </dgm:ptLst>
  <dgm:cxnLst>
    <dgm:cxn modelId="{72EB0478-2972-FE48-8D84-0E186B7D27BA}" srcId="{6B2CAB85-0366-F543-ABCF-4F11CC037DD5}" destId="{3F2459D6-9DB2-4949-90E5-9AE2F83F6C90}" srcOrd="0" destOrd="0" parTransId="{1F7BC051-25A4-3B43-9570-191BDCB3BE89}" sibTransId="{268B0FDF-23D8-C248-9B13-1FF52FBB916E}"/>
    <dgm:cxn modelId="{5669317C-CE35-6540-975B-58493963D0E5}" type="presOf" srcId="{6B2CAB85-0366-F543-ABCF-4F11CC037DD5}" destId="{CED49C32-52A9-1F46-9213-487537620B5D}" srcOrd="0" destOrd="0" presId="urn:microsoft.com/office/officeart/2008/layout/HorizontalMultiLevelHierarchy"/>
    <dgm:cxn modelId="{FB0882BF-5163-3F46-9031-B43183A2CCD5}" type="presOf" srcId="{3F2459D6-9DB2-4949-90E5-9AE2F83F6C90}" destId="{0887F002-C94D-4243-BCBC-2CDD114FF3A1}" srcOrd="0" destOrd="0" presId="urn:microsoft.com/office/officeart/2008/layout/HorizontalMultiLevelHierarchy"/>
    <dgm:cxn modelId="{824F8A54-EA8D-6F47-A244-F7BB0E65595E}" type="presParOf" srcId="{CED49C32-52A9-1F46-9213-487537620B5D}" destId="{3C02B0F7-BC54-484A-AE74-63053D5AB5E7}" srcOrd="0" destOrd="0" presId="urn:microsoft.com/office/officeart/2008/layout/HorizontalMultiLevelHierarchy"/>
    <dgm:cxn modelId="{96479075-2D66-944D-9E0F-9433E09B9822}" type="presParOf" srcId="{3C02B0F7-BC54-484A-AE74-63053D5AB5E7}" destId="{0887F002-C94D-4243-BCBC-2CDD114FF3A1}" srcOrd="0" destOrd="0" presId="urn:microsoft.com/office/officeart/2008/layout/HorizontalMultiLevelHierarchy"/>
    <dgm:cxn modelId="{3F42595B-BE7F-834F-94D4-6954F4493FA1}" type="presParOf" srcId="{3C02B0F7-BC54-484A-AE74-63053D5AB5E7}" destId="{B566798B-5B8A-D14A-BD0D-BE3AD0FB5B6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CC5E07-580B-0747-B16D-E7E1F3B7305B}">
      <dsp:nvSpPr>
        <dsp:cNvPr id="0" name=""/>
        <dsp:cNvSpPr/>
      </dsp:nvSpPr>
      <dsp:spPr>
        <a:xfrm>
          <a:off x="2558267" y="1934153"/>
          <a:ext cx="3407733" cy="973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866" y="0"/>
              </a:lnTo>
              <a:lnTo>
                <a:pt x="1703866" y="973521"/>
              </a:lnTo>
              <a:lnTo>
                <a:pt x="3407733" y="9735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173532" y="2332312"/>
        <a:ext cx="177203" cy="177203"/>
      </dsp:txXfrm>
    </dsp:sp>
    <dsp:sp modelId="{F674AAC5-3C3D-2848-A26F-88878571704E}">
      <dsp:nvSpPr>
        <dsp:cNvPr id="0" name=""/>
        <dsp:cNvSpPr/>
      </dsp:nvSpPr>
      <dsp:spPr>
        <a:xfrm>
          <a:off x="2558267" y="1877565"/>
          <a:ext cx="34077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6587"/>
              </a:moveTo>
              <a:lnTo>
                <a:pt x="1703866" y="56587"/>
              </a:lnTo>
              <a:lnTo>
                <a:pt x="1703866" y="45720"/>
              </a:lnTo>
              <a:lnTo>
                <a:pt x="3407733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176940" y="1838091"/>
        <a:ext cx="170387" cy="170387"/>
      </dsp:txXfrm>
    </dsp:sp>
    <dsp:sp modelId="{8233D437-7706-F940-AFCD-33F9EFA4FCCB}">
      <dsp:nvSpPr>
        <dsp:cNvPr id="0" name=""/>
        <dsp:cNvSpPr/>
      </dsp:nvSpPr>
      <dsp:spPr>
        <a:xfrm>
          <a:off x="2558267" y="963161"/>
          <a:ext cx="3407728" cy="970992"/>
        </a:xfrm>
        <a:custGeom>
          <a:avLst/>
          <a:gdLst/>
          <a:ahLst/>
          <a:cxnLst/>
          <a:rect l="0" t="0" r="0" b="0"/>
          <a:pathLst>
            <a:path>
              <a:moveTo>
                <a:pt x="0" y="970992"/>
              </a:moveTo>
              <a:lnTo>
                <a:pt x="1703864" y="970992"/>
              </a:lnTo>
              <a:lnTo>
                <a:pt x="1703864" y="0"/>
              </a:lnTo>
              <a:lnTo>
                <a:pt x="340772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173547" y="1360072"/>
        <a:ext cx="177168" cy="177168"/>
      </dsp:txXfrm>
    </dsp:sp>
    <dsp:sp modelId="{0887F002-C94D-4243-BCBC-2CDD114FF3A1}">
      <dsp:nvSpPr>
        <dsp:cNvPr id="0" name=""/>
        <dsp:cNvSpPr/>
      </dsp:nvSpPr>
      <dsp:spPr>
        <a:xfrm>
          <a:off x="271376" y="1501782"/>
          <a:ext cx="3709039" cy="8647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Big Caslon"/>
              <a:cs typeface="Big Caslon"/>
            </a:rPr>
            <a:t>Traditional Diploma</a:t>
          </a:r>
        </a:p>
      </dsp:txBody>
      <dsp:txXfrm>
        <a:off x="271376" y="1501782"/>
        <a:ext cx="3709039" cy="864741"/>
      </dsp:txXfrm>
    </dsp:sp>
    <dsp:sp modelId="{E70267B8-23AF-0142-A34B-319A2ECCA5B2}">
      <dsp:nvSpPr>
        <dsp:cNvPr id="0" name=""/>
        <dsp:cNvSpPr/>
      </dsp:nvSpPr>
      <dsp:spPr>
        <a:xfrm>
          <a:off x="5965996" y="599799"/>
          <a:ext cx="2383650" cy="726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Big Caslon"/>
              <a:cs typeface="Big Caslon"/>
            </a:rPr>
            <a:t>Career &amp; Tech Endorsement</a:t>
          </a:r>
        </a:p>
      </dsp:txBody>
      <dsp:txXfrm>
        <a:off x="5965996" y="599799"/>
        <a:ext cx="2383650" cy="726722"/>
      </dsp:txXfrm>
    </dsp:sp>
    <dsp:sp modelId="{03CD41BA-3B4B-7E42-8B09-6ACA15164FBB}">
      <dsp:nvSpPr>
        <dsp:cNvPr id="0" name=""/>
        <dsp:cNvSpPr/>
      </dsp:nvSpPr>
      <dsp:spPr>
        <a:xfrm>
          <a:off x="5966000" y="1559923"/>
          <a:ext cx="2383650" cy="726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Big Caslon"/>
              <a:cs typeface="Big Caslon"/>
            </a:rPr>
            <a:t>Academic Endorsement</a:t>
          </a:r>
        </a:p>
      </dsp:txBody>
      <dsp:txXfrm>
        <a:off x="5966000" y="1559923"/>
        <a:ext cx="2383650" cy="726722"/>
      </dsp:txXfrm>
    </dsp:sp>
    <dsp:sp modelId="{7F6313F2-3D64-F046-ADE4-97DF1B064C76}">
      <dsp:nvSpPr>
        <dsp:cNvPr id="0" name=""/>
        <dsp:cNvSpPr/>
      </dsp:nvSpPr>
      <dsp:spPr>
        <a:xfrm>
          <a:off x="5966000" y="2544313"/>
          <a:ext cx="2383650" cy="726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Big Caslon"/>
              <a:cs typeface="Big Caslon"/>
            </a:rPr>
            <a:t>Distinguished Endorsement</a:t>
          </a:r>
        </a:p>
      </dsp:txBody>
      <dsp:txXfrm>
        <a:off x="5966000" y="2544313"/>
        <a:ext cx="2383650" cy="726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7F002-C94D-4243-BCBC-2CDD114FF3A1}">
      <dsp:nvSpPr>
        <dsp:cNvPr id="0" name=""/>
        <dsp:cNvSpPr/>
      </dsp:nvSpPr>
      <dsp:spPr>
        <a:xfrm>
          <a:off x="2215405" y="247275"/>
          <a:ext cx="3795180" cy="8198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Big Caslon"/>
              <a:cs typeface="Big Caslon"/>
            </a:rPr>
            <a:t>Alternate Diploma </a:t>
          </a:r>
        </a:p>
      </dsp:txBody>
      <dsp:txXfrm>
        <a:off x="2215405" y="247275"/>
        <a:ext cx="3795180" cy="819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A22B6-BEBA-384D-9EE3-BBF587FBC985}" type="datetimeFigureOut">
              <a:rPr lang="en-US" smtClean="0"/>
              <a:t>2/16/22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5A665-1DFE-BE47-8C73-9D8F2926F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770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DEDAF-6431-C445-B850-6F25347044D4}" type="datetimeFigureOut">
              <a:rPr lang="en-US" smtClean="0"/>
              <a:t>2/16/22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D3DED-F919-5A4E-8521-CDF522C8E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50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D3DED-F919-5A4E-8521-CDF522C8E5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54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D3DED-F919-5A4E-8521-CDF522C8E5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669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D3DED-F919-5A4E-8521-CDF522C8E5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30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D3DED-F919-5A4E-8521-CDF522C8E5C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81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D3DED-F919-5A4E-8521-CDF522C8E5C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97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D3DED-F919-5A4E-8521-CDF522C8E5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49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0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6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7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7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5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1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8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7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0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4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5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chemeClr val="tx2">
                <a:lumMod val="60000"/>
                <a:lumOff val="40000"/>
              </a:schemeClr>
            </a:gs>
            <a:gs pos="100000">
              <a:srgbClr val="FFFFF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Requirements are subject to change per Mississippi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BF053-EB82-EB45-9DE0-6D560B43E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42"/>
            <a:ext cx="7772400" cy="1470025"/>
          </a:xfrm>
        </p:spPr>
        <p:txBody>
          <a:bodyPr/>
          <a:lstStyle/>
          <a:p>
            <a:r>
              <a:rPr lang="en-US" b="1" dirty="0">
                <a:latin typeface="Big Caslon"/>
                <a:cs typeface="Big Caslon"/>
              </a:rPr>
              <a:t>Graduation Requirements</a:t>
            </a:r>
            <a:br>
              <a:rPr lang="en-US" b="1" dirty="0">
                <a:latin typeface="Big Caslon"/>
                <a:cs typeface="Big Caslon"/>
              </a:rPr>
            </a:br>
            <a:r>
              <a:rPr lang="en-US" b="1" dirty="0">
                <a:latin typeface="Big Caslon"/>
                <a:cs typeface="Big Caslon"/>
              </a:rPr>
              <a:t>Endorsement Options</a:t>
            </a:r>
          </a:p>
        </p:txBody>
      </p:sp>
      <p:sp>
        <p:nvSpPr>
          <p:cNvPr id="8" name="Minus 7"/>
          <p:cNvSpPr/>
          <p:nvPr/>
        </p:nvSpPr>
        <p:spPr>
          <a:xfrm>
            <a:off x="-190502" y="1216025"/>
            <a:ext cx="9334502" cy="914400"/>
          </a:xfrm>
          <a:prstGeom prst="mathMinus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  <a:bevel/>
          </a:ln>
          <a:effectLst>
            <a:glow rad="101600">
              <a:schemeClr val="tx2">
                <a:lumMod val="40000"/>
                <a:lumOff val="60000"/>
                <a:alpha val="75000"/>
              </a:schemeClr>
            </a:glow>
          </a:effectLst>
          <a:scene3d>
            <a:camera prst="orthographicFront"/>
            <a:lightRig rig="threePt" dir="t"/>
          </a:scene3d>
          <a:sp3d contourW="12700">
            <a:bevelT w="114300" prst="artDeco"/>
            <a:bevelB w="114300" prst="artDeco"/>
            <a:contourClr>
              <a:schemeClr val="tx2">
                <a:lumMod val="50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MCS stack for p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517" y="1752601"/>
            <a:ext cx="3714750" cy="3714750"/>
          </a:xfrm>
          <a:prstGeom prst="rect">
            <a:avLst/>
          </a:prstGeom>
        </p:spPr>
      </p:pic>
      <p:sp>
        <p:nvSpPr>
          <p:cNvPr id="9" name="Minus 8"/>
          <p:cNvSpPr/>
          <p:nvPr/>
        </p:nvSpPr>
        <p:spPr>
          <a:xfrm>
            <a:off x="-190502" y="4924425"/>
            <a:ext cx="9334502" cy="914400"/>
          </a:xfrm>
          <a:prstGeom prst="mathMinus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  <a:bevel/>
          </a:ln>
          <a:effectLst>
            <a:glow rad="101600">
              <a:schemeClr val="tx2">
                <a:lumMod val="40000"/>
                <a:lumOff val="60000"/>
                <a:alpha val="75000"/>
              </a:schemeClr>
            </a:glow>
          </a:effectLst>
          <a:scene3d>
            <a:camera prst="orthographicFront"/>
            <a:lightRig rig="threePt" dir="t"/>
          </a:scene3d>
          <a:sp3d contourW="12700">
            <a:bevelT w="114300" prst="artDeco"/>
            <a:bevelB w="114300" prst="artDeco"/>
            <a:contourClr>
              <a:schemeClr val="tx2">
                <a:lumMod val="50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15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245" y="24342"/>
            <a:ext cx="8251955" cy="1235075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latin typeface="Big Caslon"/>
                <a:cs typeface="Big Caslon"/>
              </a:rPr>
              <a:t> Diploma Types</a:t>
            </a:r>
          </a:p>
        </p:txBody>
      </p:sp>
      <p:pic>
        <p:nvPicPr>
          <p:cNvPr id="6" name="Picture 5" descr="MCS logo with 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016" y="4584700"/>
            <a:ext cx="3073400" cy="3073400"/>
          </a:xfrm>
          <a:prstGeom prst="rect">
            <a:avLst/>
          </a:prstGeom>
        </p:spPr>
      </p:pic>
      <p:sp>
        <p:nvSpPr>
          <p:cNvPr id="8" name="Minus 7"/>
          <p:cNvSpPr/>
          <p:nvPr/>
        </p:nvSpPr>
        <p:spPr>
          <a:xfrm>
            <a:off x="-1227669" y="912020"/>
            <a:ext cx="9334502" cy="914400"/>
          </a:xfrm>
          <a:prstGeom prst="mathMinus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  <a:bevel/>
          </a:ln>
          <a:effectLst>
            <a:glow rad="101600">
              <a:schemeClr val="tx2">
                <a:lumMod val="40000"/>
                <a:lumOff val="60000"/>
                <a:alpha val="75000"/>
              </a:schemeClr>
            </a:glow>
          </a:effectLst>
          <a:scene3d>
            <a:camera prst="orthographicFront"/>
            <a:lightRig rig="threePt" dir="t"/>
          </a:scene3d>
          <a:sp3d contourW="12700">
            <a:bevelT w="114300" prst="artDeco"/>
            <a:bevelB w="114300" prst="artDeco"/>
            <a:contourClr>
              <a:schemeClr val="tx2">
                <a:lumMod val="50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49787781"/>
              </p:ext>
            </p:extLst>
          </p:nvPr>
        </p:nvGraphicFramePr>
        <p:xfrm>
          <a:off x="108549" y="2048002"/>
          <a:ext cx="8349651" cy="3824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541666278"/>
              </p:ext>
            </p:extLst>
          </p:nvPr>
        </p:nvGraphicFramePr>
        <p:xfrm>
          <a:off x="-1875295" y="1494353"/>
          <a:ext cx="8198604" cy="3798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96425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887F002-C94D-4243-BCBC-2CDD114FF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0887F002-C94D-4243-BCBC-2CDD114FF3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887F002-C94D-4243-BCBC-2CDD114FF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0887F002-C94D-4243-BCBC-2CDD114FF3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233D437-7706-F940-AFCD-33F9EFA4FC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8233D437-7706-F940-AFCD-33F9EFA4FC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70267B8-23AF-0142-A34B-319A2ECCA5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E70267B8-23AF-0142-A34B-319A2ECCA5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74AAC5-3C3D-2848-A26F-8887857170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graphicEl>
                                              <a:dgm id="{F674AAC5-3C3D-2848-A26F-8887857170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CD41BA-3B4B-7E42-8B09-6ACA15164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03CD41BA-3B4B-7E42-8B09-6ACA15164F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ECC5E07-580B-0747-B16D-E7E1F3B73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>
                                            <p:graphicEl>
                                              <a:dgm id="{AECC5E07-580B-0747-B16D-E7E1F3B730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F6313F2-3D64-F046-ADE4-97DF1B064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7F6313F2-3D64-F046-ADE4-97DF1B064C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  <p:bldGraphic spid="9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666" y="24342"/>
            <a:ext cx="9059333" cy="708144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66" y="24342"/>
            <a:ext cx="9059334" cy="768769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latin typeface="Big Caslon"/>
                <a:cs typeface="Big Caslon"/>
              </a:rPr>
              <a:t>Alternate Diploma </a:t>
            </a:r>
            <a:r>
              <a:rPr lang="en-US" sz="1800" b="1" dirty="0">
                <a:latin typeface="Big Caslon"/>
                <a:cs typeface="Big Caslon"/>
              </a:rPr>
              <a:t>for Students with a Significant Cognitive Disability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093894"/>
              </p:ext>
            </p:extLst>
          </p:nvPr>
        </p:nvGraphicFramePr>
        <p:xfrm>
          <a:off x="174624" y="1237251"/>
          <a:ext cx="5820836" cy="4808522"/>
        </p:xfrm>
        <a:graphic>
          <a:graphicData uri="http://schemas.openxmlformats.org/drawingml/2006/table">
            <a:tbl>
              <a:tblPr>
                <a:effectLst/>
                <a:tableStyleId>{3C2FFA5D-87B4-456A-9821-1D502468CF0F}</a:tableStyleId>
              </a:tblPr>
              <a:tblGrid>
                <a:gridCol w="1651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6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0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Curriculum Area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Carnegie Units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Required Courses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English Elements I-IV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94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Mathematics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Math Elements I-III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Algebra Elements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94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Science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2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Biology Elements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Science Elements II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64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Social Studies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2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History Elements 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Social Studies Elements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Physical Education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Health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Health Elements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5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Art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61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Vocational Readiness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Career Readiness I-IV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139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Life Skills Development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Alternate Life Skills Development I-IV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094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Additional Electives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2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3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Total Units Requirement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Big Caslon"/>
                          <a:cs typeface="Big Caslon"/>
                        </a:rPr>
                        <a:t>24</a:t>
                      </a:r>
                      <a:endParaRPr sz="120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endParaRPr sz="120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9" name="Picture 8" descr="MCS logo with 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416" y="4414361"/>
            <a:ext cx="2931583" cy="29675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85417" y="793111"/>
            <a:ext cx="305858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Requirements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Only for students  with a Significant Cognitive Disability (SCD) are eligible for the Alternate Diploma.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The Alternate Diploma is not equivalent to a traditional high school diploma and is not recognized by postsecondary entities requiring a traditional diploma.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Students are required to participate in the Mississippi Academic Assessment Program Alternate (MAAP-A).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1301750" y="4656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9EF59B-19EF-CE47-B12C-6AD038135BC8}"/>
              </a:ext>
            </a:extLst>
          </p:cNvPr>
          <p:cNvSpPr txBox="1"/>
          <p:nvPr/>
        </p:nvSpPr>
        <p:spPr>
          <a:xfrm>
            <a:off x="84666" y="6461884"/>
            <a:ext cx="6306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Requirements are subject to change as changes are made by Mississippi Department of Education.</a:t>
            </a:r>
          </a:p>
        </p:txBody>
      </p:sp>
    </p:spTree>
    <p:extLst>
      <p:ext uri="{BB962C8B-B14F-4D97-AF65-F5344CB8AC3E}">
        <p14:creationId xmlns:p14="http://schemas.microsoft.com/office/powerpoint/2010/main" val="2799081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667" y="24342"/>
            <a:ext cx="9059333" cy="708144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66" y="24342"/>
            <a:ext cx="4106334" cy="768769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latin typeface="Big Caslon"/>
                <a:cs typeface="Big Caslon"/>
              </a:rPr>
              <a:t>Traditional Diploma</a:t>
            </a:r>
            <a:endParaRPr lang="en-US" sz="1800" b="1" dirty="0">
              <a:latin typeface="Big Caslon"/>
              <a:cs typeface="Big Caslon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732499"/>
              </p:ext>
            </p:extLst>
          </p:nvPr>
        </p:nvGraphicFramePr>
        <p:xfrm>
          <a:off x="123477" y="946348"/>
          <a:ext cx="5323416" cy="5317919"/>
        </p:xfrm>
        <a:graphic>
          <a:graphicData uri="http://schemas.openxmlformats.org/drawingml/2006/table">
            <a:tbl>
              <a:tblPr>
                <a:effectLst/>
                <a:tableStyleId>{3C2FFA5D-87B4-456A-9821-1D502468CF0F}</a:tableStyleId>
              </a:tblPr>
              <a:tblGrid>
                <a:gridCol w="1555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0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96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Curriculum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Area</a:t>
                      </a:r>
                      <a:endParaRPr lang="en-US" sz="1200" b="0" u="none" strike="noStrike" cap="none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Carnegie Units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Required Courses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88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I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II*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20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Mathematics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Algebra I*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74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3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Biology*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758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Social Studies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MS Studies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World Geography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World History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U.S. History*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Economics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U.S. Government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7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Physical Education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88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Health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88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Arts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College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and  Career Readiness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A (Freshman Focus)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B (Taken in 11</a:t>
                      </a:r>
                      <a:r>
                        <a:rPr lang="en-US" sz="1200" b="0" u="none" strike="noStrike" cap="none" baseline="30000" dirty="0">
                          <a:latin typeface="Big Caslon"/>
                          <a:cs typeface="Big Caslon"/>
                        </a:rPr>
                        <a:t>th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or 12</a:t>
                      </a:r>
                      <a:r>
                        <a:rPr lang="en-US" sz="1200" b="0" u="none" strike="noStrike" cap="none" baseline="30000" dirty="0">
                          <a:latin typeface="Big Caslon"/>
                          <a:cs typeface="Big Caslon"/>
                        </a:rPr>
                        <a:t>th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grade)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32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Technology or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Computer 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92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Additional Electives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5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½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34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Total Units Required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24 ½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9" name="Picture 8" descr="MCS logo with 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2447" y="4519471"/>
            <a:ext cx="3073400" cy="29675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57772" y="1147398"/>
            <a:ext cx="346275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Requirements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Students should identify an endorsement area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Endorsements can only be changed with parental permission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*MAAP assessments(state tests) required for graduation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endParaRPr lang="en-US" dirty="0">
              <a:solidFill>
                <a:schemeClr val="tx2">
                  <a:lumMod val="75000"/>
                </a:schemeClr>
              </a:solidFill>
              <a:latin typeface="Big Caslon"/>
              <a:cs typeface="Big Caslo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A1F9A0-B43E-DF49-843A-E7BAF5F66F2D}"/>
              </a:ext>
            </a:extLst>
          </p:cNvPr>
          <p:cNvSpPr txBox="1"/>
          <p:nvPr/>
        </p:nvSpPr>
        <p:spPr>
          <a:xfrm>
            <a:off x="84666" y="6461884"/>
            <a:ext cx="6306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Requirements are subject to change as changes are made by Mississippi Department of Education.</a:t>
            </a:r>
          </a:p>
        </p:txBody>
      </p:sp>
    </p:spTree>
    <p:extLst>
      <p:ext uri="{BB962C8B-B14F-4D97-AF65-F5344CB8AC3E}">
        <p14:creationId xmlns:p14="http://schemas.microsoft.com/office/powerpoint/2010/main" val="726826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667" y="24342"/>
            <a:ext cx="9059333" cy="708144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66" y="24342"/>
            <a:ext cx="9059334" cy="768769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latin typeface="Big Caslon"/>
                <a:cs typeface="Big Caslon"/>
              </a:rPr>
              <a:t>Traditional Diploma with Career &amp; Technical Endorsement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444935"/>
              </p:ext>
            </p:extLst>
          </p:nvPr>
        </p:nvGraphicFramePr>
        <p:xfrm>
          <a:off x="120865" y="1005203"/>
          <a:ext cx="5323416" cy="5512866"/>
        </p:xfrm>
        <a:graphic>
          <a:graphicData uri="http://schemas.openxmlformats.org/drawingml/2006/table">
            <a:tbl>
              <a:tblPr>
                <a:effectLst/>
                <a:tableStyleId>{3C2FFA5D-87B4-456A-9821-1D502468CF0F}</a:tableStyleId>
              </a:tblPr>
              <a:tblGrid>
                <a:gridCol w="1555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0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363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Curriculum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Area</a:t>
                      </a:r>
                      <a:endParaRPr lang="en-US" sz="1200" b="0" u="none" strike="noStrike" cap="none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Carnegie Units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Required Courses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I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II*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6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Mathematics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Algebra I*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dirty="0">
                          <a:latin typeface="Big Caslon"/>
                          <a:cs typeface="Big Caslon"/>
                        </a:rPr>
                        <a:t>One additional</a:t>
                      </a:r>
                      <a:r>
                        <a:rPr lang="en-US" sz="1200" b="0" baseline="0" dirty="0">
                          <a:latin typeface="Big Caslon"/>
                          <a:cs typeface="Big Caslon"/>
                        </a:rPr>
                        <a:t> math above Algebra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3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Biology*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43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Social Studies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MS Studies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World Geography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World History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U.S. History*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Economics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U.S. Government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Physical Education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Health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Arts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396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College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and  Career Readiness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A (Freshman Focus)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B (Taken in 11</a:t>
                      </a:r>
                      <a:r>
                        <a:rPr lang="en-US" sz="1200" b="0" u="none" strike="noStrike" cap="none" baseline="30000" dirty="0">
                          <a:latin typeface="Big Caslon"/>
                          <a:cs typeface="Big Caslon"/>
                        </a:rPr>
                        <a:t>th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or 12</a:t>
                      </a:r>
                      <a:r>
                        <a:rPr lang="en-US" sz="1200" b="0" u="none" strike="noStrike" cap="none" baseline="30000" dirty="0">
                          <a:latin typeface="Big Caslon"/>
                          <a:cs typeface="Big Caslon"/>
                        </a:rPr>
                        <a:t>th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grade)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56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Technology or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Computer 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456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ig Caslon"/>
                          <a:cs typeface="Big Caslon"/>
                        </a:rPr>
                        <a:t>CTE Elective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Big Caslon"/>
                          <a:cs typeface="Big Caslon"/>
                        </a:rPr>
                        <a:t>4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2060"/>
                          </a:solidFill>
                          <a:latin typeface="Big Caslon"/>
                          <a:cs typeface="Big Caslon"/>
                        </a:rPr>
                        <a:t>Must complete four</a:t>
                      </a:r>
                      <a:r>
                        <a:rPr lang="en-US" sz="1200" b="0" u="none" strike="noStrike" cap="none" baseline="0" dirty="0">
                          <a:solidFill>
                            <a:srgbClr val="002060"/>
                          </a:solidFill>
                          <a:latin typeface="Big Caslon"/>
                          <a:cs typeface="Big Caslon"/>
                        </a:rPr>
                        <a:t> Carnegie Units of a  sequential program of study</a:t>
                      </a: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3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Additional Electives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3 ½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73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Total Units Required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26 ½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9" name="Picture 8" descr="MCS logo with 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84" y="4700310"/>
            <a:ext cx="3073400" cy="29675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08083" y="828782"/>
            <a:ext cx="373591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Additional Requirements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an overall QPA of 2.5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Silver level on ACT </a:t>
            </a:r>
            <a:r>
              <a:rPr lang="en-US" sz="1700" dirty="0" err="1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WorkKeys</a:t>
            </a:r>
            <a:endParaRPr lang="en-US" sz="1700" dirty="0">
              <a:solidFill>
                <a:schemeClr val="tx2">
                  <a:lumMod val="75000"/>
                </a:schemeClr>
              </a:solidFill>
              <a:latin typeface="Big Caslon"/>
              <a:cs typeface="Big Caslon"/>
            </a:endParaRP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two additional Carnegie Units for a total of 26 ½ 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*MAAP assessments (state tests) required for graduation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Must successfully complete </a:t>
            </a:r>
            <a:r>
              <a:rPr lang="en-US" sz="1700" b="1" u="sng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</a:t>
            </a: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 of the following: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 dual credit course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Work-Based Learning experience or Career Pathways Experience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a State Board of Education approved national credential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 AP course with a C or higher and take the appropriate AP exam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endParaRPr lang="en-US" dirty="0">
              <a:solidFill>
                <a:schemeClr val="tx2">
                  <a:lumMod val="75000"/>
                </a:schemeClr>
              </a:solidFill>
              <a:latin typeface="Big Caslon"/>
              <a:cs typeface="Big Caslo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71E3C2-E605-B341-B7EA-00D660901FD8}"/>
              </a:ext>
            </a:extLst>
          </p:cNvPr>
          <p:cNvSpPr txBox="1"/>
          <p:nvPr/>
        </p:nvSpPr>
        <p:spPr>
          <a:xfrm>
            <a:off x="84666" y="6556659"/>
            <a:ext cx="63069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Requirements are subject to change as changes are made by Mississippi Department of Education.</a:t>
            </a:r>
          </a:p>
        </p:txBody>
      </p:sp>
    </p:spTree>
    <p:extLst>
      <p:ext uri="{BB962C8B-B14F-4D97-AF65-F5344CB8AC3E}">
        <p14:creationId xmlns:p14="http://schemas.microsoft.com/office/powerpoint/2010/main" val="2842370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667" y="24342"/>
            <a:ext cx="9059333" cy="708144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66" y="58665"/>
            <a:ext cx="9059334" cy="696921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latin typeface="Big Caslon"/>
                <a:cs typeface="Big Caslon"/>
              </a:rPr>
              <a:t>Traditional Diploma with Academic Endorsement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989447"/>
              </p:ext>
            </p:extLst>
          </p:nvPr>
        </p:nvGraphicFramePr>
        <p:xfrm>
          <a:off x="103832" y="799015"/>
          <a:ext cx="5323416" cy="5709379"/>
        </p:xfrm>
        <a:graphic>
          <a:graphicData uri="http://schemas.openxmlformats.org/drawingml/2006/table">
            <a:tbl>
              <a:tblPr>
                <a:effectLst/>
                <a:tableStyleId>{3C2FFA5D-87B4-456A-9821-1D502468CF0F}</a:tableStyleId>
              </a:tblPr>
              <a:tblGrid>
                <a:gridCol w="1555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0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363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Curriculum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Area</a:t>
                      </a:r>
                      <a:endParaRPr lang="en-US" sz="1200" b="0" u="none" strike="noStrike" cap="none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Carnegie Units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Required Courses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I 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II*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III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IV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6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Mathematics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Algebra I*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dirty="0">
                          <a:latin typeface="Big Caslon"/>
                          <a:cs typeface="Big Caslon"/>
                        </a:rPr>
                        <a:t>Two additional</a:t>
                      </a:r>
                      <a:r>
                        <a:rPr lang="en-US" sz="1200" b="0" baseline="0" dirty="0">
                          <a:latin typeface="Big Caslon"/>
                          <a:cs typeface="Big Caslon"/>
                        </a:rPr>
                        <a:t> math above Algebra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3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Biology*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Two additional science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above Biology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068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Social Studies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MS Studies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World Geography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World History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U.S. History *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Economics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U.S. Government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Physical Education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Health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Arts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48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College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and  Career Readiness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A (Freshman Focus)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B Must be taken 11</a:t>
                      </a:r>
                      <a:r>
                        <a:rPr lang="en-US" sz="1200" b="0" u="none" strike="noStrike" cap="none" baseline="30000" dirty="0">
                          <a:latin typeface="Big Caslon"/>
                          <a:cs typeface="Big Caslon"/>
                        </a:rPr>
                        <a:t>th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or 12th)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56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Technology or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Computer 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3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Additional Electives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7 ½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2060"/>
                          </a:solidFill>
                          <a:latin typeface="Big Caslon"/>
                          <a:cs typeface="Big Caslon"/>
                        </a:rPr>
                        <a:t>Two advanced electives</a:t>
                      </a:r>
                      <a:r>
                        <a:rPr lang="en-US" sz="1200" b="0" u="none" strike="noStrike" cap="none" baseline="0" dirty="0">
                          <a:solidFill>
                            <a:srgbClr val="002060"/>
                          </a:solidFill>
                          <a:latin typeface="Big Caslon"/>
                          <a:cs typeface="Big Caslon"/>
                        </a:rPr>
                        <a:t> of the CPC requirements for MS IHL</a:t>
                      </a: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3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Total Units Required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26 ½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9" name="Picture 8" descr="MCS logo with 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120" y="4589354"/>
            <a:ext cx="3073400" cy="29675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27248" y="784862"/>
            <a:ext cx="361091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Additional Requirements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an overall QPA of 2.5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Two elective courses must meet MS IHL  college preparatory curriculum (CPC)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MS IHL ACT benchmarks sub-scores: 17 English and 19 Math </a:t>
            </a:r>
            <a:r>
              <a:rPr lang="en-US" sz="1400" u="sng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or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 take in Essentials of College Math and/or Essentials for College Literacy in senior year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two  additional Carnegie Units for a total of 26 ½ 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*MAAP assessments (state tests) required for graduation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Must successfully complete </a:t>
            </a:r>
            <a:r>
              <a:rPr lang="en-US" sz="1400" b="1" u="sng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 of the following: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 AP course with a C or higher and take the appropriate AP exam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  academic dual credit course with a C or higher in the course</a:t>
            </a:r>
          </a:p>
          <a:p>
            <a:pPr indent="-27432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endParaRPr lang="en-US" sz="1500" dirty="0">
              <a:solidFill>
                <a:schemeClr val="tx2">
                  <a:lumMod val="75000"/>
                </a:schemeClr>
              </a:solidFill>
              <a:latin typeface="Big Caslon"/>
              <a:cs typeface="Big Caslo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040034-8EE3-314B-80ED-1708B675F916}"/>
              </a:ext>
            </a:extLst>
          </p:cNvPr>
          <p:cNvSpPr txBox="1"/>
          <p:nvPr/>
        </p:nvSpPr>
        <p:spPr>
          <a:xfrm>
            <a:off x="84666" y="6461884"/>
            <a:ext cx="6306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Requirements are subject to change as changes are made by Mississippi Department of Education.</a:t>
            </a:r>
          </a:p>
        </p:txBody>
      </p:sp>
    </p:spTree>
    <p:extLst>
      <p:ext uri="{BB962C8B-B14F-4D97-AF65-F5344CB8AC3E}">
        <p14:creationId xmlns:p14="http://schemas.microsoft.com/office/powerpoint/2010/main" val="177040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667" y="24342"/>
            <a:ext cx="9059333" cy="708144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66" y="24343"/>
            <a:ext cx="9059334" cy="696921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latin typeface="Big Caslon"/>
                <a:cs typeface="Big Caslon"/>
              </a:rPr>
              <a:t>Traditional Diploma with Distinguished Academic Endorsement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380475"/>
              </p:ext>
            </p:extLst>
          </p:nvPr>
        </p:nvGraphicFramePr>
        <p:xfrm>
          <a:off x="103833" y="779332"/>
          <a:ext cx="5429249" cy="5707122"/>
        </p:xfrm>
        <a:graphic>
          <a:graphicData uri="http://schemas.openxmlformats.org/drawingml/2006/table">
            <a:tbl>
              <a:tblPr>
                <a:effectLst/>
                <a:tableStyleId>{3C2FFA5D-87B4-456A-9821-1D502468CF0F}</a:tableStyleId>
              </a:tblPr>
              <a:tblGrid>
                <a:gridCol w="1586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2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50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Curriculum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Area</a:t>
                      </a:r>
                      <a:endParaRPr lang="en-US" sz="1200" b="0" u="none" strike="noStrike" cap="none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Carnegie Units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Required Courses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49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English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I      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II*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III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English IV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1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Mathematics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Algebra I*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dirty="0">
                          <a:latin typeface="Big Caslon"/>
                          <a:cs typeface="Big Caslon"/>
                        </a:rPr>
                        <a:t>Two additional</a:t>
                      </a:r>
                      <a:r>
                        <a:rPr lang="en-US" sz="1200" b="0" baseline="0" dirty="0">
                          <a:latin typeface="Big Caslon"/>
                          <a:cs typeface="Big Caslon"/>
                        </a:rPr>
                        <a:t> math above Algebra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1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Biology*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Two additional science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above Biology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4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Social Studies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4 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MS Studies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World Geography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World History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1  U.S. History*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Economics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U.S. Government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50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Physical Education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50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Health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50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Arts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493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College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and  Career Readiness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A (Freshman Focus)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½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CCR B Must be taken 11</a:t>
                      </a:r>
                      <a:r>
                        <a:rPr lang="en-US" sz="1200" b="0" u="none" strike="noStrike" cap="none" baseline="30000" dirty="0">
                          <a:latin typeface="Big Caslon"/>
                          <a:cs typeface="Big Caslon"/>
                        </a:rPr>
                        <a:t>th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or 12th)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1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Technology or</a:t>
                      </a: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 Computer Science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1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200"/>
                        <a:buFont typeface="Arial"/>
                        <a:buNone/>
                      </a:pP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41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Additional Electives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baseline="0" dirty="0">
                          <a:latin typeface="Big Caslon"/>
                          <a:cs typeface="Big Caslon"/>
                        </a:rPr>
                        <a:t>8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2060"/>
                          </a:solidFill>
                          <a:latin typeface="Big Caslon"/>
                          <a:cs typeface="Big Caslon"/>
                        </a:rPr>
                        <a:t>Two advanced electives</a:t>
                      </a:r>
                      <a:r>
                        <a:rPr lang="en-US" sz="1200" b="0" u="none" strike="noStrike" cap="none" baseline="0" dirty="0">
                          <a:solidFill>
                            <a:srgbClr val="002060"/>
                          </a:solidFill>
                          <a:latin typeface="Big Caslon"/>
                          <a:cs typeface="Big Caslon"/>
                        </a:rPr>
                        <a:t> of the CPC requirements for MS IHL</a:t>
                      </a: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650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Total Units Required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Big Caslon"/>
                          <a:cs typeface="Big Caslon"/>
                        </a:rPr>
                        <a:t>28</a:t>
                      </a:r>
                      <a:endParaRPr sz="1200" b="0" dirty="0"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67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rgbClr val="002060"/>
                        </a:solidFill>
                        <a:latin typeface="Big Caslon"/>
                        <a:cs typeface="Big Caslo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9" name="Picture 8" descr="MCS logo with 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841" y="4597040"/>
            <a:ext cx="3073400" cy="29675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33082" y="790554"/>
            <a:ext cx="361091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Additional Requirements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an overall QPA of 3.0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Two elective </a:t>
            </a:r>
            <a:r>
              <a:rPr lang="en-US" sz="160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courses must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meet MS IHL  college preparatory curriculum (CPC)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national ACT readiness benchmarks sub-scores: 18 English and 22 Math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Earn three and half additional Carnegie Units for a total of 28 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*MAAP assessments (state tests) required for graduation</a:t>
            </a:r>
          </a:p>
          <a:p>
            <a:pPr marL="182880" indent="-18288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Courier New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Must successfully complete </a:t>
            </a:r>
            <a:r>
              <a:rPr lang="en-US" sz="1500" b="1" u="sng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 of the following: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 AP course with a B or higher and take the appropriate AP exam</a:t>
            </a:r>
          </a:p>
          <a:p>
            <a:pPr marL="374904" lvl="1" indent="-192024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  academic dual credit course with a B or higher in the course</a:t>
            </a:r>
          </a:p>
          <a:p>
            <a:pPr indent="-274320"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Arial"/>
              <a:buChar char="•"/>
            </a:pPr>
            <a:endParaRPr lang="en-US" sz="1600" dirty="0">
              <a:solidFill>
                <a:schemeClr val="tx2">
                  <a:lumMod val="75000"/>
                </a:schemeClr>
              </a:solidFill>
              <a:latin typeface="Big Caslon"/>
              <a:cs typeface="Big Caslo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D054E4-24AA-C341-91A7-CC2428F2B208}"/>
              </a:ext>
            </a:extLst>
          </p:cNvPr>
          <p:cNvSpPr txBox="1"/>
          <p:nvPr/>
        </p:nvSpPr>
        <p:spPr>
          <a:xfrm>
            <a:off x="84666" y="6533815"/>
            <a:ext cx="6525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Requirements are subject to change as changes are made by Mississippi Department of Education.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07997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342"/>
            <a:ext cx="9144000" cy="1090043"/>
          </a:xfrm>
        </p:spPr>
        <p:txBody>
          <a:bodyPr>
            <a:noAutofit/>
          </a:bodyPr>
          <a:lstStyle/>
          <a:p>
            <a:pPr algn="l"/>
            <a:r>
              <a:rPr lang="en-US" sz="3300" dirty="0"/>
              <a:t>Requirements for Senior Early Dismissal/Late Arrival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454" y="1494444"/>
            <a:ext cx="8304399" cy="268177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Students must have </a:t>
            </a:r>
            <a:r>
              <a:rPr lang="en-US" sz="2000" u="sng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one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 of the following:</a:t>
            </a:r>
          </a:p>
          <a:p>
            <a:pPr marL="457200" indent="-457200" algn="l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ACT sub-score of 17 in English and 19 in Math </a:t>
            </a:r>
          </a:p>
          <a:p>
            <a:pPr marL="457200" indent="-457200" algn="l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Silver level on the ACT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WorkKeys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 for CTE Endorsement</a:t>
            </a:r>
          </a:p>
          <a:p>
            <a:r>
              <a:rPr lang="en-US" sz="2000" u="sng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OR</a:t>
            </a:r>
          </a:p>
          <a:p>
            <a:pPr algn="l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                 </a:t>
            </a:r>
          </a:p>
          <a:p>
            <a:pPr marL="457200" indent="-457200" algn="l">
              <a:buFont typeface="Arial"/>
              <a:buChar char="•"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6" name="Picture 5" descr="MCS logo with ta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558" y="4556280"/>
            <a:ext cx="3073400" cy="2693341"/>
          </a:xfrm>
          <a:prstGeom prst="rect">
            <a:avLst/>
          </a:prstGeom>
        </p:spPr>
      </p:pic>
      <p:sp>
        <p:nvSpPr>
          <p:cNvPr id="8" name="Minus 7"/>
          <p:cNvSpPr/>
          <p:nvPr/>
        </p:nvSpPr>
        <p:spPr>
          <a:xfrm>
            <a:off x="-1227669" y="758826"/>
            <a:ext cx="9334502" cy="914400"/>
          </a:xfrm>
          <a:prstGeom prst="mathMinus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  <a:bevel/>
          </a:ln>
          <a:effectLst>
            <a:glow rad="101600">
              <a:schemeClr val="tx2">
                <a:lumMod val="40000"/>
                <a:lumOff val="60000"/>
                <a:alpha val="75000"/>
              </a:schemeClr>
            </a:glow>
          </a:effectLst>
          <a:scene3d>
            <a:camera prst="orthographicFront"/>
            <a:lightRig rig="threePt" dir="t"/>
          </a:scene3d>
          <a:sp3d contourW="12700">
            <a:bevelT w="114300" prst="artDeco"/>
            <a:bevelB w="114300" prst="artDeco"/>
            <a:contourClr>
              <a:schemeClr val="tx2">
                <a:lumMod val="50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81454" y="3399335"/>
            <a:ext cx="8042582" cy="252625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All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 of the following must be met: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2.5 overall QPA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Have passed or met all MAAP assessments (state tests) required for graduation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Be on track to meet diploma requirements and passing all classes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ig Caslon"/>
                <a:cs typeface="Big Caslon"/>
              </a:rPr>
              <a:t>Be concurrently in Essentials of College Math and/or Essentials for College Literacy</a:t>
            </a:r>
          </a:p>
          <a:p>
            <a:pPr algn="l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                 </a:t>
            </a:r>
          </a:p>
          <a:p>
            <a:pPr marL="457200" indent="-457200" algn="l">
              <a:buFont typeface="Arial"/>
              <a:buChar char="•"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B78933-3123-BB4F-A778-67B49A0B58F0}"/>
              </a:ext>
            </a:extLst>
          </p:cNvPr>
          <p:cNvSpPr txBox="1"/>
          <p:nvPr/>
        </p:nvSpPr>
        <p:spPr>
          <a:xfrm>
            <a:off x="84666" y="6461884"/>
            <a:ext cx="6317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Requirements are subject to change as changes are made by Mississippi Department of Education.</a:t>
            </a:r>
          </a:p>
        </p:txBody>
      </p:sp>
    </p:spTree>
    <p:extLst>
      <p:ext uri="{BB962C8B-B14F-4D97-AF65-F5344CB8AC3E}">
        <p14:creationId xmlns:p14="http://schemas.microsoft.com/office/powerpoint/2010/main" val="2734970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285511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/>
              <a:t>Notes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70382"/>
            <a:ext cx="9144000" cy="4936886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3100" dirty="0">
                <a:solidFill>
                  <a:srgbClr val="17375E"/>
                </a:solidFill>
              </a:rPr>
              <a:t>A student earning a Career &amp; Technical Endorsement may also earn an Academic Endorsement or Distinguished Academic Endorsement</a:t>
            </a:r>
          </a:p>
          <a:p>
            <a:pPr marL="457200" indent="-457200" algn="l">
              <a:buFont typeface="Arial"/>
              <a:buChar char="•"/>
            </a:pPr>
            <a:r>
              <a:rPr lang="en-US" sz="3100" dirty="0">
                <a:solidFill>
                  <a:srgbClr val="17375E"/>
                </a:solidFill>
              </a:rPr>
              <a:t>Endorsements may only be changed with parental permission</a:t>
            </a:r>
          </a:p>
          <a:p>
            <a:pPr marL="457200" indent="-457200" algn="l">
              <a:buFont typeface="Arial"/>
              <a:buChar char="•"/>
            </a:pPr>
            <a:r>
              <a:rPr lang="en-US" sz="3100" dirty="0">
                <a:solidFill>
                  <a:srgbClr val="17375E"/>
                </a:solidFill>
              </a:rPr>
              <a:t>Students should take a math or math equivalent course during their senior year</a:t>
            </a:r>
          </a:p>
          <a:p>
            <a:pPr marL="457200" indent="-457200" algn="l">
              <a:buFont typeface="Arial"/>
              <a:buChar char="•"/>
            </a:pPr>
            <a:r>
              <a:rPr lang="en-US" sz="3100" dirty="0">
                <a:solidFill>
                  <a:srgbClr val="17375E"/>
                </a:solidFill>
              </a:rPr>
              <a:t>IHL = Institutions of Higher Learning</a:t>
            </a:r>
          </a:p>
          <a:p>
            <a:pPr algn="l"/>
            <a:endParaRPr lang="en-US" sz="3000" dirty="0">
              <a:solidFill>
                <a:srgbClr val="17375E"/>
              </a:solidFill>
            </a:endParaRPr>
          </a:p>
          <a:p>
            <a:pPr algn="l"/>
            <a:endParaRPr lang="en-US" sz="3000" dirty="0">
              <a:solidFill>
                <a:srgbClr val="17375E"/>
              </a:solidFill>
            </a:endParaRPr>
          </a:p>
          <a:p>
            <a:endParaRPr lang="en-US" sz="3000" dirty="0">
              <a:solidFill>
                <a:srgbClr val="17375E"/>
              </a:solidFill>
            </a:endParaRPr>
          </a:p>
        </p:txBody>
      </p:sp>
      <p:pic>
        <p:nvPicPr>
          <p:cNvPr id="6" name="Picture 5" descr="MCS logo with ta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016" y="4383222"/>
            <a:ext cx="3073400" cy="3073400"/>
          </a:xfrm>
          <a:prstGeom prst="rect">
            <a:avLst/>
          </a:prstGeom>
        </p:spPr>
      </p:pic>
      <p:sp>
        <p:nvSpPr>
          <p:cNvPr id="8" name="Minus 7"/>
          <p:cNvSpPr/>
          <p:nvPr/>
        </p:nvSpPr>
        <p:spPr>
          <a:xfrm>
            <a:off x="-1227669" y="524730"/>
            <a:ext cx="9334502" cy="914400"/>
          </a:xfrm>
          <a:prstGeom prst="mathMinus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  <a:bevel/>
          </a:ln>
          <a:effectLst>
            <a:glow rad="101600">
              <a:schemeClr val="tx2">
                <a:lumMod val="40000"/>
                <a:lumOff val="60000"/>
                <a:alpha val="75000"/>
              </a:schemeClr>
            </a:glow>
          </a:effectLst>
          <a:scene3d>
            <a:camera prst="orthographicFront"/>
            <a:lightRig rig="threePt" dir="t"/>
          </a:scene3d>
          <a:sp3d contourW="12700">
            <a:bevelT w="114300" prst="artDeco"/>
            <a:bevelB w="114300" prst="artDeco"/>
            <a:contourClr>
              <a:schemeClr val="tx2">
                <a:lumMod val="50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C23DB0-7AE6-7E49-8597-AD5D1DCA5B88}"/>
              </a:ext>
            </a:extLst>
          </p:cNvPr>
          <p:cNvSpPr txBox="1"/>
          <p:nvPr/>
        </p:nvSpPr>
        <p:spPr>
          <a:xfrm>
            <a:off x="84666" y="6461884"/>
            <a:ext cx="6317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Requirements are subject to change as changes are made by Mississippi Department of Education.</a:t>
            </a:r>
          </a:p>
        </p:txBody>
      </p:sp>
    </p:spTree>
    <p:extLst>
      <p:ext uri="{BB962C8B-B14F-4D97-AF65-F5344CB8AC3E}">
        <p14:creationId xmlns:p14="http://schemas.microsoft.com/office/powerpoint/2010/main" val="4225115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30700</TotalTime>
  <Words>1158</Words>
  <Application>Microsoft Macintosh PowerPoint</Application>
  <PresentationFormat>On-screen Show (4:3)</PresentationFormat>
  <Paragraphs>276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Big Caslon</vt:lpstr>
      <vt:lpstr>Calibri</vt:lpstr>
      <vt:lpstr>Courier New</vt:lpstr>
      <vt:lpstr>Office Theme</vt:lpstr>
      <vt:lpstr>Graduation Requirements Endorsement Options</vt:lpstr>
      <vt:lpstr> Diploma Types</vt:lpstr>
      <vt:lpstr>Alternate Diploma for Students with a Significant Cognitive Disability </vt:lpstr>
      <vt:lpstr>Traditional Diploma</vt:lpstr>
      <vt:lpstr>Traditional Diploma with Career &amp; Technical Endorsement</vt:lpstr>
      <vt:lpstr>Traditional Diploma with Academic Endorsement</vt:lpstr>
      <vt:lpstr>Traditional Diploma with Distinguished Academic Endorsement</vt:lpstr>
      <vt:lpstr>Requirements for Senior Early Dismissal/Late Arrival</vt:lpstr>
      <vt:lpstr>Notes</vt:lpstr>
    </vt:vector>
  </TitlesOfParts>
  <Company>Madison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Madison Schools</dc:creator>
  <cp:lastModifiedBy>Sullivan, Jayme</cp:lastModifiedBy>
  <cp:revision>81</cp:revision>
  <dcterms:created xsi:type="dcterms:W3CDTF">2019-08-10T20:23:14Z</dcterms:created>
  <dcterms:modified xsi:type="dcterms:W3CDTF">2022-02-16T17:03:04Z</dcterms:modified>
</cp:coreProperties>
</file>