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8" r:id="rId4"/>
  </p:sldMasterIdLst>
  <p:notesMasterIdLst>
    <p:notesMasterId r:id="rId27"/>
  </p:notesMasterIdLst>
  <p:handoutMasterIdLst>
    <p:handoutMasterId r:id="rId28"/>
  </p:handoutMasterIdLst>
  <p:sldIdLst>
    <p:sldId id="309" r:id="rId5"/>
    <p:sldId id="277" r:id="rId6"/>
    <p:sldId id="284" r:id="rId7"/>
    <p:sldId id="279" r:id="rId8"/>
    <p:sldId id="414" r:id="rId9"/>
    <p:sldId id="317" r:id="rId10"/>
    <p:sldId id="409" r:id="rId11"/>
    <p:sldId id="295" r:id="rId12"/>
    <p:sldId id="285" r:id="rId13"/>
    <p:sldId id="394" r:id="rId14"/>
    <p:sldId id="261" r:id="rId15"/>
    <p:sldId id="410" r:id="rId16"/>
    <p:sldId id="411" r:id="rId17"/>
    <p:sldId id="412" r:id="rId18"/>
    <p:sldId id="413" r:id="rId19"/>
    <p:sldId id="286" r:id="rId20"/>
    <p:sldId id="310" r:id="rId21"/>
    <p:sldId id="297" r:id="rId22"/>
    <p:sldId id="402" r:id="rId23"/>
    <p:sldId id="328" r:id="rId24"/>
    <p:sldId id="388" r:id="rId25"/>
    <p:sldId id="271" r:id="rId26"/>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456D24-3FAA-480D-8289-E961981ACAB3}">
          <p14:sldIdLst>
            <p14:sldId id="309"/>
            <p14:sldId id="277"/>
            <p14:sldId id="284"/>
            <p14:sldId id="279"/>
            <p14:sldId id="414"/>
            <p14:sldId id="317"/>
            <p14:sldId id="409"/>
            <p14:sldId id="295"/>
            <p14:sldId id="285"/>
            <p14:sldId id="394"/>
            <p14:sldId id="261"/>
            <p14:sldId id="410"/>
            <p14:sldId id="411"/>
            <p14:sldId id="412"/>
            <p14:sldId id="413"/>
            <p14:sldId id="286"/>
            <p14:sldId id="310"/>
            <p14:sldId id="297"/>
            <p14:sldId id="402"/>
            <p14:sldId id="328"/>
            <p14:sldId id="388"/>
            <p14:sldId id="271"/>
          </p14:sldIdLst>
        </p14:section>
        <p14:section name="Untitled Section" id="{29CC8135-A9FF-4835-9DEF-C4E171FE796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9D3721-3088-4AFB-B0A9-C602CB02D75D}" v="525" dt="2024-11-21T17:25:23.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C14EB1-AB52-4A72-A65C-2920F52E8D3F}"/>
              </a:ext>
            </a:extLst>
          </p:cNvPr>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A28D37-16AE-4DFB-8CA2-627B8D7780C8}"/>
              </a:ext>
            </a:extLst>
          </p:cNvPr>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D5199FB0-5240-4DD0-A560-73DE69306F46}" type="datetimeFigureOut">
              <a:rPr lang="en-US" smtClean="0"/>
              <a:t>11/22/2024</a:t>
            </a:fld>
            <a:endParaRPr lang="en-US"/>
          </a:p>
        </p:txBody>
      </p:sp>
      <p:sp>
        <p:nvSpPr>
          <p:cNvPr id="4" name="Footer Placeholder 3">
            <a:extLst>
              <a:ext uri="{FF2B5EF4-FFF2-40B4-BE49-F238E27FC236}">
                <a16:creationId xmlns:a16="http://schemas.microsoft.com/office/drawing/2014/main" id="{A5E48170-69BC-4869-BE8F-E8A92684BA3D}"/>
              </a:ext>
            </a:extLst>
          </p:cNvPr>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B993E9-B10A-4173-B1F7-83DECBF83B53}"/>
              </a:ext>
            </a:extLst>
          </p:cNvPr>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6A68EDEF-E06B-44E9-BC16-7C3CA3DA38EA}" type="slidenum">
              <a:rPr lang="en-US" smtClean="0"/>
              <a:t>‹#›</a:t>
            </a:fld>
            <a:endParaRPr lang="en-US"/>
          </a:p>
        </p:txBody>
      </p:sp>
    </p:spTree>
    <p:extLst>
      <p:ext uri="{BB962C8B-B14F-4D97-AF65-F5344CB8AC3E}">
        <p14:creationId xmlns:p14="http://schemas.microsoft.com/office/powerpoint/2010/main" val="91533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9488E6-1D31-49A7-872A-AE6934113C7F}"/>
              </a:ext>
            </a:extLst>
          </p:cNvPr>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FBCA057-45D4-4F2A-B836-A579B1DB19B0}"/>
              </a:ext>
            </a:extLst>
          </p:cNvPr>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3CFC957B-A00A-407E-BE73-789BA69575F5}" type="datetimeFigureOut">
              <a:rPr lang="en-US"/>
              <a:pPr>
                <a:defRPr/>
              </a:pPr>
              <a:t>11/22/2024</a:t>
            </a:fld>
            <a:endParaRPr lang="en-US"/>
          </a:p>
        </p:txBody>
      </p:sp>
      <p:sp>
        <p:nvSpPr>
          <p:cNvPr id="4" name="Slide Image Placeholder 3">
            <a:extLst>
              <a:ext uri="{FF2B5EF4-FFF2-40B4-BE49-F238E27FC236}">
                <a16:creationId xmlns:a16="http://schemas.microsoft.com/office/drawing/2014/main" id="{F43256FA-C51E-464D-B04E-6AE3FE6DBDCD}"/>
              </a:ext>
            </a:extLst>
          </p:cNvPr>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a:extLst>
              <a:ext uri="{FF2B5EF4-FFF2-40B4-BE49-F238E27FC236}">
                <a16:creationId xmlns:a16="http://schemas.microsoft.com/office/drawing/2014/main" id="{921A6CAE-7D4F-4AEF-872E-192DA48AFDFD}"/>
              </a:ext>
            </a:extLst>
          </p:cNvPr>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4545988-D469-48AB-B975-83E81DFB3B08}"/>
              </a:ext>
            </a:extLst>
          </p:cNvPr>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5BAA7AA4-EE86-4D32-A6C5-80306C64A5C5}"/>
              </a:ext>
            </a:extLst>
          </p:cNvPr>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atin typeface="Calibri" panose="020F0502020204030204" pitchFamily="34" charset="0"/>
              </a:defRPr>
            </a:lvl1pPr>
          </a:lstStyle>
          <a:p>
            <a:fld id="{27E6F2F5-1555-475E-B1A2-13C0A84B5C7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E6F2F5-1555-475E-B1A2-13C0A84B5C7D}" type="slidenum">
              <a:rPr lang="en-US" altLang="en-US" smtClean="0"/>
              <a:pPr/>
              <a:t>9</a:t>
            </a:fld>
            <a:endParaRPr lang="en-US" altLang="en-US"/>
          </a:p>
        </p:txBody>
      </p:sp>
    </p:spTree>
    <p:extLst>
      <p:ext uri="{BB962C8B-B14F-4D97-AF65-F5344CB8AC3E}">
        <p14:creationId xmlns:p14="http://schemas.microsoft.com/office/powerpoint/2010/main" val="1415614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932170" y="4323845"/>
            <a:ext cx="2297429" cy="365125"/>
          </a:xfrm>
        </p:spPr>
        <p:txBody>
          <a:bodyPr/>
          <a:lstStyle/>
          <a:p>
            <a:pPr>
              <a:defRPr/>
            </a:pPr>
            <a:fld id="{5CBE4111-D258-4C81-8AD1-3ED727E2EE68}" type="datetimeFigureOut">
              <a:rPr lang="en-US" smtClean="0"/>
              <a:pPr>
                <a:defRPr/>
              </a:pPr>
              <a:t>11/22/2024</a:t>
            </a:fld>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714819DD-0A85-4785-A5F7-096A4D42CD3F}" type="slidenum">
              <a:rPr lang="en-US" altLang="en-US" smtClean="0"/>
              <a:pPr/>
              <a:t>‹#›</a:t>
            </a:fld>
            <a:endParaRPr lang="en-US" altLang="en-US"/>
          </a:p>
        </p:txBody>
      </p:sp>
    </p:spTree>
    <p:extLst>
      <p:ext uri="{BB962C8B-B14F-4D97-AF65-F5344CB8AC3E}">
        <p14:creationId xmlns:p14="http://schemas.microsoft.com/office/powerpoint/2010/main" val="77949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3AFCDF9-24AF-421C-9623-D7F23110E991}" type="datetimeFigureOut">
              <a:rPr lang="en-US" smtClean="0"/>
              <a:pPr>
                <a:defRPr/>
              </a:pPr>
              <a:t>11/22/2024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BF443BE-727D-4056-8A1D-881549534517}" type="slidenum">
              <a:rPr lang="en-US" altLang="en-US" smtClean="0"/>
              <a:pPr/>
              <a:t>‹#›</a:t>
            </a:fld>
            <a:endParaRPr lang="en-US" altLang="en-US"/>
          </a:p>
        </p:txBody>
      </p:sp>
    </p:spTree>
    <p:extLst>
      <p:ext uri="{BB962C8B-B14F-4D97-AF65-F5344CB8AC3E}">
        <p14:creationId xmlns:p14="http://schemas.microsoft.com/office/powerpoint/2010/main" val="39447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C3AFCDF9-24AF-421C-9623-D7F23110E991}" type="datetimeFigureOut">
              <a:rPr lang="en-US" smtClean="0"/>
              <a:pPr>
                <a:defRPr/>
              </a:pPr>
              <a:t>11/22/2024</a:t>
            </a:fld>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BF443BE-727D-4056-8A1D-881549534517}" type="slidenum">
              <a:rPr lang="en-US" altLang="en-US" smtClean="0"/>
              <a:pPr/>
              <a:t>‹#›</a:t>
            </a:fld>
            <a:endParaRPr lang="en-US" altLang="en-US"/>
          </a:p>
        </p:txBody>
      </p:sp>
    </p:spTree>
    <p:extLst>
      <p:ext uri="{BB962C8B-B14F-4D97-AF65-F5344CB8AC3E}">
        <p14:creationId xmlns:p14="http://schemas.microsoft.com/office/powerpoint/2010/main" val="164429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C3AFCDF9-24AF-421C-9623-D7F23110E991}" type="datetimeFigureOut">
              <a:rPr lang="en-US" smtClean="0"/>
              <a:pPr>
                <a:defRPr/>
              </a:pPr>
              <a:t>11/22/2024</a:t>
            </a:fld>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BF443BE-727D-4056-8A1D-881549534517}" type="slidenum">
              <a:rPr lang="en-US" altLang="en-US" smtClean="0"/>
              <a:pPr/>
              <a:t>‹#›</a:t>
            </a:fld>
            <a:endParaRPr lang="en-US"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2723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fld id="{C3AFCDF9-24AF-421C-9623-D7F23110E991}" type="datetimeFigureOut">
              <a:rPr lang="en-US" smtClean="0"/>
              <a:pPr>
                <a:defRPr/>
              </a:pPr>
              <a:t>11/22/2024</a:t>
            </a:fld>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BF443BE-727D-4056-8A1D-881549534517}" type="slidenum">
              <a:rPr lang="en-US" altLang="en-US" smtClean="0"/>
              <a:pPr/>
              <a:t>‹#›</a:t>
            </a:fld>
            <a:endParaRPr lang="en-US" altLang="en-US"/>
          </a:p>
        </p:txBody>
      </p:sp>
    </p:spTree>
    <p:extLst>
      <p:ext uri="{BB962C8B-B14F-4D97-AF65-F5344CB8AC3E}">
        <p14:creationId xmlns:p14="http://schemas.microsoft.com/office/powerpoint/2010/main" val="594745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C3AFCDF9-24AF-421C-9623-D7F23110E991}" type="datetimeFigureOut">
              <a:rPr lang="en-US" smtClean="0"/>
              <a:pPr>
                <a:defRPr/>
              </a:pPr>
              <a:t>11/22/2024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BF443BE-727D-4056-8A1D-881549534517}" type="slidenum">
              <a:rPr lang="en-US" altLang="en-US" smtClean="0"/>
              <a:pPr/>
              <a:t>‹#›</a:t>
            </a:fld>
            <a:endParaRPr lang="en-US" altLang="en-US"/>
          </a:p>
        </p:txBody>
      </p:sp>
    </p:spTree>
    <p:extLst>
      <p:ext uri="{BB962C8B-B14F-4D97-AF65-F5344CB8AC3E}">
        <p14:creationId xmlns:p14="http://schemas.microsoft.com/office/powerpoint/2010/main" val="381088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C3AFCDF9-24AF-421C-9623-D7F23110E991}" type="datetimeFigureOut">
              <a:rPr lang="en-US" smtClean="0"/>
              <a:pPr>
                <a:defRPr/>
              </a:pPr>
              <a:t>11/22/2024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BF443BE-727D-4056-8A1D-881549534517}" type="slidenum">
              <a:rPr lang="en-US" altLang="en-US" smtClean="0"/>
              <a:pPr/>
              <a:t>‹#›</a:t>
            </a:fld>
            <a:endParaRPr lang="en-US" altLang="en-US"/>
          </a:p>
        </p:txBody>
      </p:sp>
    </p:spTree>
    <p:extLst>
      <p:ext uri="{BB962C8B-B14F-4D97-AF65-F5344CB8AC3E}">
        <p14:creationId xmlns:p14="http://schemas.microsoft.com/office/powerpoint/2010/main" val="256103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438AFBC-43B4-4050-AB78-F6575713D953}" type="datetimeFigureOut">
              <a:rPr lang="en-US" smtClean="0"/>
              <a:pPr>
                <a:defRPr/>
              </a:pPr>
              <a:t>11/22/2024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AAF2A52-4251-47D9-87A2-41BE70850AF9}" type="slidenum">
              <a:rPr lang="en-US" altLang="en-US" smtClean="0"/>
              <a:pPr/>
              <a:t>‹#›</a:t>
            </a:fld>
            <a:endParaRPr lang="en-US" altLang="en-US"/>
          </a:p>
        </p:txBody>
      </p:sp>
    </p:spTree>
    <p:extLst>
      <p:ext uri="{BB962C8B-B14F-4D97-AF65-F5344CB8AC3E}">
        <p14:creationId xmlns:p14="http://schemas.microsoft.com/office/powerpoint/2010/main" val="161299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25E0E696-DC3F-444C-A8D7-CEAFD7391D68}" type="datetimeFigureOut">
              <a:rPr lang="en-US" smtClean="0"/>
              <a:pPr>
                <a:defRPr/>
              </a:pPr>
              <a:t>11/22/2024</a:t>
            </a:fld>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648182D8-C99E-4AA9-8837-53E18E64A9AE}" type="slidenum">
              <a:rPr lang="en-US" altLang="en-US" smtClean="0"/>
              <a:pPr/>
              <a:t>‹#›</a:t>
            </a:fld>
            <a:endParaRPr lang="en-US" altLang="en-US"/>
          </a:p>
        </p:txBody>
      </p:sp>
    </p:spTree>
    <p:extLst>
      <p:ext uri="{BB962C8B-B14F-4D97-AF65-F5344CB8AC3E}">
        <p14:creationId xmlns:p14="http://schemas.microsoft.com/office/powerpoint/2010/main" val="92627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9B6780-4388-4744-9C57-893472583B34}" type="datetimeFigureOut">
              <a:rPr lang="en-US" smtClean="0"/>
              <a:pPr>
                <a:defRPr/>
              </a:pPr>
              <a:t>11/22/2024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AA17D8-888B-4987-ABDF-8454335AC48C}" type="slidenum">
              <a:rPr lang="en-US" altLang="en-US" smtClean="0"/>
              <a:pPr/>
              <a:t>‹#›</a:t>
            </a:fld>
            <a:endParaRPr lang="en-US" altLang="en-US"/>
          </a:p>
        </p:txBody>
      </p:sp>
    </p:spTree>
    <p:extLst>
      <p:ext uri="{BB962C8B-B14F-4D97-AF65-F5344CB8AC3E}">
        <p14:creationId xmlns:p14="http://schemas.microsoft.com/office/powerpoint/2010/main" val="396426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0DB3C2FE-CEF3-4D4A-8883-527B574B55C6}" type="datetimeFigureOut">
              <a:rPr lang="en-US" smtClean="0"/>
              <a:pPr>
                <a:defRPr/>
              </a:pPr>
              <a:t>11/22/2024</a:t>
            </a:fld>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1615A222-92CF-4677-9840-6565D239F67E}" type="slidenum">
              <a:rPr lang="en-US" altLang="en-US" smtClean="0"/>
              <a:pPr/>
              <a:t>‹#›</a:t>
            </a:fld>
            <a:endParaRPr lang="en-US" altLang="en-US"/>
          </a:p>
        </p:txBody>
      </p:sp>
    </p:spTree>
    <p:extLst>
      <p:ext uri="{BB962C8B-B14F-4D97-AF65-F5344CB8AC3E}">
        <p14:creationId xmlns:p14="http://schemas.microsoft.com/office/powerpoint/2010/main" val="176809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CBF4597C-668A-4036-A111-38C71153D286}" type="datetimeFigureOut">
              <a:rPr lang="en-US" smtClean="0"/>
              <a:pPr>
                <a:defRPr/>
              </a:pPr>
              <a:t>11/22/2024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14975AE-37DE-4106-A715-EDE5C32A75FD}" type="slidenum">
              <a:rPr lang="en-US" altLang="en-US" smtClean="0"/>
              <a:pPr/>
              <a:t>‹#›</a:t>
            </a:fld>
            <a:endParaRPr lang="en-US" altLang="en-US"/>
          </a:p>
        </p:txBody>
      </p:sp>
    </p:spTree>
    <p:extLst>
      <p:ext uri="{BB962C8B-B14F-4D97-AF65-F5344CB8AC3E}">
        <p14:creationId xmlns:p14="http://schemas.microsoft.com/office/powerpoint/2010/main" val="260413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4173038-CB75-46AD-B496-67BC003B246A}" type="datetimeFigureOut">
              <a:rPr lang="en-US" smtClean="0"/>
              <a:pPr>
                <a:defRPr/>
              </a:pPr>
              <a:t>11/22/2024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1B6F0E6-B16A-41CE-AB98-320189BFCB6C}" type="slidenum">
              <a:rPr lang="en-US" altLang="en-US" smtClean="0"/>
              <a:pPr/>
              <a:t>‹#›</a:t>
            </a:fld>
            <a:endParaRPr lang="en-US" altLang="en-US"/>
          </a:p>
        </p:txBody>
      </p:sp>
    </p:spTree>
    <p:extLst>
      <p:ext uri="{BB962C8B-B14F-4D97-AF65-F5344CB8AC3E}">
        <p14:creationId xmlns:p14="http://schemas.microsoft.com/office/powerpoint/2010/main" val="266788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D4E1EFC-31BE-4A16-A388-6CAEEB288F42}" type="datetimeFigureOut">
              <a:rPr lang="en-US" smtClean="0"/>
              <a:pPr>
                <a:defRPr/>
              </a:pPr>
              <a:t>11/22/2024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51877F7-1340-45D7-A3A2-8DCC57FA6885}" type="slidenum">
              <a:rPr lang="en-US" altLang="en-US" smtClean="0"/>
              <a:pPr/>
              <a:t>‹#›</a:t>
            </a:fld>
            <a:endParaRPr lang="en-US" altLang="en-US"/>
          </a:p>
        </p:txBody>
      </p:sp>
    </p:spTree>
    <p:extLst>
      <p:ext uri="{BB962C8B-B14F-4D97-AF65-F5344CB8AC3E}">
        <p14:creationId xmlns:p14="http://schemas.microsoft.com/office/powerpoint/2010/main" val="267982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5495794-EBF9-4F91-9C3F-9047D09FD97A}" type="datetimeFigureOut">
              <a:rPr lang="en-US" smtClean="0"/>
              <a:pPr>
                <a:defRPr/>
              </a:pPr>
              <a:t>11/22/2024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E0E7C47-EF5A-4916-BF35-D4888976F062}" type="slidenum">
              <a:rPr lang="en-US" altLang="en-US" smtClean="0"/>
              <a:pPr/>
              <a:t>‹#›</a:t>
            </a:fld>
            <a:endParaRPr lang="en-US" altLang="en-US"/>
          </a:p>
        </p:txBody>
      </p:sp>
    </p:spTree>
    <p:extLst>
      <p:ext uri="{BB962C8B-B14F-4D97-AF65-F5344CB8AC3E}">
        <p14:creationId xmlns:p14="http://schemas.microsoft.com/office/powerpoint/2010/main" val="67063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6F1922D-0E80-4407-98B4-818F8E5B7547}" type="datetimeFigureOut">
              <a:rPr lang="en-US" smtClean="0"/>
              <a:pPr>
                <a:defRPr/>
              </a:pPr>
              <a:t>11/22/2024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BC80CC8-211B-4128-9479-DFFF010341C1}" type="slidenum">
              <a:rPr lang="en-US" altLang="en-US" smtClean="0"/>
              <a:pPr/>
              <a:t>‹#›</a:t>
            </a:fld>
            <a:endParaRPr lang="en-US" altLang="en-US"/>
          </a:p>
        </p:txBody>
      </p:sp>
    </p:spTree>
    <p:extLst>
      <p:ext uri="{BB962C8B-B14F-4D97-AF65-F5344CB8AC3E}">
        <p14:creationId xmlns:p14="http://schemas.microsoft.com/office/powerpoint/2010/main" val="229750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4443F4E-220F-43EA-8BF1-03AE380DB433}" type="datetimeFigureOut">
              <a:rPr lang="en-US" smtClean="0"/>
              <a:pPr>
                <a:defRPr/>
              </a:pPr>
              <a:t>11/22/2024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BE5538E-5EEF-4605-BDCA-8B4090F0BFA1}" type="slidenum">
              <a:rPr lang="en-US" altLang="en-US" smtClean="0"/>
              <a:pPr/>
              <a:t>‹#›</a:t>
            </a:fld>
            <a:endParaRPr lang="en-US" altLang="en-US"/>
          </a:p>
        </p:txBody>
      </p:sp>
    </p:spTree>
    <p:extLst>
      <p:ext uri="{BB962C8B-B14F-4D97-AF65-F5344CB8AC3E}">
        <p14:creationId xmlns:p14="http://schemas.microsoft.com/office/powerpoint/2010/main" val="356557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3AFCDF9-24AF-421C-9623-D7F23110E991}" type="datetimeFigureOut">
              <a:rPr lang="en-US" smtClean="0"/>
              <a:pPr>
                <a:defRPr/>
              </a:pPr>
              <a:t>11/22/2024</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BF443BE-727D-4056-8A1D-881549534517}" type="slidenum">
              <a:rPr lang="en-US" altLang="en-US" smtClean="0"/>
              <a:pPr/>
              <a:t>‹#›</a:t>
            </a:fld>
            <a:endParaRPr lang="en-US" altLang="en-US"/>
          </a:p>
        </p:txBody>
      </p:sp>
    </p:spTree>
    <p:extLst>
      <p:ext uri="{BB962C8B-B14F-4D97-AF65-F5344CB8AC3E}">
        <p14:creationId xmlns:p14="http://schemas.microsoft.com/office/powerpoint/2010/main" val="1170803755"/>
      </p:ext>
    </p:extLst>
  </p:cSld>
  <p:clrMap bg1="dk1" tx1="lt1" bg2="dk2" tx2="lt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 id="2147484390" r:id="rId12"/>
    <p:sldLayoutId id="2147484391" r:id="rId13"/>
    <p:sldLayoutId id="2147484392" r:id="rId14"/>
    <p:sldLayoutId id="2147484393" r:id="rId15"/>
    <p:sldLayoutId id="2147484394" r:id="rId16"/>
    <p:sldLayoutId id="21474843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jlanier@volusia.k12.fl.us" TargetMode="External"/><Relationship Id="rId2" Type="http://schemas.openxmlformats.org/officeDocument/2006/relationships/hyperlink" Target="https://www.vcsedu.org/ct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F5C4AC2-EA21-4239-924D-6C85BB239350}"/>
              </a:ext>
            </a:extLst>
          </p:cNvPr>
          <p:cNvSpPr>
            <a:spLocks noGrp="1" noChangeArrowheads="1"/>
          </p:cNvSpPr>
          <p:nvPr>
            <p:ph type="ctrTitle"/>
          </p:nvPr>
        </p:nvSpPr>
        <p:spPr>
          <a:xfrm>
            <a:off x="685800" y="990600"/>
            <a:ext cx="7772400" cy="1143000"/>
          </a:xfrm>
        </p:spPr>
        <p:txBody>
          <a:bodyPr/>
          <a:lstStyle/>
          <a:p>
            <a:pPr>
              <a:defRPr/>
            </a:pPr>
            <a:r>
              <a:rPr lang="en-US" sz="5400">
                <a:solidFill>
                  <a:schemeClr val="tx1"/>
                </a:solidFill>
                <a:latin typeface="Cambria" pitchFamily="18" charset="0"/>
              </a:rPr>
              <a:t>High School Planning </a:t>
            </a:r>
            <a:endParaRPr lang="en-US">
              <a:solidFill>
                <a:schemeClr val="tx1"/>
              </a:solidFill>
              <a:latin typeface="Cambria" pitchFamily="18" charset="0"/>
            </a:endParaRPr>
          </a:p>
        </p:txBody>
      </p:sp>
      <p:sp>
        <p:nvSpPr>
          <p:cNvPr id="13315" name="Rectangle 3">
            <a:extLst>
              <a:ext uri="{FF2B5EF4-FFF2-40B4-BE49-F238E27FC236}">
                <a16:creationId xmlns:a16="http://schemas.microsoft.com/office/drawing/2014/main" id="{3320C8C5-3500-4DCA-A6EC-97C8BC79F873}"/>
              </a:ext>
            </a:extLst>
          </p:cNvPr>
          <p:cNvSpPr>
            <a:spLocks noGrp="1" noChangeArrowheads="1"/>
          </p:cNvSpPr>
          <p:nvPr>
            <p:ph type="subTitle" idx="1"/>
          </p:nvPr>
        </p:nvSpPr>
        <p:spPr>
          <a:xfrm>
            <a:off x="1371600" y="2667000"/>
            <a:ext cx="6248400" cy="2286000"/>
          </a:xfrm>
        </p:spPr>
        <p:txBody>
          <a:bodyPr>
            <a:normAutofit lnSpcReduction="10000"/>
          </a:bodyPr>
          <a:lstStyle/>
          <a:p>
            <a:r>
              <a:rPr lang="en-US" altLang="en-US" sz="3600">
                <a:latin typeface="Cambria" panose="02040503050406030204" pitchFamily="18" charset="0"/>
              </a:rPr>
              <a:t>Jana Lanier</a:t>
            </a:r>
          </a:p>
          <a:p>
            <a:r>
              <a:rPr lang="en-US" altLang="en-US" sz="3600">
                <a:latin typeface="Cambria" panose="02040503050406030204" pitchFamily="18" charset="0"/>
              </a:rPr>
              <a:t>Creekside Middle School</a:t>
            </a:r>
          </a:p>
          <a:p>
            <a:r>
              <a:rPr lang="en-US" altLang="en-US" sz="3600">
                <a:latin typeface="Cambria" panose="02040503050406030204" pitchFamily="18" charset="0"/>
              </a:rPr>
              <a:t>8th Grade Counselor</a:t>
            </a:r>
          </a:p>
          <a:p>
            <a:r>
              <a:rPr lang="en-US" altLang="en-US" sz="3600">
                <a:latin typeface="Cambria" panose="02040503050406030204" pitchFamily="18" charset="0"/>
              </a:rPr>
              <a:t>322-6155 Ext. 38920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38A4C9C-D437-4B11-80ED-FD9D3B00A904}"/>
              </a:ext>
            </a:extLst>
          </p:cNvPr>
          <p:cNvSpPr>
            <a:spLocks noGrp="1"/>
          </p:cNvSpPr>
          <p:nvPr>
            <p:ph sz="half" idx="2"/>
          </p:nvPr>
        </p:nvSpPr>
        <p:spPr>
          <a:xfrm>
            <a:off x="3741088" y="2971800"/>
            <a:ext cx="5071174" cy="3521655"/>
          </a:xfrm>
        </p:spPr>
        <p:txBody>
          <a:bodyPr>
            <a:normAutofit fontScale="92500" lnSpcReduction="10000"/>
          </a:bodyPr>
          <a:lstStyle/>
          <a:p>
            <a:pPr marL="0" indent="0">
              <a:buNone/>
            </a:pPr>
            <a:endParaRPr lang="en-US" sz="1200"/>
          </a:p>
          <a:p>
            <a:pPr marL="0" indent="0" algn="r">
              <a:buNone/>
            </a:pPr>
            <a:r>
              <a:rPr lang="en-US" sz="2000" b="1">
                <a:solidFill>
                  <a:schemeClr val="accent6"/>
                </a:solidFill>
                <a:effectLst>
                  <a:outerShdw blurRad="38100" dist="38100" dir="2700000" algn="tl">
                    <a:srgbClr val="000000">
                      <a:alpha val="43137"/>
                    </a:srgbClr>
                  </a:outerShdw>
                </a:effectLst>
              </a:rPr>
              <a:t>HIGH SCHOOL SHOWCASE EVENT</a:t>
            </a:r>
          </a:p>
          <a:p>
            <a:pPr marL="0" indent="0" algn="r">
              <a:buNone/>
            </a:pPr>
            <a:r>
              <a:rPr lang="en-US" sz="2000" b="1">
                <a:solidFill>
                  <a:schemeClr val="accent6"/>
                </a:solidFill>
              </a:rPr>
              <a:t>Thursday, December 12, 2024 </a:t>
            </a:r>
          </a:p>
          <a:p>
            <a:pPr marL="0" indent="0" algn="r">
              <a:buNone/>
            </a:pPr>
            <a:r>
              <a:rPr lang="en-US" sz="2000" b="1">
                <a:solidFill>
                  <a:schemeClr val="accent6"/>
                </a:solidFill>
              </a:rPr>
              <a:t>5:30pm – 7:30pm</a:t>
            </a:r>
          </a:p>
          <a:p>
            <a:pPr marL="0" indent="0" algn="r">
              <a:buNone/>
            </a:pPr>
            <a:r>
              <a:rPr lang="en-US" sz="2000" b="1">
                <a:solidFill>
                  <a:schemeClr val="accent6"/>
                </a:solidFill>
              </a:rPr>
              <a:t>Volusia County Fairgrounds, Deland, FL</a:t>
            </a:r>
            <a:br>
              <a:rPr lang="en-US" sz="2000" b="1">
                <a:solidFill>
                  <a:srgbClr val="FF0000"/>
                </a:solidFill>
              </a:rPr>
            </a:br>
            <a:endParaRPr lang="en-US" sz="2000" b="1">
              <a:solidFill>
                <a:srgbClr val="FF0000"/>
              </a:solidFill>
            </a:endParaRPr>
          </a:p>
          <a:p>
            <a:pPr marL="0" indent="0" algn="r">
              <a:buNone/>
            </a:pPr>
            <a:endParaRPr lang="en-US" sz="1200" b="1">
              <a:solidFill>
                <a:srgbClr val="FF0000"/>
              </a:solidFill>
            </a:endParaRPr>
          </a:p>
          <a:p>
            <a:pPr algn="r"/>
            <a:r>
              <a:rPr lang="en-US" sz="1600"/>
              <a:t>Speak with Academy Students and Teachers!</a:t>
            </a:r>
            <a:br>
              <a:rPr lang="en-US" sz="1600"/>
            </a:br>
            <a:endParaRPr lang="en-US" sz="1600"/>
          </a:p>
          <a:p>
            <a:pPr algn="r">
              <a:lnSpc>
                <a:spcPct val="160000"/>
              </a:lnSpc>
            </a:pPr>
            <a:r>
              <a:rPr lang="en-US" sz="1600" b="1" u="sng"/>
              <a:t>Applications</a:t>
            </a:r>
            <a:r>
              <a:rPr lang="en-US" sz="1600"/>
              <a:t> available on FOCUS Parent Portal from December 13, 2024 through January 31, 2025 </a:t>
            </a:r>
          </a:p>
          <a:p>
            <a:endParaRPr lang="en-US" sz="2400"/>
          </a:p>
        </p:txBody>
      </p:sp>
      <p:pic>
        <p:nvPicPr>
          <p:cNvPr id="9" name="Picture 8">
            <a:extLst>
              <a:ext uri="{FF2B5EF4-FFF2-40B4-BE49-F238E27FC236}">
                <a16:creationId xmlns:a16="http://schemas.microsoft.com/office/drawing/2014/main" id="{41FA1080-E2A2-42B5-A350-8E87581DF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75920"/>
            <a:ext cx="2819400" cy="1388774"/>
          </a:xfrm>
          <a:prstGeom prst="rect">
            <a:avLst/>
          </a:prstGeom>
        </p:spPr>
      </p:pic>
      <p:pic>
        <p:nvPicPr>
          <p:cNvPr id="2" name="Picture 1">
            <a:extLst>
              <a:ext uri="{FF2B5EF4-FFF2-40B4-BE49-F238E27FC236}">
                <a16:creationId xmlns:a16="http://schemas.microsoft.com/office/drawing/2014/main" id="{FF32C789-6534-82E4-2814-82CA1CD5E9CA}"/>
              </a:ext>
            </a:extLst>
          </p:cNvPr>
          <p:cNvPicPr>
            <a:picLocks noChangeAspect="1"/>
          </p:cNvPicPr>
          <p:nvPr/>
        </p:nvPicPr>
        <p:blipFill>
          <a:blip r:embed="rId3"/>
          <a:stretch>
            <a:fillRect/>
          </a:stretch>
        </p:blipFill>
        <p:spPr>
          <a:xfrm>
            <a:off x="152400" y="1472210"/>
            <a:ext cx="3878912" cy="5021245"/>
          </a:xfrm>
          <a:prstGeom prst="rect">
            <a:avLst/>
          </a:prstGeom>
        </p:spPr>
      </p:pic>
    </p:spTree>
    <p:extLst>
      <p:ext uri="{BB962C8B-B14F-4D97-AF65-F5344CB8AC3E}">
        <p14:creationId xmlns:p14="http://schemas.microsoft.com/office/powerpoint/2010/main" val="122961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29140-1395-499E-B023-6E206831C8E0}"/>
              </a:ext>
            </a:extLst>
          </p:cNvPr>
          <p:cNvSpPr>
            <a:spLocks noGrp="1"/>
          </p:cNvSpPr>
          <p:nvPr>
            <p:ph idx="1"/>
          </p:nvPr>
        </p:nvSpPr>
        <p:spPr>
          <a:xfrm>
            <a:off x="381000" y="1676400"/>
            <a:ext cx="8229600" cy="4625975"/>
          </a:xfrm>
        </p:spPr>
        <p:txBody>
          <a:bodyPr rtlCol="0">
            <a:normAutofit fontScale="47500" lnSpcReduction="20000"/>
          </a:bodyPr>
          <a:lstStyle/>
          <a:p>
            <a:pPr marL="438912" indent="-320040" eaLnBrk="1" fontAlgn="auto" hangingPunct="1">
              <a:spcBef>
                <a:spcPts val="0"/>
              </a:spcBef>
              <a:spcAft>
                <a:spcPts val="1800"/>
              </a:spcAft>
              <a:buFont typeface="Wingdings 2"/>
              <a:buChar char=""/>
              <a:defRPr/>
            </a:pPr>
            <a:r>
              <a:rPr lang="en-US" sz="5100" b="1">
                <a:effectLst>
                  <a:outerShdw blurRad="38100" dist="38100" dir="2700000" algn="tl">
                    <a:srgbClr val="000000">
                      <a:alpha val="43137"/>
                    </a:srgbClr>
                  </a:outerShdw>
                </a:effectLst>
              </a:rPr>
              <a:t>Typically replaces one elective class a year</a:t>
            </a:r>
          </a:p>
          <a:p>
            <a:pPr marL="438912" indent="-320040" eaLnBrk="1" fontAlgn="auto" hangingPunct="1">
              <a:spcBef>
                <a:spcPts val="0"/>
              </a:spcBef>
              <a:spcAft>
                <a:spcPts val="1800"/>
              </a:spcAft>
              <a:buFont typeface="Wingdings 2"/>
              <a:buChar char=""/>
              <a:defRPr/>
            </a:pPr>
            <a:r>
              <a:rPr lang="en-US" sz="5100" b="1">
                <a:effectLst>
                  <a:outerShdw blurRad="38100" dist="38100" dir="2700000" algn="tl">
                    <a:srgbClr val="000000">
                      <a:alpha val="43137"/>
                    </a:srgbClr>
                  </a:outerShdw>
                </a:effectLst>
              </a:rPr>
              <a:t>Small learning community </a:t>
            </a:r>
            <a:r>
              <a:rPr lang="en-US" sz="5100"/>
              <a:t>that combines core classes with a career focus. </a:t>
            </a:r>
          </a:p>
          <a:p>
            <a:pPr marL="438912" indent="-320040" eaLnBrk="1" fontAlgn="auto" hangingPunct="1">
              <a:spcBef>
                <a:spcPts val="0"/>
              </a:spcBef>
              <a:spcAft>
                <a:spcPts val="1800"/>
              </a:spcAft>
              <a:buFont typeface="Wingdings 2"/>
              <a:buChar char=""/>
              <a:defRPr/>
            </a:pPr>
            <a:r>
              <a:rPr lang="en-US" sz="5100"/>
              <a:t>Provides </a:t>
            </a:r>
            <a:r>
              <a:rPr lang="en-US" sz="5100" b="1">
                <a:effectLst>
                  <a:outerShdw blurRad="38100" dist="38100" dir="2700000" algn="tl">
                    <a:srgbClr val="000000">
                      <a:alpha val="43137"/>
                    </a:srgbClr>
                  </a:outerShdw>
                </a:effectLst>
              </a:rPr>
              <a:t>unique learning opportunities</a:t>
            </a:r>
            <a:r>
              <a:rPr lang="en-US" sz="5100"/>
              <a:t> through business, </a:t>
            </a:r>
            <a:r>
              <a:rPr lang="en-US" sz="5100" b="1"/>
              <a:t>hands-on learning</a:t>
            </a:r>
            <a:r>
              <a:rPr lang="en-US" sz="5100"/>
              <a:t>, </a:t>
            </a:r>
            <a:r>
              <a:rPr lang="en-US" sz="5100" b="1"/>
              <a:t>career </a:t>
            </a:r>
            <a:r>
              <a:rPr lang="en-US" sz="5100" b="1">
                <a:effectLst>
                  <a:outerShdw blurRad="38100" dist="38100" dir="2700000" algn="tl">
                    <a:srgbClr val="000000">
                      <a:alpha val="43137"/>
                    </a:srgbClr>
                  </a:outerShdw>
                </a:effectLst>
              </a:rPr>
              <a:t>s</a:t>
            </a:r>
            <a:r>
              <a:rPr lang="en-US" sz="5100" b="1"/>
              <a:t>hadowing</a:t>
            </a:r>
            <a:r>
              <a:rPr lang="en-US" sz="5100">
                <a:effectLst>
                  <a:outerShdw blurRad="38100" dist="38100" dir="2700000" algn="tl">
                    <a:srgbClr val="000000">
                      <a:alpha val="43137"/>
                    </a:srgbClr>
                  </a:outerShdw>
                </a:effectLst>
              </a:rPr>
              <a:t>, </a:t>
            </a:r>
            <a:r>
              <a:rPr lang="en-US" sz="5100"/>
              <a:t>and internships. </a:t>
            </a:r>
          </a:p>
          <a:p>
            <a:pPr marL="438912" indent="-320040" eaLnBrk="1" fontAlgn="auto" hangingPunct="1">
              <a:spcBef>
                <a:spcPts val="0"/>
              </a:spcBef>
              <a:spcAft>
                <a:spcPts val="1800"/>
              </a:spcAft>
              <a:buFont typeface="Wingdings 2"/>
              <a:buChar char=""/>
              <a:defRPr/>
            </a:pPr>
            <a:r>
              <a:rPr lang="en-US" sz="5100"/>
              <a:t>You get </a:t>
            </a:r>
            <a:r>
              <a:rPr lang="en-US" sz="5100" b="1">
                <a:effectLst>
                  <a:outerShdw blurRad="38100" dist="38100" dir="2700000" algn="tl">
                    <a:srgbClr val="000000">
                      <a:alpha val="43137"/>
                    </a:srgbClr>
                  </a:outerShdw>
                </a:effectLst>
              </a:rPr>
              <a:t>real world skills. </a:t>
            </a:r>
            <a:r>
              <a:rPr lang="en-US" sz="5100"/>
              <a:t>  </a:t>
            </a:r>
          </a:p>
          <a:p>
            <a:pPr marL="438912" indent="-320040" eaLnBrk="1" fontAlgn="auto" hangingPunct="1">
              <a:spcBef>
                <a:spcPts val="0"/>
              </a:spcBef>
              <a:spcAft>
                <a:spcPts val="1800"/>
              </a:spcAft>
              <a:buFont typeface="Wingdings 2"/>
              <a:buChar char=""/>
              <a:defRPr/>
            </a:pPr>
            <a:r>
              <a:rPr lang="en-US" sz="5100"/>
              <a:t>You must apply for an academy…due January 31</a:t>
            </a:r>
          </a:p>
          <a:p>
            <a:pPr marL="438912" indent="-320040" eaLnBrk="1" fontAlgn="auto" hangingPunct="1">
              <a:spcBef>
                <a:spcPts val="0"/>
              </a:spcBef>
              <a:spcAft>
                <a:spcPts val="1800"/>
              </a:spcAft>
              <a:buFont typeface="Wingdings 2" panose="05020102010507070707" pitchFamily="18" charset="2"/>
              <a:buNone/>
              <a:defRPr/>
            </a:pPr>
            <a:r>
              <a:rPr lang="en-US" sz="5100" b="1"/>
              <a:t>*You can still take honors, advanced placement, and dual enrollment courses.</a:t>
            </a:r>
            <a:endParaRPr lang="en-US" sz="5100"/>
          </a:p>
          <a:p>
            <a:pPr marL="438912" indent="-320040" eaLnBrk="1" fontAlgn="auto" hangingPunct="1">
              <a:spcBef>
                <a:spcPts val="0"/>
              </a:spcBef>
              <a:spcAft>
                <a:spcPts val="1800"/>
              </a:spcAft>
              <a:buFont typeface="Wingdings 2" panose="05020102010507070707" pitchFamily="18" charset="2"/>
              <a:buNone/>
              <a:defRPr/>
            </a:pPr>
            <a:br>
              <a:rPr lang="en-US" sz="2400"/>
            </a:br>
            <a:endParaRPr lang="en-US"/>
          </a:p>
        </p:txBody>
      </p:sp>
      <p:sp>
        <p:nvSpPr>
          <p:cNvPr id="4" name="Rectangle 3">
            <a:extLst>
              <a:ext uri="{FF2B5EF4-FFF2-40B4-BE49-F238E27FC236}">
                <a16:creationId xmlns:a16="http://schemas.microsoft.com/office/drawing/2014/main" id="{2DE50994-9C97-4E60-AFA4-99385AE6A404}"/>
              </a:ext>
            </a:extLst>
          </p:cNvPr>
          <p:cNvSpPr/>
          <p:nvPr/>
        </p:nvSpPr>
        <p:spPr>
          <a:xfrm>
            <a:off x="725958" y="342900"/>
            <a:ext cx="743658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a:ln w="11430"/>
                <a:solidFill>
                  <a:srgbClr val="FFC000"/>
                </a:solidFill>
                <a:effectLst>
                  <a:outerShdw blurRad="76200" dist="50800" dir="5400000" algn="tl" rotWithShape="0">
                    <a:srgbClr val="000000">
                      <a:alpha val="65000"/>
                    </a:srgbClr>
                  </a:outerShdw>
                </a:effectLst>
                <a:latin typeface="Arial" charset="0"/>
                <a:cs typeface="+mn-cs"/>
              </a:rPr>
              <a:t>What is an Academy?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675120" cy="1293028"/>
          </a:xfrm>
        </p:spPr>
        <p:txBody>
          <a:bodyPr>
            <a:noAutofit/>
          </a:bodyPr>
          <a:lstStyle/>
          <a:p>
            <a:r>
              <a:rPr lang="en-US" b="1">
                <a:solidFill>
                  <a:srgbClr val="32C7A9"/>
                </a:solidFill>
              </a:rPr>
              <a:t>Atlantic </a:t>
            </a:r>
            <a:br>
              <a:rPr lang="en-US" b="1">
                <a:solidFill>
                  <a:srgbClr val="32C7A9"/>
                </a:solidFill>
              </a:rPr>
            </a:br>
            <a:r>
              <a:rPr lang="en-US" b="1">
                <a:solidFill>
                  <a:srgbClr val="32C7A9"/>
                </a:solidFill>
              </a:rPr>
              <a:t>High school </a:t>
            </a:r>
          </a:p>
        </p:txBody>
      </p:sp>
      <p:graphicFrame>
        <p:nvGraphicFramePr>
          <p:cNvPr id="10" name="Content Placeholder 3"/>
          <p:cNvGraphicFramePr>
            <a:graphicFrameLocks noGrp="1"/>
          </p:cNvGraphicFramePr>
          <p:nvPr>
            <p:ph idx="1"/>
          </p:nvPr>
        </p:nvGraphicFramePr>
        <p:xfrm>
          <a:off x="3200454" y="1940155"/>
          <a:ext cx="5646366" cy="2757351"/>
        </p:xfrm>
        <a:graphic>
          <a:graphicData uri="http://schemas.openxmlformats.org/drawingml/2006/table">
            <a:tbl>
              <a:tblPr firstRow="1" bandRow="1">
                <a:tableStyleId>{35758FB7-9AC5-4552-8A53-C91805E547FA}</a:tableStyleId>
              </a:tblPr>
              <a:tblGrid>
                <a:gridCol w="2514600">
                  <a:extLst>
                    <a:ext uri="{9D8B030D-6E8A-4147-A177-3AD203B41FA5}">
                      <a16:colId xmlns:a16="http://schemas.microsoft.com/office/drawing/2014/main" val="20000"/>
                    </a:ext>
                  </a:extLst>
                </a:gridCol>
                <a:gridCol w="3131766">
                  <a:extLst>
                    <a:ext uri="{9D8B030D-6E8A-4147-A177-3AD203B41FA5}">
                      <a16:colId xmlns:a16="http://schemas.microsoft.com/office/drawing/2014/main" val="20001"/>
                    </a:ext>
                  </a:extLst>
                </a:gridCol>
              </a:tblGrid>
              <a:tr h="430942">
                <a:tc>
                  <a:txBody>
                    <a:bodyPr/>
                    <a:lstStyle/>
                    <a:p>
                      <a:r>
                        <a:rPr lang="en-US" sz="1600" baseline="0"/>
                        <a:t>Career Academies</a:t>
                      </a:r>
                      <a:endParaRPr lang="en-US" sz="1600"/>
                    </a:p>
                  </a:txBody>
                  <a:tcPr marL="68580" marR="68580" marT="34290" marB="34290" anchor="ctr"/>
                </a:tc>
                <a:tc>
                  <a:txBody>
                    <a:bodyPr/>
                    <a:lstStyle/>
                    <a:p>
                      <a:pPr algn="r"/>
                      <a:r>
                        <a:rPr lang="en-US" sz="1600" baseline="0"/>
                        <a:t>Careers </a:t>
                      </a:r>
                      <a:endParaRPr lang="en-US" sz="1600"/>
                    </a:p>
                  </a:txBody>
                  <a:tcPr marL="68580" marR="68580" marT="34290" marB="34290" anchor="ctr"/>
                </a:tc>
                <a:extLst>
                  <a:ext uri="{0D108BD9-81ED-4DB2-BD59-A6C34878D82A}">
                    <a16:rowId xmlns:a16="http://schemas.microsoft.com/office/drawing/2014/main" val="10000"/>
                  </a:ext>
                </a:extLst>
              </a:tr>
              <a:tr h="400267">
                <a:tc>
                  <a:txBody>
                    <a:bodyPr/>
                    <a:lstStyle/>
                    <a:p>
                      <a:r>
                        <a:rPr lang="en-US" sz="1200" b="1"/>
                        <a:t>Law</a:t>
                      </a:r>
                      <a:r>
                        <a:rPr lang="en-US" sz="1200" b="1" baseline="0"/>
                        <a:t> &amp; Government</a:t>
                      </a:r>
                      <a:endParaRPr lang="en-US" sz="1200" b="1"/>
                    </a:p>
                  </a:txBody>
                  <a:tcPr marL="68580" marR="68580" marT="34290" marB="34290"/>
                </a:tc>
                <a:tc>
                  <a:txBody>
                    <a:bodyPr/>
                    <a:lstStyle/>
                    <a:p>
                      <a:pPr marL="0" indent="0" algn="r">
                        <a:buFont typeface="Wingdings" panose="05000000000000000000" pitchFamily="2" charset="2"/>
                        <a:buNone/>
                      </a:pPr>
                      <a:r>
                        <a:rPr lang="en-US" sz="1200" b="1"/>
                        <a:t>Lawyer;</a:t>
                      </a:r>
                      <a:r>
                        <a:rPr lang="en-US" sz="1200" b="1" baseline="0"/>
                        <a:t> Police Officer; City Manager</a:t>
                      </a:r>
                      <a:endParaRPr lang="en-US" sz="1200" b="1"/>
                    </a:p>
                  </a:txBody>
                  <a:tcPr marL="68580" marR="68580" marT="34290" marB="34290"/>
                </a:tc>
                <a:extLst>
                  <a:ext uri="{0D108BD9-81ED-4DB2-BD59-A6C34878D82A}">
                    <a16:rowId xmlns:a16="http://schemas.microsoft.com/office/drawing/2014/main" val="10001"/>
                  </a:ext>
                </a:extLst>
              </a:tr>
              <a:tr h="426453">
                <a:tc>
                  <a:txBody>
                    <a:bodyPr/>
                    <a:lstStyle/>
                    <a:p>
                      <a:r>
                        <a:rPr lang="en-US" sz="1200" b="1"/>
                        <a:t>Technology,</a:t>
                      </a:r>
                      <a:r>
                        <a:rPr lang="en-US" sz="1200" b="1" baseline="0"/>
                        <a:t> Engineering, Science &amp; Aeronautics</a:t>
                      </a:r>
                      <a:endParaRPr lang="en-US" sz="1200" b="1"/>
                    </a:p>
                  </a:txBody>
                  <a:tcPr marL="68580" marR="68580" marT="34290" marB="34290"/>
                </a:tc>
                <a:tc>
                  <a:txBody>
                    <a:bodyPr/>
                    <a:lstStyle/>
                    <a:p>
                      <a:pPr algn="r"/>
                      <a:r>
                        <a:rPr lang="en-US" sz="1200" b="1"/>
                        <a:t>Aerospace Engineer; Astronaut;</a:t>
                      </a:r>
                      <a:r>
                        <a:rPr lang="en-US" sz="1200" b="1" baseline="0"/>
                        <a:t> Research Physician; Biologist</a:t>
                      </a:r>
                      <a:r>
                        <a:rPr lang="en-US" sz="1200" b="1"/>
                        <a:t> </a:t>
                      </a:r>
                    </a:p>
                  </a:txBody>
                  <a:tcPr marL="68580" marR="68580" marT="34290" marB="34290"/>
                </a:tc>
                <a:extLst>
                  <a:ext uri="{0D108BD9-81ED-4DB2-BD59-A6C34878D82A}">
                    <a16:rowId xmlns:a16="http://schemas.microsoft.com/office/drawing/2014/main" val="10008"/>
                  </a:ext>
                </a:extLst>
              </a:tr>
              <a:tr h="426453">
                <a:tc>
                  <a:txBody>
                    <a:bodyPr/>
                    <a:lstStyle/>
                    <a:p>
                      <a:r>
                        <a:rPr lang="en-US" sz="1200" b="1"/>
                        <a:t>Aquaculture,</a:t>
                      </a:r>
                      <a:r>
                        <a:rPr lang="en-US" sz="1200" b="1" baseline="0"/>
                        <a:t> Environmental &amp; Marine Science</a:t>
                      </a:r>
                      <a:endParaRPr lang="en-US" sz="1200" b="1"/>
                    </a:p>
                  </a:txBody>
                  <a:tcPr marL="68580" marR="68580" marT="34290" marB="34290"/>
                </a:tc>
                <a:tc>
                  <a:txBody>
                    <a:bodyPr/>
                    <a:lstStyle/>
                    <a:p>
                      <a:pPr marL="0" indent="0" algn="r"/>
                      <a:r>
                        <a:rPr lang="en-US" sz="1200" b="1"/>
                        <a:t>Fish</a:t>
                      </a:r>
                      <a:r>
                        <a:rPr lang="en-US" sz="1200" b="1" baseline="0"/>
                        <a:t> &amp; Wildlife Manager; Marine Biologist; Ecologist </a:t>
                      </a:r>
                      <a:endParaRPr lang="en-US" sz="1200" b="1"/>
                    </a:p>
                  </a:txBody>
                  <a:tcPr marL="68580" marR="68580" marT="34290" marB="34290"/>
                </a:tc>
                <a:extLst>
                  <a:ext uri="{0D108BD9-81ED-4DB2-BD59-A6C34878D82A}">
                    <a16:rowId xmlns:a16="http://schemas.microsoft.com/office/drawing/2014/main" val="10009"/>
                  </a:ext>
                </a:extLst>
              </a:tr>
              <a:tr h="528731">
                <a:tc>
                  <a:txBody>
                    <a:bodyPr/>
                    <a:lstStyle/>
                    <a:p>
                      <a:r>
                        <a:rPr lang="en-US" sz="1200" b="1"/>
                        <a:t>Principles of Teaching</a:t>
                      </a:r>
                    </a:p>
                  </a:txBody>
                  <a:tcPr marL="68580" marR="68580" marT="34290" marB="34290"/>
                </a:tc>
                <a:tc>
                  <a:txBody>
                    <a:bodyPr/>
                    <a:lstStyle/>
                    <a:p>
                      <a:pPr marL="0" indent="0" algn="r"/>
                      <a:r>
                        <a:rPr lang="en-US" sz="1200" b="1"/>
                        <a:t>Educational Administrator </a:t>
                      </a:r>
                    </a:p>
                    <a:p>
                      <a:pPr marL="0" indent="0" algn="r"/>
                      <a:r>
                        <a:rPr lang="en-US" sz="1200" b="1"/>
                        <a:t>Teacher, Preschool Teacher, Tutor </a:t>
                      </a:r>
                    </a:p>
                  </a:txBody>
                  <a:tcPr marL="68580" marR="68580" marT="34290" marB="34290"/>
                </a:tc>
                <a:extLst>
                  <a:ext uri="{0D108BD9-81ED-4DB2-BD59-A6C34878D82A}">
                    <a16:rowId xmlns:a16="http://schemas.microsoft.com/office/drawing/2014/main" val="709322"/>
                  </a:ext>
                </a:extLst>
              </a:tr>
              <a:tr h="528731">
                <a:tc>
                  <a:txBody>
                    <a:bodyPr/>
                    <a:lstStyle/>
                    <a:p>
                      <a:r>
                        <a:rPr lang="en-US" sz="1200" b="1"/>
                        <a:t>*Game &amp; Simulation</a:t>
                      </a:r>
                    </a:p>
                  </a:txBody>
                  <a:tcPr marL="68580" marR="68580" marT="34290" marB="34290"/>
                </a:tc>
                <a:tc>
                  <a:txBody>
                    <a:bodyPr/>
                    <a:lstStyle/>
                    <a:p>
                      <a:pPr marL="0" indent="0" algn="r"/>
                      <a:r>
                        <a:rPr lang="en-US" sz="1200" b="1"/>
                        <a:t>3D Game Programmer; Technical Animator; Simulation Software Engineer</a:t>
                      </a:r>
                    </a:p>
                  </a:txBody>
                  <a:tcPr marL="68580" marR="68580" marT="34290" marB="34290"/>
                </a:tc>
                <a:extLst>
                  <a:ext uri="{0D108BD9-81ED-4DB2-BD59-A6C34878D82A}">
                    <a16:rowId xmlns:a16="http://schemas.microsoft.com/office/drawing/2014/main" val="844129050"/>
                  </a:ext>
                </a:extLst>
              </a:tr>
            </a:tbl>
          </a:graphicData>
        </a:graphic>
      </p:graphicFrame>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856679"/>
            <a:ext cx="2309168" cy="1752600"/>
          </a:xfrm>
          <a:prstGeom prst="rect">
            <a:avLst/>
          </a:prstGeom>
          <a:ln w="28575">
            <a:solidFill>
              <a:srgbClr val="32C7A9"/>
            </a:solidFill>
          </a:ln>
          <a:scene3d>
            <a:camera prst="orthographicFront"/>
            <a:lightRig rig="threePt" dir="t"/>
          </a:scene3d>
          <a:sp3d>
            <a:bevelT/>
          </a:sp3d>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7540"/>
          <a:stretch/>
        </p:blipFill>
        <p:spPr>
          <a:xfrm>
            <a:off x="406606" y="1828800"/>
            <a:ext cx="2279471" cy="2648331"/>
          </a:xfrm>
          <a:prstGeom prst="rect">
            <a:avLst/>
          </a:prstGeom>
          <a:ln w="28575">
            <a:solidFill>
              <a:srgbClr val="32C7A9"/>
            </a:solidFill>
          </a:ln>
          <a:scene3d>
            <a:camera prst="orthographicFront"/>
            <a:lightRig rig="threePt" dir="t"/>
          </a:scene3d>
          <a:sp3d>
            <a:bevelT/>
          </a:sp3d>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4388" y="612927"/>
            <a:ext cx="676352" cy="676352"/>
          </a:xfrm>
          <a:prstGeom prst="rect">
            <a:avLst/>
          </a:prstGeom>
          <a:scene3d>
            <a:camera prst="orthographicFront"/>
            <a:lightRig rig="threePt" dir="t"/>
          </a:scene3d>
          <a:sp3d>
            <a:bevelT/>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836559"/>
            <a:ext cx="2689261" cy="1792841"/>
          </a:xfrm>
          <a:prstGeom prst="rect">
            <a:avLst/>
          </a:prstGeom>
          <a:ln w="28575">
            <a:solidFill>
              <a:srgbClr val="32C7A9"/>
            </a:solidFill>
          </a:ln>
          <a:scene3d>
            <a:camera prst="orthographicFront"/>
            <a:lightRig rig="threePt" dir="t"/>
          </a:scene3d>
          <a:sp3d>
            <a:bevelT/>
          </a:sp3d>
        </p:spPr>
      </p:pic>
    </p:spTree>
    <p:extLst>
      <p:ext uri="{BB962C8B-B14F-4D97-AF65-F5344CB8AC3E}">
        <p14:creationId xmlns:p14="http://schemas.microsoft.com/office/powerpoint/2010/main" val="346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675120" cy="1293028"/>
          </a:xfrm>
        </p:spPr>
        <p:txBody>
          <a:bodyPr/>
          <a:lstStyle/>
          <a:p>
            <a:r>
              <a:rPr lang="en-US" b="1">
                <a:solidFill>
                  <a:schemeClr val="accent3">
                    <a:lumMod val="75000"/>
                  </a:schemeClr>
                </a:solidFill>
              </a:rPr>
              <a:t>Mainland </a:t>
            </a:r>
            <a:br>
              <a:rPr lang="en-US" b="1">
                <a:solidFill>
                  <a:schemeClr val="accent3">
                    <a:lumMod val="75000"/>
                  </a:schemeClr>
                </a:solidFill>
              </a:rPr>
            </a:br>
            <a:r>
              <a:rPr lang="en-US" b="1">
                <a:solidFill>
                  <a:schemeClr val="accent3">
                    <a:lumMod val="75000"/>
                  </a:schemeClr>
                </a:solidFill>
              </a:rPr>
              <a:t> HIGH school</a:t>
            </a:r>
          </a:p>
        </p:txBody>
      </p:sp>
      <p:graphicFrame>
        <p:nvGraphicFramePr>
          <p:cNvPr id="4" name="Content Placeholder 3"/>
          <p:cNvGraphicFramePr>
            <a:graphicFrameLocks noGrp="1"/>
          </p:cNvGraphicFramePr>
          <p:nvPr>
            <p:ph idx="1"/>
          </p:nvPr>
        </p:nvGraphicFramePr>
        <p:xfrm>
          <a:off x="278186" y="2403429"/>
          <a:ext cx="5780458" cy="2328476"/>
        </p:xfrm>
        <a:graphic>
          <a:graphicData uri="http://schemas.openxmlformats.org/drawingml/2006/table">
            <a:tbl>
              <a:tblPr firstRow="1" bandRow="1">
                <a:tableStyleId>{69C7853C-536D-4A76-A0AE-DD22124D55A5}</a:tableStyleId>
              </a:tblPr>
              <a:tblGrid>
                <a:gridCol w="2732458">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19643">
                <a:tc>
                  <a:txBody>
                    <a:bodyPr/>
                    <a:lstStyle/>
                    <a:p>
                      <a:r>
                        <a:rPr lang="en-US" sz="1600"/>
                        <a:t>Career</a:t>
                      </a:r>
                      <a:r>
                        <a:rPr lang="en-US" sz="1600" baseline="0"/>
                        <a:t> </a:t>
                      </a:r>
                      <a:r>
                        <a:rPr lang="en-US" sz="1600"/>
                        <a:t>Academies</a:t>
                      </a:r>
                    </a:p>
                  </a:txBody>
                  <a:tcPr marL="68580" marR="68580" marT="34290" marB="34290" anchor="ctr"/>
                </a:tc>
                <a:tc>
                  <a:txBody>
                    <a:bodyPr/>
                    <a:lstStyle/>
                    <a:p>
                      <a:pPr algn="r"/>
                      <a:r>
                        <a:rPr lang="en-US" sz="1600" baseline="0"/>
                        <a:t>Careers </a:t>
                      </a:r>
                      <a:endParaRPr lang="en-US" sz="1600"/>
                    </a:p>
                  </a:txBody>
                  <a:tcPr marL="68580" marR="68580" marT="34290" marB="34290" anchor="ctr"/>
                </a:tc>
                <a:extLst>
                  <a:ext uri="{0D108BD9-81ED-4DB2-BD59-A6C34878D82A}">
                    <a16:rowId xmlns:a16="http://schemas.microsoft.com/office/drawing/2014/main" val="10000"/>
                  </a:ext>
                </a:extLst>
              </a:tr>
              <a:tr h="419643">
                <a:tc>
                  <a:txBody>
                    <a:bodyPr/>
                    <a:lstStyle/>
                    <a:p>
                      <a:r>
                        <a:rPr lang="en-US" sz="1200" b="1"/>
                        <a:t>Scientific Inquiry &amp; Medicine</a:t>
                      </a:r>
                    </a:p>
                  </a:txBody>
                  <a:tcPr marL="68580" marR="68580" marT="34290" marB="34290"/>
                </a:tc>
                <a:tc>
                  <a:txBody>
                    <a:bodyPr/>
                    <a:lstStyle/>
                    <a:p>
                      <a:pPr algn="r"/>
                      <a:r>
                        <a:rPr lang="en-US" sz="1200" b="1"/>
                        <a:t>Athletic Trainer; Physician;</a:t>
                      </a:r>
                      <a:r>
                        <a:rPr lang="en-US" sz="1200" b="1" baseline="0"/>
                        <a:t> </a:t>
                      </a:r>
                      <a:r>
                        <a:rPr lang="en-US" sz="1200" b="1"/>
                        <a:t>Nurse; Physical</a:t>
                      </a:r>
                      <a:r>
                        <a:rPr lang="en-US" sz="1200" b="1" baseline="0"/>
                        <a:t> Therapist; Physician’s Assistant; Biomedical &amp; Lab Sciences</a:t>
                      </a:r>
                      <a:endParaRPr lang="en-US" sz="1200" b="1"/>
                    </a:p>
                  </a:txBody>
                  <a:tcPr marL="68580" marR="68580" marT="34290" marB="34290"/>
                </a:tc>
                <a:extLst>
                  <a:ext uri="{0D108BD9-81ED-4DB2-BD59-A6C34878D82A}">
                    <a16:rowId xmlns:a16="http://schemas.microsoft.com/office/drawing/2014/main" val="10007"/>
                  </a:ext>
                </a:extLst>
              </a:tr>
              <a:tr h="491513">
                <a:tc>
                  <a:txBody>
                    <a:bodyPr/>
                    <a:lstStyle/>
                    <a:p>
                      <a:r>
                        <a:rPr lang="en-US" sz="1200" b="1"/>
                        <a:t>Entrepreneurship &amp; Marketing</a:t>
                      </a:r>
                    </a:p>
                  </a:txBody>
                  <a:tcPr marL="68580" marR="68580" marT="34290" marB="34290"/>
                </a:tc>
                <a:tc>
                  <a:txBody>
                    <a:bodyPr/>
                    <a:lstStyle/>
                    <a:p>
                      <a:pPr algn="r"/>
                      <a:r>
                        <a:rPr lang="en-US" sz="1200" b="1"/>
                        <a:t>Market Research Analysts &amp; Marketing Specialists, Marketing Managers</a:t>
                      </a:r>
                    </a:p>
                  </a:txBody>
                  <a:tcPr marL="68580" marR="68580" marT="34290" marB="34290"/>
                </a:tc>
                <a:extLst>
                  <a:ext uri="{0D108BD9-81ED-4DB2-BD59-A6C34878D82A}">
                    <a16:rowId xmlns:a16="http://schemas.microsoft.com/office/drawing/2014/main" val="4273347363"/>
                  </a:ext>
                </a:extLst>
              </a:tr>
              <a:tr h="491513">
                <a:tc>
                  <a:txBody>
                    <a:bodyPr/>
                    <a:lstStyle/>
                    <a:p>
                      <a:r>
                        <a:rPr lang="en-US" sz="1200" b="1"/>
                        <a:t>*Criminal Justice</a:t>
                      </a:r>
                    </a:p>
                  </a:txBody>
                  <a:tcPr marL="68580" marR="68580" marT="34290" marB="34290"/>
                </a:tc>
                <a:tc>
                  <a:txBody>
                    <a:bodyPr/>
                    <a:lstStyle/>
                    <a:p>
                      <a:pPr algn="r"/>
                      <a:r>
                        <a:rPr lang="en-US" sz="1200" b="1"/>
                        <a:t>Police Officer; Federal Agent; Wildlife Officer; Forensics Investigator; Court Personnel; Lawyer; Corrections Officer; Victim Advocate </a:t>
                      </a:r>
                    </a:p>
                  </a:txBody>
                  <a:tcPr marL="68580" marR="68580" marT="34290" marB="34290"/>
                </a:tc>
                <a:extLst>
                  <a:ext uri="{0D108BD9-81ED-4DB2-BD59-A6C34878D82A}">
                    <a16:rowId xmlns:a16="http://schemas.microsoft.com/office/drawing/2014/main" val="3764847693"/>
                  </a:ext>
                </a:extLst>
              </a:tr>
            </a:tbl>
          </a:graphicData>
        </a:graphic>
      </p:graphicFrame>
      <p:pic>
        <p:nvPicPr>
          <p:cNvPr id="3" name="Picture 2">
            <a:extLst>
              <a:ext uri="{FF2B5EF4-FFF2-40B4-BE49-F238E27FC236}">
                <a16:creationId xmlns:a16="http://schemas.microsoft.com/office/drawing/2014/main" id="{68D8AAB1-939B-45D2-8F82-57A3E4921186}"/>
              </a:ext>
            </a:extLst>
          </p:cNvPr>
          <p:cNvPicPr>
            <a:picLocks noChangeAspect="1"/>
          </p:cNvPicPr>
          <p:nvPr/>
        </p:nvPicPr>
        <p:blipFill>
          <a:blip r:embed="rId2"/>
          <a:stretch>
            <a:fillRect/>
          </a:stretch>
        </p:blipFill>
        <p:spPr>
          <a:xfrm>
            <a:off x="5333627" y="253834"/>
            <a:ext cx="1448174" cy="1117765"/>
          </a:xfrm>
          <a:prstGeom prst="rect">
            <a:avLst/>
          </a:prstGeom>
        </p:spPr>
      </p:pic>
      <p:pic>
        <p:nvPicPr>
          <p:cNvPr id="15" name="Picture 14" descr="A picture containing text, person&#10;&#10;Description automatically generated">
            <a:extLst>
              <a:ext uri="{FF2B5EF4-FFF2-40B4-BE49-F238E27FC236}">
                <a16:creationId xmlns:a16="http://schemas.microsoft.com/office/drawing/2014/main" id="{98EC990A-B68C-4B98-AFA0-3AAEAA7D42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37" t="5762" r="11051" b="7778"/>
          <a:stretch/>
        </p:blipFill>
        <p:spPr>
          <a:xfrm>
            <a:off x="6272993" y="2769636"/>
            <a:ext cx="2573827" cy="3622328"/>
          </a:xfrm>
          <a:prstGeom prst="rect">
            <a:avLst/>
          </a:prstGeom>
          <a:ln>
            <a:solidFill>
              <a:schemeClr val="accent3">
                <a:lumMod val="75000"/>
              </a:schemeClr>
            </a:solidFill>
          </a:ln>
          <a:scene3d>
            <a:camera prst="orthographicFront"/>
            <a:lightRig rig="threePt" dir="t"/>
          </a:scene3d>
          <a:sp3d>
            <a:bevelT/>
          </a:sp3d>
        </p:spPr>
      </p:pic>
      <p:pic>
        <p:nvPicPr>
          <p:cNvPr id="6" name="Picture 5" descr="A group of people posing for a photo&#10;&#10;Description automatically generated">
            <a:extLst>
              <a:ext uri="{FF2B5EF4-FFF2-40B4-BE49-F238E27FC236}">
                <a16:creationId xmlns:a16="http://schemas.microsoft.com/office/drawing/2014/main" id="{8D9DFBE9-6BC3-4BB3-83FE-42CDF68D6A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06" t="27630" r="5518" b="9786"/>
          <a:stretch/>
        </p:blipFill>
        <p:spPr>
          <a:xfrm>
            <a:off x="2595417" y="4940911"/>
            <a:ext cx="2956256" cy="1752600"/>
          </a:xfrm>
          <a:prstGeom prst="rect">
            <a:avLst/>
          </a:prstGeom>
          <a:ln>
            <a:solidFill>
              <a:schemeClr val="accent3"/>
            </a:solidFill>
          </a:ln>
          <a:scene3d>
            <a:camera prst="orthographicFront"/>
            <a:lightRig rig="threePt" dir="t"/>
          </a:scene3d>
          <a:sp3d>
            <a:bevelT/>
          </a:sp3d>
        </p:spPr>
      </p:pic>
      <p:pic>
        <p:nvPicPr>
          <p:cNvPr id="8" name="Picture 7" descr="A picture containing text, person, hospital room, room&#10;&#10;Description automatically generated">
            <a:extLst>
              <a:ext uri="{FF2B5EF4-FFF2-40B4-BE49-F238E27FC236}">
                <a16:creationId xmlns:a16="http://schemas.microsoft.com/office/drawing/2014/main" id="{FDDB10D0-AA41-4BF2-8BDD-FE0A8F0283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01" t="7038" r="5678" b="5555"/>
          <a:stretch/>
        </p:blipFill>
        <p:spPr>
          <a:xfrm rot="5400000">
            <a:off x="3646105" y="753068"/>
            <a:ext cx="1736075" cy="1255885"/>
          </a:xfrm>
          <a:prstGeom prst="rect">
            <a:avLst/>
          </a:prstGeom>
          <a:ln>
            <a:solidFill>
              <a:schemeClr val="accent3"/>
            </a:solidFill>
          </a:ln>
          <a:scene3d>
            <a:camera prst="orthographicFront"/>
            <a:lightRig rig="threePt" dir="t"/>
          </a:scene3d>
          <a:sp3d>
            <a:bevelT/>
          </a:sp3d>
        </p:spPr>
      </p:pic>
      <p:pic>
        <p:nvPicPr>
          <p:cNvPr id="12" name="Picture 11">
            <a:extLst>
              <a:ext uri="{FF2B5EF4-FFF2-40B4-BE49-F238E27FC236}">
                <a16:creationId xmlns:a16="http://schemas.microsoft.com/office/drawing/2014/main" id="{CC529A6B-8A78-4CC9-9ADB-2E21AABC60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283" t="4074" r="3339" b="5555"/>
          <a:stretch/>
        </p:blipFill>
        <p:spPr>
          <a:xfrm rot="5400000">
            <a:off x="553665" y="4968112"/>
            <a:ext cx="1537853" cy="1698198"/>
          </a:xfrm>
          <a:prstGeom prst="rect">
            <a:avLst/>
          </a:prstGeom>
          <a:ln>
            <a:solidFill>
              <a:schemeClr val="accent3"/>
            </a:solidFill>
          </a:ln>
          <a:scene3d>
            <a:camera prst="orthographicFront"/>
            <a:lightRig rig="threePt" dir="t"/>
          </a:scene3d>
          <a:sp3d>
            <a:bevelT/>
          </a:sp3d>
        </p:spPr>
      </p:pic>
    </p:spTree>
    <p:extLst>
      <p:ext uri="{BB962C8B-B14F-4D97-AF65-F5344CB8AC3E}">
        <p14:creationId xmlns:p14="http://schemas.microsoft.com/office/powerpoint/2010/main" val="11004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675120" cy="1293028"/>
          </a:xfrm>
        </p:spPr>
        <p:txBody>
          <a:bodyPr>
            <a:normAutofit/>
          </a:bodyPr>
          <a:lstStyle/>
          <a:p>
            <a:r>
              <a:rPr lang="en-US" b="1">
                <a:solidFill>
                  <a:schemeClr val="accent1"/>
                </a:solidFill>
              </a:rPr>
              <a:t>New Smyrna </a:t>
            </a:r>
            <a:br>
              <a:rPr lang="en-US" b="1">
                <a:solidFill>
                  <a:schemeClr val="accent1"/>
                </a:solidFill>
              </a:rPr>
            </a:br>
            <a:r>
              <a:rPr lang="en-US" b="1">
                <a:solidFill>
                  <a:schemeClr val="accent1"/>
                </a:solidFill>
              </a:rPr>
              <a:t>beach high school  </a:t>
            </a:r>
          </a:p>
        </p:txBody>
      </p:sp>
      <p:graphicFrame>
        <p:nvGraphicFramePr>
          <p:cNvPr id="4" name="Content Placeholder 3"/>
          <p:cNvGraphicFramePr>
            <a:graphicFrameLocks noGrp="1"/>
          </p:cNvGraphicFramePr>
          <p:nvPr>
            <p:ph idx="1"/>
          </p:nvPr>
        </p:nvGraphicFramePr>
        <p:xfrm>
          <a:off x="188535" y="2966469"/>
          <a:ext cx="5662600" cy="3211061"/>
        </p:xfrm>
        <a:graphic>
          <a:graphicData uri="http://schemas.openxmlformats.org/drawingml/2006/table">
            <a:tbl>
              <a:tblPr firstRow="1" bandRow="1">
                <a:tableStyleId>{3C2FFA5D-87B4-456A-9821-1D502468CF0F}</a:tableStyleId>
              </a:tblPr>
              <a:tblGrid>
                <a:gridCol w="2112115">
                  <a:extLst>
                    <a:ext uri="{9D8B030D-6E8A-4147-A177-3AD203B41FA5}">
                      <a16:colId xmlns:a16="http://schemas.microsoft.com/office/drawing/2014/main" val="20000"/>
                    </a:ext>
                  </a:extLst>
                </a:gridCol>
                <a:gridCol w="3550485">
                  <a:extLst>
                    <a:ext uri="{9D8B030D-6E8A-4147-A177-3AD203B41FA5}">
                      <a16:colId xmlns:a16="http://schemas.microsoft.com/office/drawing/2014/main" val="20001"/>
                    </a:ext>
                  </a:extLst>
                </a:gridCol>
              </a:tblGrid>
              <a:tr h="398114">
                <a:tc>
                  <a:txBody>
                    <a:bodyPr/>
                    <a:lstStyle/>
                    <a:p>
                      <a:pPr algn="l"/>
                      <a:r>
                        <a:rPr lang="en-US" sz="1600"/>
                        <a:t>Career Academies</a:t>
                      </a:r>
                    </a:p>
                  </a:txBody>
                  <a:tcPr marL="68580" marR="68580" marT="34290" marB="34290" anchor="ctr"/>
                </a:tc>
                <a:tc>
                  <a:txBody>
                    <a:bodyPr/>
                    <a:lstStyle/>
                    <a:p>
                      <a:pPr algn="r"/>
                      <a:r>
                        <a:rPr lang="en-US" sz="1600"/>
                        <a:t>Careers</a:t>
                      </a:r>
                    </a:p>
                  </a:txBody>
                  <a:tcPr marL="68580" marR="68580" marT="34290" marB="34290" anchor="ctr"/>
                </a:tc>
                <a:extLst>
                  <a:ext uri="{0D108BD9-81ED-4DB2-BD59-A6C34878D82A}">
                    <a16:rowId xmlns:a16="http://schemas.microsoft.com/office/drawing/2014/main" val="10000"/>
                  </a:ext>
                </a:extLst>
              </a:tr>
              <a:tr h="420231">
                <a:tc>
                  <a:txBody>
                    <a:bodyPr/>
                    <a:lstStyle/>
                    <a:p>
                      <a:r>
                        <a:rPr lang="en-US" sz="1200" b="1"/>
                        <a:t>Engineering</a:t>
                      </a:r>
                    </a:p>
                  </a:txBody>
                  <a:tcPr marL="68580" marR="68580" marT="34290" marB="34290"/>
                </a:tc>
                <a:tc>
                  <a:txBody>
                    <a:bodyPr/>
                    <a:lstStyle/>
                    <a:p>
                      <a:pPr algn="r"/>
                      <a:r>
                        <a:rPr lang="en-US" sz="1200" b="1"/>
                        <a:t>Environmental</a:t>
                      </a:r>
                      <a:r>
                        <a:rPr lang="en-US" sz="1200" b="1" baseline="0"/>
                        <a:t> Engineer; Mechanical Engineer; Nuclear Engineer</a:t>
                      </a:r>
                      <a:r>
                        <a:rPr lang="en-US" sz="1200" b="1"/>
                        <a:t> </a:t>
                      </a:r>
                    </a:p>
                  </a:txBody>
                  <a:tcPr marL="68580" marR="68580" marT="34290" marB="34290"/>
                </a:tc>
                <a:extLst>
                  <a:ext uri="{0D108BD9-81ED-4DB2-BD59-A6C34878D82A}">
                    <a16:rowId xmlns:a16="http://schemas.microsoft.com/office/drawing/2014/main" val="10002"/>
                  </a:ext>
                </a:extLst>
              </a:tr>
              <a:tr h="420231">
                <a:tc>
                  <a:txBody>
                    <a:bodyPr/>
                    <a:lstStyle/>
                    <a:p>
                      <a:r>
                        <a:rPr lang="en-US" sz="1200" b="1"/>
                        <a:t>Education</a:t>
                      </a:r>
                    </a:p>
                  </a:txBody>
                  <a:tcPr marL="68580" marR="68580" marT="34290" marB="34290"/>
                </a:tc>
                <a:tc>
                  <a:txBody>
                    <a:bodyPr/>
                    <a:lstStyle/>
                    <a:p>
                      <a:pPr algn="r"/>
                      <a:r>
                        <a:rPr lang="en-US" sz="1200" b="1"/>
                        <a:t>Childcare Workers; Preschool Teachers; Preschool Administrators; Teachers  </a:t>
                      </a:r>
                    </a:p>
                  </a:txBody>
                  <a:tcPr marL="68580" marR="68580" marT="34290" marB="34290"/>
                </a:tc>
                <a:extLst>
                  <a:ext uri="{0D108BD9-81ED-4DB2-BD59-A6C34878D82A}">
                    <a16:rowId xmlns:a16="http://schemas.microsoft.com/office/drawing/2014/main" val="959900645"/>
                  </a:ext>
                </a:extLst>
              </a:tr>
              <a:tr h="420231">
                <a:tc>
                  <a:txBody>
                    <a:bodyPr/>
                    <a:lstStyle/>
                    <a:p>
                      <a:r>
                        <a:rPr lang="en-US" sz="1200" b="1"/>
                        <a:t>Medical</a:t>
                      </a:r>
                    </a:p>
                  </a:txBody>
                  <a:tcPr marL="68580" marR="68580" marT="34290" marB="34290"/>
                </a:tc>
                <a:tc>
                  <a:txBody>
                    <a:bodyPr/>
                    <a:lstStyle/>
                    <a:p>
                      <a:pPr algn="r"/>
                      <a:r>
                        <a:rPr lang="en-US" sz="1200" b="1"/>
                        <a:t>Physician;</a:t>
                      </a:r>
                      <a:r>
                        <a:rPr lang="en-US" sz="1200" b="1" baseline="0"/>
                        <a:t> </a:t>
                      </a:r>
                      <a:r>
                        <a:rPr lang="en-US" sz="1200" b="1"/>
                        <a:t>Nurse; Physical Therapist; </a:t>
                      </a:r>
                    </a:p>
                    <a:p>
                      <a:pPr algn="r"/>
                      <a:r>
                        <a:rPr lang="en-US" sz="1200" b="1"/>
                        <a:t>Medical</a:t>
                      </a:r>
                      <a:r>
                        <a:rPr lang="en-US" sz="1200" b="1" baseline="0"/>
                        <a:t> Assistant</a:t>
                      </a:r>
                      <a:endParaRPr lang="en-US" sz="1200" b="1"/>
                    </a:p>
                  </a:txBody>
                  <a:tcPr marL="68580" marR="68580" marT="34290" marB="34290"/>
                </a:tc>
                <a:extLst>
                  <a:ext uri="{0D108BD9-81ED-4DB2-BD59-A6C34878D82A}">
                    <a16:rowId xmlns:a16="http://schemas.microsoft.com/office/drawing/2014/main" val="10005"/>
                  </a:ext>
                </a:extLst>
              </a:tr>
              <a:tr h="443127">
                <a:tc>
                  <a:txBody>
                    <a:bodyPr/>
                    <a:lstStyle/>
                    <a:p>
                      <a:r>
                        <a:rPr lang="en-US" sz="1200" b="1"/>
                        <a:t>Agriscience – Animal Sciences &amp; Services</a:t>
                      </a:r>
                    </a:p>
                  </a:txBody>
                  <a:tcPr marL="68580" marR="68580" marT="34290" marB="34290"/>
                </a:tc>
                <a:tc>
                  <a:txBody>
                    <a:bodyPr/>
                    <a:lstStyle/>
                    <a:p>
                      <a:pPr algn="r"/>
                      <a:r>
                        <a:rPr lang="en-US" sz="1200" b="1" baseline="0"/>
                        <a:t>Biological Technicians, Farmer, Rancher, and other Agricultural Managers </a:t>
                      </a:r>
                    </a:p>
                  </a:txBody>
                  <a:tcPr marL="68580" marR="68580" marT="34290" marB="34290"/>
                </a:tc>
                <a:extLst>
                  <a:ext uri="{0D108BD9-81ED-4DB2-BD59-A6C34878D82A}">
                    <a16:rowId xmlns:a16="http://schemas.microsoft.com/office/drawing/2014/main" val="2445252399"/>
                  </a:ext>
                </a:extLst>
              </a:tr>
              <a:tr h="559054">
                <a:tc>
                  <a:txBody>
                    <a:bodyPr/>
                    <a:lstStyle/>
                    <a:p>
                      <a:r>
                        <a:rPr lang="en-US" sz="1200" b="1"/>
                        <a:t>Criminal</a:t>
                      </a:r>
                      <a:r>
                        <a:rPr lang="en-US" sz="1200" b="1" baseline="0"/>
                        <a:t> Justice</a:t>
                      </a:r>
                      <a:endParaRPr lang="en-US" sz="1200" b="1"/>
                    </a:p>
                  </a:txBody>
                  <a:tcPr marL="68580" marR="68580" marT="34290" marB="34290"/>
                </a:tc>
                <a:tc>
                  <a:txBody>
                    <a:bodyPr/>
                    <a:lstStyle/>
                    <a:p>
                      <a:pPr algn="r"/>
                      <a:r>
                        <a:rPr lang="en-US" sz="1200" b="1"/>
                        <a:t>Police</a:t>
                      </a:r>
                      <a:r>
                        <a:rPr lang="en-US" sz="1200" b="1" baseline="0"/>
                        <a:t> Officer; Federal Agent; Wildlife Officer; Forensics Investigator; Court Personnel; Lawyer; Corrections Officer; Victim Advocate </a:t>
                      </a:r>
                    </a:p>
                  </a:txBody>
                  <a:tcPr marL="68580" marR="68580" marT="34290" marB="34290"/>
                </a:tc>
                <a:extLst>
                  <a:ext uri="{0D108BD9-81ED-4DB2-BD59-A6C34878D82A}">
                    <a16:rowId xmlns:a16="http://schemas.microsoft.com/office/drawing/2014/main" val="10006"/>
                  </a:ext>
                </a:extLst>
              </a:tr>
              <a:tr h="449580">
                <a:tc>
                  <a:txBody>
                    <a:bodyPr/>
                    <a:lstStyle/>
                    <a:p>
                      <a:r>
                        <a:rPr lang="en-US" sz="1200" b="1"/>
                        <a:t>Culinary Arts</a:t>
                      </a:r>
                    </a:p>
                  </a:txBody>
                  <a:tcPr marL="68580" marR="68580" marT="34290" marB="34290"/>
                </a:tc>
                <a:tc>
                  <a:txBody>
                    <a:bodyPr/>
                    <a:lstStyle/>
                    <a:p>
                      <a:pPr algn="r"/>
                      <a:r>
                        <a:rPr lang="en-US" sz="1200" b="1" baseline="0"/>
                        <a:t>Chef &amp; Head Cook, Food Service Manager  </a:t>
                      </a:r>
                    </a:p>
                    <a:p>
                      <a:pPr algn="r"/>
                      <a:r>
                        <a:rPr lang="en-US" sz="1200" b="1" baseline="0"/>
                        <a:t>General &amp; Operations Manager </a:t>
                      </a:r>
                    </a:p>
                  </a:txBody>
                  <a:tcPr marL="68580" marR="68580" marT="34290" marB="34290"/>
                </a:tc>
                <a:extLst>
                  <a:ext uri="{0D108BD9-81ED-4DB2-BD59-A6C34878D82A}">
                    <a16:rowId xmlns:a16="http://schemas.microsoft.com/office/drawing/2014/main" val="4259561722"/>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72939"/>
            <a:ext cx="691904" cy="902910"/>
          </a:xfrm>
          <a:prstGeom prst="rect">
            <a:avLst/>
          </a:prstGeom>
          <a:scene3d>
            <a:camera prst="orthographicFront"/>
            <a:lightRig rig="threePt" dir="t"/>
          </a:scene3d>
          <a:sp3d>
            <a:bevelT/>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15" y="1124680"/>
            <a:ext cx="991757" cy="1253683"/>
          </a:xfrm>
          <a:prstGeom prst="rect">
            <a:avLst/>
          </a:prstGeom>
          <a:ln w="28575">
            <a:solidFill>
              <a:srgbClr val="FF0000"/>
            </a:solidFill>
          </a:ln>
          <a:scene3d>
            <a:camera prst="orthographicFront"/>
            <a:lightRig rig="threePt" dir="t"/>
          </a:scene3d>
          <a:sp3d>
            <a:bevelT w="165100" prst="coolSlant"/>
          </a:sp3d>
        </p:spPr>
      </p:pic>
      <p:pic>
        <p:nvPicPr>
          <p:cNvPr id="9" name="Picture 8" descr="A picture containing person&#10;&#10;Description automatically generated">
            <a:extLst>
              <a:ext uri="{FF2B5EF4-FFF2-40B4-BE49-F238E27FC236}">
                <a16:creationId xmlns:a16="http://schemas.microsoft.com/office/drawing/2014/main" id="{337A657C-5752-45DD-870C-93C0BC8656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863" y="4572000"/>
            <a:ext cx="2495957" cy="1875868"/>
          </a:xfrm>
          <a:prstGeom prst="rect">
            <a:avLst/>
          </a:prstGeom>
          <a:solidFill>
            <a:schemeClr val="accent1"/>
          </a:solidFill>
          <a:ln w="28575">
            <a:solidFill>
              <a:schemeClr val="accent1"/>
            </a:solidFill>
          </a:ln>
          <a:scene3d>
            <a:camera prst="orthographicFront"/>
            <a:lightRig rig="threePt" dir="t"/>
          </a:scene3d>
          <a:sp3d>
            <a:bevelT/>
          </a:sp3d>
        </p:spPr>
      </p:pic>
      <p:pic>
        <p:nvPicPr>
          <p:cNvPr id="8" name="Picture 7">
            <a:extLst>
              <a:ext uri="{FF2B5EF4-FFF2-40B4-BE49-F238E27FC236}">
                <a16:creationId xmlns:a16="http://schemas.microsoft.com/office/drawing/2014/main" id="{3084BE38-B39F-42BD-B114-1565304F45CD}"/>
              </a:ext>
            </a:extLst>
          </p:cNvPr>
          <p:cNvPicPr>
            <a:picLocks noChangeAspect="1"/>
          </p:cNvPicPr>
          <p:nvPr/>
        </p:nvPicPr>
        <p:blipFill rotWithShape="1">
          <a:blip r:embed="rId5">
            <a:extLst>
              <a:ext uri="{28A0092B-C50C-407E-A947-70E740481C1C}">
                <a14:useLocalDpi xmlns:a14="http://schemas.microsoft.com/office/drawing/2010/main" val="0"/>
              </a:ext>
            </a:extLst>
          </a:blip>
          <a:srcRect l="59332" t="30792" r="11339" b="28669"/>
          <a:stretch/>
        </p:blipFill>
        <p:spPr>
          <a:xfrm>
            <a:off x="6437074" y="2057401"/>
            <a:ext cx="2199937" cy="2280513"/>
          </a:xfrm>
          <a:prstGeom prst="rect">
            <a:avLst/>
          </a:prstGeom>
          <a:ln w="28575">
            <a:solidFill>
              <a:srgbClr val="FF0000"/>
            </a:solidFill>
          </a:ln>
          <a:scene3d>
            <a:camera prst="orthographicFront"/>
            <a:lightRig rig="threePt" dir="t"/>
          </a:scene3d>
          <a:sp3d>
            <a:bevelT/>
          </a:sp3d>
        </p:spPr>
      </p:pic>
      <p:pic>
        <p:nvPicPr>
          <p:cNvPr id="11" name="Picture 10" descr="A picture containing text, outdoor&#10;&#10;Description automatically generated">
            <a:extLst>
              <a:ext uri="{FF2B5EF4-FFF2-40B4-BE49-F238E27FC236}">
                <a16:creationId xmlns:a16="http://schemas.microsoft.com/office/drawing/2014/main" id="{5A3DC256-6C7A-45E7-842E-E8FCE82E96B4}"/>
              </a:ext>
            </a:extLst>
          </p:cNvPr>
          <p:cNvPicPr>
            <a:picLocks noChangeAspect="1"/>
          </p:cNvPicPr>
          <p:nvPr/>
        </p:nvPicPr>
        <p:blipFill rotWithShape="1">
          <a:blip r:embed="rId6">
            <a:extLst>
              <a:ext uri="{28A0092B-C50C-407E-A947-70E740481C1C}">
                <a14:useLocalDpi xmlns:a14="http://schemas.microsoft.com/office/drawing/2010/main" val="0"/>
              </a:ext>
            </a:extLst>
          </a:blip>
          <a:srcRect l="6005" t="39232" r="47659" b="13976"/>
          <a:stretch/>
        </p:blipFill>
        <p:spPr>
          <a:xfrm>
            <a:off x="2551498" y="1090530"/>
            <a:ext cx="2128382" cy="1611974"/>
          </a:xfrm>
          <a:prstGeom prst="rect">
            <a:avLst/>
          </a:prstGeom>
          <a:ln w="28575">
            <a:solidFill>
              <a:srgbClr val="FF0000"/>
            </a:solidFill>
          </a:ln>
          <a:scene3d>
            <a:camera prst="orthographicFront"/>
            <a:lightRig rig="threePt" dir="t"/>
          </a:scene3d>
          <a:sp3d>
            <a:bevelT/>
          </a:sp3d>
        </p:spPr>
      </p:pic>
      <p:pic>
        <p:nvPicPr>
          <p:cNvPr id="7" name="Picture 6">
            <a:extLst>
              <a:ext uri="{FF2B5EF4-FFF2-40B4-BE49-F238E27FC236}">
                <a16:creationId xmlns:a16="http://schemas.microsoft.com/office/drawing/2014/main" id="{71D186A7-4BDC-4280-90D9-DCA0EE9C76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516" r="3153" b="12516"/>
          <a:stretch/>
        </p:blipFill>
        <p:spPr>
          <a:xfrm>
            <a:off x="1575846" y="241635"/>
            <a:ext cx="1443989" cy="1496140"/>
          </a:xfrm>
          <a:prstGeom prst="rect">
            <a:avLst/>
          </a:prstGeom>
          <a:ln w="28575">
            <a:solidFill>
              <a:srgbClr val="FF0000"/>
            </a:solidFill>
          </a:ln>
          <a:scene3d>
            <a:camera prst="orthographicFront"/>
            <a:lightRig rig="threePt" dir="t"/>
          </a:scene3d>
          <a:sp3d>
            <a:bevelT/>
          </a:sp3d>
        </p:spPr>
      </p:pic>
    </p:spTree>
    <p:extLst>
      <p:ext uri="{BB962C8B-B14F-4D97-AF65-F5344CB8AC3E}">
        <p14:creationId xmlns:p14="http://schemas.microsoft.com/office/powerpoint/2010/main" val="212979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763" y="203768"/>
            <a:ext cx="6675120" cy="1293028"/>
          </a:xfrm>
        </p:spPr>
        <p:txBody>
          <a:bodyPr/>
          <a:lstStyle/>
          <a:p>
            <a:r>
              <a:rPr lang="en-US" b="1">
                <a:solidFill>
                  <a:srgbClr val="FE801A"/>
                </a:solidFill>
              </a:rPr>
              <a:t>Spruce Creek</a:t>
            </a:r>
            <a:br>
              <a:rPr lang="en-US" b="1">
                <a:solidFill>
                  <a:srgbClr val="FE801A"/>
                </a:solidFill>
              </a:rPr>
            </a:br>
            <a:r>
              <a:rPr lang="en-US" b="1">
                <a:solidFill>
                  <a:srgbClr val="FE801A"/>
                </a:solidFill>
              </a:rPr>
              <a:t>High school </a:t>
            </a:r>
          </a:p>
        </p:txBody>
      </p:sp>
      <p:graphicFrame>
        <p:nvGraphicFramePr>
          <p:cNvPr id="4" name="Content Placeholder 3"/>
          <p:cNvGraphicFramePr>
            <a:graphicFrameLocks noGrp="1"/>
          </p:cNvGraphicFramePr>
          <p:nvPr>
            <p:ph idx="1"/>
          </p:nvPr>
        </p:nvGraphicFramePr>
        <p:xfrm>
          <a:off x="268955" y="1519576"/>
          <a:ext cx="5453254" cy="2640818"/>
        </p:xfrm>
        <a:graphic>
          <a:graphicData uri="http://schemas.openxmlformats.org/drawingml/2006/table">
            <a:tbl>
              <a:tblPr firstRow="1" bandRow="1">
                <a:tableStyleId>{284E427A-3D55-4303-BF80-6455036E1DE7}</a:tableStyleId>
              </a:tblPr>
              <a:tblGrid>
                <a:gridCol w="2823679">
                  <a:extLst>
                    <a:ext uri="{9D8B030D-6E8A-4147-A177-3AD203B41FA5}">
                      <a16:colId xmlns:a16="http://schemas.microsoft.com/office/drawing/2014/main" val="20000"/>
                    </a:ext>
                  </a:extLst>
                </a:gridCol>
                <a:gridCol w="2629575">
                  <a:extLst>
                    <a:ext uri="{9D8B030D-6E8A-4147-A177-3AD203B41FA5}">
                      <a16:colId xmlns:a16="http://schemas.microsoft.com/office/drawing/2014/main" val="20001"/>
                    </a:ext>
                  </a:extLst>
                </a:gridCol>
              </a:tblGrid>
              <a:tr h="438638">
                <a:tc>
                  <a:txBody>
                    <a:bodyPr/>
                    <a:lstStyle/>
                    <a:p>
                      <a:pPr algn="l"/>
                      <a:r>
                        <a:rPr lang="en-US" sz="1600" baseline="0"/>
                        <a:t>Career </a:t>
                      </a:r>
                      <a:r>
                        <a:rPr lang="en-US" sz="1600"/>
                        <a:t>Academies</a:t>
                      </a:r>
                    </a:p>
                  </a:txBody>
                  <a:tcPr marL="68580" marR="68580" marT="34290" marB="34290" anchor="ctr"/>
                </a:tc>
                <a:tc>
                  <a:txBody>
                    <a:bodyPr/>
                    <a:lstStyle/>
                    <a:p>
                      <a:pPr algn="r"/>
                      <a:r>
                        <a:rPr lang="en-US" sz="1600" baseline="0"/>
                        <a:t>Careers </a:t>
                      </a:r>
                      <a:endParaRPr lang="en-US" sz="1600"/>
                    </a:p>
                  </a:txBody>
                  <a:tcPr marL="68580" marR="68580" marT="34290" marB="34290" anchor="ctr"/>
                </a:tc>
                <a:extLst>
                  <a:ext uri="{0D108BD9-81ED-4DB2-BD59-A6C34878D82A}">
                    <a16:rowId xmlns:a16="http://schemas.microsoft.com/office/drawing/2014/main" val="10000"/>
                  </a:ext>
                </a:extLst>
              </a:tr>
              <a:tr h="533400">
                <a:tc>
                  <a:txBody>
                    <a:bodyPr/>
                    <a:lstStyle/>
                    <a:p>
                      <a:r>
                        <a:rPr lang="en-US" sz="1200" b="1"/>
                        <a:t>Finance </a:t>
                      </a:r>
                    </a:p>
                  </a:txBody>
                  <a:tcPr marL="68580" marR="68580" marT="34290" marB="34290"/>
                </a:tc>
                <a:tc>
                  <a:txBody>
                    <a:bodyPr/>
                    <a:lstStyle/>
                    <a:p>
                      <a:pPr marL="0" indent="0" algn="r">
                        <a:buFont typeface="Wingdings" panose="05000000000000000000" pitchFamily="2" charset="2"/>
                        <a:buNone/>
                      </a:pPr>
                      <a:r>
                        <a:rPr lang="en-US" sz="1200" b="1"/>
                        <a:t>Banker;</a:t>
                      </a:r>
                      <a:r>
                        <a:rPr lang="en-US" sz="1200" b="1" baseline="0"/>
                        <a:t> </a:t>
                      </a:r>
                      <a:r>
                        <a:rPr lang="en-US" sz="1200" b="1"/>
                        <a:t>Stockbroker;</a:t>
                      </a:r>
                      <a:r>
                        <a:rPr lang="en-US" sz="1200" b="1" baseline="0"/>
                        <a:t> </a:t>
                      </a:r>
                      <a:r>
                        <a:rPr lang="en-US" sz="1200" b="1"/>
                        <a:t>Bank</a:t>
                      </a:r>
                      <a:r>
                        <a:rPr lang="en-US" sz="1200" b="1" baseline="0"/>
                        <a:t> Teller; Accountant; Financial Planner</a:t>
                      </a:r>
                    </a:p>
                  </a:txBody>
                  <a:tcPr marL="68580" marR="68580" marT="34290" marB="34290"/>
                </a:tc>
                <a:extLst>
                  <a:ext uri="{0D108BD9-81ED-4DB2-BD59-A6C34878D82A}">
                    <a16:rowId xmlns:a16="http://schemas.microsoft.com/office/drawing/2014/main" val="10001"/>
                  </a:ext>
                </a:extLst>
              </a:tr>
              <a:tr h="525780">
                <a:tc>
                  <a:txBody>
                    <a:bodyPr/>
                    <a:lstStyle/>
                    <a:p>
                      <a:r>
                        <a:rPr lang="en-US" sz="1200" b="1"/>
                        <a:t>Information</a:t>
                      </a:r>
                      <a:r>
                        <a:rPr lang="en-US" sz="1200" b="1" baseline="0"/>
                        <a:t> Technology &amp; Robotics</a:t>
                      </a:r>
                      <a:endParaRPr lang="en-US" sz="1200" b="1"/>
                    </a:p>
                  </a:txBody>
                  <a:tcPr marL="68580" marR="68580" marT="34290" marB="34290"/>
                </a:tc>
                <a:tc>
                  <a:txBody>
                    <a:bodyPr/>
                    <a:lstStyle/>
                    <a:p>
                      <a:pPr algn="r"/>
                      <a:r>
                        <a:rPr lang="en-US" sz="1200" b="1"/>
                        <a:t>3D Game Programmer</a:t>
                      </a:r>
                      <a:r>
                        <a:rPr lang="en-US" sz="1200" b="1" baseline="0"/>
                        <a:t>; </a:t>
                      </a:r>
                      <a:r>
                        <a:rPr lang="en-US" sz="1200" b="1"/>
                        <a:t>Robotics</a:t>
                      </a:r>
                      <a:r>
                        <a:rPr lang="en-US" sz="1200" b="1" baseline="0"/>
                        <a:t> Engineer; Game Designer</a:t>
                      </a:r>
                      <a:endParaRPr lang="en-US" sz="1200" b="1"/>
                    </a:p>
                  </a:txBody>
                  <a:tcPr marL="68580" marR="68580" marT="34290" marB="34290"/>
                </a:tc>
                <a:extLst>
                  <a:ext uri="{0D108BD9-81ED-4DB2-BD59-A6C34878D82A}">
                    <a16:rowId xmlns:a16="http://schemas.microsoft.com/office/drawing/2014/main" val="10002"/>
                  </a:ext>
                </a:extLst>
              </a:tr>
              <a:tr h="525780">
                <a:tc>
                  <a:txBody>
                    <a:bodyPr/>
                    <a:lstStyle/>
                    <a:p>
                      <a:r>
                        <a:rPr lang="en-US" sz="1200" b="1"/>
                        <a:t>*Health Science </a:t>
                      </a:r>
                    </a:p>
                  </a:txBody>
                  <a:tcPr marL="68580" marR="68580" marT="34290" marB="34290"/>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200" b="1"/>
                        <a:t>Physician;</a:t>
                      </a:r>
                      <a:r>
                        <a:rPr lang="en-US" sz="1200" b="1" baseline="0"/>
                        <a:t> </a:t>
                      </a:r>
                      <a:r>
                        <a:rPr lang="en-US" sz="1200" b="1"/>
                        <a:t>Nurse; Physical Therapist; Occupational Therapist; Medical</a:t>
                      </a:r>
                      <a:r>
                        <a:rPr lang="en-US" sz="1200" b="1" baseline="0"/>
                        <a:t> Assistant</a:t>
                      </a:r>
                      <a:endParaRPr lang="en-US" sz="1200" b="1"/>
                    </a:p>
                  </a:txBody>
                  <a:tcPr marL="68580" marR="68580" marT="34290" marB="34290"/>
                </a:tc>
                <a:extLst>
                  <a:ext uri="{0D108BD9-81ED-4DB2-BD59-A6C34878D82A}">
                    <a16:rowId xmlns:a16="http://schemas.microsoft.com/office/drawing/2014/main" val="3726671132"/>
                  </a:ext>
                </a:extLst>
              </a:tr>
              <a:tr h="525780">
                <a:tc>
                  <a:txBody>
                    <a:bodyPr/>
                    <a:lstStyle/>
                    <a:p>
                      <a:r>
                        <a:rPr lang="en-US" sz="1200" b="1"/>
                        <a:t>Promotional Design &amp; Management</a:t>
                      </a:r>
                    </a:p>
                  </a:txBody>
                  <a:tcPr marL="68580" marR="68580" marT="34290" marB="34290"/>
                </a:tc>
                <a:tc>
                  <a:txBody>
                    <a:bodyPr/>
                    <a:lstStyle/>
                    <a:p>
                      <a:pPr algn="r"/>
                      <a:r>
                        <a:rPr lang="en-US" sz="1200" b="1"/>
                        <a:t>Fashion Designers, Advertising &amp; Promotional Managers </a:t>
                      </a:r>
                    </a:p>
                  </a:txBody>
                  <a:tcPr marL="68580" marR="68580" marT="34290" marB="34290"/>
                </a:tc>
                <a:extLst>
                  <a:ext uri="{0D108BD9-81ED-4DB2-BD59-A6C34878D82A}">
                    <a16:rowId xmlns:a16="http://schemas.microsoft.com/office/drawing/2014/main" val="40321552"/>
                  </a:ext>
                </a:extLst>
              </a:tr>
            </a:tbl>
          </a:graphicData>
        </a:graphic>
      </p:graphicFrame>
      <p:pic>
        <p:nvPicPr>
          <p:cNvPr id="7" name="Picture 6" descr="UHS-AOF - Career Academy Documentation 2014-15 - Internet Explorer"/>
          <p:cNvPicPr>
            <a:picLocks noChangeAspect="1"/>
          </p:cNvPicPr>
          <p:nvPr/>
        </p:nvPicPr>
        <p:blipFill rotWithShape="1">
          <a:blip r:embed="rId2">
            <a:extLst>
              <a:ext uri="{28A0092B-C50C-407E-A947-70E740481C1C}">
                <a14:useLocalDpi xmlns:a14="http://schemas.microsoft.com/office/drawing/2010/main" val="0"/>
              </a:ext>
            </a:extLst>
          </a:blip>
          <a:srcRect l="26666" t="30515" r="41667" b="30516"/>
          <a:stretch/>
        </p:blipFill>
        <p:spPr>
          <a:xfrm>
            <a:off x="294355" y="4265918"/>
            <a:ext cx="3022816" cy="2023599"/>
          </a:xfrm>
          <a:prstGeom prst="rect">
            <a:avLst/>
          </a:prstGeom>
          <a:ln w="28575">
            <a:solidFill>
              <a:srgbClr val="FE801A"/>
            </a:solidFill>
          </a:ln>
          <a:scene3d>
            <a:camera prst="orthographicFront"/>
            <a:lightRig rig="threePt" dir="t"/>
          </a:scene3d>
          <a:sp3d>
            <a:bevelT w="165100" prst="coolSlant"/>
          </a:sp3d>
        </p:spPr>
      </p:pic>
      <p:pic>
        <p:nvPicPr>
          <p:cNvPr id="5" name="Picture 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11866" y="459796"/>
            <a:ext cx="833991" cy="780971"/>
          </a:xfrm>
          <a:prstGeom prst="rect">
            <a:avLst/>
          </a:prstGeom>
        </p:spPr>
      </p:pic>
      <p:pic>
        <p:nvPicPr>
          <p:cNvPr id="9" name="Picture 8" descr="A picture containing text, person&#10;&#10;Description automatically generated">
            <a:extLst>
              <a:ext uri="{FF2B5EF4-FFF2-40B4-BE49-F238E27FC236}">
                <a16:creationId xmlns:a16="http://schemas.microsoft.com/office/drawing/2014/main" id="{52A51C2A-9C7D-4757-9B1C-5506760ECD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628663" y="4253931"/>
            <a:ext cx="3200400" cy="2400300"/>
          </a:xfrm>
          <a:prstGeom prst="rect">
            <a:avLst/>
          </a:prstGeom>
          <a:ln w="28575">
            <a:solidFill>
              <a:schemeClr val="accent2"/>
            </a:solidFill>
          </a:ln>
          <a:scene3d>
            <a:camera prst="orthographicFront"/>
            <a:lightRig rig="threePt" dir="t"/>
          </a:scene3d>
          <a:sp3d>
            <a:bevelT/>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200" y="2150938"/>
            <a:ext cx="1952595" cy="2556124"/>
          </a:xfrm>
          <a:prstGeom prst="rect">
            <a:avLst/>
          </a:prstGeom>
          <a:ln w="28575">
            <a:solidFill>
              <a:srgbClr val="FE801A"/>
            </a:solidFill>
          </a:ln>
          <a:scene3d>
            <a:camera prst="orthographicFront"/>
            <a:lightRig rig="threePt" dir="t"/>
          </a:scene3d>
          <a:sp3d>
            <a:bevelT w="165100" prst="coolSlant"/>
          </a:sp3d>
        </p:spPr>
      </p:pic>
    </p:spTree>
    <p:extLst>
      <p:ext uri="{BB962C8B-B14F-4D97-AF65-F5344CB8AC3E}">
        <p14:creationId xmlns:p14="http://schemas.microsoft.com/office/powerpoint/2010/main" val="314348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C521A8D-C140-4830-9F39-176834E94C3B}"/>
              </a:ext>
            </a:extLst>
          </p:cNvPr>
          <p:cNvSpPr>
            <a:spLocks noGrp="1" noChangeArrowheads="1"/>
          </p:cNvSpPr>
          <p:nvPr>
            <p:ph type="title"/>
          </p:nvPr>
        </p:nvSpPr>
        <p:spPr>
          <a:xfrm>
            <a:off x="1295400" y="764373"/>
            <a:ext cx="7254240" cy="1293028"/>
          </a:xfrm>
        </p:spPr>
        <p:txBody>
          <a:bodyPr>
            <a:normAutofit fontScale="90000"/>
          </a:bodyPr>
          <a:lstStyle/>
          <a:p>
            <a:pPr algn="ctr">
              <a:defRPr/>
            </a:pPr>
            <a:r>
              <a:rPr lang="en-US">
                <a:latin typeface="Cambria" pitchFamily="18" charset="0"/>
              </a:rPr>
              <a:t>International Baccalaureate</a:t>
            </a:r>
            <a:br>
              <a:rPr lang="en-US">
                <a:latin typeface="Cambria" pitchFamily="18" charset="0"/>
              </a:rPr>
            </a:br>
            <a:r>
              <a:rPr lang="en-US">
                <a:latin typeface="Cambria" pitchFamily="18" charset="0"/>
              </a:rPr>
              <a:t>(IB)</a:t>
            </a:r>
          </a:p>
        </p:txBody>
      </p:sp>
      <p:sp>
        <p:nvSpPr>
          <p:cNvPr id="31747" name="Rectangle 3">
            <a:extLst>
              <a:ext uri="{FF2B5EF4-FFF2-40B4-BE49-F238E27FC236}">
                <a16:creationId xmlns:a16="http://schemas.microsoft.com/office/drawing/2014/main" id="{53B32CAF-CD60-49B3-96C4-9A6CF59B3BEB}"/>
              </a:ext>
            </a:extLst>
          </p:cNvPr>
          <p:cNvSpPr>
            <a:spLocks noGrp="1" noChangeArrowheads="1"/>
          </p:cNvSpPr>
          <p:nvPr>
            <p:ph idx="1"/>
          </p:nvPr>
        </p:nvSpPr>
        <p:spPr>
          <a:xfrm>
            <a:off x="838200" y="2057401"/>
            <a:ext cx="7891463" cy="3962399"/>
          </a:xfrm>
        </p:spPr>
        <p:txBody>
          <a:bodyPr>
            <a:normAutofit fontScale="92500" lnSpcReduction="10000"/>
          </a:bodyPr>
          <a:lstStyle/>
          <a:p>
            <a:r>
              <a:rPr lang="en-US" altLang="en-US" sz="2600">
                <a:latin typeface="Cambria" panose="02040503050406030204" pitchFamily="18" charset="0"/>
              </a:rPr>
              <a:t>Spruce Creek High School</a:t>
            </a:r>
          </a:p>
          <a:p>
            <a:r>
              <a:rPr lang="en-US" altLang="en-US" sz="2600">
                <a:latin typeface="Cambria" panose="02040503050406030204" pitchFamily="18" charset="0"/>
              </a:rPr>
              <a:t>Information and applications (different from the past)</a:t>
            </a:r>
          </a:p>
          <a:p>
            <a:pPr lvl="1"/>
            <a:r>
              <a:rPr lang="en-US" altLang="en-US" sz="2600">
                <a:latin typeface="Cambria" panose="02040503050406030204" pitchFamily="18" charset="0"/>
              </a:rPr>
              <a:t>December - January of 8th grade year</a:t>
            </a:r>
          </a:p>
          <a:p>
            <a:r>
              <a:rPr lang="en-US" altLang="en-US" sz="2600">
                <a:latin typeface="Cambria" panose="02040503050406030204" pitchFamily="18" charset="0"/>
              </a:rPr>
              <a:t>Parent Portal Application</a:t>
            </a:r>
          </a:p>
          <a:p>
            <a:pPr lvl="1"/>
            <a:r>
              <a:rPr lang="en-US" altLang="en-US" sz="2600">
                <a:latin typeface="Cambria" panose="02040503050406030204" pitchFamily="18" charset="0"/>
              </a:rPr>
              <a:t>Will look at grades and standardizes test scores</a:t>
            </a:r>
          </a:p>
          <a:p>
            <a:pPr lvl="1"/>
            <a:r>
              <a:rPr lang="en-US" altLang="en-US" sz="2600">
                <a:latin typeface="Cambria" panose="02040503050406030204" pitchFamily="18" charset="0"/>
              </a:rPr>
              <a:t>The high school will ask your current 8</a:t>
            </a:r>
            <a:r>
              <a:rPr lang="en-US" altLang="en-US" sz="2600" baseline="30000">
                <a:latin typeface="Cambria" panose="02040503050406030204" pitchFamily="18" charset="0"/>
              </a:rPr>
              <a:t>th</a:t>
            </a:r>
            <a:r>
              <a:rPr lang="en-US" altLang="en-US" sz="2600">
                <a:latin typeface="Cambria" panose="02040503050406030204" pitchFamily="18" charset="0"/>
              </a:rPr>
              <a:t> grade teachers for recommendations…mainly ELA and Math</a:t>
            </a:r>
          </a:p>
          <a:p>
            <a:r>
              <a:rPr lang="en-US" altLang="en-US" sz="2800">
                <a:latin typeface="Cambria" panose="02040503050406030204" pitchFamily="18" charset="0"/>
              </a:rPr>
              <a:t>Algebra 1 Required in 8th Grade</a:t>
            </a:r>
          </a:p>
          <a:p>
            <a:r>
              <a:rPr lang="en-US" altLang="en-US" sz="2600">
                <a:latin typeface="Cambria" panose="02040503050406030204" pitchFamily="18" charset="0"/>
              </a:rPr>
              <a:t>Spanish Not Required in 8th Grade</a:t>
            </a:r>
          </a:p>
          <a:p>
            <a:r>
              <a:rPr lang="en-US" altLang="en-US" sz="2600">
                <a:latin typeface="Cambria" panose="02040503050406030204" pitchFamily="18" charset="0"/>
              </a:rPr>
              <a:t>One Time To Apply  - Deadline in January</a:t>
            </a:r>
          </a:p>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6ABE52AC-61C2-4E44-9997-A4F978EAF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064"/>
            <a:ext cx="8093075" cy="465136"/>
          </a:xfrm>
        </p:spPr>
        <p:txBody>
          <a:bodyPr anchor="b">
            <a:normAutofit fontScale="90000"/>
          </a:bodyPr>
          <a:lstStyle/>
          <a:p>
            <a:pPr algn="ctr"/>
            <a:r>
              <a:rPr lang="en-US" err="1"/>
              <a:t>CamBridge</a:t>
            </a:r>
            <a:r>
              <a:rPr lang="en-US"/>
              <a:t> </a:t>
            </a:r>
            <a:r>
              <a:rPr lang="en-US" err="1"/>
              <a:t>Aice</a:t>
            </a:r>
            <a:r>
              <a:rPr lang="en-US"/>
              <a:t> </a:t>
            </a:r>
          </a:p>
        </p:txBody>
      </p:sp>
      <p:sp>
        <p:nvSpPr>
          <p:cNvPr id="4" name="Text Placeholder 3">
            <a:extLst>
              <a:ext uri="{FF2B5EF4-FFF2-40B4-BE49-F238E27FC236}">
                <a16:creationId xmlns:a16="http://schemas.microsoft.com/office/drawing/2014/main" id="{A87C1B85-4EBD-F570-9CBF-4CCCE5F71BF2}"/>
              </a:ext>
            </a:extLst>
          </p:cNvPr>
          <p:cNvSpPr>
            <a:spLocks noGrp="1"/>
          </p:cNvSpPr>
          <p:nvPr>
            <p:ph type="body" idx="1"/>
          </p:nvPr>
        </p:nvSpPr>
        <p:spPr/>
        <p:txBody>
          <a:bodyPr/>
          <a:lstStyle/>
          <a:p>
            <a:endParaRPr lang="en-US"/>
          </a:p>
        </p:txBody>
      </p:sp>
      <p:sp>
        <p:nvSpPr>
          <p:cNvPr id="9" name="TextBox 8">
            <a:extLst>
              <a:ext uri="{FF2B5EF4-FFF2-40B4-BE49-F238E27FC236}">
                <a16:creationId xmlns:a16="http://schemas.microsoft.com/office/drawing/2014/main" id="{82D17BB0-A1C3-4198-8231-489149BFEFF5}"/>
              </a:ext>
            </a:extLst>
          </p:cNvPr>
          <p:cNvSpPr txBox="1"/>
          <p:nvPr/>
        </p:nvSpPr>
        <p:spPr>
          <a:xfrm>
            <a:off x="502444" y="1791039"/>
            <a:ext cx="8443912" cy="4524315"/>
          </a:xfrm>
          <a:prstGeom prst="rect">
            <a:avLst/>
          </a:prstGeom>
          <a:solidFill>
            <a:schemeClr val="bg2"/>
          </a:solidFill>
        </p:spPr>
        <p:txBody>
          <a:bodyPr wrap="square" rtlCol="0">
            <a:spAutoFit/>
          </a:bodyPr>
          <a:lstStyle/>
          <a:p>
            <a:pPr marL="321469" indent="-321469">
              <a:buFont typeface="Wingdings" panose="05000000000000000000" pitchFamily="2" charset="2"/>
              <a:buChar char="ü"/>
            </a:pPr>
            <a:r>
              <a:rPr lang="en-US"/>
              <a:t>Flexible curriculum – Student chooses based on interest</a:t>
            </a:r>
          </a:p>
          <a:p>
            <a:pPr marL="321469" indent="-321469">
              <a:buFont typeface="Wingdings" panose="05000000000000000000" pitchFamily="2" charset="2"/>
              <a:buChar char="ü"/>
            </a:pPr>
            <a:endParaRPr lang="en-US"/>
          </a:p>
          <a:p>
            <a:pPr marL="321469" indent="-321469">
              <a:buFont typeface="Wingdings" panose="05000000000000000000" pitchFamily="2" charset="2"/>
              <a:buChar char="ü"/>
            </a:pPr>
            <a:r>
              <a:rPr lang="en-US"/>
              <a:t>Future predictor of college success – Rigor, Critical thinking</a:t>
            </a:r>
          </a:p>
          <a:p>
            <a:pPr marL="321469" indent="-321469">
              <a:buFont typeface="Wingdings" panose="05000000000000000000" pitchFamily="2" charset="2"/>
              <a:buChar char="ü"/>
            </a:pPr>
            <a:endParaRPr lang="en-US"/>
          </a:p>
          <a:p>
            <a:pPr marL="321469" indent="-321469">
              <a:buFont typeface="Wingdings" panose="05000000000000000000" pitchFamily="2" charset="2"/>
              <a:buChar char="ü"/>
            </a:pPr>
            <a:r>
              <a:rPr lang="en-US"/>
              <a:t>GPA points – Pre-AICE classes are weighted the same as Honors classes and AICE classes are weighted the same as AP and IB</a:t>
            </a:r>
          </a:p>
          <a:p>
            <a:pPr marL="321469" indent="-321469">
              <a:buFont typeface="Wingdings" panose="05000000000000000000" pitchFamily="2" charset="2"/>
              <a:buChar char="ü"/>
            </a:pPr>
            <a:endParaRPr lang="en-US"/>
          </a:p>
          <a:p>
            <a:pPr marL="321469" indent="-321469">
              <a:buFont typeface="Wingdings" panose="05000000000000000000" pitchFamily="2" charset="2"/>
              <a:buChar char="ü"/>
            </a:pPr>
            <a:r>
              <a:rPr lang="en-US"/>
              <a:t>Earn college credit</a:t>
            </a:r>
          </a:p>
          <a:p>
            <a:pPr marL="321469" indent="-321469">
              <a:buFont typeface="Wingdings" panose="05000000000000000000" pitchFamily="2" charset="2"/>
              <a:buChar char="ü"/>
            </a:pPr>
            <a:endParaRPr lang="en-US"/>
          </a:p>
          <a:p>
            <a:pPr marL="321469" indent="-321469">
              <a:buFont typeface="Wingdings" panose="05000000000000000000" pitchFamily="2" charset="2"/>
              <a:buChar char="ü"/>
            </a:pPr>
            <a:r>
              <a:rPr lang="en-US"/>
              <a:t>Bright Futures - </a:t>
            </a:r>
            <a:r>
              <a:rPr lang="en-US">
                <a:ea typeface="Calibri" panose="020F0502020204030204" pitchFamily="34" charset="0"/>
              </a:rPr>
              <a:t>If the student earns the AICE diploma </a:t>
            </a:r>
            <a:r>
              <a:rPr lang="en-US" b="1" u="sng">
                <a:ea typeface="Calibri" panose="020F0502020204030204" pitchFamily="34" charset="0"/>
              </a:rPr>
              <a:t>AND</a:t>
            </a:r>
            <a:r>
              <a:rPr lang="en-US">
                <a:ea typeface="Calibri" panose="020F0502020204030204" pitchFamily="34" charset="0"/>
              </a:rPr>
              <a:t> put in 100 hours of community service, you are guaranteed the top level of Bright Futures award, no matter what your SAT or ACT scores are (the minimum score is waived)</a:t>
            </a:r>
          </a:p>
          <a:p>
            <a:pPr marL="321469" indent="-321469">
              <a:buFont typeface="Wingdings" panose="05000000000000000000" pitchFamily="2" charset="2"/>
              <a:buChar char="ü"/>
            </a:pPr>
            <a:endParaRPr lang="en-US">
              <a:ea typeface="Calibri" panose="020F0502020204030204" pitchFamily="34" charset="0"/>
            </a:endParaRPr>
          </a:p>
          <a:p>
            <a:pPr marL="321469" indent="-321469">
              <a:buFont typeface="Wingdings" panose="05000000000000000000" pitchFamily="2" charset="2"/>
              <a:buChar char="ü"/>
            </a:pPr>
            <a:r>
              <a:rPr lang="en-US">
                <a:ea typeface="Calibri" panose="020F0502020204030204" pitchFamily="34" charset="0"/>
              </a:rPr>
              <a:t>AICE offered at NSBHS, Atlantic, Mainland and Seabreeze</a:t>
            </a:r>
          </a:p>
          <a:p>
            <a:pPr marL="321469" indent="-321469">
              <a:buFont typeface="Wingdings" panose="05000000000000000000" pitchFamily="2" charset="2"/>
              <a:buChar char="ü"/>
            </a:pPr>
            <a:endParaRPr lang="en-US">
              <a:solidFill>
                <a:prstClr val="black"/>
              </a:solidFill>
            </a:endParaRPr>
          </a:p>
        </p:txBody>
      </p:sp>
      <p:pic>
        <p:nvPicPr>
          <p:cNvPr id="10" name="Picture 9">
            <a:extLst>
              <a:ext uri="{FF2B5EF4-FFF2-40B4-BE49-F238E27FC236}">
                <a16:creationId xmlns:a16="http://schemas.microsoft.com/office/drawing/2014/main" id="{C47DBD0F-D663-413C-8756-D4184C50AF2A}"/>
              </a:ext>
            </a:extLst>
          </p:cNvPr>
          <p:cNvPicPr>
            <a:picLocks noChangeAspect="1"/>
          </p:cNvPicPr>
          <p:nvPr/>
        </p:nvPicPr>
        <p:blipFill>
          <a:blip r:embed="rId2"/>
          <a:stretch>
            <a:fillRect/>
          </a:stretch>
        </p:blipFill>
        <p:spPr>
          <a:xfrm>
            <a:off x="3287211" y="7664019"/>
            <a:ext cx="2299504" cy="1312752"/>
          </a:xfrm>
          <a:prstGeom prst="rect">
            <a:avLst/>
          </a:prstGeom>
        </p:spPr>
      </p:pic>
      <p:cxnSp>
        <p:nvCxnSpPr>
          <p:cNvPr id="11" name="Straight Connector 10">
            <a:extLst>
              <a:ext uri="{FF2B5EF4-FFF2-40B4-BE49-F238E27FC236}">
                <a16:creationId xmlns:a16="http://schemas.microsoft.com/office/drawing/2014/main" id="{B61DE83C-FE4C-4096-B76C-074D89DB0010}"/>
              </a:ext>
            </a:extLst>
          </p:cNvPr>
          <p:cNvCxnSpPr/>
          <p:nvPr/>
        </p:nvCxnSpPr>
        <p:spPr>
          <a:xfrm>
            <a:off x="1139190" y="1447800"/>
            <a:ext cx="686562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64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10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left)">
                                      <p:cBhvr>
                                        <p:cTn id="22" dur="10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wipe(left)">
                                      <p:cBhvr>
                                        <p:cTn id="27" dur="10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wipe(left)">
                                      <p:cBhvr>
                                        <p:cTn id="32"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45A7-7654-7194-2612-79BF7EFE5A22}"/>
              </a:ext>
            </a:extLst>
          </p:cNvPr>
          <p:cNvSpPr>
            <a:spLocks noGrp="1"/>
          </p:cNvSpPr>
          <p:nvPr>
            <p:ph type="title"/>
          </p:nvPr>
        </p:nvSpPr>
        <p:spPr>
          <a:xfrm>
            <a:off x="685800" y="762000"/>
            <a:ext cx="7943850" cy="1293028"/>
          </a:xfrm>
        </p:spPr>
        <p:txBody>
          <a:bodyPr>
            <a:noAutofit/>
          </a:bodyPr>
          <a:lstStyle/>
          <a:p>
            <a:r>
              <a:rPr lang="en-US" sz="2800" b="1" i="0">
                <a:solidFill>
                  <a:srgbClr val="00FFFF"/>
                </a:solidFill>
                <a:effectLst/>
              </a:rPr>
              <a:t>Career Academy/Cambridge/IB Application Timeline </a:t>
            </a:r>
            <a:br>
              <a:rPr lang="en-US" sz="2800" b="1" i="0">
                <a:solidFill>
                  <a:srgbClr val="00FFFF"/>
                </a:solidFill>
                <a:effectLst/>
              </a:rPr>
            </a:br>
            <a:r>
              <a:rPr lang="en-US" sz="2800" b="1" i="1">
                <a:solidFill>
                  <a:srgbClr val="00FFFF"/>
                </a:solidFill>
                <a:effectLst/>
              </a:rPr>
              <a:t>School Recruitment &amp; Application Procedures 2024‐2025 </a:t>
            </a:r>
            <a:endParaRPr lang="en-US" sz="2800">
              <a:solidFill>
                <a:srgbClr val="00FFFF"/>
              </a:solidFill>
            </a:endParaRPr>
          </a:p>
        </p:txBody>
      </p:sp>
      <p:sp>
        <p:nvSpPr>
          <p:cNvPr id="3" name="Content Placeholder 2">
            <a:extLst>
              <a:ext uri="{FF2B5EF4-FFF2-40B4-BE49-F238E27FC236}">
                <a16:creationId xmlns:a16="http://schemas.microsoft.com/office/drawing/2014/main" id="{9EEF0D86-9780-4800-BF9E-60D0794EDBCE}"/>
              </a:ext>
            </a:extLst>
          </p:cNvPr>
          <p:cNvSpPr>
            <a:spLocks noGrp="1"/>
          </p:cNvSpPr>
          <p:nvPr>
            <p:ph idx="1"/>
          </p:nvPr>
        </p:nvSpPr>
        <p:spPr>
          <a:xfrm>
            <a:off x="190500" y="2514600"/>
            <a:ext cx="8763000" cy="4024125"/>
          </a:xfrm>
        </p:spPr>
        <p:txBody>
          <a:bodyPr/>
          <a:lstStyle/>
          <a:p>
            <a:pPr marL="0" indent="0" algn="l" rtl="0" fontAlgn="base">
              <a:buNone/>
            </a:pPr>
            <a:r>
              <a:rPr lang="en-US" sz="2000" b="1" i="0">
                <a:solidFill>
                  <a:srgbClr val="FFFEFC"/>
                </a:solidFill>
                <a:effectLst/>
                <a:latin typeface="Arial" panose="020B0604020202020204" pitchFamily="34" charset="0"/>
                <a:cs typeface="Arial" panose="020B0604020202020204" pitchFamily="34" charset="0"/>
              </a:rPr>
              <a:t>February 13, 2025 to</a:t>
            </a:r>
            <a:r>
              <a:rPr lang="en-US" sz="2000" b="0" i="0">
                <a:solidFill>
                  <a:srgbClr val="FFFEFC"/>
                </a:solidFill>
                <a:effectLst/>
                <a:latin typeface="Arial" panose="020B0604020202020204" pitchFamily="34" charset="0"/>
                <a:cs typeface="Arial" panose="020B0604020202020204" pitchFamily="34" charset="0"/>
              </a:rPr>
              <a:t> </a:t>
            </a:r>
            <a:r>
              <a:rPr lang="en-US" sz="2000" b="1" i="0">
                <a:solidFill>
                  <a:srgbClr val="FFFEFC"/>
                </a:solidFill>
                <a:effectLst/>
                <a:latin typeface="Arial" panose="020B0604020202020204" pitchFamily="34" charset="0"/>
                <a:cs typeface="Arial" panose="020B0604020202020204" pitchFamily="34" charset="0"/>
              </a:rPr>
              <a:t>February 25, 2025:</a:t>
            </a:r>
            <a:r>
              <a:rPr lang="en-US" sz="2000" b="0" i="0">
                <a:solidFill>
                  <a:srgbClr val="FFFEFC"/>
                </a:solidFill>
                <a:effectLst/>
                <a:latin typeface="Arial" panose="020B0604020202020204" pitchFamily="34" charset="0"/>
                <a:cs typeface="Arial" panose="020B0604020202020204" pitchFamily="34" charset="0"/>
              </a:rPr>
              <a:t> </a:t>
            </a:r>
          </a:p>
          <a:p>
            <a:pPr marL="0" indent="0" algn="l" rtl="0" fontAlgn="base">
              <a:buNone/>
            </a:pPr>
            <a:r>
              <a:rPr lang="en-US" sz="1600" b="1" i="0">
                <a:solidFill>
                  <a:srgbClr val="FFFEFC"/>
                </a:solidFill>
                <a:effectLst/>
                <a:latin typeface="Arial" panose="020B0604020202020204" pitchFamily="34" charset="0"/>
                <a:cs typeface="Arial" panose="020B0604020202020204" pitchFamily="34" charset="0"/>
              </a:rPr>
              <a:t>	CAREER ACADEMY/CAMBRIDGE/IB </a:t>
            </a:r>
          </a:p>
          <a:p>
            <a:pPr marL="0" indent="0" algn="l" rtl="0" fontAlgn="base">
              <a:buNone/>
            </a:pPr>
            <a:r>
              <a:rPr lang="en-US" sz="1600" b="1">
                <a:solidFill>
                  <a:srgbClr val="FFFEFC"/>
                </a:solidFill>
                <a:latin typeface="Arial" panose="020B0604020202020204" pitchFamily="34" charset="0"/>
                <a:cs typeface="Arial" panose="020B0604020202020204" pitchFamily="34" charset="0"/>
              </a:rPr>
              <a:t>	</a:t>
            </a:r>
            <a:r>
              <a:rPr lang="en-US" sz="1600" b="1" i="0">
                <a:solidFill>
                  <a:srgbClr val="FFFEFC"/>
                </a:solidFill>
                <a:effectLst/>
                <a:latin typeface="Arial" panose="020B0604020202020204" pitchFamily="34" charset="0"/>
                <a:cs typeface="Arial" panose="020B0604020202020204" pitchFamily="34" charset="0"/>
              </a:rPr>
              <a:t>DECLARATION OF INTENT:  </a:t>
            </a:r>
            <a:r>
              <a:rPr lang="en-US" sz="1800" b="1" i="0">
                <a:solidFill>
                  <a:srgbClr val="FFFEFC"/>
                </a:solidFill>
                <a:effectLst/>
                <a:latin typeface="Arial" panose="020B0604020202020204" pitchFamily="34" charset="0"/>
                <a:cs typeface="Arial" panose="020B0604020202020204" pitchFamily="34" charset="0"/>
              </a:rPr>
              <a:t>                                      </a:t>
            </a:r>
          </a:p>
          <a:p>
            <a:pPr marL="0" indent="0" algn="l" rtl="0" fontAlgn="base">
              <a:buNone/>
            </a:pPr>
            <a:r>
              <a:rPr lang="en-US" sz="1800" b="1" i="0">
                <a:solidFill>
                  <a:srgbClr val="FFFEFC"/>
                </a:solidFill>
                <a:effectLst/>
                <a:latin typeface="Arial" panose="020B0604020202020204" pitchFamily="34" charset="0"/>
                <a:cs typeface="Arial" panose="020B0604020202020204" pitchFamily="34" charset="0"/>
              </a:rPr>
              <a:t>	</a:t>
            </a:r>
            <a:r>
              <a:rPr lang="en-US" sz="1600" b="1" i="0">
                <a:solidFill>
                  <a:srgbClr val="FFFEFC"/>
                </a:solidFill>
                <a:effectLst/>
                <a:latin typeface="Arial" panose="020B0604020202020204" pitchFamily="34" charset="0"/>
                <a:cs typeface="Arial" panose="020B0604020202020204" pitchFamily="34" charset="0"/>
              </a:rPr>
              <a:t>1. February 13, 2025:  </a:t>
            </a:r>
            <a:r>
              <a:rPr lang="en-US" sz="1600" b="0" i="0">
                <a:solidFill>
                  <a:srgbClr val="FFFEFC"/>
                </a:solidFill>
                <a:effectLst/>
                <a:latin typeface="Arial" panose="020B0604020202020204" pitchFamily="34" charset="0"/>
                <a:cs typeface="Arial" panose="020B0604020202020204" pitchFamily="34" charset="0"/>
              </a:rPr>
              <a:t>School Messenger notification sent to parents regarding the 				  program of choice </a:t>
            </a:r>
            <a:r>
              <a:rPr lang="en-US" sz="1600" b="0" i="1">
                <a:solidFill>
                  <a:srgbClr val="FFFEFC"/>
                </a:solidFill>
                <a:effectLst/>
                <a:latin typeface="Arial" panose="020B0604020202020204" pitchFamily="34" charset="0"/>
                <a:cs typeface="Arial" panose="020B0604020202020204" pitchFamily="34" charset="0"/>
              </a:rPr>
              <a:t>Declaration of Intent </a:t>
            </a:r>
            <a:r>
              <a:rPr lang="en-US" sz="1600" b="0" i="0">
                <a:solidFill>
                  <a:srgbClr val="FFFEFC"/>
                </a:solidFill>
                <a:effectLst/>
                <a:latin typeface="Arial" panose="020B0604020202020204" pitchFamily="34" charset="0"/>
                <a:cs typeface="Arial" panose="020B0604020202020204" pitchFamily="34" charset="0"/>
              </a:rPr>
              <a:t>deadline.</a:t>
            </a:r>
            <a:r>
              <a:rPr lang="en-US" sz="1600" b="1" i="0">
                <a:solidFill>
                  <a:srgbClr val="FFFEFC"/>
                </a:solidFill>
                <a:effectLst/>
                <a:latin typeface="Arial" panose="020B0604020202020204" pitchFamily="34" charset="0"/>
                <a:cs typeface="Arial" panose="020B0604020202020204" pitchFamily="34" charset="0"/>
              </a:rPr>
              <a:t> </a:t>
            </a:r>
          </a:p>
          <a:p>
            <a:pPr marL="0" indent="0" algn="l" rtl="0" fontAlgn="base">
              <a:buNone/>
            </a:pPr>
            <a:r>
              <a:rPr lang="en-US" sz="1600" b="1" i="0">
                <a:solidFill>
                  <a:srgbClr val="FFFEFC"/>
                </a:solidFill>
                <a:effectLst/>
                <a:latin typeface="Arial" panose="020B0604020202020204" pitchFamily="34" charset="0"/>
                <a:cs typeface="Arial" panose="020B0604020202020204" pitchFamily="34" charset="0"/>
              </a:rPr>
              <a:t>	2. By February 25, 2025 ‐ DEADLINE </a:t>
            </a:r>
          </a:p>
          <a:p>
            <a:pPr marL="0" indent="0" algn="l" rtl="0" fontAlgn="base">
              <a:buNone/>
            </a:pPr>
            <a:r>
              <a:rPr lang="en-US" sz="1600" b="1">
                <a:solidFill>
                  <a:srgbClr val="FFFEFC"/>
                </a:solidFill>
                <a:latin typeface="Arial" panose="020B0604020202020204" pitchFamily="34" charset="0"/>
                <a:cs typeface="Arial" panose="020B0604020202020204" pitchFamily="34" charset="0"/>
              </a:rPr>
              <a:t>				      </a:t>
            </a:r>
            <a:r>
              <a:rPr lang="en-US" sz="1600" b="1" i="0">
                <a:solidFill>
                  <a:srgbClr val="FFFEFC"/>
                </a:solidFill>
                <a:effectLst/>
                <a:latin typeface="Arial" panose="020B0604020202020204" pitchFamily="34" charset="0"/>
                <a:cs typeface="Arial" panose="020B0604020202020204" pitchFamily="34" charset="0"/>
              </a:rPr>
              <a:t>for program of choice </a:t>
            </a:r>
            <a:r>
              <a:rPr lang="en-US" sz="1600" b="1" i="1">
                <a:solidFill>
                  <a:srgbClr val="FFFEFC"/>
                </a:solidFill>
                <a:effectLst/>
                <a:latin typeface="Arial" panose="020B0604020202020204" pitchFamily="34" charset="0"/>
                <a:cs typeface="Arial" panose="020B0604020202020204" pitchFamily="34" charset="0"/>
              </a:rPr>
              <a:t>Declaration of Intent</a:t>
            </a:r>
            <a:r>
              <a:rPr lang="en-US" sz="1600" b="0" i="0">
                <a:solidFill>
                  <a:srgbClr val="FFFEFC"/>
                </a:solidFill>
                <a:effectLst/>
                <a:latin typeface="Arial" panose="020B0604020202020204" pitchFamily="34" charset="0"/>
                <a:cs typeface="Arial" panose="020B0604020202020204" pitchFamily="34" charset="0"/>
              </a:rPr>
              <a:t> </a:t>
            </a:r>
          </a:p>
          <a:p>
            <a:pPr marL="0" indent="0" algn="l" rtl="0" fontAlgn="base">
              <a:buNone/>
            </a:pPr>
            <a:endParaRPr lang="en-US" sz="1800" b="0" i="0">
              <a:solidFill>
                <a:srgbClr val="FFFEFC"/>
              </a:solidFill>
              <a:effectLst/>
              <a:latin typeface="Arial" panose="020B0604020202020204" pitchFamily="34" charset="0"/>
              <a:cs typeface="Arial" panose="020B0604020202020204" pitchFamily="34" charset="0"/>
            </a:endParaRPr>
          </a:p>
          <a:p>
            <a:pPr marL="0" indent="0" algn="ctr" rtl="0" fontAlgn="base">
              <a:buNone/>
            </a:pPr>
            <a:r>
              <a:rPr lang="en-US" sz="1800" b="0" i="0">
                <a:solidFill>
                  <a:srgbClr val="FF0000"/>
                </a:solidFill>
                <a:effectLst/>
                <a:latin typeface="Arial" panose="020B0604020202020204" pitchFamily="34" charset="0"/>
                <a:cs typeface="Arial" panose="020B0604020202020204" pitchFamily="34" charset="0"/>
              </a:rPr>
              <a:t>To CONFIRM a seat in one (1) program of choice, </a:t>
            </a:r>
          </a:p>
          <a:p>
            <a:pPr marL="0" indent="0" algn="ctr" rtl="0" fontAlgn="base">
              <a:buNone/>
            </a:pPr>
            <a:r>
              <a:rPr lang="en-US" sz="1800" b="0" i="0">
                <a:solidFill>
                  <a:srgbClr val="FF0000"/>
                </a:solidFill>
                <a:effectLst/>
                <a:latin typeface="Arial" panose="020B0604020202020204" pitchFamily="34" charset="0"/>
                <a:cs typeface="Arial" panose="020B0604020202020204" pitchFamily="34" charset="0"/>
              </a:rPr>
              <a:t>parents must communicate the </a:t>
            </a:r>
            <a:r>
              <a:rPr lang="en-US" sz="1800" b="0" i="1">
                <a:solidFill>
                  <a:srgbClr val="FF0000"/>
                </a:solidFill>
                <a:effectLst/>
                <a:latin typeface="Arial" panose="020B0604020202020204" pitchFamily="34" charset="0"/>
                <a:cs typeface="Arial" panose="020B0604020202020204" pitchFamily="34" charset="0"/>
              </a:rPr>
              <a:t>Declaration of Intent </a:t>
            </a:r>
          </a:p>
          <a:p>
            <a:pPr marL="0" indent="0" algn="ctr" rtl="0" fontAlgn="base">
              <a:buNone/>
            </a:pPr>
            <a:r>
              <a:rPr lang="en-US" sz="1800" b="0" i="0">
                <a:solidFill>
                  <a:srgbClr val="FF0000"/>
                </a:solidFill>
                <a:effectLst/>
                <a:latin typeface="Arial" panose="020B0604020202020204" pitchFamily="34" charset="0"/>
                <a:cs typeface="Arial" panose="020B0604020202020204" pitchFamily="34" charset="0"/>
              </a:rPr>
              <a:t>through the FOCUS Parent Portal.  </a:t>
            </a:r>
            <a:endParaRPr lang="en-US" b="0" i="0">
              <a:solidFill>
                <a:srgbClr val="FF0000"/>
              </a:solidFill>
              <a:effectLst/>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43904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543CF85-CD06-4329-85EE-86DA518D55AD}"/>
              </a:ext>
            </a:extLst>
          </p:cNvPr>
          <p:cNvSpPr>
            <a:spLocks noGrp="1"/>
          </p:cNvSpPr>
          <p:nvPr>
            <p:ph type="title"/>
          </p:nvPr>
        </p:nvSpPr>
        <p:spPr/>
        <p:txBody>
          <a:bodyPr>
            <a:normAutofit/>
          </a:bodyPr>
          <a:lstStyle/>
          <a:p>
            <a:pPr algn="ctr">
              <a:defRPr/>
            </a:pPr>
            <a:r>
              <a:rPr lang="en-US">
                <a:latin typeface="Cambria" pitchFamily="18" charset="0"/>
              </a:rPr>
              <a:t>Middle School Credits for Promotion</a:t>
            </a:r>
          </a:p>
        </p:txBody>
      </p:sp>
      <p:sp>
        <p:nvSpPr>
          <p:cNvPr id="14339" name="Content Placeholder 2">
            <a:extLst>
              <a:ext uri="{FF2B5EF4-FFF2-40B4-BE49-F238E27FC236}">
                <a16:creationId xmlns:a16="http://schemas.microsoft.com/office/drawing/2014/main" id="{73ACF733-740A-4C25-A123-BCAEC44CEEC2}"/>
              </a:ext>
            </a:extLst>
          </p:cNvPr>
          <p:cNvSpPr>
            <a:spLocks noGrp="1"/>
          </p:cNvSpPr>
          <p:nvPr>
            <p:ph idx="1"/>
          </p:nvPr>
        </p:nvSpPr>
        <p:spPr/>
        <p:txBody>
          <a:bodyPr>
            <a:normAutofit fontScale="92500" lnSpcReduction="20000"/>
          </a:bodyPr>
          <a:lstStyle/>
          <a:p>
            <a:r>
              <a:rPr lang="en-US" altLang="en-US" sz="4000">
                <a:latin typeface="Cambria" panose="02040503050406030204" pitchFamily="18" charset="0"/>
              </a:rPr>
              <a:t>3 Language Arts</a:t>
            </a:r>
          </a:p>
          <a:p>
            <a:r>
              <a:rPr lang="en-US" altLang="en-US" sz="4000">
                <a:latin typeface="Cambria" panose="02040503050406030204" pitchFamily="18" charset="0"/>
              </a:rPr>
              <a:t>3 Math</a:t>
            </a:r>
          </a:p>
          <a:p>
            <a:r>
              <a:rPr lang="en-US" altLang="en-US" sz="4000">
                <a:latin typeface="Cambria" panose="02040503050406030204" pitchFamily="18" charset="0"/>
              </a:rPr>
              <a:t>3 Social Studies</a:t>
            </a:r>
            <a:r>
              <a:rPr lang="en-US" altLang="en-US" sz="2800">
                <a:latin typeface="Cambria" panose="02040503050406030204" pitchFamily="18" charset="0"/>
              </a:rPr>
              <a:t>…with career planning component </a:t>
            </a:r>
          </a:p>
          <a:p>
            <a:r>
              <a:rPr lang="en-US" altLang="en-US" sz="4000">
                <a:latin typeface="Cambria" panose="02040503050406030204" pitchFamily="18" charset="0"/>
              </a:rPr>
              <a:t>3 Science</a:t>
            </a:r>
          </a:p>
          <a:p>
            <a:pPr marL="457200" lvl="1" indent="0">
              <a:buNone/>
            </a:pPr>
            <a:endParaRPr lang="en-US" altLang="en-US" sz="3600">
              <a:latin typeface="Cambria" panose="02040503050406030204" pitchFamily="18" charset="0"/>
            </a:endParaRPr>
          </a:p>
          <a:p>
            <a:r>
              <a:rPr lang="en-US" altLang="en-US" sz="4000">
                <a:latin typeface="Cambria" panose="02040503050406030204" pitchFamily="18" charset="0"/>
              </a:rPr>
              <a:t>Cannot go to high school without the 12 credits…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2AA1-FACE-47AF-9AEB-A92BE6F99EC8}"/>
              </a:ext>
            </a:extLst>
          </p:cNvPr>
          <p:cNvSpPr>
            <a:spLocks noGrp="1"/>
          </p:cNvSpPr>
          <p:nvPr>
            <p:ph type="title"/>
          </p:nvPr>
        </p:nvSpPr>
        <p:spPr>
          <a:xfrm>
            <a:off x="2171700" y="152401"/>
            <a:ext cx="5829300" cy="1143000"/>
          </a:xfrm>
        </p:spPr>
        <p:txBody>
          <a:bodyPr/>
          <a:lstStyle/>
          <a:p>
            <a:pPr>
              <a:defRPr/>
            </a:pPr>
            <a:r>
              <a:rPr lang="en-US"/>
              <a:t>AVID Program</a:t>
            </a:r>
          </a:p>
        </p:txBody>
      </p:sp>
      <p:sp>
        <p:nvSpPr>
          <p:cNvPr id="3" name="Content Placeholder 2">
            <a:extLst>
              <a:ext uri="{FF2B5EF4-FFF2-40B4-BE49-F238E27FC236}">
                <a16:creationId xmlns:a16="http://schemas.microsoft.com/office/drawing/2014/main" id="{BC0B94D9-3894-43C7-B7F9-5312A8D149D2}"/>
              </a:ext>
            </a:extLst>
          </p:cNvPr>
          <p:cNvSpPr>
            <a:spLocks noGrp="1"/>
          </p:cNvSpPr>
          <p:nvPr>
            <p:ph idx="1"/>
          </p:nvPr>
        </p:nvSpPr>
        <p:spPr>
          <a:xfrm>
            <a:off x="457200" y="1600201"/>
            <a:ext cx="8229600" cy="4800600"/>
          </a:xfrm>
        </p:spPr>
        <p:txBody>
          <a:bodyPr>
            <a:normAutofit fontScale="92500" lnSpcReduction="10000"/>
          </a:bodyPr>
          <a:lstStyle/>
          <a:p>
            <a:r>
              <a:rPr lang="en-US" sz="2200" u="sng"/>
              <a:t>A</a:t>
            </a:r>
            <a:r>
              <a:rPr lang="en-US" sz="2200"/>
              <a:t>dvancement </a:t>
            </a:r>
            <a:r>
              <a:rPr lang="en-US" sz="2200" u="sng"/>
              <a:t>V</a:t>
            </a:r>
            <a:r>
              <a:rPr lang="en-US" sz="2200"/>
              <a:t>ia </a:t>
            </a:r>
            <a:r>
              <a:rPr lang="en-US" sz="2200" u="sng"/>
              <a:t>I</a:t>
            </a:r>
            <a:r>
              <a:rPr lang="en-US" sz="2200"/>
              <a:t>ndividual </a:t>
            </a:r>
            <a:r>
              <a:rPr lang="en-US" sz="2200" u="sng"/>
              <a:t>D</a:t>
            </a:r>
            <a:r>
              <a:rPr lang="en-US" sz="2200"/>
              <a:t>etermination </a:t>
            </a:r>
          </a:p>
          <a:p>
            <a:r>
              <a:rPr lang="en-US" sz="2200"/>
              <a:t> </a:t>
            </a:r>
            <a:r>
              <a:rPr lang="en-US" sz="2200" b="1"/>
              <a:t>Participating students must commit themselves to improvement</a:t>
            </a:r>
            <a:endParaRPr lang="en-US" sz="2200"/>
          </a:p>
          <a:p>
            <a:pPr lvl="0"/>
            <a:r>
              <a:rPr lang="en-US" sz="2200"/>
              <a:t>Available at</a:t>
            </a:r>
            <a:r>
              <a:rPr lang="en-US" sz="2200" b="1"/>
              <a:t> </a:t>
            </a:r>
            <a:r>
              <a:rPr lang="en-US" b="1"/>
              <a:t>Creek (as of right now)</a:t>
            </a:r>
            <a:endParaRPr lang="en-US" sz="2200"/>
          </a:p>
          <a:p>
            <a:pPr lvl="0"/>
            <a:r>
              <a:rPr lang="en-US" sz="2200"/>
              <a:t>Application and interview process required – applications in the spring.</a:t>
            </a:r>
          </a:p>
          <a:p>
            <a:pPr lvl="0"/>
            <a:r>
              <a:rPr lang="en-US" sz="2200"/>
              <a:t>Rigorous program that focuses on academic “survival skills” and college prep</a:t>
            </a:r>
          </a:p>
          <a:p>
            <a:pPr lvl="0"/>
            <a:r>
              <a:rPr lang="en-US" sz="2200"/>
              <a:t>Average/above average state test scores  </a:t>
            </a:r>
          </a:p>
          <a:p>
            <a:pPr lvl="0"/>
            <a:r>
              <a:rPr lang="en-US" sz="2200"/>
              <a:t>Must take at least 1 honors class—compatible with AP/IB/DE</a:t>
            </a:r>
          </a:p>
          <a:p>
            <a:pPr lvl="0"/>
            <a:r>
              <a:rPr lang="en-US" sz="2200"/>
              <a:t>AVID class will be an elective class –  organization, study skills, time management, group tutorials, career research, college visits, character development, relationship building</a:t>
            </a:r>
          </a:p>
          <a:p>
            <a:pPr lvl="0"/>
            <a:r>
              <a:rPr lang="en-US" sz="2200"/>
              <a:t>Ask HS counselor during registration process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C070-51F4-4841-9882-FE62EB0057D9}"/>
              </a:ext>
            </a:extLst>
          </p:cNvPr>
          <p:cNvSpPr>
            <a:spLocks noGrp="1"/>
          </p:cNvSpPr>
          <p:nvPr>
            <p:ph type="title"/>
          </p:nvPr>
        </p:nvSpPr>
        <p:spPr>
          <a:xfrm>
            <a:off x="1371600" y="764373"/>
            <a:ext cx="7178040" cy="1293028"/>
          </a:xfrm>
        </p:spPr>
        <p:txBody>
          <a:bodyPr>
            <a:normAutofit/>
          </a:bodyPr>
          <a:lstStyle/>
          <a:p>
            <a:r>
              <a:rPr lang="en-US"/>
              <a:t>Dual Enrollment with Daytona State College</a:t>
            </a:r>
          </a:p>
        </p:txBody>
      </p:sp>
      <p:sp>
        <p:nvSpPr>
          <p:cNvPr id="3" name="Content Placeholder 2">
            <a:extLst>
              <a:ext uri="{FF2B5EF4-FFF2-40B4-BE49-F238E27FC236}">
                <a16:creationId xmlns:a16="http://schemas.microsoft.com/office/drawing/2014/main" id="{067A827E-CC89-42D5-A8CA-6350B6028DC2}"/>
              </a:ext>
            </a:extLst>
          </p:cNvPr>
          <p:cNvSpPr>
            <a:spLocks noGrp="1"/>
          </p:cNvSpPr>
          <p:nvPr>
            <p:ph idx="1"/>
          </p:nvPr>
        </p:nvSpPr>
        <p:spPr/>
        <p:txBody>
          <a:bodyPr/>
          <a:lstStyle/>
          <a:p>
            <a:r>
              <a:rPr lang="en-US"/>
              <a:t>Must have a high school credit on your transcript</a:t>
            </a:r>
          </a:p>
          <a:p>
            <a:r>
              <a:rPr lang="en-US"/>
              <a:t>Must have required GPA (typically 3.0)</a:t>
            </a:r>
          </a:p>
          <a:p>
            <a:r>
              <a:rPr lang="en-US"/>
              <a:t>Must have a qualifying PERT score – offered in  February and April at Creekside to students that qualify</a:t>
            </a:r>
          </a:p>
          <a:p>
            <a:r>
              <a:rPr lang="en-US"/>
              <a:t>Must have good attendance</a:t>
            </a:r>
          </a:p>
          <a:p>
            <a:r>
              <a:rPr lang="en-US"/>
              <a:t>Must have good discipline record</a:t>
            </a:r>
          </a:p>
          <a:p>
            <a:endParaRPr lang="en-US"/>
          </a:p>
          <a:p>
            <a:r>
              <a:rPr lang="en-US"/>
              <a:t>See county website for Dual Enrollment Guide</a:t>
            </a:r>
          </a:p>
        </p:txBody>
      </p:sp>
    </p:spTree>
    <p:extLst>
      <p:ext uri="{BB962C8B-B14F-4D97-AF65-F5344CB8AC3E}">
        <p14:creationId xmlns:p14="http://schemas.microsoft.com/office/powerpoint/2010/main" val="3576129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18D7-2D8E-4D0E-A0CA-18744A500A09}"/>
              </a:ext>
            </a:extLst>
          </p:cNvPr>
          <p:cNvSpPr>
            <a:spLocks noGrp="1"/>
          </p:cNvSpPr>
          <p:nvPr>
            <p:ph type="title"/>
          </p:nvPr>
        </p:nvSpPr>
        <p:spPr/>
        <p:txBody>
          <a:bodyPr/>
          <a:lstStyle/>
          <a:p>
            <a:pPr algn="ctr" eaLnBrk="1" fontAlgn="auto" hangingPunct="1">
              <a:spcAft>
                <a:spcPts val="0"/>
              </a:spcAft>
              <a:defRPr/>
            </a:pPr>
            <a:r>
              <a:rPr lang="en-US">
                <a:solidFill>
                  <a:srgbClr val="FFC000"/>
                </a:solidFill>
                <a:latin typeface="Cambria" pitchFamily="18" charset="0"/>
              </a:rPr>
              <a:t>Questions?</a:t>
            </a:r>
          </a:p>
        </p:txBody>
      </p:sp>
      <p:sp>
        <p:nvSpPr>
          <p:cNvPr id="38915" name="Content Placeholder 2">
            <a:extLst>
              <a:ext uri="{FF2B5EF4-FFF2-40B4-BE49-F238E27FC236}">
                <a16:creationId xmlns:a16="http://schemas.microsoft.com/office/drawing/2014/main" id="{AE811DFA-7BA8-4976-9F36-25E7BD572FD3}"/>
              </a:ext>
            </a:extLst>
          </p:cNvPr>
          <p:cNvSpPr>
            <a:spLocks noGrp="1"/>
          </p:cNvSpPr>
          <p:nvPr>
            <p:ph idx="1"/>
          </p:nvPr>
        </p:nvSpPr>
        <p:spPr>
          <a:xfrm>
            <a:off x="457200" y="1524000"/>
            <a:ext cx="8229600" cy="5105400"/>
          </a:xfrm>
        </p:spPr>
        <p:txBody>
          <a:bodyPr/>
          <a:lstStyle/>
          <a:p>
            <a:pPr lvl="1" eaLnBrk="1" hangingPunct="1">
              <a:defRPr/>
            </a:pPr>
            <a:endParaRPr lang="en-US" altLang="en-US" sz="2200">
              <a:latin typeface="Cambria" pitchFamily="18" charset="0"/>
              <a:cs typeface="Times New Roman" pitchFamily="18" charset="0"/>
            </a:endParaRPr>
          </a:p>
          <a:p>
            <a:pPr lvl="1" eaLnBrk="1" hangingPunct="1">
              <a:defRPr/>
            </a:pPr>
            <a:r>
              <a:rPr lang="en-US" altLang="en-US" sz="2400">
                <a:latin typeface="Cambria" pitchFamily="18" charset="0"/>
                <a:cs typeface="Times New Roman" pitchFamily="18" charset="0"/>
              </a:rPr>
              <a:t>Career Connection website</a:t>
            </a:r>
          </a:p>
          <a:p>
            <a:pPr lvl="2" eaLnBrk="1" hangingPunct="1">
              <a:defRPr/>
            </a:pPr>
            <a:r>
              <a:rPr lang="en-US" sz="2000">
                <a:hlinkClick r:id="rId2"/>
              </a:rPr>
              <a:t>https://www.vcsedu.org/cte</a:t>
            </a:r>
            <a:endParaRPr lang="en-US" altLang="en-US" sz="2000">
              <a:latin typeface="Cambria" pitchFamily="18" charset="0"/>
              <a:cs typeface="Times New Roman" pitchFamily="18" charset="0"/>
            </a:endParaRPr>
          </a:p>
          <a:p>
            <a:pPr lvl="1" eaLnBrk="1" hangingPunct="1">
              <a:defRPr/>
            </a:pPr>
            <a:r>
              <a:rPr lang="en-US" altLang="en-US" sz="2400">
                <a:latin typeface="Cambria" pitchFamily="18" charset="0"/>
                <a:cs typeface="Times New Roman" pitchFamily="18" charset="0"/>
              </a:rPr>
              <a:t>Call or email Mrs. Lanier</a:t>
            </a:r>
          </a:p>
          <a:p>
            <a:pPr lvl="2" eaLnBrk="1" hangingPunct="1">
              <a:defRPr/>
            </a:pPr>
            <a:r>
              <a:rPr lang="en-US" altLang="en-US">
                <a:latin typeface="Cambria" pitchFamily="18" charset="0"/>
                <a:cs typeface="Times New Roman" pitchFamily="18" charset="0"/>
                <a:hlinkClick r:id="rId3"/>
              </a:rPr>
              <a:t>jlanier@volusia.k12.fl.us</a:t>
            </a:r>
            <a:r>
              <a:rPr lang="en-US" altLang="en-US">
                <a:latin typeface="Cambria" pitchFamily="18" charset="0"/>
                <a:cs typeface="Times New Roman" pitchFamily="18" charset="0"/>
              </a:rPr>
              <a:t> </a:t>
            </a:r>
          </a:p>
          <a:p>
            <a:pPr lvl="2" eaLnBrk="1" hangingPunct="1">
              <a:defRPr/>
            </a:pPr>
            <a:r>
              <a:rPr lang="en-US" altLang="en-US">
                <a:latin typeface="Cambria" pitchFamily="18" charset="0"/>
                <a:cs typeface="Times New Roman" pitchFamily="18" charset="0"/>
              </a:rPr>
              <a:t>322-6155 Ext. 38920</a:t>
            </a:r>
          </a:p>
          <a:p>
            <a:pPr lvl="1" eaLnBrk="1" hangingPunct="1">
              <a:defRPr/>
            </a:pPr>
            <a:r>
              <a:rPr lang="en-US" altLang="en-US" sz="2400">
                <a:latin typeface="Cambria" pitchFamily="18" charset="0"/>
                <a:cs typeface="Times New Roman" pitchFamily="18" charset="0"/>
              </a:rPr>
              <a:t>Bulletin board in 8</a:t>
            </a:r>
            <a:r>
              <a:rPr lang="en-US" altLang="en-US" sz="2400" baseline="30000">
                <a:latin typeface="Cambria" pitchFamily="18" charset="0"/>
                <a:cs typeface="Times New Roman" pitchFamily="18" charset="0"/>
              </a:rPr>
              <a:t>th</a:t>
            </a:r>
            <a:r>
              <a:rPr lang="en-US" altLang="en-US" sz="2400">
                <a:latin typeface="Cambria" pitchFamily="18" charset="0"/>
                <a:cs typeface="Times New Roman" pitchFamily="18" charset="0"/>
              </a:rPr>
              <a:t> grade building</a:t>
            </a:r>
          </a:p>
          <a:p>
            <a:pPr lvl="1" eaLnBrk="1" hangingPunct="1">
              <a:defRPr/>
            </a:pPr>
            <a:r>
              <a:rPr lang="en-US" altLang="en-US" sz="2400">
                <a:latin typeface="Cambria" pitchFamily="18" charset="0"/>
                <a:cs typeface="Times New Roman" pitchFamily="18" charset="0"/>
              </a:rPr>
              <a:t>Check your email regularly</a:t>
            </a:r>
          </a:p>
          <a:p>
            <a:pPr lvl="1" eaLnBrk="1" hangingPunct="1">
              <a:defRPr/>
            </a:pPr>
            <a:r>
              <a:rPr lang="en-US" altLang="en-US" sz="2400">
                <a:latin typeface="Cambria" pitchFamily="18" charset="0"/>
                <a:cs typeface="Times New Roman" pitchFamily="18" charset="0"/>
              </a:rPr>
              <a:t>Individual high school websites</a:t>
            </a:r>
          </a:p>
          <a:p>
            <a:pPr lvl="1" eaLnBrk="1" hangingPunct="1">
              <a:buFont typeface="Wingdings" panose="05000000000000000000" pitchFamily="2" charset="2"/>
              <a:buNone/>
              <a:defRPr/>
            </a:pPr>
            <a:endParaRPr lang="en-US" altLang="en-US"/>
          </a:p>
          <a:p>
            <a:pPr eaLnBrk="1" hangingPunct="1">
              <a:buFont typeface="Wingdings 2" panose="05020102010507070707" pitchFamily="18" charset="2"/>
              <a:buNone/>
              <a:defRPr/>
            </a:pPr>
            <a:endParaRPr lang="en-US" altLang="en-US"/>
          </a:p>
          <a:p>
            <a:pPr eaLnBrk="1" hangingPunct="1">
              <a:buFont typeface="Wingdings 2" panose="05020102010507070707" pitchFamily="18" charset="2"/>
              <a:buNone/>
              <a:defRPr/>
            </a:pPr>
            <a:endParaRPr lang="en-US" altLang="en-US"/>
          </a:p>
          <a:p>
            <a:pPr eaLnBrk="1" hangingPunct="1">
              <a:buFont typeface="Wingdings 2" panose="05020102010507070707" pitchFamily="18" charset="2"/>
              <a:buNone/>
              <a:defRPr/>
            </a:pPr>
            <a:endParaRPr lang="en-US" altLang="en-US"/>
          </a:p>
          <a:p>
            <a:pPr eaLnBrk="1" hangingPunct="1">
              <a:buFont typeface="Wingdings 2" panose="05020102010507070707" pitchFamily="18" charset="2"/>
              <a:buNone/>
              <a:defRPr/>
            </a:pPr>
            <a:endParaRPr lang="en-US" altLang="en-US"/>
          </a:p>
          <a:p>
            <a:pPr eaLnBrk="1" hangingPunct="1">
              <a:defRPr/>
            </a:pP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BB8AE19-8FC1-4301-B33E-3DB7E0D6D14F}"/>
              </a:ext>
            </a:extLst>
          </p:cNvPr>
          <p:cNvSpPr>
            <a:spLocks noGrp="1"/>
          </p:cNvSpPr>
          <p:nvPr>
            <p:ph type="title"/>
          </p:nvPr>
        </p:nvSpPr>
        <p:spPr/>
        <p:txBody>
          <a:bodyPr>
            <a:normAutofit fontScale="90000"/>
          </a:bodyPr>
          <a:lstStyle/>
          <a:p>
            <a:pPr algn="ctr">
              <a:defRPr/>
            </a:pPr>
            <a:r>
              <a:rPr lang="en-US" sz="3600">
                <a:latin typeface="Cambria" pitchFamily="18" charset="0"/>
              </a:rPr>
              <a:t>High School Credits in Middle School</a:t>
            </a:r>
            <a:br>
              <a:rPr lang="en-US" sz="3600">
                <a:latin typeface="Cambria" pitchFamily="18" charset="0"/>
              </a:rPr>
            </a:br>
            <a:r>
              <a:rPr lang="en-US" sz="3600">
                <a:latin typeface="Cambria" pitchFamily="18" charset="0"/>
              </a:rPr>
              <a:t>Algebra I and Geometry</a:t>
            </a:r>
          </a:p>
        </p:txBody>
      </p:sp>
      <p:sp>
        <p:nvSpPr>
          <p:cNvPr id="15363" name="Content Placeholder 2">
            <a:extLst>
              <a:ext uri="{FF2B5EF4-FFF2-40B4-BE49-F238E27FC236}">
                <a16:creationId xmlns:a16="http://schemas.microsoft.com/office/drawing/2014/main" id="{CDD77A96-3B06-476F-9AB0-FBF19274517A}"/>
              </a:ext>
            </a:extLst>
          </p:cNvPr>
          <p:cNvSpPr>
            <a:spLocks noGrp="1"/>
          </p:cNvSpPr>
          <p:nvPr>
            <p:ph idx="1"/>
          </p:nvPr>
        </p:nvSpPr>
        <p:spPr/>
        <p:txBody>
          <a:bodyPr>
            <a:normAutofit fontScale="92500" lnSpcReduction="10000"/>
          </a:bodyPr>
          <a:lstStyle/>
          <a:p>
            <a:pPr lvl="1"/>
            <a:r>
              <a:rPr lang="en-US" altLang="en-US" sz="3200">
                <a:latin typeface="Cambria" panose="02040503050406030204" pitchFamily="18" charset="0"/>
                <a:sym typeface="Wingdings" panose="05000000000000000000" pitchFamily="2" charset="2"/>
              </a:rPr>
              <a:t>Algebra 1 &amp; Geometry– All students enrolled in Algebra 1 &amp; Geometry must take the EOC.</a:t>
            </a:r>
          </a:p>
          <a:p>
            <a:pPr lvl="1"/>
            <a:r>
              <a:rPr lang="en-US" altLang="en-US" sz="3200">
                <a:latin typeface="Cambria" panose="02040503050406030204" pitchFamily="18" charset="0"/>
                <a:sym typeface="Wingdings" panose="05000000000000000000" pitchFamily="2" charset="2"/>
              </a:rPr>
              <a:t>Results constitute 30% of the final course grade and calculated into their high school GPA</a:t>
            </a:r>
          </a:p>
          <a:p>
            <a:pPr lvl="1"/>
            <a:r>
              <a:rPr lang="en-US" altLang="en-US" sz="3200">
                <a:latin typeface="Cambria" panose="02040503050406030204" pitchFamily="18" charset="0"/>
                <a:sym typeface="Wingdings" panose="05000000000000000000" pitchFamily="2" charset="2"/>
              </a:rPr>
              <a:t>The student </a:t>
            </a:r>
            <a:r>
              <a:rPr lang="en-US" altLang="en-US" sz="3200" b="1" u="sng">
                <a:latin typeface="Cambria" panose="02040503050406030204" pitchFamily="18" charset="0"/>
                <a:sym typeface="Wingdings" panose="05000000000000000000" pitchFamily="2" charset="2"/>
              </a:rPr>
              <a:t>MUST</a:t>
            </a:r>
            <a:r>
              <a:rPr lang="en-US" altLang="en-US" sz="3200">
                <a:latin typeface="Cambria" panose="02040503050406030204" pitchFamily="18" charset="0"/>
                <a:sym typeface="Wingdings" panose="05000000000000000000" pitchFamily="2" charset="2"/>
              </a:rPr>
              <a:t> pass the Algebra 1 EOC to graduate from high school (Level 3) or earn a concordant score on Geometry, PERT, SAT, or ACT.</a:t>
            </a:r>
          </a:p>
          <a:p>
            <a:pPr lvl="1">
              <a:buFont typeface="Wingdings" panose="05000000000000000000" pitchFamily="2" charset="2"/>
              <a:buNone/>
            </a:pPr>
            <a:endParaRPr lang="en-US" altLang="en-US">
              <a:latin typeface="Cambria" panose="02040503050406030204" pitchFamily="18" charset="0"/>
            </a:endParaRPr>
          </a:p>
          <a:p>
            <a:endParaRPr lang="en-US" altLang="en-US"/>
          </a:p>
          <a:p>
            <a:pPr>
              <a:buFont typeface="Monotype Sorts"/>
              <a:buNone/>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1DAF006-5C16-4685-8B5E-0B2D72291005}"/>
              </a:ext>
            </a:extLst>
          </p:cNvPr>
          <p:cNvSpPr>
            <a:spLocks noGrp="1" noChangeArrowheads="1"/>
          </p:cNvSpPr>
          <p:nvPr>
            <p:ph type="title"/>
          </p:nvPr>
        </p:nvSpPr>
        <p:spPr/>
        <p:txBody>
          <a:bodyPr>
            <a:normAutofit/>
          </a:bodyPr>
          <a:lstStyle/>
          <a:p>
            <a:pPr algn="ctr" eaLnBrk="1" hangingPunct="1">
              <a:defRPr/>
            </a:pPr>
            <a:r>
              <a:rPr lang="en-US" sz="3600">
                <a:latin typeface="Cambria" pitchFamily="18" charset="0"/>
              </a:rPr>
              <a:t>High School Credits in Middle </a:t>
            </a:r>
            <a:r>
              <a:rPr lang="en-US" sz="3600" err="1">
                <a:latin typeface="Cambria" pitchFamily="18" charset="0"/>
              </a:rPr>
              <a:t>School~Spanish</a:t>
            </a:r>
            <a:r>
              <a:rPr lang="en-US" sz="3600">
                <a:latin typeface="Cambria" pitchFamily="18" charset="0"/>
              </a:rPr>
              <a:t> I</a:t>
            </a:r>
          </a:p>
        </p:txBody>
      </p:sp>
      <p:sp>
        <p:nvSpPr>
          <p:cNvPr id="17411" name="Rectangle 3">
            <a:extLst>
              <a:ext uri="{FF2B5EF4-FFF2-40B4-BE49-F238E27FC236}">
                <a16:creationId xmlns:a16="http://schemas.microsoft.com/office/drawing/2014/main" id="{B1928AEF-636B-4AB3-9F0D-A7A02D2C664E}"/>
              </a:ext>
            </a:extLst>
          </p:cNvPr>
          <p:cNvSpPr>
            <a:spLocks noGrp="1" noChangeArrowheads="1"/>
          </p:cNvSpPr>
          <p:nvPr>
            <p:ph idx="1"/>
          </p:nvPr>
        </p:nvSpPr>
        <p:spPr>
          <a:xfrm>
            <a:off x="838200" y="1981200"/>
            <a:ext cx="7848600" cy="4343400"/>
          </a:xfrm>
        </p:spPr>
        <p:txBody>
          <a:bodyPr>
            <a:normAutofit/>
          </a:bodyPr>
          <a:lstStyle/>
          <a:p>
            <a:pPr eaLnBrk="1" hangingPunct="1">
              <a:lnSpc>
                <a:spcPct val="80000"/>
              </a:lnSpc>
            </a:pPr>
            <a:endParaRPr lang="en-US" altLang="en-US" sz="2600">
              <a:latin typeface="Cambria" panose="02040503050406030204" pitchFamily="18" charset="0"/>
            </a:endParaRPr>
          </a:p>
          <a:p>
            <a:pPr eaLnBrk="1" hangingPunct="1">
              <a:lnSpc>
                <a:spcPct val="80000"/>
              </a:lnSpc>
            </a:pPr>
            <a:r>
              <a:rPr lang="en-US" altLang="en-US" sz="2600">
                <a:latin typeface="Cambria" panose="02040503050406030204" pitchFamily="18" charset="0"/>
              </a:rPr>
              <a:t>Students taking Spanish I will receive a high school credit and a grade that will be calculated into their high school GPA.</a:t>
            </a:r>
          </a:p>
          <a:p>
            <a:pPr eaLnBrk="1" hangingPunct="1">
              <a:lnSpc>
                <a:spcPct val="80000"/>
              </a:lnSpc>
            </a:pPr>
            <a:r>
              <a:rPr lang="en-US" altLang="en-US" sz="2600">
                <a:latin typeface="Cambria" panose="02040503050406030204" pitchFamily="18" charset="0"/>
              </a:rPr>
              <a:t>Not a weighted grade</a:t>
            </a:r>
          </a:p>
          <a:p>
            <a:pPr eaLnBrk="1" hangingPunct="1">
              <a:lnSpc>
                <a:spcPct val="80000"/>
              </a:lnSpc>
            </a:pPr>
            <a:r>
              <a:rPr lang="en-US" altLang="en-US" sz="2600">
                <a:latin typeface="Cambria" panose="02040503050406030204" pitchFamily="18" charset="0"/>
              </a:rPr>
              <a:t>Option to switch to middle school credit now.</a:t>
            </a:r>
          </a:p>
          <a:p>
            <a:pPr eaLnBrk="1" hangingPunct="1">
              <a:lnSpc>
                <a:spcPct val="80000"/>
              </a:lnSpc>
            </a:pPr>
            <a:r>
              <a:rPr lang="en-US" altLang="en-US" sz="2600">
                <a:latin typeface="Cambria" panose="02040503050406030204" pitchFamily="18" charset="0"/>
              </a:rPr>
              <a:t>World language is not a graduation requirement, but most universities require two consecutive years for admission.  It is also required for Bright Futures.</a:t>
            </a:r>
          </a:p>
          <a:p>
            <a:pPr eaLnBrk="1" hangingPunct="1">
              <a:lnSpc>
                <a:spcPct val="80000"/>
              </a:lnSpc>
              <a:buFont typeface="Wingdings" panose="05000000000000000000" pitchFamily="2" charset="2"/>
              <a:buNone/>
            </a:pPr>
            <a:endParaRPr lang="en-US" altLang="en-US" sz="2400">
              <a:latin typeface="Cambria" panose="020405030504060302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41FB-8D63-AF29-0863-914DE29C4576}"/>
              </a:ext>
            </a:extLst>
          </p:cNvPr>
          <p:cNvSpPr>
            <a:spLocks noGrp="1"/>
          </p:cNvSpPr>
          <p:nvPr>
            <p:ph type="title"/>
          </p:nvPr>
        </p:nvSpPr>
        <p:spPr/>
        <p:txBody>
          <a:bodyPr>
            <a:normAutofit/>
          </a:bodyPr>
          <a:lstStyle/>
          <a:p>
            <a:r>
              <a:rPr lang="en-US"/>
              <a:t>HIGH SCHOOL CREDITs in middle School - </a:t>
            </a:r>
            <a:r>
              <a:rPr lang="en-US" err="1"/>
              <a:t>dit</a:t>
            </a:r>
            <a:r>
              <a:rPr lang="en-US"/>
              <a:t>  </a:t>
            </a:r>
          </a:p>
        </p:txBody>
      </p:sp>
      <p:sp>
        <p:nvSpPr>
          <p:cNvPr id="3" name="Content Placeholder 2">
            <a:extLst>
              <a:ext uri="{FF2B5EF4-FFF2-40B4-BE49-F238E27FC236}">
                <a16:creationId xmlns:a16="http://schemas.microsoft.com/office/drawing/2014/main" id="{C59239B1-3867-7F13-889E-39B7E6839082}"/>
              </a:ext>
            </a:extLst>
          </p:cNvPr>
          <p:cNvSpPr>
            <a:spLocks noGrp="1"/>
          </p:cNvSpPr>
          <p:nvPr>
            <p:ph idx="1"/>
          </p:nvPr>
        </p:nvSpPr>
        <p:spPr/>
        <p:txBody>
          <a:bodyPr/>
          <a:lstStyle/>
          <a:p>
            <a:r>
              <a:rPr lang="en-US" sz="2800"/>
              <a:t>DIT – Digital Information Technology</a:t>
            </a:r>
          </a:p>
          <a:p>
            <a:r>
              <a:rPr lang="en-US" sz="2800"/>
              <a:t>Students taking DIT will receive a high school credit and a grade that will be calculated into their high school GPA</a:t>
            </a:r>
          </a:p>
          <a:p>
            <a:r>
              <a:rPr lang="en-US" sz="2800"/>
              <a:t>Not a weighted grade</a:t>
            </a:r>
          </a:p>
          <a:p>
            <a:r>
              <a:rPr lang="en-US" sz="2800"/>
              <a:t>Option to switch into middle school credit now</a:t>
            </a:r>
          </a:p>
          <a:p>
            <a:endParaRPr lang="en-US"/>
          </a:p>
        </p:txBody>
      </p:sp>
    </p:spTree>
    <p:extLst>
      <p:ext uri="{BB962C8B-B14F-4D97-AF65-F5344CB8AC3E}">
        <p14:creationId xmlns:p14="http://schemas.microsoft.com/office/powerpoint/2010/main" val="241319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306E005-7465-4A80-A168-02BCE8AA5CBC}"/>
              </a:ext>
            </a:extLst>
          </p:cNvPr>
          <p:cNvSpPr>
            <a:spLocks noGrp="1" noChangeArrowheads="1"/>
          </p:cNvSpPr>
          <p:nvPr>
            <p:ph type="title"/>
          </p:nvPr>
        </p:nvSpPr>
        <p:spPr/>
        <p:txBody>
          <a:bodyPr>
            <a:normAutofit fontScale="90000"/>
          </a:bodyPr>
          <a:lstStyle/>
          <a:p>
            <a:pPr algn="ctr">
              <a:defRPr/>
            </a:pPr>
            <a:r>
              <a:rPr lang="en-US" sz="4800">
                <a:latin typeface="Cambria" pitchFamily="18" charset="0"/>
              </a:rPr>
              <a:t>High School Registration</a:t>
            </a:r>
            <a:endParaRPr lang="en-US">
              <a:latin typeface="Cambria" pitchFamily="18" charset="0"/>
            </a:endParaRPr>
          </a:p>
        </p:txBody>
      </p:sp>
      <p:sp>
        <p:nvSpPr>
          <p:cNvPr id="20483" name="Rectangle 3">
            <a:extLst>
              <a:ext uri="{FF2B5EF4-FFF2-40B4-BE49-F238E27FC236}">
                <a16:creationId xmlns:a16="http://schemas.microsoft.com/office/drawing/2014/main" id="{2F514BB1-281C-476B-954E-B9101CE28C2D}"/>
              </a:ext>
            </a:extLst>
          </p:cNvPr>
          <p:cNvSpPr>
            <a:spLocks noGrp="1" noChangeArrowheads="1"/>
          </p:cNvSpPr>
          <p:nvPr>
            <p:ph idx="1"/>
          </p:nvPr>
        </p:nvSpPr>
        <p:spPr>
          <a:xfrm>
            <a:off x="594360" y="2362200"/>
            <a:ext cx="7955280" cy="4069080"/>
          </a:xfrm>
        </p:spPr>
        <p:txBody>
          <a:bodyPr/>
          <a:lstStyle/>
          <a:p>
            <a:r>
              <a:rPr lang="en-US" altLang="en-US" dirty="0">
                <a:latin typeface="Cambria" panose="02040503050406030204" pitchFamily="18" charset="0"/>
              </a:rPr>
              <a:t>Teacher Recommendations from 8</a:t>
            </a:r>
            <a:r>
              <a:rPr lang="en-US" altLang="en-US" baseline="30000" dirty="0">
                <a:latin typeface="Cambria" panose="02040503050406030204" pitchFamily="18" charset="0"/>
              </a:rPr>
              <a:t>th</a:t>
            </a:r>
            <a:r>
              <a:rPr lang="en-US" altLang="en-US" dirty="0">
                <a:latin typeface="Cambria" panose="02040503050406030204" pitchFamily="18" charset="0"/>
              </a:rPr>
              <a:t> grade and test scores</a:t>
            </a:r>
          </a:p>
          <a:p>
            <a:r>
              <a:rPr lang="en-US" altLang="en-US" dirty="0">
                <a:latin typeface="Cambria" panose="02040503050406030204" pitchFamily="18" charset="0"/>
              </a:rPr>
              <a:t>Student will pick Electives.</a:t>
            </a:r>
          </a:p>
          <a:p>
            <a:r>
              <a:rPr lang="en-US" altLang="en-US" dirty="0">
                <a:latin typeface="Cambria" panose="02040503050406030204" pitchFamily="18" charset="0"/>
              </a:rPr>
              <a:t>Each high school typically offers an Orientation Night.</a:t>
            </a:r>
          </a:p>
          <a:p>
            <a:r>
              <a:rPr lang="en-US" altLang="en-US" dirty="0">
                <a:latin typeface="Cambria" panose="02040503050406030204" pitchFamily="18" charset="0"/>
              </a:rPr>
              <a:t>Counselors will visit middle school</a:t>
            </a:r>
          </a:p>
          <a:p>
            <a:r>
              <a:rPr lang="en-US" altLang="en-US" dirty="0">
                <a:latin typeface="Cambria" panose="02040503050406030204" pitchFamily="18" charset="0"/>
              </a:rPr>
              <a:t>Students follow an academic track</a:t>
            </a:r>
          </a:p>
          <a:p>
            <a:r>
              <a:rPr lang="en-US" altLang="en-US" dirty="0">
                <a:latin typeface="Cambria" panose="02040503050406030204" pitchFamily="18" charset="0"/>
              </a:rPr>
              <a:t>Information to be sent home/address should be updated</a:t>
            </a:r>
          </a:p>
          <a:p>
            <a:r>
              <a:rPr lang="en-US" altLang="en-US" dirty="0">
                <a:latin typeface="Cambria" panose="02040503050406030204" pitchFamily="18" charset="0"/>
              </a:rPr>
              <a:t>Usually occurs around </a:t>
            </a:r>
            <a:r>
              <a:rPr lang="en-US" altLang="en-US">
                <a:latin typeface="Cambria" panose="02040503050406030204" pitchFamily="18" charset="0"/>
              </a:rPr>
              <a:t>the middle/end of February.</a:t>
            </a:r>
          </a:p>
          <a:p>
            <a:endParaRPr lang="en-US" altLang="en-US" dirty="0">
              <a:latin typeface="Cambria" panose="0204050305040603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5D3D-F133-446E-310D-D07EA6609D17}"/>
              </a:ext>
            </a:extLst>
          </p:cNvPr>
          <p:cNvSpPr>
            <a:spLocks noGrp="1"/>
          </p:cNvSpPr>
          <p:nvPr>
            <p:ph type="title"/>
          </p:nvPr>
        </p:nvSpPr>
        <p:spPr/>
        <p:txBody>
          <a:bodyPr/>
          <a:lstStyle/>
          <a:p>
            <a:pPr algn="ctr"/>
            <a:r>
              <a:rPr lang="en-US">
                <a:latin typeface="Cambria" panose="02040503050406030204" pitchFamily="18" charset="0"/>
              </a:rPr>
              <a:t>Upcoming High School Nights</a:t>
            </a:r>
          </a:p>
        </p:txBody>
      </p:sp>
      <p:sp>
        <p:nvSpPr>
          <p:cNvPr id="3" name="Content Placeholder 2">
            <a:extLst>
              <a:ext uri="{FF2B5EF4-FFF2-40B4-BE49-F238E27FC236}">
                <a16:creationId xmlns:a16="http://schemas.microsoft.com/office/drawing/2014/main" id="{1ECF90AF-15B2-C3BB-6A6E-25178AA8462B}"/>
              </a:ext>
            </a:extLst>
          </p:cNvPr>
          <p:cNvSpPr>
            <a:spLocks noGrp="1"/>
          </p:cNvSpPr>
          <p:nvPr>
            <p:ph idx="1"/>
          </p:nvPr>
        </p:nvSpPr>
        <p:spPr/>
        <p:txBody>
          <a:bodyPr>
            <a:normAutofit/>
          </a:bodyPr>
          <a:lstStyle/>
          <a:p>
            <a:r>
              <a:rPr lang="en-US" dirty="0">
                <a:latin typeface="Cambria" panose="02040503050406030204" pitchFamily="18" charset="0"/>
              </a:rPr>
              <a:t>Spruce Creek High School</a:t>
            </a:r>
          </a:p>
          <a:p>
            <a:pPr lvl="1"/>
            <a:r>
              <a:rPr lang="en-US" dirty="0">
                <a:latin typeface="Cambria" panose="02040503050406030204" pitchFamily="18" charset="0"/>
              </a:rPr>
              <a:t>Academy Night – Jan. 15 </a:t>
            </a:r>
          </a:p>
          <a:p>
            <a:pPr lvl="1"/>
            <a:endParaRPr lang="en-US" dirty="0">
              <a:latin typeface="Cambria" panose="02040503050406030204" pitchFamily="18" charset="0"/>
            </a:endParaRPr>
          </a:p>
          <a:p>
            <a:r>
              <a:rPr lang="en-US" dirty="0">
                <a:latin typeface="Cambria" panose="02040503050406030204" pitchFamily="18" charset="0"/>
              </a:rPr>
              <a:t>Atlantic High School</a:t>
            </a:r>
          </a:p>
          <a:p>
            <a:pPr lvl="1"/>
            <a:r>
              <a:rPr lang="en-US" dirty="0">
                <a:latin typeface="Cambria" panose="02040503050406030204" pitchFamily="18" charset="0"/>
              </a:rPr>
              <a:t>Rising Shark Parent Night – Jan 23rd  5:30 – 7:00 pm</a:t>
            </a:r>
          </a:p>
          <a:p>
            <a:pPr lvl="1"/>
            <a:endParaRPr lang="en-US" dirty="0">
              <a:latin typeface="Cambria" panose="02040503050406030204" pitchFamily="18" charset="0"/>
            </a:endParaRPr>
          </a:p>
          <a:p>
            <a:r>
              <a:rPr lang="en-US" dirty="0">
                <a:latin typeface="Cambria" panose="02040503050406030204" pitchFamily="18" charset="0"/>
              </a:rPr>
              <a:t>New Smyrna Beach High School</a:t>
            </a:r>
          </a:p>
          <a:p>
            <a:pPr lvl="1"/>
            <a:r>
              <a:rPr lang="en-US" dirty="0">
                <a:latin typeface="Cambria" panose="02040503050406030204" pitchFamily="18" charset="0"/>
              </a:rPr>
              <a:t>Sneak Peak – Jan. </a:t>
            </a:r>
            <a:r>
              <a:rPr lang="en-US">
                <a:latin typeface="Cambria" panose="02040503050406030204" pitchFamily="18" charset="0"/>
              </a:rPr>
              <a:t>16 </a:t>
            </a:r>
            <a:endParaRPr lang="en-US" dirty="0">
              <a:latin typeface="Cambria" panose="02040503050406030204" pitchFamily="18" charset="0"/>
            </a:endParaRPr>
          </a:p>
          <a:p>
            <a:pPr lvl="1"/>
            <a:r>
              <a:rPr lang="en-US" dirty="0">
                <a:latin typeface="Cambria" panose="02040503050406030204" pitchFamily="18" charset="0"/>
              </a:rPr>
              <a:t>Registration – Feb. 19</a:t>
            </a:r>
          </a:p>
          <a:p>
            <a:pPr marL="457200" lvl="1" indent="0">
              <a:buNone/>
            </a:pPr>
            <a:endParaRPr lang="en-US" dirty="0">
              <a:latin typeface="Cambria" panose="02040503050406030204" pitchFamily="18" charset="0"/>
            </a:endParaRPr>
          </a:p>
          <a:p>
            <a:r>
              <a:rPr lang="en-US" dirty="0">
                <a:latin typeface="Cambria" panose="02040503050406030204" pitchFamily="18" charset="0"/>
              </a:rPr>
              <a:t>Mainland HS – Buc Extravaganza Jan. 14th</a:t>
            </a:r>
          </a:p>
        </p:txBody>
      </p:sp>
    </p:spTree>
    <p:extLst>
      <p:ext uri="{BB962C8B-B14F-4D97-AF65-F5344CB8AC3E}">
        <p14:creationId xmlns:p14="http://schemas.microsoft.com/office/powerpoint/2010/main" val="148789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29255C-543C-40AF-AC6F-DB5752E7D375}"/>
              </a:ext>
            </a:extLst>
          </p:cNvPr>
          <p:cNvSpPr>
            <a:spLocks noGrp="1"/>
          </p:cNvSpPr>
          <p:nvPr>
            <p:ph type="title"/>
          </p:nvPr>
        </p:nvSpPr>
        <p:spPr>
          <a:xfrm>
            <a:off x="609600" y="304800"/>
            <a:ext cx="7940040" cy="1752601"/>
          </a:xfrm>
        </p:spPr>
        <p:txBody>
          <a:bodyPr>
            <a:noAutofit/>
          </a:bodyPr>
          <a:lstStyle/>
          <a:p>
            <a:pPr>
              <a:defRPr/>
            </a:pPr>
            <a:r>
              <a:rPr lang="en-US" sz="4000">
                <a:latin typeface="Cambria" pitchFamily="18" charset="0"/>
              </a:rPr>
              <a:t>Current Graduation Requirements for 8</a:t>
            </a:r>
            <a:r>
              <a:rPr lang="en-US" sz="4000" baseline="30000">
                <a:latin typeface="Cambria" pitchFamily="18" charset="0"/>
              </a:rPr>
              <a:t>th</a:t>
            </a:r>
            <a:r>
              <a:rPr lang="en-US" sz="4000">
                <a:latin typeface="Cambria" pitchFamily="18" charset="0"/>
              </a:rPr>
              <a:t> graders…</a:t>
            </a:r>
            <a:r>
              <a:rPr lang="en-US" sz="2800">
                <a:latin typeface="Cambria" pitchFamily="18" charset="0"/>
              </a:rPr>
              <a:t>always subject to change</a:t>
            </a:r>
          </a:p>
        </p:txBody>
      </p:sp>
      <p:graphicFrame>
        <p:nvGraphicFramePr>
          <p:cNvPr id="4" name="Content Placeholder 3">
            <a:extLst>
              <a:ext uri="{FF2B5EF4-FFF2-40B4-BE49-F238E27FC236}">
                <a16:creationId xmlns:a16="http://schemas.microsoft.com/office/drawing/2014/main" id="{C5ACD762-BF1A-432C-BA1D-3CEB1354F60A}"/>
              </a:ext>
            </a:extLst>
          </p:cNvPr>
          <p:cNvGraphicFramePr>
            <a:graphicFrameLocks noGrp="1"/>
          </p:cNvGraphicFramePr>
          <p:nvPr>
            <p:ph idx="1"/>
            <p:extLst>
              <p:ext uri="{D42A27DB-BD31-4B8C-83A1-F6EECF244321}">
                <p14:modId xmlns:p14="http://schemas.microsoft.com/office/powerpoint/2010/main" val="2556994765"/>
              </p:ext>
            </p:extLst>
          </p:nvPr>
        </p:nvGraphicFramePr>
        <p:xfrm>
          <a:off x="381000" y="2316411"/>
          <a:ext cx="8229600" cy="365814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6348">
                <a:tc>
                  <a:txBody>
                    <a:bodyPr/>
                    <a:lstStyle/>
                    <a:p>
                      <a:pPr algn="l"/>
                      <a:r>
                        <a:rPr lang="en-US" sz="2400">
                          <a:latin typeface="Bodoni MT" pitchFamily="18" charset="0"/>
                        </a:rPr>
                        <a:t>Subject</a:t>
                      </a:r>
                    </a:p>
                  </a:txBody>
                  <a:tcPr marT="45724" marB="45724"/>
                </a:tc>
                <a:tc>
                  <a:txBody>
                    <a:bodyPr/>
                    <a:lstStyle/>
                    <a:p>
                      <a:r>
                        <a:rPr lang="en-US" sz="2400">
                          <a:latin typeface="Bodoni MT" pitchFamily="18" charset="0"/>
                        </a:rPr>
                        <a:t>Credits</a:t>
                      </a:r>
                    </a:p>
                  </a:txBody>
                  <a:tcPr marT="45724" marB="45724"/>
                </a:tc>
                <a:extLst>
                  <a:ext uri="{0D108BD9-81ED-4DB2-BD59-A6C34878D82A}">
                    <a16:rowId xmlns:a16="http://schemas.microsoft.com/office/drawing/2014/main" val="10000"/>
                  </a:ext>
                </a:extLst>
              </a:tr>
              <a:tr h="386836">
                <a:tc>
                  <a:txBody>
                    <a:bodyPr/>
                    <a:lstStyle/>
                    <a:p>
                      <a:r>
                        <a:rPr lang="en-US" sz="2000" b="1">
                          <a:latin typeface="Bodoni MT" pitchFamily="18" charset="0"/>
                        </a:rPr>
                        <a:t>English</a:t>
                      </a:r>
                    </a:p>
                  </a:txBody>
                  <a:tcPr marT="45724" marB="45724"/>
                </a:tc>
                <a:tc>
                  <a:txBody>
                    <a:bodyPr/>
                    <a:lstStyle/>
                    <a:p>
                      <a:r>
                        <a:rPr lang="en-US" sz="2000" b="1">
                          <a:latin typeface="Bodoni MT" pitchFamily="18" charset="0"/>
                        </a:rPr>
                        <a:t>4 Credits with ELA Courses</a:t>
                      </a:r>
                    </a:p>
                  </a:txBody>
                  <a:tcPr marT="45724" marB="45724"/>
                </a:tc>
                <a:extLst>
                  <a:ext uri="{0D108BD9-81ED-4DB2-BD59-A6C34878D82A}">
                    <a16:rowId xmlns:a16="http://schemas.microsoft.com/office/drawing/2014/main" val="10001"/>
                  </a:ext>
                </a:extLst>
              </a:tr>
              <a:tr h="386836">
                <a:tc>
                  <a:txBody>
                    <a:bodyPr/>
                    <a:lstStyle/>
                    <a:p>
                      <a:r>
                        <a:rPr lang="en-US" sz="2000" b="1">
                          <a:latin typeface="Bodoni MT" pitchFamily="18" charset="0"/>
                        </a:rPr>
                        <a:t>Math</a:t>
                      </a:r>
                    </a:p>
                  </a:txBody>
                  <a:tcPr marT="45724" marB="45724"/>
                </a:tc>
                <a:tc>
                  <a:txBody>
                    <a:bodyPr/>
                    <a:lstStyle/>
                    <a:p>
                      <a:r>
                        <a:rPr lang="en-US" sz="2000" b="1">
                          <a:latin typeface="Bodoni MT" pitchFamily="18" charset="0"/>
                        </a:rPr>
                        <a:t>4 with</a:t>
                      </a:r>
                      <a:r>
                        <a:rPr lang="en-US" sz="2000" b="1" baseline="0">
                          <a:latin typeface="Bodoni MT" pitchFamily="18" charset="0"/>
                        </a:rPr>
                        <a:t> </a:t>
                      </a:r>
                      <a:r>
                        <a:rPr lang="en-US" sz="2000" b="1" baseline="0" err="1">
                          <a:latin typeface="Bodoni MT" pitchFamily="18" charset="0"/>
                        </a:rPr>
                        <a:t>Alg</a:t>
                      </a:r>
                      <a:r>
                        <a:rPr lang="en-US" sz="2000" b="1" baseline="0">
                          <a:latin typeface="Bodoni MT" pitchFamily="18" charset="0"/>
                        </a:rPr>
                        <a:t>* and Geo*</a:t>
                      </a:r>
                      <a:endParaRPr lang="en-US" sz="2000" b="1">
                        <a:latin typeface="Bodoni MT" pitchFamily="18" charset="0"/>
                      </a:endParaRPr>
                    </a:p>
                  </a:txBody>
                  <a:tcPr marT="45724" marB="45724"/>
                </a:tc>
                <a:extLst>
                  <a:ext uri="{0D108BD9-81ED-4DB2-BD59-A6C34878D82A}">
                    <a16:rowId xmlns:a16="http://schemas.microsoft.com/office/drawing/2014/main" val="10002"/>
                  </a:ext>
                </a:extLst>
              </a:tr>
              <a:tr h="386836">
                <a:tc>
                  <a:txBody>
                    <a:bodyPr/>
                    <a:lstStyle/>
                    <a:p>
                      <a:r>
                        <a:rPr lang="en-US" sz="2000" b="1">
                          <a:latin typeface="Bodoni MT" pitchFamily="18" charset="0"/>
                        </a:rPr>
                        <a:t>Science</a:t>
                      </a:r>
                    </a:p>
                  </a:txBody>
                  <a:tcPr marT="45724" marB="45724"/>
                </a:tc>
                <a:tc>
                  <a:txBody>
                    <a:bodyPr/>
                    <a:lstStyle/>
                    <a:p>
                      <a:r>
                        <a:rPr lang="en-US" sz="2000" b="1">
                          <a:latin typeface="Bodoni MT" pitchFamily="18" charset="0"/>
                        </a:rPr>
                        <a:t>3 with Biology*</a:t>
                      </a:r>
                      <a:r>
                        <a:rPr lang="en-US" sz="2000" b="1" baseline="0">
                          <a:latin typeface="Bodoni MT" pitchFamily="18" charset="0"/>
                        </a:rPr>
                        <a:t> and </a:t>
                      </a:r>
                      <a:r>
                        <a:rPr lang="en-US" sz="2000" b="1" baseline="0" err="1">
                          <a:latin typeface="Bodoni MT" pitchFamily="18" charset="0"/>
                        </a:rPr>
                        <a:t>Phy</a:t>
                      </a:r>
                      <a:r>
                        <a:rPr lang="en-US" sz="2000" b="1" baseline="0">
                          <a:latin typeface="Bodoni MT" pitchFamily="18" charset="0"/>
                        </a:rPr>
                        <a:t> Science</a:t>
                      </a:r>
                      <a:endParaRPr lang="en-US" sz="2000" b="1">
                        <a:latin typeface="Bodoni MT" pitchFamily="18" charset="0"/>
                      </a:endParaRPr>
                    </a:p>
                  </a:txBody>
                  <a:tcPr marT="45724" marB="45724"/>
                </a:tc>
                <a:extLst>
                  <a:ext uri="{0D108BD9-81ED-4DB2-BD59-A6C34878D82A}">
                    <a16:rowId xmlns:a16="http://schemas.microsoft.com/office/drawing/2014/main" val="10003"/>
                  </a:ext>
                </a:extLst>
              </a:tr>
              <a:tr h="427201">
                <a:tc>
                  <a:txBody>
                    <a:bodyPr/>
                    <a:lstStyle/>
                    <a:p>
                      <a:r>
                        <a:rPr lang="en-US" sz="2000" b="1">
                          <a:latin typeface="Bodoni MT" pitchFamily="18" charset="0"/>
                        </a:rPr>
                        <a:t>Social Studies</a:t>
                      </a:r>
                    </a:p>
                  </a:txBody>
                  <a:tcPr marT="45724" marB="45724"/>
                </a:tc>
                <a:tc>
                  <a:txBody>
                    <a:bodyPr/>
                    <a:lstStyle/>
                    <a:p>
                      <a:r>
                        <a:rPr lang="en-US" sz="2000" b="1">
                          <a:latin typeface="Bodoni MT" pitchFamily="18" charset="0"/>
                        </a:rPr>
                        <a:t>3 with WH, AH*, Gov &amp;</a:t>
                      </a:r>
                      <a:r>
                        <a:rPr lang="en-US" sz="2000" b="1" baseline="0">
                          <a:latin typeface="Bodoni MT" pitchFamily="18" charset="0"/>
                        </a:rPr>
                        <a:t> Econ</a:t>
                      </a:r>
                      <a:endParaRPr lang="en-US" sz="2000" b="1">
                        <a:latin typeface="Bodoni MT" pitchFamily="18" charset="0"/>
                      </a:endParaRPr>
                    </a:p>
                  </a:txBody>
                  <a:tcPr marT="45724" marB="45724"/>
                </a:tc>
                <a:extLst>
                  <a:ext uri="{0D108BD9-81ED-4DB2-BD59-A6C34878D82A}">
                    <a16:rowId xmlns:a16="http://schemas.microsoft.com/office/drawing/2014/main" val="10004"/>
                  </a:ext>
                </a:extLst>
              </a:tr>
              <a:tr h="386836">
                <a:tc>
                  <a:txBody>
                    <a:bodyPr/>
                    <a:lstStyle/>
                    <a:p>
                      <a:r>
                        <a:rPr lang="en-US" sz="2000" b="1">
                          <a:latin typeface="Bodoni MT" pitchFamily="18" charset="0"/>
                        </a:rPr>
                        <a:t>Fine and Performing Art</a:t>
                      </a:r>
                    </a:p>
                  </a:txBody>
                  <a:tcPr marT="45724" marB="45724"/>
                </a:tc>
                <a:tc>
                  <a:txBody>
                    <a:bodyPr/>
                    <a:lstStyle/>
                    <a:p>
                      <a:r>
                        <a:rPr lang="en-US" sz="2000" b="1">
                          <a:latin typeface="Bodoni MT" pitchFamily="18" charset="0"/>
                        </a:rPr>
                        <a:t>1 (Course Code Directory)</a:t>
                      </a:r>
                    </a:p>
                  </a:txBody>
                  <a:tcPr marT="45724" marB="45724"/>
                </a:tc>
                <a:extLst>
                  <a:ext uri="{0D108BD9-81ED-4DB2-BD59-A6C34878D82A}">
                    <a16:rowId xmlns:a16="http://schemas.microsoft.com/office/drawing/2014/main" val="10005"/>
                  </a:ext>
                </a:extLst>
              </a:tr>
              <a:tr h="386836">
                <a:tc>
                  <a:txBody>
                    <a:bodyPr/>
                    <a:lstStyle/>
                    <a:p>
                      <a:r>
                        <a:rPr lang="en-US" sz="2000" b="1">
                          <a:latin typeface="Bodoni MT" pitchFamily="18" charset="0"/>
                        </a:rPr>
                        <a:t>Physical</a:t>
                      </a:r>
                      <a:r>
                        <a:rPr lang="en-US" sz="2000" b="1" baseline="0">
                          <a:latin typeface="Bodoni MT" pitchFamily="18" charset="0"/>
                        </a:rPr>
                        <a:t> Education</a:t>
                      </a:r>
                      <a:endParaRPr lang="en-US" sz="2000" b="1">
                        <a:latin typeface="Bodoni MT" pitchFamily="18" charset="0"/>
                      </a:endParaRPr>
                    </a:p>
                  </a:txBody>
                  <a:tcPr marT="45724" marB="45724"/>
                </a:tc>
                <a:tc>
                  <a:txBody>
                    <a:bodyPr/>
                    <a:lstStyle/>
                    <a:p>
                      <a:r>
                        <a:rPr lang="en-US" sz="2000" b="1">
                          <a:latin typeface="Bodoni MT" pitchFamily="18" charset="0"/>
                        </a:rPr>
                        <a:t>1 PE and</a:t>
                      </a:r>
                      <a:r>
                        <a:rPr lang="en-US" sz="2000" b="1" baseline="0">
                          <a:latin typeface="Bodoni MT" pitchFamily="18" charset="0"/>
                        </a:rPr>
                        <a:t> Personal Fitness</a:t>
                      </a:r>
                      <a:endParaRPr lang="en-US" sz="2000" b="1">
                        <a:latin typeface="Bodoni MT" pitchFamily="18" charset="0"/>
                      </a:endParaRPr>
                    </a:p>
                  </a:txBody>
                  <a:tcPr marT="45724" marB="45724"/>
                </a:tc>
                <a:extLst>
                  <a:ext uri="{0D108BD9-81ED-4DB2-BD59-A6C34878D82A}">
                    <a16:rowId xmlns:a16="http://schemas.microsoft.com/office/drawing/2014/main" val="10006"/>
                  </a:ext>
                </a:extLst>
              </a:tr>
              <a:tr h="386836">
                <a:tc>
                  <a:txBody>
                    <a:bodyPr/>
                    <a:lstStyle/>
                    <a:p>
                      <a:r>
                        <a:rPr lang="en-US" sz="2000" b="1">
                          <a:latin typeface="Bodoni MT" pitchFamily="18" charset="0"/>
                        </a:rPr>
                        <a:t>Electives</a:t>
                      </a:r>
                    </a:p>
                  </a:txBody>
                  <a:tcPr marT="45724" marB="45724"/>
                </a:tc>
                <a:tc>
                  <a:txBody>
                    <a:bodyPr/>
                    <a:lstStyle/>
                    <a:p>
                      <a:r>
                        <a:rPr lang="en-US" sz="2000" b="1">
                          <a:latin typeface="Bodoni MT" pitchFamily="18" charset="0"/>
                        </a:rPr>
                        <a:t>7.5</a:t>
                      </a:r>
                    </a:p>
                  </a:txBody>
                  <a:tcPr marT="45724" marB="45724"/>
                </a:tc>
                <a:extLst>
                  <a:ext uri="{0D108BD9-81ED-4DB2-BD59-A6C34878D82A}">
                    <a16:rowId xmlns:a16="http://schemas.microsoft.com/office/drawing/2014/main" val="10007"/>
                  </a:ext>
                </a:extLst>
              </a:tr>
              <a:tr h="386836">
                <a:tc>
                  <a:txBody>
                    <a:bodyPr/>
                    <a:lstStyle/>
                    <a:p>
                      <a:r>
                        <a:rPr lang="en-US" sz="2000" b="1">
                          <a:latin typeface="Bodoni MT" pitchFamily="18" charset="0"/>
                        </a:rPr>
                        <a:t>Financial Literacy (grade req)</a:t>
                      </a:r>
                    </a:p>
                  </a:txBody>
                  <a:tcPr marT="45724" marB="45724"/>
                </a:tc>
                <a:tc>
                  <a:txBody>
                    <a:bodyPr/>
                    <a:lstStyle/>
                    <a:p>
                      <a:r>
                        <a:rPr lang="en-US" sz="2000" b="1">
                          <a:latin typeface="Bodoni MT" pitchFamily="18" charset="0"/>
                        </a:rPr>
                        <a:t>.5 </a:t>
                      </a:r>
                    </a:p>
                  </a:txBody>
                  <a:tcPr marT="45724" marB="45724"/>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FF38B0EB-6255-438E-AA06-07606DC8828F}"/>
              </a:ext>
            </a:extLst>
          </p:cNvPr>
          <p:cNvSpPr txBox="1"/>
          <p:nvPr/>
        </p:nvSpPr>
        <p:spPr>
          <a:xfrm>
            <a:off x="4114800" y="5943600"/>
            <a:ext cx="35814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a:latin typeface="Bodoni MT" pitchFamily="18" charset="0"/>
              </a:rPr>
              <a:t>**EOC worth 30% of final grade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74B0E09-4FEB-4464-9376-6F802A3CA84E}"/>
              </a:ext>
            </a:extLst>
          </p:cNvPr>
          <p:cNvSpPr>
            <a:spLocks noGrp="1" noChangeArrowheads="1"/>
          </p:cNvSpPr>
          <p:nvPr>
            <p:ph type="ctrTitle"/>
          </p:nvPr>
        </p:nvSpPr>
        <p:spPr>
          <a:xfrm>
            <a:off x="533400" y="381000"/>
            <a:ext cx="7924800" cy="1828800"/>
          </a:xfrm>
        </p:spPr>
        <p:txBody>
          <a:bodyPr>
            <a:normAutofit/>
          </a:bodyPr>
          <a:lstStyle/>
          <a:p>
            <a:pPr algn="ctr">
              <a:defRPr/>
            </a:pPr>
            <a:r>
              <a:rPr lang="en-US" sz="4800">
                <a:latin typeface="Cambria" pitchFamily="18" charset="0"/>
              </a:rPr>
              <a:t>Special High School Programs</a:t>
            </a:r>
            <a:endParaRPr lang="en-US">
              <a:latin typeface="Cambria" pitchFamily="18" charset="0"/>
            </a:endParaRPr>
          </a:p>
        </p:txBody>
      </p:sp>
      <p:sp>
        <p:nvSpPr>
          <p:cNvPr id="22531" name="Rectangle 3">
            <a:extLst>
              <a:ext uri="{FF2B5EF4-FFF2-40B4-BE49-F238E27FC236}">
                <a16:creationId xmlns:a16="http://schemas.microsoft.com/office/drawing/2014/main" id="{843A1248-3C2A-49B9-BE37-1DB4E3D29A7A}"/>
              </a:ext>
            </a:extLst>
          </p:cNvPr>
          <p:cNvSpPr>
            <a:spLocks noGrp="1" noChangeArrowheads="1"/>
          </p:cNvSpPr>
          <p:nvPr>
            <p:ph type="subTitle" idx="1"/>
          </p:nvPr>
        </p:nvSpPr>
        <p:spPr>
          <a:xfrm>
            <a:off x="1143000" y="2286000"/>
            <a:ext cx="7010400" cy="2286000"/>
          </a:xfrm>
        </p:spPr>
        <p:txBody>
          <a:bodyPr>
            <a:noAutofit/>
          </a:bodyPr>
          <a:lstStyle/>
          <a:p>
            <a:pPr algn="ctr"/>
            <a:r>
              <a:rPr lang="en-US" altLang="en-US">
                <a:latin typeface="Cambria" panose="02040503050406030204" pitchFamily="18" charset="0"/>
              </a:rPr>
              <a:t>*Career Academies</a:t>
            </a:r>
          </a:p>
          <a:p>
            <a:pPr algn="ctr"/>
            <a:r>
              <a:rPr lang="en-US" altLang="en-US">
                <a:latin typeface="Cambria" panose="02040503050406030204" pitchFamily="18" charset="0"/>
              </a:rPr>
              <a:t>*International Baccalaureate (IB)</a:t>
            </a:r>
          </a:p>
          <a:p>
            <a:pPr algn="ctr"/>
            <a:r>
              <a:rPr lang="en-US" altLang="en-US">
                <a:latin typeface="Cambria" panose="02040503050406030204" pitchFamily="18" charset="0"/>
              </a:rPr>
              <a:t>*AICE</a:t>
            </a:r>
          </a:p>
          <a:p>
            <a:pPr algn="ctr"/>
            <a:r>
              <a:rPr lang="en-US" altLang="en-US">
                <a:latin typeface="Cambria" panose="02040503050406030204" pitchFamily="18" charset="0"/>
              </a:rPr>
              <a:t>Dual Enrollment </a:t>
            </a:r>
          </a:p>
          <a:p>
            <a:pPr algn="ctr"/>
            <a:endParaRPr lang="en-US" altLang="en-US">
              <a:latin typeface="Cambria" panose="02040503050406030204" pitchFamily="18" charset="0"/>
            </a:endParaRPr>
          </a:p>
          <a:p>
            <a:pPr algn="ctr"/>
            <a:r>
              <a:rPr lang="en-US">
                <a:latin typeface="Cambria" panose="02040503050406030204" pitchFamily="18" charset="0"/>
              </a:rPr>
              <a:t>*all require an application through Parent Portal – if you need an access code, please email me.</a:t>
            </a:r>
            <a:endParaRPr lang="en-US" altLang="en-US">
              <a:latin typeface="Cambria" panose="02040503050406030204" pitchFamily="18" charset="0"/>
            </a:endParaRPr>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B76FCB4AD0B2418BCA75501068932C" ma:contentTypeVersion="10" ma:contentTypeDescription="Create a new document." ma:contentTypeScope="" ma:versionID="fc5f5a8302b5820b61bda8940e50c382">
  <xsd:schema xmlns:xsd="http://www.w3.org/2001/XMLSchema" xmlns:xs="http://www.w3.org/2001/XMLSchema" xmlns:p="http://schemas.microsoft.com/office/2006/metadata/properties" xmlns:ns3="fba637fa-a92a-484e-99ab-d649175e63b8" xmlns:ns4="5d50cbc3-1679-48a4-9f9b-c2714cb7e01d" targetNamespace="http://schemas.microsoft.com/office/2006/metadata/properties" ma:root="true" ma:fieldsID="dcb3126ce1dc84060676479f6d47e939" ns3:_="" ns4:_="">
    <xsd:import namespace="fba637fa-a92a-484e-99ab-d649175e63b8"/>
    <xsd:import namespace="5d50cbc3-1679-48a4-9f9b-c2714cb7e01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637fa-a92a-484e-99ab-d649175e63b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50cbc3-1679-48a4-9f9b-c2714cb7e01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BD435E-6C39-4E73-A707-9E21D857CA27}">
  <ds:schemaRefs>
    <ds:schemaRef ds:uri="5d50cbc3-1679-48a4-9f9b-c2714cb7e01d"/>
    <ds:schemaRef ds:uri="fba637fa-a92a-484e-99ab-d649175e63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BDEDB4-0063-4C50-97CF-4C3D6B261F05}">
  <ds:schemaRefs>
    <ds:schemaRef ds:uri="http://schemas.microsoft.com/sharepoint/v3/contenttype/forms"/>
  </ds:schemaRefs>
</ds:datastoreItem>
</file>

<file path=customXml/itemProps3.xml><?xml version="1.0" encoding="utf-8"?>
<ds:datastoreItem xmlns:ds="http://schemas.openxmlformats.org/officeDocument/2006/customXml" ds:itemID="{7B978D11-B447-4448-BCB2-CE382900608A}">
  <ds:schemaRefs>
    <ds:schemaRef ds:uri="fba637fa-a92a-484e-99ab-d649175e63b8"/>
    <ds:schemaRef ds:uri="http://purl.org/dc/terms/"/>
    <ds:schemaRef ds:uri="http://schemas.openxmlformats.org/package/2006/metadata/core-properties"/>
    <ds:schemaRef ds:uri="http://purl.org/dc/dcmitype/"/>
    <ds:schemaRef ds:uri="http://schemas.microsoft.com/office/infopath/2007/PartnerControls"/>
    <ds:schemaRef ds:uri="5d50cbc3-1679-48a4-9f9b-c2714cb7e01d"/>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2</TotalTime>
  <Words>1373</Words>
  <Application>Microsoft Office PowerPoint</Application>
  <PresentationFormat>On-screen Show (4:3)</PresentationFormat>
  <Paragraphs>208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Vapor Trail</vt:lpstr>
      <vt:lpstr>High School Planning </vt:lpstr>
      <vt:lpstr>Middle School Credits for Promotion</vt:lpstr>
      <vt:lpstr>High School Credits in Middle School Algebra I and Geometry</vt:lpstr>
      <vt:lpstr>High School Credits in Middle School~Spanish I</vt:lpstr>
      <vt:lpstr>HIGH SCHOOL CREDITs in middle School - dit  </vt:lpstr>
      <vt:lpstr>High School Registration</vt:lpstr>
      <vt:lpstr>Upcoming High School Nights</vt:lpstr>
      <vt:lpstr>Current Graduation Requirements for 8th graders…always subject to change</vt:lpstr>
      <vt:lpstr>Special High School Programs</vt:lpstr>
      <vt:lpstr>PowerPoint Presentation</vt:lpstr>
      <vt:lpstr>PowerPoint Presentation</vt:lpstr>
      <vt:lpstr>Atlantic  High school </vt:lpstr>
      <vt:lpstr>Mainland   HIGH school</vt:lpstr>
      <vt:lpstr>New Smyrna  beach high school  </vt:lpstr>
      <vt:lpstr>Spruce Creek High school </vt:lpstr>
      <vt:lpstr>International Baccalaureate (IB)</vt:lpstr>
      <vt:lpstr>PowerPoint Presentation</vt:lpstr>
      <vt:lpstr>CamBridge Aice </vt:lpstr>
      <vt:lpstr>Career Academy/Cambridge/IB Application Timeline  School Recruitment &amp; Application Procedures 2024‐2025 </vt:lpstr>
      <vt:lpstr>AVID Program</vt:lpstr>
      <vt:lpstr>Dual Enrollment with Daytona State College</vt:lpstr>
      <vt:lpstr>Questions?</vt:lpstr>
    </vt:vector>
  </TitlesOfParts>
  <Company>VCS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Dumas, Debra M.</dc:creator>
  <cp:lastModifiedBy>Lanier, Jana F.</cp:lastModifiedBy>
  <cp:revision>4</cp:revision>
  <dcterms:created xsi:type="dcterms:W3CDTF">2013-10-17T17:51:16Z</dcterms:created>
  <dcterms:modified xsi:type="dcterms:W3CDTF">2024-11-22T15:46:19Z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0x0101008BB76FCB4AD0B2418BCA75501068932C</vt:lpwstr>
  </property>
</Properties>
</file>