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0" r:id="rId5"/>
    <p:sldId id="262" r:id="rId6"/>
    <p:sldId id="261" r:id="rId7"/>
    <p:sldId id="276" r:id="rId8"/>
    <p:sldId id="263" r:id="rId9"/>
    <p:sldId id="275" r:id="rId10"/>
    <p:sldId id="264" r:id="rId11"/>
    <p:sldId id="272" r:id="rId12"/>
    <p:sldId id="273" r:id="rId13"/>
    <p:sldId id="266" r:id="rId14"/>
    <p:sldId id="274" r:id="rId15"/>
    <p:sldId id="277" r:id="rId16"/>
    <p:sldId id="278" r:id="rId17"/>
    <p:sldId id="279" r:id="rId18"/>
    <p:sldId id="280" r:id="rId19"/>
    <p:sldId id="268" r:id="rId20"/>
    <p:sldId id="269"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266"/>
    <a:srgbClr val="9145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9"/>
    <p:restoredTop sz="94719"/>
  </p:normalViewPr>
  <p:slideViewPr>
    <p:cSldViewPr snapToGrid="0">
      <p:cViewPr varScale="1">
        <p:scale>
          <a:sx n="137" d="100"/>
          <a:sy n="137" d="100"/>
        </p:scale>
        <p:origin x="23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C264C-48DA-4B0F-ADDD-402A20161AF4}"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CDA2DE7C-76E7-4DF7-9283-CC3C5FD9FCC5}">
      <dgm:prSet/>
      <dgm:spPr/>
      <dgm:t>
        <a:bodyPr/>
        <a:lstStyle/>
        <a:p>
          <a:pPr>
            <a:lnSpc>
              <a:spcPct val="100000"/>
            </a:lnSpc>
          </a:pPr>
          <a:r>
            <a:rPr lang="en-US"/>
            <a:t>Go over Graduation Requirements, Ranking, Advanced Classes</a:t>
          </a:r>
        </a:p>
      </dgm:t>
    </dgm:pt>
    <dgm:pt modelId="{5CB6EEF5-E371-4B54-ACA1-58140B0B2599}" type="parTrans" cxnId="{33754D9D-F188-4ED6-9AD9-6AE541585EF3}">
      <dgm:prSet/>
      <dgm:spPr/>
      <dgm:t>
        <a:bodyPr/>
        <a:lstStyle/>
        <a:p>
          <a:endParaRPr lang="en-US"/>
        </a:p>
      </dgm:t>
    </dgm:pt>
    <dgm:pt modelId="{04182213-A8C4-436C-8198-76B53DD9EB18}" type="sibTrans" cxnId="{33754D9D-F188-4ED6-9AD9-6AE541585EF3}">
      <dgm:prSet/>
      <dgm:spPr/>
      <dgm:t>
        <a:bodyPr/>
        <a:lstStyle/>
        <a:p>
          <a:endParaRPr lang="en-US"/>
        </a:p>
      </dgm:t>
    </dgm:pt>
    <dgm:pt modelId="{E5BF43F8-0456-4249-9C03-C758F21AF368}">
      <dgm:prSet/>
      <dgm:spPr/>
      <dgm:t>
        <a:bodyPr/>
        <a:lstStyle/>
        <a:p>
          <a:pPr>
            <a:lnSpc>
              <a:spcPct val="100000"/>
            </a:lnSpc>
          </a:pPr>
          <a:r>
            <a:rPr lang="en-US" dirty="0"/>
            <a:t>To discuss where to find scheduling information</a:t>
          </a:r>
        </a:p>
      </dgm:t>
    </dgm:pt>
    <dgm:pt modelId="{3C37F4B6-2719-48B2-BBE2-65A713DC5A5A}" type="parTrans" cxnId="{B1511C2A-E99B-4F5D-BCA1-4AB43E8B96C6}">
      <dgm:prSet/>
      <dgm:spPr/>
      <dgm:t>
        <a:bodyPr/>
        <a:lstStyle/>
        <a:p>
          <a:endParaRPr lang="en-US"/>
        </a:p>
      </dgm:t>
    </dgm:pt>
    <dgm:pt modelId="{F051798D-C3E6-4A63-BEF0-826B22CF3B67}" type="sibTrans" cxnId="{B1511C2A-E99B-4F5D-BCA1-4AB43E8B96C6}">
      <dgm:prSet/>
      <dgm:spPr/>
      <dgm:t>
        <a:bodyPr/>
        <a:lstStyle/>
        <a:p>
          <a:endParaRPr lang="en-US"/>
        </a:p>
      </dgm:t>
    </dgm:pt>
    <dgm:pt modelId="{6B3ED63A-FB8E-48B9-ABB1-A877B6AC6C41}">
      <dgm:prSet/>
      <dgm:spPr/>
      <dgm:t>
        <a:bodyPr/>
        <a:lstStyle/>
        <a:p>
          <a:pPr>
            <a:lnSpc>
              <a:spcPct val="100000"/>
            </a:lnSpc>
          </a:pPr>
          <a:r>
            <a:rPr lang="en-US" i="0" dirty="0"/>
            <a:t>To talk about EPSO's (Early Post Secondary Opportunities through Dual Enrollment)</a:t>
          </a:r>
        </a:p>
      </dgm:t>
    </dgm:pt>
    <dgm:pt modelId="{83A76D69-DA6A-407A-87B4-0AB5F6611897}" type="parTrans" cxnId="{563AE003-A1A5-45E7-9D2C-55E49E0AEF1E}">
      <dgm:prSet/>
      <dgm:spPr/>
      <dgm:t>
        <a:bodyPr/>
        <a:lstStyle/>
        <a:p>
          <a:endParaRPr lang="en-US"/>
        </a:p>
      </dgm:t>
    </dgm:pt>
    <dgm:pt modelId="{BE310BFC-5A34-4CDD-8813-6327E8A69DC0}" type="sibTrans" cxnId="{563AE003-A1A5-45E7-9D2C-55E49E0AEF1E}">
      <dgm:prSet/>
      <dgm:spPr/>
      <dgm:t>
        <a:bodyPr/>
        <a:lstStyle/>
        <a:p>
          <a:endParaRPr lang="en-US"/>
        </a:p>
      </dgm:t>
    </dgm:pt>
    <dgm:pt modelId="{643105BF-1C00-41A1-A830-909CC4F8F32D}" type="pres">
      <dgm:prSet presAssocID="{185C264C-48DA-4B0F-ADDD-402A20161AF4}" presName="root" presStyleCnt="0">
        <dgm:presLayoutVars>
          <dgm:dir/>
          <dgm:resizeHandles val="exact"/>
        </dgm:presLayoutVars>
      </dgm:prSet>
      <dgm:spPr/>
    </dgm:pt>
    <dgm:pt modelId="{7B8ABBB0-9423-48B9-85F2-12703A85ED1E}" type="pres">
      <dgm:prSet presAssocID="{CDA2DE7C-76E7-4DF7-9283-CC3C5FD9FCC5}" presName="compNode" presStyleCnt="0"/>
      <dgm:spPr/>
    </dgm:pt>
    <dgm:pt modelId="{C869244F-033C-48AB-B43E-2D3018F40F7C}" type="pres">
      <dgm:prSet presAssocID="{CDA2DE7C-76E7-4DF7-9283-CC3C5FD9FCC5}" presName="bgRect" presStyleLbl="bgShp" presStyleIdx="0" presStyleCnt="3"/>
      <dgm:spPr/>
    </dgm:pt>
    <dgm:pt modelId="{8A3AC59B-74B1-4F19-ADD5-ABE02478DDDC}" type="pres">
      <dgm:prSet presAssocID="{CDA2DE7C-76E7-4DF7-9283-CC3C5FD9FCC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a:ext>
      </dgm:extLst>
    </dgm:pt>
    <dgm:pt modelId="{0CC3E540-ABDE-4F68-9236-011841902499}" type="pres">
      <dgm:prSet presAssocID="{CDA2DE7C-76E7-4DF7-9283-CC3C5FD9FCC5}" presName="spaceRect" presStyleCnt="0"/>
      <dgm:spPr/>
    </dgm:pt>
    <dgm:pt modelId="{B0E63E85-1974-496B-AAFC-A6E47FEF0FF7}" type="pres">
      <dgm:prSet presAssocID="{CDA2DE7C-76E7-4DF7-9283-CC3C5FD9FCC5}" presName="parTx" presStyleLbl="revTx" presStyleIdx="0" presStyleCnt="3">
        <dgm:presLayoutVars>
          <dgm:chMax val="0"/>
          <dgm:chPref val="0"/>
        </dgm:presLayoutVars>
      </dgm:prSet>
      <dgm:spPr/>
    </dgm:pt>
    <dgm:pt modelId="{A205BEE2-0D15-4A3A-A80B-8DBF4BCCEBAA}" type="pres">
      <dgm:prSet presAssocID="{04182213-A8C4-436C-8198-76B53DD9EB18}" presName="sibTrans" presStyleCnt="0"/>
      <dgm:spPr/>
    </dgm:pt>
    <dgm:pt modelId="{0D4C8EDD-FEDC-4E60-A027-C991B3F10B71}" type="pres">
      <dgm:prSet presAssocID="{E5BF43F8-0456-4249-9C03-C758F21AF368}" presName="compNode" presStyleCnt="0"/>
      <dgm:spPr/>
    </dgm:pt>
    <dgm:pt modelId="{8F42AEF0-F055-4AB3-B28B-B26714F0BFD5}" type="pres">
      <dgm:prSet presAssocID="{E5BF43F8-0456-4249-9C03-C758F21AF368}" presName="bgRect" presStyleLbl="bgShp" presStyleIdx="1" presStyleCnt="3"/>
      <dgm:spPr/>
    </dgm:pt>
    <dgm:pt modelId="{60395085-BB2A-4EE1-9962-BD070982C3A3}" type="pres">
      <dgm:prSet presAssocID="{E5BF43F8-0456-4249-9C03-C758F21AF36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2AE23FC4-0B90-4D94-94DF-3E5B18F34572}" type="pres">
      <dgm:prSet presAssocID="{E5BF43F8-0456-4249-9C03-C758F21AF368}" presName="spaceRect" presStyleCnt="0"/>
      <dgm:spPr/>
    </dgm:pt>
    <dgm:pt modelId="{BD72CDB6-088F-42D7-9769-F6126396B1B9}" type="pres">
      <dgm:prSet presAssocID="{E5BF43F8-0456-4249-9C03-C758F21AF368}" presName="parTx" presStyleLbl="revTx" presStyleIdx="1" presStyleCnt="3">
        <dgm:presLayoutVars>
          <dgm:chMax val="0"/>
          <dgm:chPref val="0"/>
        </dgm:presLayoutVars>
      </dgm:prSet>
      <dgm:spPr/>
    </dgm:pt>
    <dgm:pt modelId="{D45133AB-C627-4107-B706-18D8C3CCF4CA}" type="pres">
      <dgm:prSet presAssocID="{F051798D-C3E6-4A63-BEF0-826B22CF3B67}" presName="sibTrans" presStyleCnt="0"/>
      <dgm:spPr/>
    </dgm:pt>
    <dgm:pt modelId="{5EF551B5-1B93-4E98-8108-8128DDB0C2BD}" type="pres">
      <dgm:prSet presAssocID="{6B3ED63A-FB8E-48B9-ABB1-A877B6AC6C41}" presName="compNode" presStyleCnt="0"/>
      <dgm:spPr/>
    </dgm:pt>
    <dgm:pt modelId="{5BB2092D-D343-44F9-A17E-5A523B833FA3}" type="pres">
      <dgm:prSet presAssocID="{6B3ED63A-FB8E-48B9-ABB1-A877B6AC6C41}" presName="bgRect" presStyleLbl="bgShp" presStyleIdx="2" presStyleCnt="3"/>
      <dgm:spPr/>
    </dgm:pt>
    <dgm:pt modelId="{B0A19D41-1800-48ED-9750-649D7377892B}" type="pres">
      <dgm:prSet presAssocID="{6B3ED63A-FB8E-48B9-ABB1-A877B6AC6C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CC48F192-0DED-4772-A5BA-29CFF2FCD076}" type="pres">
      <dgm:prSet presAssocID="{6B3ED63A-FB8E-48B9-ABB1-A877B6AC6C41}" presName="spaceRect" presStyleCnt="0"/>
      <dgm:spPr/>
    </dgm:pt>
    <dgm:pt modelId="{8C3487DF-39CB-4A8F-B5D4-76C4CC098111}" type="pres">
      <dgm:prSet presAssocID="{6B3ED63A-FB8E-48B9-ABB1-A877B6AC6C41}" presName="parTx" presStyleLbl="revTx" presStyleIdx="2" presStyleCnt="3">
        <dgm:presLayoutVars>
          <dgm:chMax val="0"/>
          <dgm:chPref val="0"/>
        </dgm:presLayoutVars>
      </dgm:prSet>
      <dgm:spPr/>
    </dgm:pt>
  </dgm:ptLst>
  <dgm:cxnLst>
    <dgm:cxn modelId="{563AE003-A1A5-45E7-9D2C-55E49E0AEF1E}" srcId="{185C264C-48DA-4B0F-ADDD-402A20161AF4}" destId="{6B3ED63A-FB8E-48B9-ABB1-A877B6AC6C41}" srcOrd="2" destOrd="0" parTransId="{83A76D69-DA6A-407A-87B4-0AB5F6611897}" sibTransId="{BE310BFC-5A34-4CDD-8813-6327E8A69DC0}"/>
    <dgm:cxn modelId="{033E5804-430B-B34B-BFDF-C3E709BB4B99}" type="presOf" srcId="{CDA2DE7C-76E7-4DF7-9283-CC3C5FD9FCC5}" destId="{B0E63E85-1974-496B-AAFC-A6E47FEF0FF7}" srcOrd="0" destOrd="0" presId="urn:microsoft.com/office/officeart/2018/2/layout/IconVerticalSolidList"/>
    <dgm:cxn modelId="{B1511C2A-E99B-4F5D-BCA1-4AB43E8B96C6}" srcId="{185C264C-48DA-4B0F-ADDD-402A20161AF4}" destId="{E5BF43F8-0456-4249-9C03-C758F21AF368}" srcOrd="1" destOrd="0" parTransId="{3C37F4B6-2719-48B2-BBE2-65A713DC5A5A}" sibTransId="{F051798D-C3E6-4A63-BEF0-826B22CF3B67}"/>
    <dgm:cxn modelId="{33754D9D-F188-4ED6-9AD9-6AE541585EF3}" srcId="{185C264C-48DA-4B0F-ADDD-402A20161AF4}" destId="{CDA2DE7C-76E7-4DF7-9283-CC3C5FD9FCC5}" srcOrd="0" destOrd="0" parTransId="{5CB6EEF5-E371-4B54-ACA1-58140B0B2599}" sibTransId="{04182213-A8C4-436C-8198-76B53DD9EB18}"/>
    <dgm:cxn modelId="{8C6C1FAF-BC93-4C4E-A5A7-010AF83BD5AF}" type="presOf" srcId="{185C264C-48DA-4B0F-ADDD-402A20161AF4}" destId="{643105BF-1C00-41A1-A830-909CC4F8F32D}" srcOrd="0" destOrd="0" presId="urn:microsoft.com/office/officeart/2018/2/layout/IconVerticalSolidList"/>
    <dgm:cxn modelId="{A94ECEBA-5C0E-0F49-9B8E-A347D9ADBAC9}" type="presOf" srcId="{6B3ED63A-FB8E-48B9-ABB1-A877B6AC6C41}" destId="{8C3487DF-39CB-4A8F-B5D4-76C4CC098111}" srcOrd="0" destOrd="0" presId="urn:microsoft.com/office/officeart/2018/2/layout/IconVerticalSolidList"/>
    <dgm:cxn modelId="{4462B9F0-83D6-B54E-95C4-9BA7F563C05B}" type="presOf" srcId="{E5BF43F8-0456-4249-9C03-C758F21AF368}" destId="{BD72CDB6-088F-42D7-9769-F6126396B1B9}" srcOrd="0" destOrd="0" presId="urn:microsoft.com/office/officeart/2018/2/layout/IconVerticalSolidList"/>
    <dgm:cxn modelId="{56A49B43-9CC0-4543-9650-9B72185E31A4}" type="presParOf" srcId="{643105BF-1C00-41A1-A830-909CC4F8F32D}" destId="{7B8ABBB0-9423-48B9-85F2-12703A85ED1E}" srcOrd="0" destOrd="0" presId="urn:microsoft.com/office/officeart/2018/2/layout/IconVerticalSolidList"/>
    <dgm:cxn modelId="{7AF0285B-2495-7545-ADD8-3C99D131EC3B}" type="presParOf" srcId="{7B8ABBB0-9423-48B9-85F2-12703A85ED1E}" destId="{C869244F-033C-48AB-B43E-2D3018F40F7C}" srcOrd="0" destOrd="0" presId="urn:microsoft.com/office/officeart/2018/2/layout/IconVerticalSolidList"/>
    <dgm:cxn modelId="{23E39A3F-CBEA-554E-B5DF-23C768454C51}" type="presParOf" srcId="{7B8ABBB0-9423-48B9-85F2-12703A85ED1E}" destId="{8A3AC59B-74B1-4F19-ADD5-ABE02478DDDC}" srcOrd="1" destOrd="0" presId="urn:microsoft.com/office/officeart/2018/2/layout/IconVerticalSolidList"/>
    <dgm:cxn modelId="{BF8FBA3B-98CF-6A4B-8C11-E8A18005972D}" type="presParOf" srcId="{7B8ABBB0-9423-48B9-85F2-12703A85ED1E}" destId="{0CC3E540-ABDE-4F68-9236-011841902499}" srcOrd="2" destOrd="0" presId="urn:microsoft.com/office/officeart/2018/2/layout/IconVerticalSolidList"/>
    <dgm:cxn modelId="{C198A8E0-0966-C840-A46B-9F3852AAC145}" type="presParOf" srcId="{7B8ABBB0-9423-48B9-85F2-12703A85ED1E}" destId="{B0E63E85-1974-496B-AAFC-A6E47FEF0FF7}" srcOrd="3" destOrd="0" presId="urn:microsoft.com/office/officeart/2018/2/layout/IconVerticalSolidList"/>
    <dgm:cxn modelId="{DD3E074B-0838-0E4E-9005-2B230BD69908}" type="presParOf" srcId="{643105BF-1C00-41A1-A830-909CC4F8F32D}" destId="{A205BEE2-0D15-4A3A-A80B-8DBF4BCCEBAA}" srcOrd="1" destOrd="0" presId="urn:microsoft.com/office/officeart/2018/2/layout/IconVerticalSolidList"/>
    <dgm:cxn modelId="{6821FA12-3507-064C-A355-20CEA28545FC}" type="presParOf" srcId="{643105BF-1C00-41A1-A830-909CC4F8F32D}" destId="{0D4C8EDD-FEDC-4E60-A027-C991B3F10B71}" srcOrd="2" destOrd="0" presId="urn:microsoft.com/office/officeart/2018/2/layout/IconVerticalSolidList"/>
    <dgm:cxn modelId="{B881754F-8946-CF4B-9E8D-B41F51710F3A}" type="presParOf" srcId="{0D4C8EDD-FEDC-4E60-A027-C991B3F10B71}" destId="{8F42AEF0-F055-4AB3-B28B-B26714F0BFD5}" srcOrd="0" destOrd="0" presId="urn:microsoft.com/office/officeart/2018/2/layout/IconVerticalSolidList"/>
    <dgm:cxn modelId="{250434CC-6285-0442-96CE-3D5C61D17C74}" type="presParOf" srcId="{0D4C8EDD-FEDC-4E60-A027-C991B3F10B71}" destId="{60395085-BB2A-4EE1-9962-BD070982C3A3}" srcOrd="1" destOrd="0" presId="urn:microsoft.com/office/officeart/2018/2/layout/IconVerticalSolidList"/>
    <dgm:cxn modelId="{121F22DE-70C0-2242-AF80-D53993270607}" type="presParOf" srcId="{0D4C8EDD-FEDC-4E60-A027-C991B3F10B71}" destId="{2AE23FC4-0B90-4D94-94DF-3E5B18F34572}" srcOrd="2" destOrd="0" presId="urn:microsoft.com/office/officeart/2018/2/layout/IconVerticalSolidList"/>
    <dgm:cxn modelId="{47E7E916-0FB1-FF41-A28A-888276DC6A25}" type="presParOf" srcId="{0D4C8EDD-FEDC-4E60-A027-C991B3F10B71}" destId="{BD72CDB6-088F-42D7-9769-F6126396B1B9}" srcOrd="3" destOrd="0" presId="urn:microsoft.com/office/officeart/2018/2/layout/IconVerticalSolidList"/>
    <dgm:cxn modelId="{34A84489-EF5C-F24C-BD28-EAEF82C322E7}" type="presParOf" srcId="{643105BF-1C00-41A1-A830-909CC4F8F32D}" destId="{D45133AB-C627-4107-B706-18D8C3CCF4CA}" srcOrd="3" destOrd="0" presId="urn:microsoft.com/office/officeart/2018/2/layout/IconVerticalSolidList"/>
    <dgm:cxn modelId="{002A4612-6223-1F4D-9E4F-328506534237}" type="presParOf" srcId="{643105BF-1C00-41A1-A830-909CC4F8F32D}" destId="{5EF551B5-1B93-4E98-8108-8128DDB0C2BD}" srcOrd="4" destOrd="0" presId="urn:microsoft.com/office/officeart/2018/2/layout/IconVerticalSolidList"/>
    <dgm:cxn modelId="{ED88464B-3B75-8F45-B5E8-643315A26DF1}" type="presParOf" srcId="{5EF551B5-1B93-4E98-8108-8128DDB0C2BD}" destId="{5BB2092D-D343-44F9-A17E-5A523B833FA3}" srcOrd="0" destOrd="0" presId="urn:microsoft.com/office/officeart/2018/2/layout/IconVerticalSolidList"/>
    <dgm:cxn modelId="{73CDBE1C-9F91-3345-B5C9-155D7C310E29}" type="presParOf" srcId="{5EF551B5-1B93-4E98-8108-8128DDB0C2BD}" destId="{B0A19D41-1800-48ED-9750-649D7377892B}" srcOrd="1" destOrd="0" presId="urn:microsoft.com/office/officeart/2018/2/layout/IconVerticalSolidList"/>
    <dgm:cxn modelId="{24DDD5B2-1916-0F40-BA40-AC0CE3491026}" type="presParOf" srcId="{5EF551B5-1B93-4E98-8108-8128DDB0C2BD}" destId="{CC48F192-0DED-4772-A5BA-29CFF2FCD076}" srcOrd="2" destOrd="0" presId="urn:microsoft.com/office/officeart/2018/2/layout/IconVerticalSolidList"/>
    <dgm:cxn modelId="{661B0090-46C5-524A-86FC-8270A6BB3905}" type="presParOf" srcId="{5EF551B5-1B93-4E98-8108-8128DDB0C2BD}" destId="{8C3487DF-39CB-4A8F-B5D4-76C4CC0981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8C1CE4-197A-45FC-B1FF-0C0F6F44D6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CBB869-B2BC-4C6F-BBD6-B12145343650}">
      <dgm:prSet custT="1"/>
      <dgm:spPr>
        <a:solidFill>
          <a:srgbClr val="1D5266"/>
        </a:solidFill>
      </dgm:spPr>
      <dgm:t>
        <a:bodyPr/>
        <a:lstStyle/>
        <a:p>
          <a:r>
            <a:rPr lang="en-US" sz="2000" dirty="0"/>
            <a:t>4 English Credits</a:t>
          </a:r>
        </a:p>
      </dgm:t>
    </dgm:pt>
    <dgm:pt modelId="{7F4DF4D8-EC81-4C9B-A023-B02604C2045A}" type="parTrans" cxnId="{114B80AF-014B-45FF-8151-475DE7F825B4}">
      <dgm:prSet/>
      <dgm:spPr/>
      <dgm:t>
        <a:bodyPr/>
        <a:lstStyle/>
        <a:p>
          <a:endParaRPr lang="en-US"/>
        </a:p>
      </dgm:t>
    </dgm:pt>
    <dgm:pt modelId="{25C85FC0-84F3-4434-AD96-9431B3523715}" type="sibTrans" cxnId="{114B80AF-014B-45FF-8151-475DE7F825B4}">
      <dgm:prSet/>
      <dgm:spPr/>
      <dgm:t>
        <a:bodyPr/>
        <a:lstStyle/>
        <a:p>
          <a:endParaRPr lang="en-US"/>
        </a:p>
      </dgm:t>
    </dgm:pt>
    <dgm:pt modelId="{B0B5A100-8A41-4E39-911C-3EF713D012C0}">
      <dgm:prSet custT="1"/>
      <dgm:spPr>
        <a:solidFill>
          <a:srgbClr val="1D5266"/>
        </a:solidFill>
      </dgm:spPr>
      <dgm:t>
        <a:bodyPr/>
        <a:lstStyle/>
        <a:p>
          <a:r>
            <a:rPr lang="en-US" sz="2000" dirty="0"/>
            <a:t>4 Math credits (1 each year; Algebra I &amp; II, Geometry and one higher)</a:t>
          </a:r>
        </a:p>
      </dgm:t>
    </dgm:pt>
    <dgm:pt modelId="{A215F0E9-BE93-4CF0-8C32-80CC26B66061}" type="parTrans" cxnId="{D09EBE84-2D61-48DA-B983-06C71DC62B99}">
      <dgm:prSet/>
      <dgm:spPr/>
      <dgm:t>
        <a:bodyPr/>
        <a:lstStyle/>
        <a:p>
          <a:endParaRPr lang="en-US"/>
        </a:p>
      </dgm:t>
    </dgm:pt>
    <dgm:pt modelId="{2C733AFE-4763-49F9-B1C1-DD626B72718C}" type="sibTrans" cxnId="{D09EBE84-2D61-48DA-B983-06C71DC62B99}">
      <dgm:prSet/>
      <dgm:spPr/>
      <dgm:t>
        <a:bodyPr/>
        <a:lstStyle/>
        <a:p>
          <a:endParaRPr lang="en-US"/>
        </a:p>
      </dgm:t>
    </dgm:pt>
    <dgm:pt modelId="{734F0BC6-A13A-4E9B-B5A8-5B8E03F7B8F6}">
      <dgm:prSet custT="1"/>
      <dgm:spPr>
        <a:solidFill>
          <a:srgbClr val="1D5266"/>
        </a:solidFill>
      </dgm:spPr>
      <dgm:t>
        <a:bodyPr/>
        <a:lstStyle/>
        <a:p>
          <a:r>
            <a:rPr lang="en-US" sz="2000" dirty="0"/>
            <a:t>3 Science credits (Biology, Chemistry or Physics &amp; 3</a:t>
          </a:r>
          <a:r>
            <a:rPr lang="en-US" sz="2000" baseline="30000" dirty="0"/>
            <a:t>rd</a:t>
          </a:r>
          <a:r>
            <a:rPr lang="en-US" sz="2000" dirty="0"/>
            <a:t> lab science) </a:t>
          </a:r>
        </a:p>
      </dgm:t>
    </dgm:pt>
    <dgm:pt modelId="{65C5B7F8-A59B-4BC3-85FA-5F39720D4CF0}" type="parTrans" cxnId="{756C60E5-53C6-4A84-A39E-3384FB5A6344}">
      <dgm:prSet/>
      <dgm:spPr/>
      <dgm:t>
        <a:bodyPr/>
        <a:lstStyle/>
        <a:p>
          <a:endParaRPr lang="en-US"/>
        </a:p>
      </dgm:t>
    </dgm:pt>
    <dgm:pt modelId="{CC265C1B-2FC7-4F08-AE94-48F893917A7D}" type="sibTrans" cxnId="{756C60E5-53C6-4A84-A39E-3384FB5A6344}">
      <dgm:prSet/>
      <dgm:spPr/>
      <dgm:t>
        <a:bodyPr/>
        <a:lstStyle/>
        <a:p>
          <a:endParaRPr lang="en-US"/>
        </a:p>
      </dgm:t>
    </dgm:pt>
    <dgm:pt modelId="{AE49255A-DFA9-4457-B752-41D46C833049}">
      <dgm:prSet custT="1"/>
      <dgm:spPr>
        <a:solidFill>
          <a:srgbClr val="1D5266"/>
        </a:solidFill>
      </dgm:spPr>
      <dgm:t>
        <a:bodyPr/>
        <a:lstStyle/>
        <a:p>
          <a:r>
            <a:rPr lang="en-US" sz="2000" dirty="0"/>
            <a:t>3 Social Studies  Credits (World History, U.S. History &amp; Govt/Econ)</a:t>
          </a:r>
        </a:p>
      </dgm:t>
    </dgm:pt>
    <dgm:pt modelId="{37FF6F1E-D185-4B36-B832-E46B31164A2E}" type="parTrans" cxnId="{E8C34B39-FD7B-49FB-B5D2-37F781642F56}">
      <dgm:prSet/>
      <dgm:spPr/>
      <dgm:t>
        <a:bodyPr/>
        <a:lstStyle/>
        <a:p>
          <a:endParaRPr lang="en-US"/>
        </a:p>
      </dgm:t>
    </dgm:pt>
    <dgm:pt modelId="{43A1D873-DB39-4F83-BFFA-0C0EC12960F4}" type="sibTrans" cxnId="{E8C34B39-FD7B-49FB-B5D2-37F781642F56}">
      <dgm:prSet/>
      <dgm:spPr/>
      <dgm:t>
        <a:bodyPr/>
        <a:lstStyle/>
        <a:p>
          <a:endParaRPr lang="en-US"/>
        </a:p>
      </dgm:t>
    </dgm:pt>
    <dgm:pt modelId="{0569B755-E650-4435-AE89-A122F64BB335}">
      <dgm:prSet custT="1"/>
      <dgm:spPr>
        <a:solidFill>
          <a:srgbClr val="1D5266"/>
        </a:solidFill>
      </dgm:spPr>
      <dgm:t>
        <a:bodyPr/>
        <a:lstStyle/>
        <a:p>
          <a:r>
            <a:rPr lang="en-US" sz="2000"/>
            <a:t>1 ½ Credits - Lifetime Wellness (1credit) and PE (1/2 credit)</a:t>
          </a:r>
        </a:p>
      </dgm:t>
    </dgm:pt>
    <dgm:pt modelId="{ADD67DF0-2DBF-4EA8-96C2-EB360F133FF3}" type="parTrans" cxnId="{B197525F-C6E3-4E93-9B20-8710694E949A}">
      <dgm:prSet/>
      <dgm:spPr/>
      <dgm:t>
        <a:bodyPr/>
        <a:lstStyle/>
        <a:p>
          <a:endParaRPr lang="en-US"/>
        </a:p>
      </dgm:t>
    </dgm:pt>
    <dgm:pt modelId="{64AD955F-0284-436B-AADD-AEAAB4F66D3C}" type="sibTrans" cxnId="{B197525F-C6E3-4E93-9B20-8710694E949A}">
      <dgm:prSet/>
      <dgm:spPr/>
      <dgm:t>
        <a:bodyPr/>
        <a:lstStyle/>
        <a:p>
          <a:endParaRPr lang="en-US"/>
        </a:p>
      </dgm:t>
    </dgm:pt>
    <dgm:pt modelId="{D1F80DAC-D740-4EE7-9721-DAD94D2CCC1E}">
      <dgm:prSet custT="1"/>
      <dgm:spPr>
        <a:solidFill>
          <a:srgbClr val="1D5266"/>
        </a:solidFill>
      </dgm:spPr>
      <dgm:t>
        <a:bodyPr/>
        <a:lstStyle/>
        <a:p>
          <a:r>
            <a:rPr lang="en-US" sz="2000"/>
            <a:t>½  credit - Personal Finance</a:t>
          </a:r>
        </a:p>
      </dgm:t>
    </dgm:pt>
    <dgm:pt modelId="{9F6F1898-8559-47A2-A888-19B93EE9D7FB}" type="parTrans" cxnId="{0A07E571-9138-41E1-9928-A9391437DDFC}">
      <dgm:prSet/>
      <dgm:spPr/>
      <dgm:t>
        <a:bodyPr/>
        <a:lstStyle/>
        <a:p>
          <a:endParaRPr lang="en-US"/>
        </a:p>
      </dgm:t>
    </dgm:pt>
    <dgm:pt modelId="{751BAE2C-1AED-4AE0-9C61-B149ABCF8E51}" type="sibTrans" cxnId="{0A07E571-9138-41E1-9928-A9391437DDFC}">
      <dgm:prSet/>
      <dgm:spPr/>
      <dgm:t>
        <a:bodyPr/>
        <a:lstStyle/>
        <a:p>
          <a:endParaRPr lang="en-US"/>
        </a:p>
      </dgm:t>
    </dgm:pt>
    <dgm:pt modelId="{5564F4CA-F3F3-441E-89ED-EEEEA4D33C8D}">
      <dgm:prSet custT="1"/>
      <dgm:spPr>
        <a:solidFill>
          <a:srgbClr val="1D5266"/>
        </a:solidFill>
      </dgm:spPr>
      <dgm:t>
        <a:bodyPr/>
        <a:lstStyle/>
        <a:p>
          <a:r>
            <a:rPr lang="en-US" sz="2000"/>
            <a:t>2  Foreign Language Credits</a:t>
          </a:r>
        </a:p>
      </dgm:t>
    </dgm:pt>
    <dgm:pt modelId="{EF14F9DE-E117-414B-A2CF-94986C9A61DC}" type="parTrans" cxnId="{5CC99B41-8178-4A1A-A87B-FE2F7C4B68E7}">
      <dgm:prSet/>
      <dgm:spPr/>
      <dgm:t>
        <a:bodyPr/>
        <a:lstStyle/>
        <a:p>
          <a:endParaRPr lang="en-US"/>
        </a:p>
      </dgm:t>
    </dgm:pt>
    <dgm:pt modelId="{12DB4D52-3488-4A2F-A402-40EA7B82356F}" type="sibTrans" cxnId="{5CC99B41-8178-4A1A-A87B-FE2F7C4B68E7}">
      <dgm:prSet/>
      <dgm:spPr/>
      <dgm:t>
        <a:bodyPr/>
        <a:lstStyle/>
        <a:p>
          <a:endParaRPr lang="en-US"/>
        </a:p>
      </dgm:t>
    </dgm:pt>
    <dgm:pt modelId="{D6E96C02-FE8F-4063-A658-F005FF9938B5}">
      <dgm:prSet custT="1"/>
      <dgm:spPr>
        <a:solidFill>
          <a:srgbClr val="1D5266"/>
        </a:solidFill>
      </dgm:spPr>
      <dgm:t>
        <a:bodyPr/>
        <a:lstStyle/>
        <a:p>
          <a:r>
            <a:rPr lang="en-US" sz="2000"/>
            <a:t>1 Fine Art Credit (music, theatre or art)</a:t>
          </a:r>
        </a:p>
      </dgm:t>
    </dgm:pt>
    <dgm:pt modelId="{40A81FF0-B9F9-4A8A-B170-3B9BA930E631}" type="parTrans" cxnId="{CF582CBC-5818-4B13-810A-621430500546}">
      <dgm:prSet/>
      <dgm:spPr/>
      <dgm:t>
        <a:bodyPr/>
        <a:lstStyle/>
        <a:p>
          <a:endParaRPr lang="en-US"/>
        </a:p>
      </dgm:t>
    </dgm:pt>
    <dgm:pt modelId="{7AC365CE-73E9-4CC9-8353-2816F287F506}" type="sibTrans" cxnId="{CF582CBC-5818-4B13-810A-621430500546}">
      <dgm:prSet/>
      <dgm:spPr/>
      <dgm:t>
        <a:bodyPr/>
        <a:lstStyle/>
        <a:p>
          <a:endParaRPr lang="en-US"/>
        </a:p>
      </dgm:t>
    </dgm:pt>
    <dgm:pt modelId="{8CABC71A-C306-430D-B895-9B8FA2CB1197}">
      <dgm:prSet custT="1"/>
      <dgm:spPr>
        <a:solidFill>
          <a:srgbClr val="1D5266"/>
        </a:solidFill>
      </dgm:spPr>
      <dgm:t>
        <a:bodyPr/>
        <a:lstStyle/>
        <a:p>
          <a:r>
            <a:rPr lang="en-US" sz="2000"/>
            <a:t>3 Program of Study credits </a:t>
          </a:r>
        </a:p>
      </dgm:t>
    </dgm:pt>
    <dgm:pt modelId="{B10D506B-1FA7-4CA8-9CDE-A63282A8071A}" type="parTrans" cxnId="{F790437D-4A82-46A8-A8D8-585E718DF014}">
      <dgm:prSet/>
      <dgm:spPr/>
      <dgm:t>
        <a:bodyPr/>
        <a:lstStyle/>
        <a:p>
          <a:endParaRPr lang="en-US"/>
        </a:p>
      </dgm:t>
    </dgm:pt>
    <dgm:pt modelId="{CBFE2D6F-6D6B-46CE-871B-EB164348DD26}" type="sibTrans" cxnId="{F790437D-4A82-46A8-A8D8-585E718DF014}">
      <dgm:prSet/>
      <dgm:spPr/>
      <dgm:t>
        <a:bodyPr/>
        <a:lstStyle/>
        <a:p>
          <a:endParaRPr lang="en-US"/>
        </a:p>
      </dgm:t>
    </dgm:pt>
    <dgm:pt modelId="{39465544-52F1-47E0-813B-2E48EC865A03}">
      <dgm:prSet custT="1"/>
      <dgm:spPr>
        <a:solidFill>
          <a:srgbClr val="1D5266"/>
        </a:solidFill>
      </dgm:spPr>
      <dgm:t>
        <a:bodyPr/>
        <a:lstStyle/>
        <a:p>
          <a:r>
            <a:rPr lang="en-US" sz="2000"/>
            <a:t>1 Computer Science credit</a:t>
          </a:r>
        </a:p>
      </dgm:t>
    </dgm:pt>
    <dgm:pt modelId="{FEB62137-C714-483C-8E0E-FB2BDA49E1D8}" type="parTrans" cxnId="{B8A034C1-A7F7-4577-80EC-12BED1535947}">
      <dgm:prSet/>
      <dgm:spPr/>
      <dgm:t>
        <a:bodyPr/>
        <a:lstStyle/>
        <a:p>
          <a:endParaRPr lang="en-US"/>
        </a:p>
      </dgm:t>
    </dgm:pt>
    <dgm:pt modelId="{1D329B88-EA0B-4D52-9FF6-F09E94805C40}" type="sibTrans" cxnId="{B8A034C1-A7F7-4577-80EC-12BED1535947}">
      <dgm:prSet/>
      <dgm:spPr/>
      <dgm:t>
        <a:bodyPr/>
        <a:lstStyle/>
        <a:p>
          <a:endParaRPr lang="en-US"/>
        </a:p>
      </dgm:t>
    </dgm:pt>
    <dgm:pt modelId="{18E40A23-491C-4C78-9144-61E0C05AA06E}">
      <dgm:prSet custT="1"/>
      <dgm:spPr>
        <a:solidFill>
          <a:srgbClr val="1D5266"/>
        </a:solidFill>
      </dgm:spPr>
      <dgm:t>
        <a:bodyPr/>
        <a:lstStyle/>
        <a:p>
          <a:r>
            <a:rPr lang="en-US" sz="2000" dirty="0"/>
            <a:t>3 Additional Elective credits</a:t>
          </a:r>
        </a:p>
      </dgm:t>
    </dgm:pt>
    <dgm:pt modelId="{884BBB97-DDB2-412E-926F-4E76C675D3C2}" type="parTrans" cxnId="{A5BC84A6-8E46-4604-A72A-D815607B9EA1}">
      <dgm:prSet/>
      <dgm:spPr/>
      <dgm:t>
        <a:bodyPr/>
        <a:lstStyle/>
        <a:p>
          <a:endParaRPr lang="en-US"/>
        </a:p>
      </dgm:t>
    </dgm:pt>
    <dgm:pt modelId="{A345B0A2-6A09-437E-834B-C319F21DA85D}" type="sibTrans" cxnId="{A5BC84A6-8E46-4604-A72A-D815607B9EA1}">
      <dgm:prSet/>
      <dgm:spPr/>
      <dgm:t>
        <a:bodyPr/>
        <a:lstStyle/>
        <a:p>
          <a:endParaRPr lang="en-US"/>
        </a:p>
      </dgm:t>
    </dgm:pt>
    <dgm:pt modelId="{620C77BB-C794-DE46-A54D-1576559F9797}" type="pres">
      <dgm:prSet presAssocID="{918C1CE4-197A-45FC-B1FF-0C0F6F44D67E}" presName="linear" presStyleCnt="0">
        <dgm:presLayoutVars>
          <dgm:animLvl val="lvl"/>
          <dgm:resizeHandles val="exact"/>
        </dgm:presLayoutVars>
      </dgm:prSet>
      <dgm:spPr/>
    </dgm:pt>
    <dgm:pt modelId="{BB2B6450-CEEE-4C41-B271-DDB8394B775F}" type="pres">
      <dgm:prSet presAssocID="{63CBB869-B2BC-4C6F-BBD6-B12145343650}" presName="parentText" presStyleLbl="node1" presStyleIdx="0" presStyleCnt="11">
        <dgm:presLayoutVars>
          <dgm:chMax val="0"/>
          <dgm:bulletEnabled val="1"/>
        </dgm:presLayoutVars>
      </dgm:prSet>
      <dgm:spPr/>
    </dgm:pt>
    <dgm:pt modelId="{6DFC7823-0D3E-5845-B499-E40AA42B08F7}" type="pres">
      <dgm:prSet presAssocID="{25C85FC0-84F3-4434-AD96-9431B3523715}" presName="spacer" presStyleCnt="0"/>
      <dgm:spPr/>
    </dgm:pt>
    <dgm:pt modelId="{7C250BB7-0BD7-8A48-AADB-FB088D53EC37}" type="pres">
      <dgm:prSet presAssocID="{B0B5A100-8A41-4E39-911C-3EF713D012C0}" presName="parentText" presStyleLbl="node1" presStyleIdx="1" presStyleCnt="11">
        <dgm:presLayoutVars>
          <dgm:chMax val="0"/>
          <dgm:bulletEnabled val="1"/>
        </dgm:presLayoutVars>
      </dgm:prSet>
      <dgm:spPr/>
    </dgm:pt>
    <dgm:pt modelId="{A148500A-F096-4F41-A2A3-B6E6B36CC785}" type="pres">
      <dgm:prSet presAssocID="{2C733AFE-4763-49F9-B1C1-DD626B72718C}" presName="spacer" presStyleCnt="0"/>
      <dgm:spPr/>
    </dgm:pt>
    <dgm:pt modelId="{4138D002-6BA9-934C-B741-90F836FDA393}" type="pres">
      <dgm:prSet presAssocID="{734F0BC6-A13A-4E9B-B5A8-5B8E03F7B8F6}" presName="parentText" presStyleLbl="node1" presStyleIdx="2" presStyleCnt="11">
        <dgm:presLayoutVars>
          <dgm:chMax val="0"/>
          <dgm:bulletEnabled val="1"/>
        </dgm:presLayoutVars>
      </dgm:prSet>
      <dgm:spPr/>
    </dgm:pt>
    <dgm:pt modelId="{60B7B88A-A468-C940-BA4B-F48A55A9F836}" type="pres">
      <dgm:prSet presAssocID="{CC265C1B-2FC7-4F08-AE94-48F893917A7D}" presName="spacer" presStyleCnt="0"/>
      <dgm:spPr/>
    </dgm:pt>
    <dgm:pt modelId="{E4D5F806-6F50-DE43-ACB6-5E87B6F3997E}" type="pres">
      <dgm:prSet presAssocID="{AE49255A-DFA9-4457-B752-41D46C833049}" presName="parentText" presStyleLbl="node1" presStyleIdx="3" presStyleCnt="11">
        <dgm:presLayoutVars>
          <dgm:chMax val="0"/>
          <dgm:bulletEnabled val="1"/>
        </dgm:presLayoutVars>
      </dgm:prSet>
      <dgm:spPr/>
    </dgm:pt>
    <dgm:pt modelId="{B40FC7EF-53E6-5F49-957D-3A0009C5A8DA}" type="pres">
      <dgm:prSet presAssocID="{43A1D873-DB39-4F83-BFFA-0C0EC12960F4}" presName="spacer" presStyleCnt="0"/>
      <dgm:spPr/>
    </dgm:pt>
    <dgm:pt modelId="{A1E59B78-1129-FB45-91E7-9B980EDC821A}" type="pres">
      <dgm:prSet presAssocID="{0569B755-E650-4435-AE89-A122F64BB335}" presName="parentText" presStyleLbl="node1" presStyleIdx="4" presStyleCnt="11">
        <dgm:presLayoutVars>
          <dgm:chMax val="0"/>
          <dgm:bulletEnabled val="1"/>
        </dgm:presLayoutVars>
      </dgm:prSet>
      <dgm:spPr/>
    </dgm:pt>
    <dgm:pt modelId="{99FE73BD-8F23-444E-A15E-EA3EBBDE2464}" type="pres">
      <dgm:prSet presAssocID="{64AD955F-0284-436B-AADD-AEAAB4F66D3C}" presName="spacer" presStyleCnt="0"/>
      <dgm:spPr/>
    </dgm:pt>
    <dgm:pt modelId="{EB90C220-B4DB-F942-B92F-3A892B315817}" type="pres">
      <dgm:prSet presAssocID="{D1F80DAC-D740-4EE7-9721-DAD94D2CCC1E}" presName="parentText" presStyleLbl="node1" presStyleIdx="5" presStyleCnt="11">
        <dgm:presLayoutVars>
          <dgm:chMax val="0"/>
          <dgm:bulletEnabled val="1"/>
        </dgm:presLayoutVars>
      </dgm:prSet>
      <dgm:spPr/>
    </dgm:pt>
    <dgm:pt modelId="{19CEF32A-22F0-B146-87DC-2E2CB366A53C}" type="pres">
      <dgm:prSet presAssocID="{751BAE2C-1AED-4AE0-9C61-B149ABCF8E51}" presName="spacer" presStyleCnt="0"/>
      <dgm:spPr/>
    </dgm:pt>
    <dgm:pt modelId="{44F0826D-2E47-CB4C-8C4B-E4C413D68352}" type="pres">
      <dgm:prSet presAssocID="{5564F4CA-F3F3-441E-89ED-EEEEA4D33C8D}" presName="parentText" presStyleLbl="node1" presStyleIdx="6" presStyleCnt="11">
        <dgm:presLayoutVars>
          <dgm:chMax val="0"/>
          <dgm:bulletEnabled val="1"/>
        </dgm:presLayoutVars>
      </dgm:prSet>
      <dgm:spPr/>
    </dgm:pt>
    <dgm:pt modelId="{1E88B390-992D-D341-BD2C-D65AF6C94E36}" type="pres">
      <dgm:prSet presAssocID="{12DB4D52-3488-4A2F-A402-40EA7B82356F}" presName="spacer" presStyleCnt="0"/>
      <dgm:spPr/>
    </dgm:pt>
    <dgm:pt modelId="{B4601110-F6E6-EF4C-9CF8-B7D8D7873C49}" type="pres">
      <dgm:prSet presAssocID="{D6E96C02-FE8F-4063-A658-F005FF9938B5}" presName="parentText" presStyleLbl="node1" presStyleIdx="7" presStyleCnt="11">
        <dgm:presLayoutVars>
          <dgm:chMax val="0"/>
          <dgm:bulletEnabled val="1"/>
        </dgm:presLayoutVars>
      </dgm:prSet>
      <dgm:spPr/>
    </dgm:pt>
    <dgm:pt modelId="{A245FB53-A267-0B45-9268-E88F8A5E1DF3}" type="pres">
      <dgm:prSet presAssocID="{7AC365CE-73E9-4CC9-8353-2816F287F506}" presName="spacer" presStyleCnt="0"/>
      <dgm:spPr/>
    </dgm:pt>
    <dgm:pt modelId="{2A51F458-929E-0146-9106-A11AEA602C03}" type="pres">
      <dgm:prSet presAssocID="{8CABC71A-C306-430D-B895-9B8FA2CB1197}" presName="parentText" presStyleLbl="node1" presStyleIdx="8" presStyleCnt="11">
        <dgm:presLayoutVars>
          <dgm:chMax val="0"/>
          <dgm:bulletEnabled val="1"/>
        </dgm:presLayoutVars>
      </dgm:prSet>
      <dgm:spPr/>
    </dgm:pt>
    <dgm:pt modelId="{F38B4410-16F4-AE4F-BAB1-9799809C5A9E}" type="pres">
      <dgm:prSet presAssocID="{CBFE2D6F-6D6B-46CE-871B-EB164348DD26}" presName="spacer" presStyleCnt="0"/>
      <dgm:spPr/>
    </dgm:pt>
    <dgm:pt modelId="{EF94FB2D-4EBA-814F-A80F-F593355C8CBB}" type="pres">
      <dgm:prSet presAssocID="{39465544-52F1-47E0-813B-2E48EC865A03}" presName="parentText" presStyleLbl="node1" presStyleIdx="9" presStyleCnt="11">
        <dgm:presLayoutVars>
          <dgm:chMax val="0"/>
          <dgm:bulletEnabled val="1"/>
        </dgm:presLayoutVars>
      </dgm:prSet>
      <dgm:spPr/>
    </dgm:pt>
    <dgm:pt modelId="{A81612A1-778F-B249-93AD-8F15322052AE}" type="pres">
      <dgm:prSet presAssocID="{1D329B88-EA0B-4D52-9FF6-F09E94805C40}" presName="spacer" presStyleCnt="0"/>
      <dgm:spPr/>
    </dgm:pt>
    <dgm:pt modelId="{026B9AF2-B06E-7143-8FF0-2A951BB4110A}" type="pres">
      <dgm:prSet presAssocID="{18E40A23-491C-4C78-9144-61E0C05AA06E}" presName="parentText" presStyleLbl="node1" presStyleIdx="10" presStyleCnt="11">
        <dgm:presLayoutVars>
          <dgm:chMax val="0"/>
          <dgm:bulletEnabled val="1"/>
        </dgm:presLayoutVars>
      </dgm:prSet>
      <dgm:spPr/>
    </dgm:pt>
  </dgm:ptLst>
  <dgm:cxnLst>
    <dgm:cxn modelId="{B74EA20A-ED9E-C748-9393-1A5C77FA5D2E}" type="presOf" srcId="{D6E96C02-FE8F-4063-A658-F005FF9938B5}" destId="{B4601110-F6E6-EF4C-9CF8-B7D8D7873C49}" srcOrd="0" destOrd="0" presId="urn:microsoft.com/office/officeart/2005/8/layout/vList2"/>
    <dgm:cxn modelId="{B887AB0A-AA1B-C44B-B0CE-5159354231E3}" type="presOf" srcId="{918C1CE4-197A-45FC-B1FF-0C0F6F44D67E}" destId="{620C77BB-C794-DE46-A54D-1576559F9797}" srcOrd="0" destOrd="0" presId="urn:microsoft.com/office/officeart/2005/8/layout/vList2"/>
    <dgm:cxn modelId="{384D7E11-742F-3F4A-A79B-BC2A8B953626}" type="presOf" srcId="{5564F4CA-F3F3-441E-89ED-EEEEA4D33C8D}" destId="{44F0826D-2E47-CB4C-8C4B-E4C413D68352}" srcOrd="0" destOrd="0" presId="urn:microsoft.com/office/officeart/2005/8/layout/vList2"/>
    <dgm:cxn modelId="{F46FE216-98B7-C840-828A-A187F67654A0}" type="presOf" srcId="{8CABC71A-C306-430D-B895-9B8FA2CB1197}" destId="{2A51F458-929E-0146-9106-A11AEA602C03}" srcOrd="0" destOrd="0" presId="urn:microsoft.com/office/officeart/2005/8/layout/vList2"/>
    <dgm:cxn modelId="{8CBD7B20-D110-7644-8DD0-C5ACF6837335}" type="presOf" srcId="{39465544-52F1-47E0-813B-2E48EC865A03}" destId="{EF94FB2D-4EBA-814F-A80F-F593355C8CBB}" srcOrd="0" destOrd="0" presId="urn:microsoft.com/office/officeart/2005/8/layout/vList2"/>
    <dgm:cxn modelId="{E8C34B39-FD7B-49FB-B5D2-37F781642F56}" srcId="{918C1CE4-197A-45FC-B1FF-0C0F6F44D67E}" destId="{AE49255A-DFA9-4457-B752-41D46C833049}" srcOrd="3" destOrd="0" parTransId="{37FF6F1E-D185-4B36-B832-E46B31164A2E}" sibTransId="{43A1D873-DB39-4F83-BFFA-0C0EC12960F4}"/>
    <dgm:cxn modelId="{5CC99B41-8178-4A1A-A87B-FE2F7C4B68E7}" srcId="{918C1CE4-197A-45FC-B1FF-0C0F6F44D67E}" destId="{5564F4CA-F3F3-441E-89ED-EEEEA4D33C8D}" srcOrd="6" destOrd="0" parTransId="{EF14F9DE-E117-414B-A2CF-94986C9A61DC}" sibTransId="{12DB4D52-3488-4A2F-A402-40EA7B82356F}"/>
    <dgm:cxn modelId="{B134164E-067A-7648-AFF4-42EFE2D17D0D}" type="presOf" srcId="{18E40A23-491C-4C78-9144-61E0C05AA06E}" destId="{026B9AF2-B06E-7143-8FF0-2A951BB4110A}" srcOrd="0" destOrd="0" presId="urn:microsoft.com/office/officeart/2005/8/layout/vList2"/>
    <dgm:cxn modelId="{B197525F-C6E3-4E93-9B20-8710694E949A}" srcId="{918C1CE4-197A-45FC-B1FF-0C0F6F44D67E}" destId="{0569B755-E650-4435-AE89-A122F64BB335}" srcOrd="4" destOrd="0" parTransId="{ADD67DF0-2DBF-4EA8-96C2-EB360F133FF3}" sibTransId="{64AD955F-0284-436B-AADD-AEAAB4F66D3C}"/>
    <dgm:cxn modelId="{D37E786E-C83F-B443-AD1C-5F9A5571CBC2}" type="presOf" srcId="{734F0BC6-A13A-4E9B-B5A8-5B8E03F7B8F6}" destId="{4138D002-6BA9-934C-B741-90F836FDA393}" srcOrd="0" destOrd="0" presId="urn:microsoft.com/office/officeart/2005/8/layout/vList2"/>
    <dgm:cxn modelId="{0A07E571-9138-41E1-9928-A9391437DDFC}" srcId="{918C1CE4-197A-45FC-B1FF-0C0F6F44D67E}" destId="{D1F80DAC-D740-4EE7-9721-DAD94D2CCC1E}" srcOrd="5" destOrd="0" parTransId="{9F6F1898-8559-47A2-A888-19B93EE9D7FB}" sibTransId="{751BAE2C-1AED-4AE0-9C61-B149ABCF8E51}"/>
    <dgm:cxn modelId="{A15CC279-E1F6-714E-8C43-86582A50B2B7}" type="presOf" srcId="{B0B5A100-8A41-4E39-911C-3EF713D012C0}" destId="{7C250BB7-0BD7-8A48-AADB-FB088D53EC37}" srcOrd="0" destOrd="0" presId="urn:microsoft.com/office/officeart/2005/8/layout/vList2"/>
    <dgm:cxn modelId="{F790437D-4A82-46A8-A8D8-585E718DF014}" srcId="{918C1CE4-197A-45FC-B1FF-0C0F6F44D67E}" destId="{8CABC71A-C306-430D-B895-9B8FA2CB1197}" srcOrd="8" destOrd="0" parTransId="{B10D506B-1FA7-4CA8-9CDE-A63282A8071A}" sibTransId="{CBFE2D6F-6D6B-46CE-871B-EB164348DD26}"/>
    <dgm:cxn modelId="{D09EBE84-2D61-48DA-B983-06C71DC62B99}" srcId="{918C1CE4-197A-45FC-B1FF-0C0F6F44D67E}" destId="{B0B5A100-8A41-4E39-911C-3EF713D012C0}" srcOrd="1" destOrd="0" parTransId="{A215F0E9-BE93-4CF0-8C32-80CC26B66061}" sibTransId="{2C733AFE-4763-49F9-B1C1-DD626B72718C}"/>
    <dgm:cxn modelId="{6C308198-17F9-434E-A3A1-780C92916E45}" type="presOf" srcId="{63CBB869-B2BC-4C6F-BBD6-B12145343650}" destId="{BB2B6450-CEEE-4C41-B271-DDB8394B775F}" srcOrd="0" destOrd="0" presId="urn:microsoft.com/office/officeart/2005/8/layout/vList2"/>
    <dgm:cxn modelId="{A5BC84A6-8E46-4604-A72A-D815607B9EA1}" srcId="{918C1CE4-197A-45FC-B1FF-0C0F6F44D67E}" destId="{18E40A23-491C-4C78-9144-61E0C05AA06E}" srcOrd="10" destOrd="0" parTransId="{884BBB97-DDB2-412E-926F-4E76C675D3C2}" sibTransId="{A345B0A2-6A09-437E-834B-C319F21DA85D}"/>
    <dgm:cxn modelId="{114B80AF-014B-45FF-8151-475DE7F825B4}" srcId="{918C1CE4-197A-45FC-B1FF-0C0F6F44D67E}" destId="{63CBB869-B2BC-4C6F-BBD6-B12145343650}" srcOrd="0" destOrd="0" parTransId="{7F4DF4D8-EC81-4C9B-A023-B02604C2045A}" sibTransId="{25C85FC0-84F3-4434-AD96-9431B3523715}"/>
    <dgm:cxn modelId="{CF582CBC-5818-4B13-810A-621430500546}" srcId="{918C1CE4-197A-45FC-B1FF-0C0F6F44D67E}" destId="{D6E96C02-FE8F-4063-A658-F005FF9938B5}" srcOrd="7" destOrd="0" parTransId="{40A81FF0-B9F9-4A8A-B170-3B9BA930E631}" sibTransId="{7AC365CE-73E9-4CC9-8353-2816F287F506}"/>
    <dgm:cxn modelId="{B8A034C1-A7F7-4577-80EC-12BED1535947}" srcId="{918C1CE4-197A-45FC-B1FF-0C0F6F44D67E}" destId="{39465544-52F1-47E0-813B-2E48EC865A03}" srcOrd="9" destOrd="0" parTransId="{FEB62137-C714-483C-8E0E-FB2BDA49E1D8}" sibTransId="{1D329B88-EA0B-4D52-9FF6-F09E94805C40}"/>
    <dgm:cxn modelId="{C48951CA-C4EB-C544-8C20-5435C7B2285A}" type="presOf" srcId="{0569B755-E650-4435-AE89-A122F64BB335}" destId="{A1E59B78-1129-FB45-91E7-9B980EDC821A}" srcOrd="0" destOrd="0" presId="urn:microsoft.com/office/officeart/2005/8/layout/vList2"/>
    <dgm:cxn modelId="{72DE7DCB-8FB1-844F-9D16-CF603EF08058}" type="presOf" srcId="{AE49255A-DFA9-4457-B752-41D46C833049}" destId="{E4D5F806-6F50-DE43-ACB6-5E87B6F3997E}" srcOrd="0" destOrd="0" presId="urn:microsoft.com/office/officeart/2005/8/layout/vList2"/>
    <dgm:cxn modelId="{756C60E5-53C6-4A84-A39E-3384FB5A6344}" srcId="{918C1CE4-197A-45FC-B1FF-0C0F6F44D67E}" destId="{734F0BC6-A13A-4E9B-B5A8-5B8E03F7B8F6}" srcOrd="2" destOrd="0" parTransId="{65C5B7F8-A59B-4BC3-85FA-5F39720D4CF0}" sibTransId="{CC265C1B-2FC7-4F08-AE94-48F893917A7D}"/>
    <dgm:cxn modelId="{538713E8-4C0F-174B-A804-9D93B7E30030}" type="presOf" srcId="{D1F80DAC-D740-4EE7-9721-DAD94D2CCC1E}" destId="{EB90C220-B4DB-F942-B92F-3A892B315817}" srcOrd="0" destOrd="0" presId="urn:microsoft.com/office/officeart/2005/8/layout/vList2"/>
    <dgm:cxn modelId="{D7F0A3A5-D218-3D44-848D-C95084AEDACA}" type="presParOf" srcId="{620C77BB-C794-DE46-A54D-1576559F9797}" destId="{BB2B6450-CEEE-4C41-B271-DDB8394B775F}" srcOrd="0" destOrd="0" presId="urn:microsoft.com/office/officeart/2005/8/layout/vList2"/>
    <dgm:cxn modelId="{73BACD37-77A0-6C48-9E87-967A00DE3356}" type="presParOf" srcId="{620C77BB-C794-DE46-A54D-1576559F9797}" destId="{6DFC7823-0D3E-5845-B499-E40AA42B08F7}" srcOrd="1" destOrd="0" presId="urn:microsoft.com/office/officeart/2005/8/layout/vList2"/>
    <dgm:cxn modelId="{AA238569-348B-924D-BA29-56A2E160A620}" type="presParOf" srcId="{620C77BB-C794-DE46-A54D-1576559F9797}" destId="{7C250BB7-0BD7-8A48-AADB-FB088D53EC37}" srcOrd="2" destOrd="0" presId="urn:microsoft.com/office/officeart/2005/8/layout/vList2"/>
    <dgm:cxn modelId="{42D4F053-508F-514F-9103-CE8F07B4EC49}" type="presParOf" srcId="{620C77BB-C794-DE46-A54D-1576559F9797}" destId="{A148500A-F096-4F41-A2A3-B6E6B36CC785}" srcOrd="3" destOrd="0" presId="urn:microsoft.com/office/officeart/2005/8/layout/vList2"/>
    <dgm:cxn modelId="{37AD2342-C2C9-0F48-A08C-A6B922B68FB1}" type="presParOf" srcId="{620C77BB-C794-DE46-A54D-1576559F9797}" destId="{4138D002-6BA9-934C-B741-90F836FDA393}" srcOrd="4" destOrd="0" presId="urn:microsoft.com/office/officeart/2005/8/layout/vList2"/>
    <dgm:cxn modelId="{2610246A-25E0-2D43-89CE-C905691E0081}" type="presParOf" srcId="{620C77BB-C794-DE46-A54D-1576559F9797}" destId="{60B7B88A-A468-C940-BA4B-F48A55A9F836}" srcOrd="5" destOrd="0" presId="urn:microsoft.com/office/officeart/2005/8/layout/vList2"/>
    <dgm:cxn modelId="{AAF0C2D0-15DF-934C-A259-4204921233D0}" type="presParOf" srcId="{620C77BB-C794-DE46-A54D-1576559F9797}" destId="{E4D5F806-6F50-DE43-ACB6-5E87B6F3997E}" srcOrd="6" destOrd="0" presId="urn:microsoft.com/office/officeart/2005/8/layout/vList2"/>
    <dgm:cxn modelId="{ABC697BA-4C38-D44F-A63A-EDA8BD333E7C}" type="presParOf" srcId="{620C77BB-C794-DE46-A54D-1576559F9797}" destId="{B40FC7EF-53E6-5F49-957D-3A0009C5A8DA}" srcOrd="7" destOrd="0" presId="urn:microsoft.com/office/officeart/2005/8/layout/vList2"/>
    <dgm:cxn modelId="{71A14BEE-8AA3-7042-B61F-2868472F3937}" type="presParOf" srcId="{620C77BB-C794-DE46-A54D-1576559F9797}" destId="{A1E59B78-1129-FB45-91E7-9B980EDC821A}" srcOrd="8" destOrd="0" presId="urn:microsoft.com/office/officeart/2005/8/layout/vList2"/>
    <dgm:cxn modelId="{29D8EB67-A5AB-0E4F-885B-30753897C0F4}" type="presParOf" srcId="{620C77BB-C794-DE46-A54D-1576559F9797}" destId="{99FE73BD-8F23-444E-A15E-EA3EBBDE2464}" srcOrd="9" destOrd="0" presId="urn:microsoft.com/office/officeart/2005/8/layout/vList2"/>
    <dgm:cxn modelId="{0EEDB03B-1422-7D4B-BC20-7D150B554D14}" type="presParOf" srcId="{620C77BB-C794-DE46-A54D-1576559F9797}" destId="{EB90C220-B4DB-F942-B92F-3A892B315817}" srcOrd="10" destOrd="0" presId="urn:microsoft.com/office/officeart/2005/8/layout/vList2"/>
    <dgm:cxn modelId="{4180017D-F06B-FF47-9D82-2E295C6EA42B}" type="presParOf" srcId="{620C77BB-C794-DE46-A54D-1576559F9797}" destId="{19CEF32A-22F0-B146-87DC-2E2CB366A53C}" srcOrd="11" destOrd="0" presId="urn:microsoft.com/office/officeart/2005/8/layout/vList2"/>
    <dgm:cxn modelId="{57AD22C4-D08C-2841-9579-6AE2A4A3964A}" type="presParOf" srcId="{620C77BB-C794-DE46-A54D-1576559F9797}" destId="{44F0826D-2E47-CB4C-8C4B-E4C413D68352}" srcOrd="12" destOrd="0" presId="urn:microsoft.com/office/officeart/2005/8/layout/vList2"/>
    <dgm:cxn modelId="{E9032C58-1F37-9E41-BFAC-525FA21D2A07}" type="presParOf" srcId="{620C77BB-C794-DE46-A54D-1576559F9797}" destId="{1E88B390-992D-D341-BD2C-D65AF6C94E36}" srcOrd="13" destOrd="0" presId="urn:microsoft.com/office/officeart/2005/8/layout/vList2"/>
    <dgm:cxn modelId="{A685CAD4-5FC0-0545-B512-D059BD420108}" type="presParOf" srcId="{620C77BB-C794-DE46-A54D-1576559F9797}" destId="{B4601110-F6E6-EF4C-9CF8-B7D8D7873C49}" srcOrd="14" destOrd="0" presId="urn:microsoft.com/office/officeart/2005/8/layout/vList2"/>
    <dgm:cxn modelId="{F6E7CD1A-4B75-9745-876B-C9514E73A8C2}" type="presParOf" srcId="{620C77BB-C794-DE46-A54D-1576559F9797}" destId="{A245FB53-A267-0B45-9268-E88F8A5E1DF3}" srcOrd="15" destOrd="0" presId="urn:microsoft.com/office/officeart/2005/8/layout/vList2"/>
    <dgm:cxn modelId="{1B911583-611F-DF48-A657-4CA141D69120}" type="presParOf" srcId="{620C77BB-C794-DE46-A54D-1576559F9797}" destId="{2A51F458-929E-0146-9106-A11AEA602C03}" srcOrd="16" destOrd="0" presId="urn:microsoft.com/office/officeart/2005/8/layout/vList2"/>
    <dgm:cxn modelId="{79E156E3-A9B0-AF40-BBE3-049008C140BE}" type="presParOf" srcId="{620C77BB-C794-DE46-A54D-1576559F9797}" destId="{F38B4410-16F4-AE4F-BAB1-9799809C5A9E}" srcOrd="17" destOrd="0" presId="urn:microsoft.com/office/officeart/2005/8/layout/vList2"/>
    <dgm:cxn modelId="{CEED0907-2C61-CE4B-8700-2040862745B1}" type="presParOf" srcId="{620C77BB-C794-DE46-A54D-1576559F9797}" destId="{EF94FB2D-4EBA-814F-A80F-F593355C8CBB}" srcOrd="18" destOrd="0" presId="urn:microsoft.com/office/officeart/2005/8/layout/vList2"/>
    <dgm:cxn modelId="{A99D0C52-44D4-D74A-9048-EA0BC0B07BD7}" type="presParOf" srcId="{620C77BB-C794-DE46-A54D-1576559F9797}" destId="{A81612A1-778F-B249-93AD-8F15322052AE}" srcOrd="19" destOrd="0" presId="urn:microsoft.com/office/officeart/2005/8/layout/vList2"/>
    <dgm:cxn modelId="{71B46632-1D00-7C40-8715-83346D1EE9D7}" type="presParOf" srcId="{620C77BB-C794-DE46-A54D-1576559F9797}" destId="{026B9AF2-B06E-7143-8FF0-2A951BB4110A}"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491263-9610-420E-90C5-2604CBCE7931}"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B1E213FC-445B-4CD1-A760-8629A03FBB08}">
      <dgm:prSet custT="1"/>
      <dgm:spPr/>
      <dgm:t>
        <a:bodyPr/>
        <a:lstStyle/>
        <a:p>
          <a:pPr>
            <a:lnSpc>
              <a:spcPct val="100000"/>
            </a:lnSpc>
          </a:pPr>
          <a:r>
            <a:rPr lang="en-US" sz="1600" dirty="0">
              <a:solidFill>
                <a:schemeClr val="bg1"/>
              </a:solidFill>
            </a:rPr>
            <a:t>Academic Counseling</a:t>
          </a:r>
        </a:p>
      </dgm:t>
    </dgm:pt>
    <dgm:pt modelId="{BF437388-A15C-4A48-B92F-F1FB2D6B4747}" type="parTrans" cxnId="{5525E2D0-05C3-4B9B-BC4C-5D4C21891893}">
      <dgm:prSet/>
      <dgm:spPr/>
      <dgm:t>
        <a:bodyPr/>
        <a:lstStyle/>
        <a:p>
          <a:endParaRPr lang="en-US"/>
        </a:p>
      </dgm:t>
    </dgm:pt>
    <dgm:pt modelId="{B060E517-46FE-4362-A370-8BEB334FF434}" type="sibTrans" cxnId="{5525E2D0-05C3-4B9B-BC4C-5D4C21891893}">
      <dgm:prSet/>
      <dgm:spPr/>
      <dgm:t>
        <a:bodyPr/>
        <a:lstStyle/>
        <a:p>
          <a:pPr>
            <a:lnSpc>
              <a:spcPct val="100000"/>
            </a:lnSpc>
          </a:pPr>
          <a:endParaRPr lang="en-US"/>
        </a:p>
      </dgm:t>
    </dgm:pt>
    <dgm:pt modelId="{06018967-1C42-4819-B545-7CC51F5D6D5B}">
      <dgm:prSet custT="1"/>
      <dgm:spPr/>
      <dgm:t>
        <a:bodyPr/>
        <a:lstStyle/>
        <a:p>
          <a:pPr>
            <a:lnSpc>
              <a:spcPct val="100000"/>
            </a:lnSpc>
          </a:pPr>
          <a:r>
            <a:rPr lang="en-US" sz="1600" dirty="0">
              <a:solidFill>
                <a:schemeClr val="bg1"/>
              </a:solidFill>
            </a:rPr>
            <a:t>College &amp; Career Counseling</a:t>
          </a:r>
        </a:p>
      </dgm:t>
    </dgm:pt>
    <dgm:pt modelId="{AC9A3C26-7454-4895-8CE1-BCA63001ACF7}" type="parTrans" cxnId="{B649B2C0-B45D-4C85-8CAC-8EBE9C146789}">
      <dgm:prSet/>
      <dgm:spPr/>
      <dgm:t>
        <a:bodyPr/>
        <a:lstStyle/>
        <a:p>
          <a:endParaRPr lang="en-US"/>
        </a:p>
      </dgm:t>
    </dgm:pt>
    <dgm:pt modelId="{0A779181-E17F-4364-A5A2-8744B454D9E8}" type="sibTrans" cxnId="{B649B2C0-B45D-4C85-8CAC-8EBE9C146789}">
      <dgm:prSet/>
      <dgm:spPr/>
      <dgm:t>
        <a:bodyPr/>
        <a:lstStyle/>
        <a:p>
          <a:pPr>
            <a:lnSpc>
              <a:spcPct val="100000"/>
            </a:lnSpc>
          </a:pPr>
          <a:endParaRPr lang="en-US"/>
        </a:p>
      </dgm:t>
    </dgm:pt>
    <dgm:pt modelId="{CA2B741B-0497-4C6B-BBB0-F64769502838}">
      <dgm:prSet custT="1"/>
      <dgm:spPr/>
      <dgm:t>
        <a:bodyPr/>
        <a:lstStyle/>
        <a:p>
          <a:pPr>
            <a:lnSpc>
              <a:spcPct val="100000"/>
            </a:lnSpc>
          </a:pPr>
          <a:r>
            <a:rPr lang="en-US" sz="1600" dirty="0">
              <a:solidFill>
                <a:schemeClr val="bg1"/>
              </a:solidFill>
            </a:rPr>
            <a:t>Social / Emotional Counseling</a:t>
          </a:r>
        </a:p>
      </dgm:t>
    </dgm:pt>
    <dgm:pt modelId="{5BCEE9F6-9A17-4BFB-B4E2-2648A256F886}" type="parTrans" cxnId="{7D9D5AAD-9AED-4DD7-98FB-1A74D6B86FB6}">
      <dgm:prSet/>
      <dgm:spPr/>
      <dgm:t>
        <a:bodyPr/>
        <a:lstStyle/>
        <a:p>
          <a:endParaRPr lang="en-US"/>
        </a:p>
      </dgm:t>
    </dgm:pt>
    <dgm:pt modelId="{DF71A74B-B23F-48B6-AC81-31FD0D45ADC9}" type="sibTrans" cxnId="{7D9D5AAD-9AED-4DD7-98FB-1A74D6B86FB6}">
      <dgm:prSet/>
      <dgm:spPr/>
      <dgm:t>
        <a:bodyPr/>
        <a:lstStyle/>
        <a:p>
          <a:pPr>
            <a:lnSpc>
              <a:spcPct val="100000"/>
            </a:lnSpc>
          </a:pPr>
          <a:endParaRPr lang="en-US"/>
        </a:p>
      </dgm:t>
    </dgm:pt>
    <dgm:pt modelId="{0199C241-D0FB-446B-AE94-A7992ACBD879}">
      <dgm:prSet custT="1"/>
      <dgm:spPr/>
      <dgm:t>
        <a:bodyPr/>
        <a:lstStyle/>
        <a:p>
          <a:pPr>
            <a:lnSpc>
              <a:spcPct val="100000"/>
            </a:lnSpc>
          </a:pPr>
          <a:r>
            <a:rPr lang="en-US" sz="1600" dirty="0">
              <a:solidFill>
                <a:schemeClr val="bg1"/>
              </a:solidFill>
            </a:rPr>
            <a:t>We can also connect you and your family with resources (through our school social worker) and equip you with tools to succeed. </a:t>
          </a:r>
        </a:p>
      </dgm:t>
    </dgm:pt>
    <dgm:pt modelId="{658152C9-D77F-4153-9737-8E8037970C39}" type="parTrans" cxnId="{D8C5E897-6C48-4E82-ACBD-DC783930BBA3}">
      <dgm:prSet/>
      <dgm:spPr/>
      <dgm:t>
        <a:bodyPr/>
        <a:lstStyle/>
        <a:p>
          <a:endParaRPr lang="en-US"/>
        </a:p>
      </dgm:t>
    </dgm:pt>
    <dgm:pt modelId="{7B78CD14-BF35-4950-8D01-138D39071950}" type="sibTrans" cxnId="{D8C5E897-6C48-4E82-ACBD-DC783930BBA3}">
      <dgm:prSet/>
      <dgm:spPr/>
      <dgm:t>
        <a:bodyPr/>
        <a:lstStyle/>
        <a:p>
          <a:endParaRPr lang="en-US"/>
        </a:p>
      </dgm:t>
    </dgm:pt>
    <dgm:pt modelId="{5710E5F8-8EF8-47C7-BB2F-351F18FB1187}" type="pres">
      <dgm:prSet presAssocID="{9F491263-9610-420E-90C5-2604CBCE7931}" presName="root" presStyleCnt="0">
        <dgm:presLayoutVars>
          <dgm:dir/>
          <dgm:resizeHandles val="exact"/>
        </dgm:presLayoutVars>
      </dgm:prSet>
      <dgm:spPr/>
    </dgm:pt>
    <dgm:pt modelId="{AB978246-ECAB-468A-87B1-A974F8165E69}" type="pres">
      <dgm:prSet presAssocID="{B1E213FC-445B-4CD1-A760-8629A03FBB08}" presName="compNode" presStyleCnt="0"/>
      <dgm:spPr/>
    </dgm:pt>
    <dgm:pt modelId="{F6F88034-2B95-4CB6-9129-5B429B9DDC93}" type="pres">
      <dgm:prSet presAssocID="{B1E213FC-445B-4CD1-A760-8629A03FBB08}" presName="bgRect" presStyleLbl="bgShp" presStyleIdx="0" presStyleCnt="4"/>
      <dgm:spPr>
        <a:solidFill>
          <a:srgbClr val="1D5266"/>
        </a:solidFill>
      </dgm:spPr>
    </dgm:pt>
    <dgm:pt modelId="{A834A4E5-E033-4706-92E6-A9B90473F6B7}" type="pres">
      <dgm:prSet presAssocID="{B1E213FC-445B-4CD1-A760-8629A03FBB08}" presName="iconRect" presStyleLbl="node1" presStyleIdx="0" presStyleCnt="4"/>
      <dgm:spPr>
        <a:blipFill>
          <a:blip xmlns:r="http://schemas.openxmlformats.org/officeDocument/2006/relationships" r:embed="rId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452D490C-5B6A-42C3-AF15-4474B0B6CA04}" type="pres">
      <dgm:prSet presAssocID="{B1E213FC-445B-4CD1-A760-8629A03FBB08}" presName="spaceRect" presStyleCnt="0"/>
      <dgm:spPr/>
    </dgm:pt>
    <dgm:pt modelId="{C65E26BE-89BA-4BED-978B-F331ABBCE964}" type="pres">
      <dgm:prSet presAssocID="{B1E213FC-445B-4CD1-A760-8629A03FBB08}" presName="parTx" presStyleLbl="revTx" presStyleIdx="0" presStyleCnt="4">
        <dgm:presLayoutVars>
          <dgm:chMax val="0"/>
          <dgm:chPref val="0"/>
        </dgm:presLayoutVars>
      </dgm:prSet>
      <dgm:spPr/>
    </dgm:pt>
    <dgm:pt modelId="{F16417FD-563C-4004-8F69-9BAC79A2788D}" type="pres">
      <dgm:prSet presAssocID="{B060E517-46FE-4362-A370-8BEB334FF434}" presName="sibTrans" presStyleCnt="0"/>
      <dgm:spPr/>
    </dgm:pt>
    <dgm:pt modelId="{4A6DEEFD-0936-428F-A7AD-C80A08009018}" type="pres">
      <dgm:prSet presAssocID="{06018967-1C42-4819-B545-7CC51F5D6D5B}" presName="compNode" presStyleCnt="0"/>
      <dgm:spPr/>
    </dgm:pt>
    <dgm:pt modelId="{6D2FBCDC-B3A7-4C3C-8924-9E315A74662E}" type="pres">
      <dgm:prSet presAssocID="{06018967-1C42-4819-B545-7CC51F5D6D5B}" presName="bgRect" presStyleLbl="bgShp" presStyleIdx="1" presStyleCnt="4"/>
      <dgm:spPr>
        <a:solidFill>
          <a:srgbClr val="1D5266"/>
        </a:solidFill>
      </dgm:spPr>
    </dgm:pt>
    <dgm:pt modelId="{2880242B-8DF2-486A-B80C-EBAFADEDEC2B}" type="pres">
      <dgm:prSet presAssocID="{06018967-1C42-4819-B545-7CC51F5D6D5B}" presName="iconRect" presStyleLbl="node1" presStyleIdx="1" presStyleCnt="4"/>
      <dgm:spPr>
        <a:blipFill>
          <a:blip xmlns:r="http://schemas.openxmlformats.org/officeDocument/2006/relationships"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DD1BBBD8-E815-4E46-B634-6700C1809ADF}" type="pres">
      <dgm:prSet presAssocID="{06018967-1C42-4819-B545-7CC51F5D6D5B}" presName="spaceRect" presStyleCnt="0"/>
      <dgm:spPr/>
    </dgm:pt>
    <dgm:pt modelId="{771168DE-DE9B-4622-B9F3-966EABCFA950}" type="pres">
      <dgm:prSet presAssocID="{06018967-1C42-4819-B545-7CC51F5D6D5B}" presName="parTx" presStyleLbl="revTx" presStyleIdx="1" presStyleCnt="4">
        <dgm:presLayoutVars>
          <dgm:chMax val="0"/>
          <dgm:chPref val="0"/>
        </dgm:presLayoutVars>
      </dgm:prSet>
      <dgm:spPr/>
    </dgm:pt>
    <dgm:pt modelId="{9D0FCC35-F4E4-4677-B79B-07BCDB166ABC}" type="pres">
      <dgm:prSet presAssocID="{0A779181-E17F-4364-A5A2-8744B454D9E8}" presName="sibTrans" presStyleCnt="0"/>
      <dgm:spPr/>
    </dgm:pt>
    <dgm:pt modelId="{38671905-5978-4AE0-B9ED-3A25A91E6315}" type="pres">
      <dgm:prSet presAssocID="{CA2B741B-0497-4C6B-BBB0-F64769502838}" presName="compNode" presStyleCnt="0"/>
      <dgm:spPr/>
    </dgm:pt>
    <dgm:pt modelId="{D6763B60-B325-4901-929E-404D4D55AF09}" type="pres">
      <dgm:prSet presAssocID="{CA2B741B-0497-4C6B-BBB0-F64769502838}" presName="bgRect" presStyleLbl="bgShp" presStyleIdx="2" presStyleCnt="4"/>
      <dgm:spPr>
        <a:solidFill>
          <a:srgbClr val="1D5266"/>
        </a:solidFill>
      </dgm:spPr>
    </dgm:pt>
    <dgm:pt modelId="{F61EB988-9C5B-4DFF-B705-2AE8A33EC255}" type="pres">
      <dgm:prSet presAssocID="{CA2B741B-0497-4C6B-BBB0-F64769502838}" presName="iconRect" presStyleLbl="node1" presStyleIdx="2" presStyleCnt="4"/>
      <dgm:spPr>
        <a:blipFill>
          <a:blip xmlns:r="http://schemas.openxmlformats.org/officeDocument/2006/relationships" r:embed="rId5">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ocial Network"/>
        </a:ext>
      </dgm:extLst>
    </dgm:pt>
    <dgm:pt modelId="{5004317C-0D9D-407F-80AA-C5A2F7603A4B}" type="pres">
      <dgm:prSet presAssocID="{CA2B741B-0497-4C6B-BBB0-F64769502838}" presName="spaceRect" presStyleCnt="0"/>
      <dgm:spPr/>
    </dgm:pt>
    <dgm:pt modelId="{951EEE05-AFB2-4647-8294-6FE64A37E05E}" type="pres">
      <dgm:prSet presAssocID="{CA2B741B-0497-4C6B-BBB0-F64769502838}" presName="parTx" presStyleLbl="revTx" presStyleIdx="2" presStyleCnt="4">
        <dgm:presLayoutVars>
          <dgm:chMax val="0"/>
          <dgm:chPref val="0"/>
        </dgm:presLayoutVars>
      </dgm:prSet>
      <dgm:spPr/>
    </dgm:pt>
    <dgm:pt modelId="{118EF541-209C-4F87-B35D-82DCB99ABB59}" type="pres">
      <dgm:prSet presAssocID="{DF71A74B-B23F-48B6-AC81-31FD0D45ADC9}" presName="sibTrans" presStyleCnt="0"/>
      <dgm:spPr/>
    </dgm:pt>
    <dgm:pt modelId="{3DCC298C-5107-4F3C-97D6-0EB9546C29E0}" type="pres">
      <dgm:prSet presAssocID="{0199C241-D0FB-446B-AE94-A7992ACBD879}" presName="compNode" presStyleCnt="0"/>
      <dgm:spPr/>
    </dgm:pt>
    <dgm:pt modelId="{3DA036CB-7896-499A-AEC6-6E64B13CFD9A}" type="pres">
      <dgm:prSet presAssocID="{0199C241-D0FB-446B-AE94-A7992ACBD879}" presName="bgRect" presStyleLbl="bgShp" presStyleIdx="3" presStyleCnt="4"/>
      <dgm:spPr>
        <a:solidFill>
          <a:srgbClr val="1D5266"/>
        </a:solidFill>
      </dgm:spPr>
    </dgm:pt>
    <dgm:pt modelId="{7125A76F-4559-4AB7-8EC8-3F677806D0D0}" type="pres">
      <dgm:prSet presAssocID="{0199C241-D0FB-446B-AE94-A7992ACBD879}" presName="iconRect" presStyleLbl="node1" presStyleIdx="3" presStyleCnt="4"/>
      <dgm:spPr>
        <a:blipFill>
          <a:blip xmlns:r="http://schemas.openxmlformats.org/officeDocument/2006/relationships"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34E43D69-0637-4B99-B981-55EFD280D779}" type="pres">
      <dgm:prSet presAssocID="{0199C241-D0FB-446B-AE94-A7992ACBD879}" presName="spaceRect" presStyleCnt="0"/>
      <dgm:spPr/>
    </dgm:pt>
    <dgm:pt modelId="{4312B16D-148A-48DE-8B62-99562A7FD9F6}" type="pres">
      <dgm:prSet presAssocID="{0199C241-D0FB-446B-AE94-A7992ACBD879}" presName="parTx" presStyleLbl="revTx" presStyleIdx="3" presStyleCnt="4">
        <dgm:presLayoutVars>
          <dgm:chMax val="0"/>
          <dgm:chPref val="0"/>
        </dgm:presLayoutVars>
      </dgm:prSet>
      <dgm:spPr/>
    </dgm:pt>
  </dgm:ptLst>
  <dgm:cxnLst>
    <dgm:cxn modelId="{DCEC4520-F7FC-1141-828A-BF4B0ED7A2EA}" type="presOf" srcId="{B1E213FC-445B-4CD1-A760-8629A03FBB08}" destId="{C65E26BE-89BA-4BED-978B-F331ABBCE964}" srcOrd="0" destOrd="0" presId="urn:microsoft.com/office/officeart/2018/2/layout/IconVerticalSolidList"/>
    <dgm:cxn modelId="{B73E2123-F3C3-9849-B880-C031F2755650}" type="presOf" srcId="{0199C241-D0FB-446B-AE94-A7992ACBD879}" destId="{4312B16D-148A-48DE-8B62-99562A7FD9F6}" srcOrd="0" destOrd="0" presId="urn:microsoft.com/office/officeart/2018/2/layout/IconVerticalSolidList"/>
    <dgm:cxn modelId="{36BD3865-4A89-3344-BFD7-594BADE715A5}" type="presOf" srcId="{CA2B741B-0497-4C6B-BBB0-F64769502838}" destId="{951EEE05-AFB2-4647-8294-6FE64A37E05E}" srcOrd="0" destOrd="0" presId="urn:microsoft.com/office/officeart/2018/2/layout/IconVerticalSolidList"/>
    <dgm:cxn modelId="{D8C5E897-6C48-4E82-ACBD-DC783930BBA3}" srcId="{9F491263-9610-420E-90C5-2604CBCE7931}" destId="{0199C241-D0FB-446B-AE94-A7992ACBD879}" srcOrd="3" destOrd="0" parTransId="{658152C9-D77F-4153-9737-8E8037970C39}" sibTransId="{7B78CD14-BF35-4950-8D01-138D39071950}"/>
    <dgm:cxn modelId="{3B759CAC-09A0-6942-92BD-71EC67E580BD}" type="presOf" srcId="{9F491263-9610-420E-90C5-2604CBCE7931}" destId="{5710E5F8-8EF8-47C7-BB2F-351F18FB1187}" srcOrd="0" destOrd="0" presId="urn:microsoft.com/office/officeart/2018/2/layout/IconVerticalSolidList"/>
    <dgm:cxn modelId="{7D9D5AAD-9AED-4DD7-98FB-1A74D6B86FB6}" srcId="{9F491263-9610-420E-90C5-2604CBCE7931}" destId="{CA2B741B-0497-4C6B-BBB0-F64769502838}" srcOrd="2" destOrd="0" parTransId="{5BCEE9F6-9A17-4BFB-B4E2-2648A256F886}" sibTransId="{DF71A74B-B23F-48B6-AC81-31FD0D45ADC9}"/>
    <dgm:cxn modelId="{B649B2C0-B45D-4C85-8CAC-8EBE9C146789}" srcId="{9F491263-9610-420E-90C5-2604CBCE7931}" destId="{06018967-1C42-4819-B545-7CC51F5D6D5B}" srcOrd="1" destOrd="0" parTransId="{AC9A3C26-7454-4895-8CE1-BCA63001ACF7}" sibTransId="{0A779181-E17F-4364-A5A2-8744B454D9E8}"/>
    <dgm:cxn modelId="{314172D0-DA9E-034D-BF57-FB9F4628D0F8}" type="presOf" srcId="{06018967-1C42-4819-B545-7CC51F5D6D5B}" destId="{771168DE-DE9B-4622-B9F3-966EABCFA950}" srcOrd="0" destOrd="0" presId="urn:microsoft.com/office/officeart/2018/2/layout/IconVerticalSolidList"/>
    <dgm:cxn modelId="{5525E2D0-05C3-4B9B-BC4C-5D4C21891893}" srcId="{9F491263-9610-420E-90C5-2604CBCE7931}" destId="{B1E213FC-445B-4CD1-A760-8629A03FBB08}" srcOrd="0" destOrd="0" parTransId="{BF437388-A15C-4A48-B92F-F1FB2D6B4747}" sibTransId="{B060E517-46FE-4362-A370-8BEB334FF434}"/>
    <dgm:cxn modelId="{D69F7D5E-C420-7642-A02B-F0809AF32CD2}" type="presParOf" srcId="{5710E5F8-8EF8-47C7-BB2F-351F18FB1187}" destId="{AB978246-ECAB-468A-87B1-A974F8165E69}" srcOrd="0" destOrd="0" presId="urn:microsoft.com/office/officeart/2018/2/layout/IconVerticalSolidList"/>
    <dgm:cxn modelId="{F361A680-E7AE-FA43-B08F-117E680EDCD1}" type="presParOf" srcId="{AB978246-ECAB-468A-87B1-A974F8165E69}" destId="{F6F88034-2B95-4CB6-9129-5B429B9DDC93}" srcOrd="0" destOrd="0" presId="urn:microsoft.com/office/officeart/2018/2/layout/IconVerticalSolidList"/>
    <dgm:cxn modelId="{7A31C027-3B8F-904C-B58F-849FB89AF1E9}" type="presParOf" srcId="{AB978246-ECAB-468A-87B1-A974F8165E69}" destId="{A834A4E5-E033-4706-92E6-A9B90473F6B7}" srcOrd="1" destOrd="0" presId="urn:microsoft.com/office/officeart/2018/2/layout/IconVerticalSolidList"/>
    <dgm:cxn modelId="{F0600171-CFDF-F940-8CAA-8AA48008579A}" type="presParOf" srcId="{AB978246-ECAB-468A-87B1-A974F8165E69}" destId="{452D490C-5B6A-42C3-AF15-4474B0B6CA04}" srcOrd="2" destOrd="0" presId="urn:microsoft.com/office/officeart/2018/2/layout/IconVerticalSolidList"/>
    <dgm:cxn modelId="{B6A02018-F31E-6941-89DA-1D5FBEDA8B01}" type="presParOf" srcId="{AB978246-ECAB-468A-87B1-A974F8165E69}" destId="{C65E26BE-89BA-4BED-978B-F331ABBCE964}" srcOrd="3" destOrd="0" presId="urn:microsoft.com/office/officeart/2018/2/layout/IconVerticalSolidList"/>
    <dgm:cxn modelId="{AB7ADCD2-752A-AB4B-88EE-FC68DD15BAD7}" type="presParOf" srcId="{5710E5F8-8EF8-47C7-BB2F-351F18FB1187}" destId="{F16417FD-563C-4004-8F69-9BAC79A2788D}" srcOrd="1" destOrd="0" presId="urn:microsoft.com/office/officeart/2018/2/layout/IconVerticalSolidList"/>
    <dgm:cxn modelId="{1FF3E804-6A62-DC4F-99C4-8A9664D31B5F}" type="presParOf" srcId="{5710E5F8-8EF8-47C7-BB2F-351F18FB1187}" destId="{4A6DEEFD-0936-428F-A7AD-C80A08009018}" srcOrd="2" destOrd="0" presId="urn:microsoft.com/office/officeart/2018/2/layout/IconVerticalSolidList"/>
    <dgm:cxn modelId="{120F3B5A-4E6F-9F4E-8FA2-B58185E97822}" type="presParOf" srcId="{4A6DEEFD-0936-428F-A7AD-C80A08009018}" destId="{6D2FBCDC-B3A7-4C3C-8924-9E315A74662E}" srcOrd="0" destOrd="0" presId="urn:microsoft.com/office/officeart/2018/2/layout/IconVerticalSolidList"/>
    <dgm:cxn modelId="{1350A1E4-B469-5E44-A8F8-D5EAF96C66E6}" type="presParOf" srcId="{4A6DEEFD-0936-428F-A7AD-C80A08009018}" destId="{2880242B-8DF2-486A-B80C-EBAFADEDEC2B}" srcOrd="1" destOrd="0" presId="urn:microsoft.com/office/officeart/2018/2/layout/IconVerticalSolidList"/>
    <dgm:cxn modelId="{649E40D2-477A-924D-B9B8-8D2179B7B19D}" type="presParOf" srcId="{4A6DEEFD-0936-428F-A7AD-C80A08009018}" destId="{DD1BBBD8-E815-4E46-B634-6700C1809ADF}" srcOrd="2" destOrd="0" presId="urn:microsoft.com/office/officeart/2018/2/layout/IconVerticalSolidList"/>
    <dgm:cxn modelId="{C1407B68-6DBA-F240-8193-29FE18BC477F}" type="presParOf" srcId="{4A6DEEFD-0936-428F-A7AD-C80A08009018}" destId="{771168DE-DE9B-4622-B9F3-966EABCFA950}" srcOrd="3" destOrd="0" presId="urn:microsoft.com/office/officeart/2018/2/layout/IconVerticalSolidList"/>
    <dgm:cxn modelId="{C9CD3540-73CC-0B4C-8EF9-33F1D6F4D13E}" type="presParOf" srcId="{5710E5F8-8EF8-47C7-BB2F-351F18FB1187}" destId="{9D0FCC35-F4E4-4677-B79B-07BCDB166ABC}" srcOrd="3" destOrd="0" presId="urn:microsoft.com/office/officeart/2018/2/layout/IconVerticalSolidList"/>
    <dgm:cxn modelId="{FD5F6EAA-6260-5347-984B-58830A03158F}" type="presParOf" srcId="{5710E5F8-8EF8-47C7-BB2F-351F18FB1187}" destId="{38671905-5978-4AE0-B9ED-3A25A91E6315}" srcOrd="4" destOrd="0" presId="urn:microsoft.com/office/officeart/2018/2/layout/IconVerticalSolidList"/>
    <dgm:cxn modelId="{8D306D8C-011B-CC45-88CA-63686975574A}" type="presParOf" srcId="{38671905-5978-4AE0-B9ED-3A25A91E6315}" destId="{D6763B60-B325-4901-929E-404D4D55AF09}" srcOrd="0" destOrd="0" presId="urn:microsoft.com/office/officeart/2018/2/layout/IconVerticalSolidList"/>
    <dgm:cxn modelId="{E8A79D88-60A1-0C44-ACF1-BD0DBEC10658}" type="presParOf" srcId="{38671905-5978-4AE0-B9ED-3A25A91E6315}" destId="{F61EB988-9C5B-4DFF-B705-2AE8A33EC255}" srcOrd="1" destOrd="0" presId="urn:microsoft.com/office/officeart/2018/2/layout/IconVerticalSolidList"/>
    <dgm:cxn modelId="{40DBB5DB-EEC5-C847-B930-9DFB62EB64F9}" type="presParOf" srcId="{38671905-5978-4AE0-B9ED-3A25A91E6315}" destId="{5004317C-0D9D-407F-80AA-C5A2F7603A4B}" srcOrd="2" destOrd="0" presId="urn:microsoft.com/office/officeart/2018/2/layout/IconVerticalSolidList"/>
    <dgm:cxn modelId="{50A7810E-8320-E94E-8379-CBF34E3D65CE}" type="presParOf" srcId="{38671905-5978-4AE0-B9ED-3A25A91E6315}" destId="{951EEE05-AFB2-4647-8294-6FE64A37E05E}" srcOrd="3" destOrd="0" presId="urn:microsoft.com/office/officeart/2018/2/layout/IconVerticalSolidList"/>
    <dgm:cxn modelId="{0E3878F9-3ADD-0C44-A336-51BB21F88395}" type="presParOf" srcId="{5710E5F8-8EF8-47C7-BB2F-351F18FB1187}" destId="{118EF541-209C-4F87-B35D-82DCB99ABB59}" srcOrd="5" destOrd="0" presId="urn:microsoft.com/office/officeart/2018/2/layout/IconVerticalSolidList"/>
    <dgm:cxn modelId="{77F2E252-0609-B94C-B9F4-94480D74F2AE}" type="presParOf" srcId="{5710E5F8-8EF8-47C7-BB2F-351F18FB1187}" destId="{3DCC298C-5107-4F3C-97D6-0EB9546C29E0}" srcOrd="6" destOrd="0" presId="urn:microsoft.com/office/officeart/2018/2/layout/IconVerticalSolidList"/>
    <dgm:cxn modelId="{C17C9AC2-D51A-014F-B626-CA0EE22875EF}" type="presParOf" srcId="{3DCC298C-5107-4F3C-97D6-0EB9546C29E0}" destId="{3DA036CB-7896-499A-AEC6-6E64B13CFD9A}" srcOrd="0" destOrd="0" presId="urn:microsoft.com/office/officeart/2018/2/layout/IconVerticalSolidList"/>
    <dgm:cxn modelId="{274EBA21-2D22-674E-86B9-57B54204E074}" type="presParOf" srcId="{3DCC298C-5107-4F3C-97D6-0EB9546C29E0}" destId="{7125A76F-4559-4AB7-8EC8-3F677806D0D0}" srcOrd="1" destOrd="0" presId="urn:microsoft.com/office/officeart/2018/2/layout/IconVerticalSolidList"/>
    <dgm:cxn modelId="{9FD66922-35D2-7743-9016-FECAF52270E5}" type="presParOf" srcId="{3DCC298C-5107-4F3C-97D6-0EB9546C29E0}" destId="{34E43D69-0637-4B99-B981-55EFD280D779}" srcOrd="2" destOrd="0" presId="urn:microsoft.com/office/officeart/2018/2/layout/IconVerticalSolidList"/>
    <dgm:cxn modelId="{91B7BF0C-ABE2-5447-96C3-D39386BF2FEA}" type="presParOf" srcId="{3DCC298C-5107-4F3C-97D6-0EB9546C29E0}" destId="{4312B16D-148A-48DE-8B62-99562A7FD9F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9244F-033C-48AB-B43E-2D3018F40F7C}">
      <dsp:nvSpPr>
        <dsp:cNvPr id="0" name=""/>
        <dsp:cNvSpPr/>
      </dsp:nvSpPr>
      <dsp:spPr>
        <a:xfrm>
          <a:off x="0" y="611"/>
          <a:ext cx="5520752" cy="14299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3AC59B-74B1-4F19-ADD5-ABE02478DDDC}">
      <dsp:nvSpPr>
        <dsp:cNvPr id="0" name=""/>
        <dsp:cNvSpPr/>
      </dsp:nvSpPr>
      <dsp:spPr>
        <a:xfrm>
          <a:off x="432563" y="322352"/>
          <a:ext cx="786479" cy="7864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E63E85-1974-496B-AAFC-A6E47FEF0FF7}">
      <dsp:nvSpPr>
        <dsp:cNvPr id="0" name=""/>
        <dsp:cNvSpPr/>
      </dsp:nvSpPr>
      <dsp:spPr>
        <a:xfrm>
          <a:off x="1651606" y="611"/>
          <a:ext cx="3869145" cy="1429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38" tIns="151338" rIns="151338" bIns="151338" numCol="1" spcCol="1270" anchor="ctr" anchorCtr="0">
          <a:noAutofit/>
        </a:bodyPr>
        <a:lstStyle/>
        <a:p>
          <a:pPr marL="0" lvl="0" indent="0" algn="l" defTabSz="1022350">
            <a:lnSpc>
              <a:spcPct val="100000"/>
            </a:lnSpc>
            <a:spcBef>
              <a:spcPct val="0"/>
            </a:spcBef>
            <a:spcAft>
              <a:spcPct val="35000"/>
            </a:spcAft>
            <a:buNone/>
          </a:pPr>
          <a:r>
            <a:rPr lang="en-US" sz="2300" kern="1200"/>
            <a:t>Go over Graduation Requirements, Ranking, Advanced Classes</a:t>
          </a:r>
        </a:p>
      </dsp:txBody>
      <dsp:txXfrm>
        <a:off x="1651606" y="611"/>
        <a:ext cx="3869145" cy="1429961"/>
      </dsp:txXfrm>
    </dsp:sp>
    <dsp:sp modelId="{8F42AEF0-F055-4AB3-B28B-B26714F0BFD5}">
      <dsp:nvSpPr>
        <dsp:cNvPr id="0" name=""/>
        <dsp:cNvSpPr/>
      </dsp:nvSpPr>
      <dsp:spPr>
        <a:xfrm>
          <a:off x="0" y="1788063"/>
          <a:ext cx="5520752" cy="14299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395085-BB2A-4EE1-9962-BD070982C3A3}">
      <dsp:nvSpPr>
        <dsp:cNvPr id="0" name=""/>
        <dsp:cNvSpPr/>
      </dsp:nvSpPr>
      <dsp:spPr>
        <a:xfrm>
          <a:off x="432563" y="2109804"/>
          <a:ext cx="786479" cy="7864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72CDB6-088F-42D7-9769-F6126396B1B9}">
      <dsp:nvSpPr>
        <dsp:cNvPr id="0" name=""/>
        <dsp:cNvSpPr/>
      </dsp:nvSpPr>
      <dsp:spPr>
        <a:xfrm>
          <a:off x="1651606" y="1788063"/>
          <a:ext cx="3869145" cy="1429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38" tIns="151338" rIns="151338" bIns="151338" numCol="1" spcCol="1270" anchor="ctr" anchorCtr="0">
          <a:noAutofit/>
        </a:bodyPr>
        <a:lstStyle/>
        <a:p>
          <a:pPr marL="0" lvl="0" indent="0" algn="l" defTabSz="1022350">
            <a:lnSpc>
              <a:spcPct val="100000"/>
            </a:lnSpc>
            <a:spcBef>
              <a:spcPct val="0"/>
            </a:spcBef>
            <a:spcAft>
              <a:spcPct val="35000"/>
            </a:spcAft>
            <a:buNone/>
          </a:pPr>
          <a:r>
            <a:rPr lang="en-US" sz="2300" kern="1200" dirty="0"/>
            <a:t>To discuss where to find scheduling information</a:t>
          </a:r>
        </a:p>
      </dsp:txBody>
      <dsp:txXfrm>
        <a:off x="1651606" y="1788063"/>
        <a:ext cx="3869145" cy="1429961"/>
      </dsp:txXfrm>
    </dsp:sp>
    <dsp:sp modelId="{5BB2092D-D343-44F9-A17E-5A523B833FA3}">
      <dsp:nvSpPr>
        <dsp:cNvPr id="0" name=""/>
        <dsp:cNvSpPr/>
      </dsp:nvSpPr>
      <dsp:spPr>
        <a:xfrm>
          <a:off x="0" y="3575515"/>
          <a:ext cx="5520752" cy="14299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A19D41-1800-48ED-9750-649D7377892B}">
      <dsp:nvSpPr>
        <dsp:cNvPr id="0" name=""/>
        <dsp:cNvSpPr/>
      </dsp:nvSpPr>
      <dsp:spPr>
        <a:xfrm>
          <a:off x="432563" y="3897257"/>
          <a:ext cx="786479" cy="7864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3487DF-39CB-4A8F-B5D4-76C4CC098111}">
      <dsp:nvSpPr>
        <dsp:cNvPr id="0" name=""/>
        <dsp:cNvSpPr/>
      </dsp:nvSpPr>
      <dsp:spPr>
        <a:xfrm>
          <a:off x="1651606" y="3575515"/>
          <a:ext cx="3869145" cy="1429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38" tIns="151338" rIns="151338" bIns="151338" numCol="1" spcCol="1270" anchor="ctr" anchorCtr="0">
          <a:noAutofit/>
        </a:bodyPr>
        <a:lstStyle/>
        <a:p>
          <a:pPr marL="0" lvl="0" indent="0" algn="l" defTabSz="1022350">
            <a:lnSpc>
              <a:spcPct val="100000"/>
            </a:lnSpc>
            <a:spcBef>
              <a:spcPct val="0"/>
            </a:spcBef>
            <a:spcAft>
              <a:spcPct val="35000"/>
            </a:spcAft>
            <a:buNone/>
          </a:pPr>
          <a:r>
            <a:rPr lang="en-US" sz="2300" i="0" kern="1200" dirty="0"/>
            <a:t>To talk about EPSO's (Early Post Secondary Opportunities through Dual Enrollment)</a:t>
          </a:r>
        </a:p>
      </dsp:txBody>
      <dsp:txXfrm>
        <a:off x="1651606" y="3575515"/>
        <a:ext cx="3869145" cy="1429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B6450-CEEE-4C41-B271-DDB8394B775F}">
      <dsp:nvSpPr>
        <dsp:cNvPr id="0" name=""/>
        <dsp:cNvSpPr/>
      </dsp:nvSpPr>
      <dsp:spPr>
        <a:xfrm>
          <a:off x="0" y="1414"/>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 English Credits</a:t>
          </a:r>
        </a:p>
      </dsp:txBody>
      <dsp:txXfrm>
        <a:off x="15756" y="17170"/>
        <a:ext cx="9044817" cy="291254"/>
      </dsp:txXfrm>
    </dsp:sp>
    <dsp:sp modelId="{7C250BB7-0BD7-8A48-AADB-FB088D53EC37}">
      <dsp:nvSpPr>
        <dsp:cNvPr id="0" name=""/>
        <dsp:cNvSpPr/>
      </dsp:nvSpPr>
      <dsp:spPr>
        <a:xfrm>
          <a:off x="0" y="333870"/>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 Math credits (1 each year; Algebra I &amp; II, Geometry and one higher)</a:t>
          </a:r>
        </a:p>
      </dsp:txBody>
      <dsp:txXfrm>
        <a:off x="15756" y="349626"/>
        <a:ext cx="9044817" cy="291254"/>
      </dsp:txXfrm>
    </dsp:sp>
    <dsp:sp modelId="{4138D002-6BA9-934C-B741-90F836FDA393}">
      <dsp:nvSpPr>
        <dsp:cNvPr id="0" name=""/>
        <dsp:cNvSpPr/>
      </dsp:nvSpPr>
      <dsp:spPr>
        <a:xfrm>
          <a:off x="0" y="666326"/>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Science credits (Biology, Chemistry or Physics &amp; 3</a:t>
          </a:r>
          <a:r>
            <a:rPr lang="en-US" sz="2000" kern="1200" baseline="30000" dirty="0"/>
            <a:t>rd</a:t>
          </a:r>
          <a:r>
            <a:rPr lang="en-US" sz="2000" kern="1200" dirty="0"/>
            <a:t> lab science) </a:t>
          </a:r>
        </a:p>
      </dsp:txBody>
      <dsp:txXfrm>
        <a:off x="15756" y="682082"/>
        <a:ext cx="9044817" cy="291254"/>
      </dsp:txXfrm>
    </dsp:sp>
    <dsp:sp modelId="{E4D5F806-6F50-DE43-ACB6-5E87B6F3997E}">
      <dsp:nvSpPr>
        <dsp:cNvPr id="0" name=""/>
        <dsp:cNvSpPr/>
      </dsp:nvSpPr>
      <dsp:spPr>
        <a:xfrm>
          <a:off x="0" y="998782"/>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Social Studies  Credits (World History, U.S. History &amp; Govt/Econ)</a:t>
          </a:r>
        </a:p>
      </dsp:txBody>
      <dsp:txXfrm>
        <a:off x="15756" y="1014538"/>
        <a:ext cx="9044817" cy="291254"/>
      </dsp:txXfrm>
    </dsp:sp>
    <dsp:sp modelId="{A1E59B78-1129-FB45-91E7-9B980EDC821A}">
      <dsp:nvSpPr>
        <dsp:cNvPr id="0" name=""/>
        <dsp:cNvSpPr/>
      </dsp:nvSpPr>
      <dsp:spPr>
        <a:xfrm>
          <a:off x="0" y="1331238"/>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½ Credits - Lifetime Wellness (1credit) and PE (1/2 credit)</a:t>
          </a:r>
        </a:p>
      </dsp:txBody>
      <dsp:txXfrm>
        <a:off x="15756" y="1346994"/>
        <a:ext cx="9044817" cy="291254"/>
      </dsp:txXfrm>
    </dsp:sp>
    <dsp:sp modelId="{EB90C220-B4DB-F942-B92F-3A892B315817}">
      <dsp:nvSpPr>
        <dsp:cNvPr id="0" name=""/>
        <dsp:cNvSpPr/>
      </dsp:nvSpPr>
      <dsp:spPr>
        <a:xfrm>
          <a:off x="0" y="1663694"/>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½  credit - Personal Finance</a:t>
          </a:r>
        </a:p>
      </dsp:txBody>
      <dsp:txXfrm>
        <a:off x="15756" y="1679450"/>
        <a:ext cx="9044817" cy="291254"/>
      </dsp:txXfrm>
    </dsp:sp>
    <dsp:sp modelId="{44F0826D-2E47-CB4C-8C4B-E4C413D68352}">
      <dsp:nvSpPr>
        <dsp:cNvPr id="0" name=""/>
        <dsp:cNvSpPr/>
      </dsp:nvSpPr>
      <dsp:spPr>
        <a:xfrm>
          <a:off x="0" y="1996150"/>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2  Foreign Language Credits</a:t>
          </a:r>
        </a:p>
      </dsp:txBody>
      <dsp:txXfrm>
        <a:off x="15756" y="2011906"/>
        <a:ext cx="9044817" cy="291254"/>
      </dsp:txXfrm>
    </dsp:sp>
    <dsp:sp modelId="{B4601110-F6E6-EF4C-9CF8-B7D8D7873C49}">
      <dsp:nvSpPr>
        <dsp:cNvPr id="0" name=""/>
        <dsp:cNvSpPr/>
      </dsp:nvSpPr>
      <dsp:spPr>
        <a:xfrm>
          <a:off x="0" y="2328605"/>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Fine Art Credit (music, theatre or art)</a:t>
          </a:r>
        </a:p>
      </dsp:txBody>
      <dsp:txXfrm>
        <a:off x="15756" y="2344361"/>
        <a:ext cx="9044817" cy="291254"/>
      </dsp:txXfrm>
    </dsp:sp>
    <dsp:sp modelId="{2A51F458-929E-0146-9106-A11AEA602C03}">
      <dsp:nvSpPr>
        <dsp:cNvPr id="0" name=""/>
        <dsp:cNvSpPr/>
      </dsp:nvSpPr>
      <dsp:spPr>
        <a:xfrm>
          <a:off x="0" y="2661061"/>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3 Program of Study credits </a:t>
          </a:r>
        </a:p>
      </dsp:txBody>
      <dsp:txXfrm>
        <a:off x="15756" y="2676817"/>
        <a:ext cx="9044817" cy="291254"/>
      </dsp:txXfrm>
    </dsp:sp>
    <dsp:sp modelId="{EF94FB2D-4EBA-814F-A80F-F593355C8CBB}">
      <dsp:nvSpPr>
        <dsp:cNvPr id="0" name=""/>
        <dsp:cNvSpPr/>
      </dsp:nvSpPr>
      <dsp:spPr>
        <a:xfrm>
          <a:off x="0" y="2993517"/>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Computer Science credit</a:t>
          </a:r>
        </a:p>
      </dsp:txBody>
      <dsp:txXfrm>
        <a:off x="15756" y="3009273"/>
        <a:ext cx="9044817" cy="291254"/>
      </dsp:txXfrm>
    </dsp:sp>
    <dsp:sp modelId="{026B9AF2-B06E-7143-8FF0-2A951BB4110A}">
      <dsp:nvSpPr>
        <dsp:cNvPr id="0" name=""/>
        <dsp:cNvSpPr/>
      </dsp:nvSpPr>
      <dsp:spPr>
        <a:xfrm>
          <a:off x="0" y="3325973"/>
          <a:ext cx="9076329" cy="322766"/>
        </a:xfrm>
        <a:prstGeom prst="roundRect">
          <a:avLst/>
        </a:prstGeom>
        <a:solidFill>
          <a:srgbClr val="1D52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Additional Elective credits</a:t>
          </a:r>
        </a:p>
      </dsp:txBody>
      <dsp:txXfrm>
        <a:off x="15756" y="3341729"/>
        <a:ext cx="9044817" cy="29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88034-2B95-4CB6-9129-5B429B9DDC93}">
      <dsp:nvSpPr>
        <dsp:cNvPr id="0" name=""/>
        <dsp:cNvSpPr/>
      </dsp:nvSpPr>
      <dsp:spPr>
        <a:xfrm>
          <a:off x="0" y="1514"/>
          <a:ext cx="9076329" cy="767815"/>
        </a:xfrm>
        <a:prstGeom prst="roundRect">
          <a:avLst>
            <a:gd name="adj" fmla="val 10000"/>
          </a:avLst>
        </a:prstGeom>
        <a:solidFill>
          <a:srgbClr val="1D5266"/>
        </a:solidFill>
        <a:ln>
          <a:noFill/>
        </a:ln>
        <a:effectLst/>
      </dsp:spPr>
      <dsp:style>
        <a:lnRef idx="0">
          <a:scrgbClr r="0" g="0" b="0"/>
        </a:lnRef>
        <a:fillRef idx="1">
          <a:scrgbClr r="0" g="0" b="0"/>
        </a:fillRef>
        <a:effectRef idx="0">
          <a:scrgbClr r="0" g="0" b="0"/>
        </a:effectRef>
        <a:fontRef idx="minor"/>
      </dsp:style>
    </dsp:sp>
    <dsp:sp modelId="{A834A4E5-E033-4706-92E6-A9B90473F6B7}">
      <dsp:nvSpPr>
        <dsp:cNvPr id="0" name=""/>
        <dsp:cNvSpPr/>
      </dsp:nvSpPr>
      <dsp:spPr>
        <a:xfrm>
          <a:off x="232264" y="174273"/>
          <a:ext cx="422298" cy="422298"/>
        </a:xfrm>
        <a:prstGeom prst="rect">
          <a:avLst/>
        </a:prstGeom>
        <a:blipFill>
          <a:blip xmlns:r="http://schemas.openxmlformats.org/officeDocument/2006/relationships" r:embed="rId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5E26BE-89BA-4BED-978B-F331ABBCE964}">
      <dsp:nvSpPr>
        <dsp:cNvPr id="0" name=""/>
        <dsp:cNvSpPr/>
      </dsp:nvSpPr>
      <dsp:spPr>
        <a:xfrm>
          <a:off x="886827" y="1514"/>
          <a:ext cx="8189501" cy="7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61" tIns="81261" rIns="81261" bIns="8126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Academic Counseling</a:t>
          </a:r>
        </a:p>
      </dsp:txBody>
      <dsp:txXfrm>
        <a:off x="886827" y="1514"/>
        <a:ext cx="8189501" cy="767815"/>
      </dsp:txXfrm>
    </dsp:sp>
    <dsp:sp modelId="{6D2FBCDC-B3A7-4C3C-8924-9E315A74662E}">
      <dsp:nvSpPr>
        <dsp:cNvPr id="0" name=""/>
        <dsp:cNvSpPr/>
      </dsp:nvSpPr>
      <dsp:spPr>
        <a:xfrm>
          <a:off x="0" y="961284"/>
          <a:ext cx="9076329" cy="767815"/>
        </a:xfrm>
        <a:prstGeom prst="roundRect">
          <a:avLst>
            <a:gd name="adj" fmla="val 10000"/>
          </a:avLst>
        </a:prstGeom>
        <a:solidFill>
          <a:srgbClr val="1D5266"/>
        </a:solidFill>
        <a:ln>
          <a:noFill/>
        </a:ln>
        <a:effectLst/>
      </dsp:spPr>
      <dsp:style>
        <a:lnRef idx="0">
          <a:scrgbClr r="0" g="0" b="0"/>
        </a:lnRef>
        <a:fillRef idx="1">
          <a:scrgbClr r="0" g="0" b="0"/>
        </a:fillRef>
        <a:effectRef idx="0">
          <a:scrgbClr r="0" g="0" b="0"/>
        </a:effectRef>
        <a:fontRef idx="minor"/>
      </dsp:style>
    </dsp:sp>
    <dsp:sp modelId="{2880242B-8DF2-486A-B80C-EBAFADEDEC2B}">
      <dsp:nvSpPr>
        <dsp:cNvPr id="0" name=""/>
        <dsp:cNvSpPr/>
      </dsp:nvSpPr>
      <dsp:spPr>
        <a:xfrm>
          <a:off x="232264" y="1134043"/>
          <a:ext cx="422298" cy="422298"/>
        </a:xfrm>
        <a:prstGeom prst="rect">
          <a:avLst/>
        </a:prstGeom>
        <a:blipFill>
          <a:blip xmlns:r="http://schemas.openxmlformats.org/officeDocument/2006/relationships"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1168DE-DE9B-4622-B9F3-966EABCFA950}">
      <dsp:nvSpPr>
        <dsp:cNvPr id="0" name=""/>
        <dsp:cNvSpPr/>
      </dsp:nvSpPr>
      <dsp:spPr>
        <a:xfrm>
          <a:off x="886827" y="961284"/>
          <a:ext cx="8189501" cy="7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61" tIns="81261" rIns="81261" bIns="8126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College &amp; Career Counseling</a:t>
          </a:r>
        </a:p>
      </dsp:txBody>
      <dsp:txXfrm>
        <a:off x="886827" y="961284"/>
        <a:ext cx="8189501" cy="767815"/>
      </dsp:txXfrm>
    </dsp:sp>
    <dsp:sp modelId="{D6763B60-B325-4901-929E-404D4D55AF09}">
      <dsp:nvSpPr>
        <dsp:cNvPr id="0" name=""/>
        <dsp:cNvSpPr/>
      </dsp:nvSpPr>
      <dsp:spPr>
        <a:xfrm>
          <a:off x="0" y="1921054"/>
          <a:ext cx="9076329" cy="767815"/>
        </a:xfrm>
        <a:prstGeom prst="roundRect">
          <a:avLst>
            <a:gd name="adj" fmla="val 10000"/>
          </a:avLst>
        </a:prstGeom>
        <a:solidFill>
          <a:srgbClr val="1D5266"/>
        </a:solidFill>
        <a:ln>
          <a:noFill/>
        </a:ln>
        <a:effectLst/>
      </dsp:spPr>
      <dsp:style>
        <a:lnRef idx="0">
          <a:scrgbClr r="0" g="0" b="0"/>
        </a:lnRef>
        <a:fillRef idx="1">
          <a:scrgbClr r="0" g="0" b="0"/>
        </a:fillRef>
        <a:effectRef idx="0">
          <a:scrgbClr r="0" g="0" b="0"/>
        </a:effectRef>
        <a:fontRef idx="minor"/>
      </dsp:style>
    </dsp:sp>
    <dsp:sp modelId="{F61EB988-9C5B-4DFF-B705-2AE8A33EC255}">
      <dsp:nvSpPr>
        <dsp:cNvPr id="0" name=""/>
        <dsp:cNvSpPr/>
      </dsp:nvSpPr>
      <dsp:spPr>
        <a:xfrm>
          <a:off x="232264" y="2093813"/>
          <a:ext cx="422298" cy="422298"/>
        </a:xfrm>
        <a:prstGeom prst="rect">
          <a:avLst/>
        </a:prstGeom>
        <a:blipFill>
          <a:blip xmlns:r="http://schemas.openxmlformats.org/officeDocument/2006/relationships" r:embed="rId5">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1EEE05-AFB2-4647-8294-6FE64A37E05E}">
      <dsp:nvSpPr>
        <dsp:cNvPr id="0" name=""/>
        <dsp:cNvSpPr/>
      </dsp:nvSpPr>
      <dsp:spPr>
        <a:xfrm>
          <a:off x="886827" y="1921054"/>
          <a:ext cx="8189501" cy="7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61" tIns="81261" rIns="81261" bIns="8126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Social / Emotional Counseling</a:t>
          </a:r>
        </a:p>
      </dsp:txBody>
      <dsp:txXfrm>
        <a:off x="886827" y="1921054"/>
        <a:ext cx="8189501" cy="767815"/>
      </dsp:txXfrm>
    </dsp:sp>
    <dsp:sp modelId="{3DA036CB-7896-499A-AEC6-6E64B13CFD9A}">
      <dsp:nvSpPr>
        <dsp:cNvPr id="0" name=""/>
        <dsp:cNvSpPr/>
      </dsp:nvSpPr>
      <dsp:spPr>
        <a:xfrm>
          <a:off x="0" y="2880824"/>
          <a:ext cx="9076329" cy="767815"/>
        </a:xfrm>
        <a:prstGeom prst="roundRect">
          <a:avLst>
            <a:gd name="adj" fmla="val 10000"/>
          </a:avLst>
        </a:prstGeom>
        <a:solidFill>
          <a:srgbClr val="1D5266"/>
        </a:solidFill>
        <a:ln>
          <a:noFill/>
        </a:ln>
        <a:effectLst/>
      </dsp:spPr>
      <dsp:style>
        <a:lnRef idx="0">
          <a:scrgbClr r="0" g="0" b="0"/>
        </a:lnRef>
        <a:fillRef idx="1">
          <a:scrgbClr r="0" g="0" b="0"/>
        </a:fillRef>
        <a:effectRef idx="0">
          <a:scrgbClr r="0" g="0" b="0"/>
        </a:effectRef>
        <a:fontRef idx="minor"/>
      </dsp:style>
    </dsp:sp>
    <dsp:sp modelId="{7125A76F-4559-4AB7-8EC8-3F677806D0D0}">
      <dsp:nvSpPr>
        <dsp:cNvPr id="0" name=""/>
        <dsp:cNvSpPr/>
      </dsp:nvSpPr>
      <dsp:spPr>
        <a:xfrm>
          <a:off x="232264" y="3053582"/>
          <a:ext cx="422298" cy="422298"/>
        </a:xfrm>
        <a:prstGeom prst="rect">
          <a:avLst/>
        </a:prstGeom>
        <a:blipFill>
          <a:blip xmlns:r="http://schemas.openxmlformats.org/officeDocument/2006/relationships"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2B16D-148A-48DE-8B62-99562A7FD9F6}">
      <dsp:nvSpPr>
        <dsp:cNvPr id="0" name=""/>
        <dsp:cNvSpPr/>
      </dsp:nvSpPr>
      <dsp:spPr>
        <a:xfrm>
          <a:off x="886827" y="2880824"/>
          <a:ext cx="8189501" cy="7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61" tIns="81261" rIns="81261" bIns="8126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We can also connect you and your family with resources (through our school social worker) and equip you with tools to succeed. </a:t>
          </a:r>
        </a:p>
      </dsp:txBody>
      <dsp:txXfrm>
        <a:off x="886827" y="2880824"/>
        <a:ext cx="8189501" cy="7678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56918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00312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63161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655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16915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222264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04320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589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53473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29082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11/21/24</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12092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11/21/24</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73472244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john.brown@rcstn.net" TargetMode="Externa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duation Powerpoint">
            <a:hlinkClick r:id="" action="ppaction://media"/>
            <a:extLst>
              <a:ext uri="{FF2B5EF4-FFF2-40B4-BE49-F238E27FC236}">
                <a16:creationId xmlns:a16="http://schemas.microsoft.com/office/drawing/2014/main" id="{1C4DFC93-B52F-D9DC-53E6-B7A03DB795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1588"/>
            <a:ext cx="12192000" cy="6858000"/>
          </a:xfrm>
          <a:prstGeom prst="rect">
            <a:avLst/>
          </a:prstGeom>
        </p:spPr>
      </p:pic>
      <p:sp>
        <p:nvSpPr>
          <p:cNvPr id="11" name="Rectangle 10">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BFDC8-DEA0-28AD-6453-07008A01BAAA}"/>
              </a:ext>
            </a:extLst>
          </p:cNvPr>
          <p:cNvSpPr>
            <a:spLocks noGrp="1"/>
          </p:cNvSpPr>
          <p:nvPr>
            <p:ph type="ctrTitle"/>
          </p:nvPr>
        </p:nvSpPr>
        <p:spPr>
          <a:xfrm>
            <a:off x="2758440" y="3011054"/>
            <a:ext cx="6675120" cy="1188720"/>
          </a:xfrm>
          <a:solidFill>
            <a:srgbClr val="1D5266">
              <a:alpha val="69966"/>
            </a:srgbClr>
          </a:solidFill>
        </p:spPr>
        <p:txBody>
          <a:bodyPr wrap="square" lIns="0" tIns="0" rIns="0" bIns="0">
            <a:normAutofit fontScale="90000"/>
          </a:bodyPr>
          <a:lstStyle/>
          <a:p>
            <a:pPr algn="ctr"/>
            <a:r>
              <a:rPr lang="en-US" dirty="0">
                <a:solidFill>
                  <a:srgbClr val="FFFFFF"/>
                </a:solidFill>
              </a:rPr>
              <a:t>High School Scheduling Session</a:t>
            </a:r>
            <a:br>
              <a:rPr lang="en-US" dirty="0">
                <a:solidFill>
                  <a:srgbClr val="FFFFFF"/>
                </a:solidFill>
              </a:rPr>
            </a:br>
            <a:r>
              <a:rPr lang="en-US" dirty="0">
                <a:solidFill>
                  <a:srgbClr val="FFFFFF"/>
                </a:solidFill>
              </a:rPr>
              <a:t>				</a:t>
            </a:r>
            <a:r>
              <a:rPr lang="en-US" i="1" dirty="0">
                <a:solidFill>
                  <a:srgbClr val="FFFFFF"/>
                </a:solidFill>
              </a:rPr>
              <a:t>For Seniors</a:t>
            </a:r>
          </a:p>
        </p:txBody>
      </p:sp>
      <p:sp>
        <p:nvSpPr>
          <p:cNvPr id="3" name="Subtitle 2">
            <a:extLst>
              <a:ext uri="{FF2B5EF4-FFF2-40B4-BE49-F238E27FC236}">
                <a16:creationId xmlns:a16="http://schemas.microsoft.com/office/drawing/2014/main" id="{EC8285F3-AF40-D875-B998-FF1416112E74}"/>
              </a:ext>
            </a:extLst>
          </p:cNvPr>
          <p:cNvSpPr>
            <a:spLocks noGrp="1"/>
          </p:cNvSpPr>
          <p:nvPr>
            <p:ph type="subTitle" idx="1"/>
          </p:nvPr>
        </p:nvSpPr>
        <p:spPr>
          <a:xfrm>
            <a:off x="3260436" y="4193309"/>
            <a:ext cx="5671128" cy="319092"/>
          </a:xfrm>
          <a:solidFill>
            <a:srgbClr val="914526">
              <a:alpha val="70000"/>
            </a:srgbClr>
          </a:solidFill>
        </p:spPr>
        <p:txBody>
          <a:bodyPr lIns="0" tIns="0" rIns="0" bIns="0" anchor="ctr">
            <a:normAutofit/>
          </a:bodyPr>
          <a:lstStyle/>
          <a:p>
            <a:pPr algn="ctr"/>
            <a:r>
              <a:rPr lang="en-US" sz="1600" dirty="0">
                <a:solidFill>
                  <a:srgbClr val="FFFFFF"/>
                </a:solidFill>
              </a:rPr>
              <a:t>RCS School Counseling Department</a:t>
            </a:r>
          </a:p>
        </p:txBody>
      </p:sp>
    </p:spTree>
    <p:extLst>
      <p:ext uri="{BB962C8B-B14F-4D97-AF65-F5344CB8AC3E}">
        <p14:creationId xmlns:p14="http://schemas.microsoft.com/office/powerpoint/2010/main" val="347904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8B30-994D-4823-12AB-524680750C96}"/>
              </a:ext>
            </a:extLst>
          </p:cNvPr>
          <p:cNvSpPr>
            <a:spLocks noGrp="1"/>
          </p:cNvSpPr>
          <p:nvPr>
            <p:ph type="title"/>
          </p:nvPr>
        </p:nvSpPr>
        <p:spPr>
          <a:xfrm>
            <a:off x="212437" y="157018"/>
            <a:ext cx="9076329" cy="1064277"/>
          </a:xfrm>
        </p:spPr>
        <p:txBody>
          <a:bodyPr/>
          <a:lstStyle/>
          <a:p>
            <a:r>
              <a:rPr lang="en-US" dirty="0"/>
              <a:t>Electives at ERHS</a:t>
            </a:r>
          </a:p>
        </p:txBody>
      </p:sp>
      <p:sp>
        <p:nvSpPr>
          <p:cNvPr id="10" name="Content Placeholder 2">
            <a:extLst>
              <a:ext uri="{FF2B5EF4-FFF2-40B4-BE49-F238E27FC236}">
                <a16:creationId xmlns:a16="http://schemas.microsoft.com/office/drawing/2014/main" id="{DEAF6A6F-0CC0-DA9E-205C-F67CCACC5F0E}"/>
              </a:ext>
            </a:extLst>
          </p:cNvPr>
          <p:cNvSpPr>
            <a:spLocks noGrp="1"/>
          </p:cNvSpPr>
          <p:nvPr>
            <p:ph idx="1"/>
          </p:nvPr>
        </p:nvSpPr>
        <p:spPr>
          <a:xfrm>
            <a:off x="1104900" y="1318437"/>
            <a:ext cx="9982200" cy="4853763"/>
          </a:xfrm>
        </p:spPr>
        <p:txBody>
          <a:bodyPr>
            <a:normAutofit fontScale="70000" lnSpcReduction="20000"/>
          </a:bodyPr>
          <a:lstStyle/>
          <a:p>
            <a:pPr marL="0" marR="0" indent="0">
              <a:spcBef>
                <a:spcPts val="0"/>
              </a:spcBef>
              <a:spcAft>
                <a:spcPts val="0"/>
              </a:spcAft>
              <a:buNone/>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Business: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Foreign Language: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Computer Applications (9-12) 			Spanish III - A/B  in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II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*Advanced Comp App 10-12(taken Comp Apps)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Business Communications(10</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Fine Arts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Intro to Business/Marketing (9</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-11</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Georgia" panose="02040502050405020303" pitchFamily="18" charset="0"/>
                <a:cs typeface="Times New Roman" panose="02020603050405020304" pitchFamily="18" charset="0"/>
              </a:rPr>
              <a:t>Art I (9-12)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Marketing Management I (10</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Georgia" panose="02040502050405020303" pitchFamily="18" charset="0"/>
                <a:cs typeface="Times New Roman" panose="02020603050405020304" pitchFamily="18" charset="0"/>
              </a:rPr>
              <a:t>Art II  (10-12)</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(A/B in Art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Marketing Management II (10-12)			Art III (11-12)*Art 1 and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Business Practicum (11-12)*Must be 3</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rd</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class 		Fiber/Textiles II(10-12)(A/B Art 1)                                                                					Fiber/Text 3(11-12) Art 1 &amp; Text II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65760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AP Studio Art *1,2,3 or permission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Family and Consumer Science</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Band-Marching &amp;Concert (2 class)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Teaching as a Profession I (9-12)			Theatre Arts I (9-12)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Teaching as a Profession II (9-12)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Theatre Arts II (10-12)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Teaching as a Profession Practicum (10-12) 		Chorus</a:t>
            </a: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Medical</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History</a:t>
            </a:r>
            <a:endParaRPr lang="en-US" sz="20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Health Science (9-10)				TN History (11-12)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Anatomy (10-12)				Ancient History (9-12)</a:t>
            </a: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Diagnostic (</a:t>
            </a:r>
            <a:r>
              <a:rPr lang="en-US" dirty="0">
                <a:latin typeface="Times New Roman" panose="02020603050405020304" pitchFamily="18" charset="0"/>
                <a:ea typeface="Calibri" panose="020F0502020204030204" pitchFamily="34" charset="0"/>
                <a:cs typeface="Times New Roman" panose="02020603050405020304" pitchFamily="18" charset="0"/>
              </a:rPr>
              <a:t>10-12) *Fall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World Geography (10</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Medical Therapeutics (10-12) 		              	Gen Lit WWII (9-12)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Clinical Internship*</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Therap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or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Diag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(11-12)		Sociology (10-12)		         </a:t>
            </a: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*Offered Spring 25 for Diagnostic students only		African American History (10-12)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3746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FF4F-F325-15B3-5447-A9D873DF9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8736C-242B-0444-5530-D775B608069A}"/>
              </a:ext>
            </a:extLst>
          </p:cNvPr>
          <p:cNvSpPr>
            <a:spLocks noGrp="1"/>
          </p:cNvSpPr>
          <p:nvPr>
            <p:ph type="title"/>
          </p:nvPr>
        </p:nvSpPr>
        <p:spPr>
          <a:xfrm>
            <a:off x="212437" y="157018"/>
            <a:ext cx="9076329" cy="1064277"/>
          </a:xfrm>
        </p:spPr>
        <p:txBody>
          <a:bodyPr/>
          <a:lstStyle/>
          <a:p>
            <a:r>
              <a:rPr lang="en-US" dirty="0"/>
              <a:t>Electives at ERHS</a:t>
            </a:r>
          </a:p>
        </p:txBody>
      </p:sp>
      <p:sp>
        <p:nvSpPr>
          <p:cNvPr id="5" name="Content Placeholder 2">
            <a:extLst>
              <a:ext uri="{FF2B5EF4-FFF2-40B4-BE49-F238E27FC236}">
                <a16:creationId xmlns:a16="http://schemas.microsoft.com/office/drawing/2014/main" id="{E92011CE-BBDD-80AC-FAD7-0D4137E5E3FB}"/>
              </a:ext>
            </a:extLst>
          </p:cNvPr>
          <p:cNvSpPr>
            <a:spLocks noGrp="1"/>
          </p:cNvSpPr>
          <p:nvPr>
            <p:ph idx="1"/>
          </p:nvPr>
        </p:nvSpPr>
        <p:spPr>
          <a:xfrm>
            <a:off x="1086239" y="1226433"/>
            <a:ext cx="9982200" cy="5305646"/>
          </a:xfrm>
        </p:spPr>
        <p:txBody>
          <a:bodyPr>
            <a:normAutofit fontScale="55000" lnSpcReduction="20000"/>
          </a:bodyPr>
          <a:lstStyle/>
          <a:p>
            <a:pPr marL="0" marR="0" indent="0">
              <a:spcBef>
                <a:spcPts val="0"/>
              </a:spcBef>
              <a:spcAft>
                <a:spcPts val="0"/>
              </a:spcAft>
              <a:buNone/>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Agriculture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Agriscience or Adv Agriscience (9</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and 10th)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Ag. Engineering (11</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Principals of Ag Mechanics (10</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-12th)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Dual Classes*Not Middle College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Large Animal (10-12)					DE Psychology (11</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Vol 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Vet Science (10-12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DE Speech (11-12)Vol St or APSU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Greenhouse (10</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DE Pre-Cal(11-12) APSU or Vol 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Landscape (10</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DE Statistics (11-12) (APSU)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Food Science/Safety (10</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-11</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DE Art (11-12) (Vol St or APSU)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Adv Food Safety (11</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DE Intro to Crim Just I&amp;II (APSU)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Workbase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Learning (12) *need permission				</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Coding I&amp;II (Vol St) (11-12)</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DE Education 2100APSU or Vol St																		</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Animal Science (UTM)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DE Ag Business (UTM)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Other Electives</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Sociology (11-12)</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Journalism (10-12) *application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Dual TCAT Classes</a:t>
            </a:r>
            <a:r>
              <a:rPr lang="en-US" b="1" u="sng"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*TCAT Portland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(Fall &amp; Spring 7:30-9 – must have transportation)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Genre Lit – Mythology (10-12)							  </a:t>
            </a: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Creative Writing (9</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-12</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Machine Tool *TCAT Portland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Human Anatomy (11-12) 					Welding * TCAT Portland &amp;SHS 3</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rd</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block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AP Biology (11-12)					Construction *TCAT Portland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Physics (11-12)																Computer Tech *TCAT Portland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Service Learning (11-12)					Admin Assistant *TCAT Portland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PE I (-12)																Adv. Manufacturing *TCAT Portland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Weights &amp; Conditioning															Cosmetology *TCAT Portland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Athletic Block (list sport)					HVAC (at SHS 3</a:t>
            </a:r>
            <a:r>
              <a:rPr lang="en-US" sz="2000" baseline="30000" dirty="0">
                <a:effectLst/>
                <a:latin typeface="Times New Roman" panose="02020603050405020304" pitchFamily="18" charset="0"/>
                <a:ea typeface="Calibri" panose="020F0502020204030204" pitchFamily="34" charset="0"/>
                <a:cs typeface="Times New Roman" panose="02020603050405020304" pitchFamily="18" charset="0"/>
              </a:rPr>
              <a:t>rd</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block)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*Study Hall – For middle college or 7am Dual students only	</a:t>
            </a:r>
            <a:endParaRPr lang="en-US" dirty="0"/>
          </a:p>
        </p:txBody>
      </p:sp>
    </p:spTree>
    <p:extLst>
      <p:ext uri="{BB962C8B-B14F-4D97-AF65-F5344CB8AC3E}">
        <p14:creationId xmlns:p14="http://schemas.microsoft.com/office/powerpoint/2010/main" val="388544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C955-4BAD-30D9-BCFE-169BA4D9C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83831-06A0-52E2-CE69-BCC1A52951FB}"/>
              </a:ext>
            </a:extLst>
          </p:cNvPr>
          <p:cNvSpPr>
            <a:spLocks noGrp="1"/>
          </p:cNvSpPr>
          <p:nvPr>
            <p:ph type="title"/>
          </p:nvPr>
        </p:nvSpPr>
        <p:spPr>
          <a:xfrm>
            <a:off x="212437" y="157018"/>
            <a:ext cx="9076329" cy="1064277"/>
          </a:xfrm>
        </p:spPr>
        <p:txBody>
          <a:bodyPr/>
          <a:lstStyle/>
          <a:p>
            <a:r>
              <a:rPr lang="en-US" dirty="0"/>
              <a:t>Electives at ERHS</a:t>
            </a:r>
          </a:p>
        </p:txBody>
      </p:sp>
      <p:sp>
        <p:nvSpPr>
          <p:cNvPr id="6" name="Content Placeholder 2">
            <a:extLst>
              <a:ext uri="{FF2B5EF4-FFF2-40B4-BE49-F238E27FC236}">
                <a16:creationId xmlns:a16="http://schemas.microsoft.com/office/drawing/2014/main" id="{65522780-6F17-173D-7FC2-F8AAA7B80F76}"/>
              </a:ext>
            </a:extLst>
          </p:cNvPr>
          <p:cNvSpPr>
            <a:spLocks noGrp="1"/>
          </p:cNvSpPr>
          <p:nvPr>
            <p:ph idx="1"/>
          </p:nvPr>
        </p:nvSpPr>
        <p:spPr>
          <a:xfrm>
            <a:off x="1074004" y="1147664"/>
            <a:ext cx="9982200" cy="5710335"/>
          </a:xfrm>
        </p:spPr>
        <p:txBody>
          <a:bodyPr>
            <a:normAutofit fontScale="47500" lnSpcReduction="20000"/>
          </a:bodyPr>
          <a:lstStyle/>
          <a:p>
            <a:pPr marL="0" marR="0" indent="0">
              <a:spcBef>
                <a:spcPts val="0"/>
              </a:spcBef>
              <a:spcAft>
                <a:spcPts val="0"/>
              </a:spcAft>
              <a:buNone/>
            </a:pPr>
            <a:r>
              <a:rPr lang="en-US" sz="2500" b="1" u="sng" dirty="0">
                <a:effectLst/>
                <a:latin typeface="Times New Roman" panose="02020603050405020304" pitchFamily="18" charset="0"/>
                <a:ea typeface="Calibri" panose="020F0502020204030204" pitchFamily="34" charset="0"/>
                <a:cs typeface="Times New Roman" panose="02020603050405020304" pitchFamily="18" charset="0"/>
              </a:rPr>
              <a:t>SHS – Trade School Classes for 2022-2023 </a:t>
            </a: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*Courses have a limited number of spots for our school (ROTC 26, Cosmetology </a:t>
            </a:r>
            <a:r>
              <a:rPr lang="en-US" sz="2500" b="1" dirty="0">
                <a:latin typeface="Times New Roman" panose="02020603050405020304" pitchFamily="18" charset="0"/>
                <a:ea typeface="Calibri" panose="020F0502020204030204" pitchFamily="34" charset="0"/>
                <a:cs typeface="Times New Roman" panose="02020603050405020304" pitchFamily="18" charset="0"/>
              </a:rPr>
              <a:t>&amp;</a:t>
            </a: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 Digital Design 8, Accounting 3, all other courses are limited to 5 spots) **Some classes may not be offered every year**</a:t>
            </a:r>
          </a:p>
          <a:p>
            <a:pPr marL="0" marR="0" indent="0">
              <a:spcBef>
                <a:spcPts val="0"/>
              </a:spcBef>
              <a:spcAft>
                <a:spcPts val="0"/>
              </a:spcAft>
              <a:buNone/>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Cosmetology</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Cosmetology I,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Cosme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II,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Cosme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III, DE Cosmetology (offered at TCAT – must apply – must have finished 1-3)</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Construction </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Fund of Construction, Construction 1 (must have taken Fund of Const), Construction 2 (have taken Fund &amp; 1)</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Criminal Justice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Criminal Justice 1, Criminal Justice 2 (must have taken 1), Criminal Justice 3(must have taken 1 &amp; 2)</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Culinary</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–Culinary Arts 1,  Culinary 2 (must have taken 1), Culinary 3 ( must have taken 1 &amp; 2)</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Digital Design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Digital Design 1, Digital Design 2 (must have taken 1), Digital Design 3 (must have taken 1 &amp; 2)</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Nursing</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Nursing A &amp; B – Fall &amp; Spring *MUST TAKE BOTH (must have taken Health Sc &amp; Anatomy &amp; Med Therapeutics)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Automotive Maintenance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Maintenance &amp; Light Repair I, MLR II ( must have taken I), MLR III (must have taken 1 &amp; 2)</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HVAC Dual</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HVAC 1, HVAC 2, HVAC 3 - *Must be a Jr or Sr to take TCAT class.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ROTC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ROTC I-VIII (Fall &amp; Spring)</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Engineering by Design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Prin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of Engineering &amp; Technology, Engineering Design I (must have taken Principals)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Accounting</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Accounting 1 (must have had Intro to Bus), Accounting 2 (must have had Acct 1)</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Fashion Design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Found of Fashion, Fashion Design(must have had Found), Adv Fashion Design (had Fashion Design)</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American Bus Legal Systems and Bus Econ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Meets the Govt &amp; Econ graduation requirement - *Seniors only</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Entrepreneurship</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  must have taken Intro to Bus and Marketing 1.</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29987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48532-164D-CF24-392B-EBD44E6C8E51}"/>
              </a:ext>
            </a:extLst>
          </p:cNvPr>
          <p:cNvSpPr>
            <a:spLocks noGrp="1"/>
          </p:cNvSpPr>
          <p:nvPr>
            <p:ph type="title"/>
          </p:nvPr>
        </p:nvSpPr>
        <p:spPr>
          <a:xfrm>
            <a:off x="960120" y="378139"/>
            <a:ext cx="4840316" cy="1507398"/>
          </a:xfrm>
        </p:spPr>
        <p:txBody>
          <a:bodyPr anchor="ctr">
            <a:normAutofit/>
          </a:bodyPr>
          <a:lstStyle/>
          <a:p>
            <a:r>
              <a:rPr lang="en-US" dirty="0"/>
              <a:t>How Can I Get More Involved in School?</a:t>
            </a:r>
          </a:p>
        </p:txBody>
      </p:sp>
      <p:sp>
        <p:nvSpPr>
          <p:cNvPr id="3" name="Content Placeholder 2">
            <a:extLst>
              <a:ext uri="{FF2B5EF4-FFF2-40B4-BE49-F238E27FC236}">
                <a16:creationId xmlns:a16="http://schemas.microsoft.com/office/drawing/2014/main" id="{8F0F691A-EA6A-D353-2977-FDB00E522BF1}"/>
              </a:ext>
            </a:extLst>
          </p:cNvPr>
          <p:cNvSpPr>
            <a:spLocks noGrp="1"/>
          </p:cNvSpPr>
          <p:nvPr>
            <p:ph idx="1"/>
          </p:nvPr>
        </p:nvSpPr>
        <p:spPr>
          <a:xfrm>
            <a:off x="646545" y="2087418"/>
            <a:ext cx="5357091" cy="3731491"/>
          </a:xfrm>
        </p:spPr>
        <p:txBody>
          <a:bodyPr anchor="t">
            <a:noAutofit/>
          </a:bodyPr>
          <a:lstStyle/>
          <a:p>
            <a:pPr marL="0" indent="0">
              <a:lnSpc>
                <a:spcPct val="100000"/>
              </a:lnSpc>
              <a:buNone/>
            </a:pPr>
            <a:r>
              <a:rPr lang="en-US" sz="1600" b="1" u="sng" dirty="0"/>
              <a:t>Join a Club</a:t>
            </a:r>
          </a:p>
          <a:p>
            <a:pPr marL="560070" lvl="1" indent="-285750">
              <a:lnSpc>
                <a:spcPct val="100000"/>
              </a:lnSpc>
              <a:buFont typeface="Arial" panose="020B0604020202020204" pitchFamily="34" charset="0"/>
              <a:buChar char="•"/>
            </a:pPr>
            <a:r>
              <a:rPr lang="en-US" sz="1600" dirty="0"/>
              <a:t>Course specific</a:t>
            </a:r>
          </a:p>
          <a:p>
            <a:pPr marL="880110" lvl="3" indent="-285750">
              <a:lnSpc>
                <a:spcPct val="100000"/>
              </a:lnSpc>
              <a:buFont typeface="Arial" panose="020B0604020202020204" pitchFamily="34" charset="0"/>
              <a:buChar char="•"/>
            </a:pPr>
            <a:r>
              <a:rPr lang="en-US" sz="1200" dirty="0"/>
              <a:t>HOSA (Medical)</a:t>
            </a:r>
          </a:p>
          <a:p>
            <a:pPr marL="880110" lvl="3" indent="-285750">
              <a:lnSpc>
                <a:spcPct val="100000"/>
              </a:lnSpc>
              <a:buFont typeface="Arial" panose="020B0604020202020204" pitchFamily="34" charset="0"/>
              <a:buChar char="•"/>
            </a:pPr>
            <a:r>
              <a:rPr lang="en-US" sz="1200" dirty="0"/>
              <a:t>FTA (Future Teachers)</a:t>
            </a:r>
          </a:p>
          <a:p>
            <a:pPr marL="880110" lvl="3" indent="-285750">
              <a:lnSpc>
                <a:spcPct val="100000"/>
              </a:lnSpc>
              <a:buFont typeface="Arial" panose="020B0604020202020204" pitchFamily="34" charset="0"/>
              <a:buChar char="•"/>
            </a:pPr>
            <a:r>
              <a:rPr lang="en-US" sz="1200" dirty="0"/>
              <a:t>FBLA (Business)</a:t>
            </a:r>
          </a:p>
          <a:p>
            <a:pPr marL="880110" lvl="3" indent="-285750">
              <a:lnSpc>
                <a:spcPct val="100000"/>
              </a:lnSpc>
              <a:buFont typeface="Arial" panose="020B0604020202020204" pitchFamily="34" charset="0"/>
              <a:buChar char="•"/>
            </a:pPr>
            <a:r>
              <a:rPr lang="en-US" sz="1200" dirty="0"/>
              <a:t>FFA (Ag)</a:t>
            </a:r>
          </a:p>
          <a:p>
            <a:pPr marL="880110" lvl="3" indent="-285750">
              <a:lnSpc>
                <a:spcPct val="100000"/>
              </a:lnSpc>
              <a:buFont typeface="Arial" panose="020B0604020202020204" pitchFamily="34" charset="0"/>
              <a:buChar char="•"/>
            </a:pPr>
            <a:r>
              <a:rPr lang="en-US" sz="1200" dirty="0"/>
              <a:t>NAHS (Art)</a:t>
            </a:r>
          </a:p>
          <a:p>
            <a:pPr marL="560070" lvl="1" indent="-285750">
              <a:lnSpc>
                <a:spcPct val="100000"/>
              </a:lnSpc>
              <a:buFont typeface="Arial" panose="020B0604020202020204" pitchFamily="34" charset="0"/>
              <a:buChar char="•"/>
            </a:pPr>
            <a:r>
              <a:rPr lang="en-US" sz="1600" dirty="0"/>
              <a:t>Interest-based</a:t>
            </a:r>
          </a:p>
          <a:p>
            <a:pPr marL="880110" lvl="3" indent="-285750">
              <a:lnSpc>
                <a:spcPct val="100000"/>
              </a:lnSpc>
              <a:buFont typeface="Arial" panose="020B0604020202020204" pitchFamily="34" charset="0"/>
              <a:buChar char="•"/>
            </a:pPr>
            <a:r>
              <a:rPr lang="en-US" sz="1200" dirty="0"/>
              <a:t>FCA</a:t>
            </a:r>
          </a:p>
          <a:p>
            <a:pPr marL="880110" lvl="3" indent="-285750">
              <a:lnSpc>
                <a:spcPct val="100000"/>
              </a:lnSpc>
              <a:buFont typeface="Arial" panose="020B0604020202020204" pitchFamily="34" charset="0"/>
              <a:buChar char="•"/>
            </a:pPr>
            <a:r>
              <a:rPr lang="en-US" sz="1200" dirty="0"/>
              <a:t>Travel Club</a:t>
            </a:r>
          </a:p>
          <a:p>
            <a:pPr marL="560070" lvl="1" indent="-285750">
              <a:lnSpc>
                <a:spcPct val="100000"/>
              </a:lnSpc>
              <a:buFont typeface="Arial" panose="020B0604020202020204" pitchFamily="34" charset="0"/>
              <a:buChar char="•"/>
            </a:pPr>
            <a:r>
              <a:rPr lang="en-US" sz="1600" dirty="0"/>
              <a:t>Other</a:t>
            </a:r>
          </a:p>
          <a:p>
            <a:pPr marL="880110" lvl="3" indent="-285750">
              <a:lnSpc>
                <a:spcPct val="100000"/>
              </a:lnSpc>
              <a:buFont typeface="Arial" panose="020B0604020202020204" pitchFamily="34" charset="0"/>
              <a:buChar char="•"/>
            </a:pPr>
            <a:r>
              <a:rPr lang="en-US" sz="1200" dirty="0"/>
              <a:t>Beta Club</a:t>
            </a:r>
          </a:p>
          <a:p>
            <a:pPr marL="880110" lvl="3" indent="-285750">
              <a:lnSpc>
                <a:spcPct val="100000"/>
              </a:lnSpc>
              <a:buFont typeface="Arial" panose="020B0604020202020204" pitchFamily="34" charset="0"/>
              <a:buChar char="•"/>
            </a:pPr>
            <a:r>
              <a:rPr lang="en-US" sz="1200" dirty="0"/>
              <a:t>National Honor Society</a:t>
            </a:r>
          </a:p>
          <a:p>
            <a:pPr marL="880110" lvl="3" indent="-285750">
              <a:lnSpc>
                <a:spcPct val="100000"/>
              </a:lnSpc>
              <a:buFont typeface="Arial" panose="020B0604020202020204" pitchFamily="34" charset="0"/>
              <a:buChar char="•"/>
            </a:pPr>
            <a:r>
              <a:rPr lang="en-US" sz="1200" dirty="0"/>
              <a:t>Student Council</a:t>
            </a:r>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7" name="Graphic 6" descr="Users">
            <a:extLst>
              <a:ext uri="{FF2B5EF4-FFF2-40B4-BE49-F238E27FC236}">
                <a16:creationId xmlns:a16="http://schemas.microsoft.com/office/drawing/2014/main" id="{1724B641-7546-8FD5-7BFE-D7B9210FDA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8669" y="182688"/>
            <a:ext cx="4848551" cy="4848551"/>
          </a:xfrm>
          <a:prstGeom prst="rect">
            <a:avLst/>
          </a:prstGeom>
        </p:spPr>
      </p:pic>
      <p:sp>
        <p:nvSpPr>
          <p:cNvPr id="5" name="TextBox 4">
            <a:extLst>
              <a:ext uri="{FF2B5EF4-FFF2-40B4-BE49-F238E27FC236}">
                <a16:creationId xmlns:a16="http://schemas.microsoft.com/office/drawing/2014/main" id="{0B193F2B-2B1C-B163-ED5C-5626C874F47C}"/>
              </a:ext>
            </a:extLst>
          </p:cNvPr>
          <p:cNvSpPr txBox="1"/>
          <p:nvPr/>
        </p:nvSpPr>
        <p:spPr>
          <a:xfrm>
            <a:off x="7550728" y="4413724"/>
            <a:ext cx="3837709" cy="1231106"/>
          </a:xfrm>
          <a:prstGeom prst="rect">
            <a:avLst/>
          </a:prstGeom>
          <a:noFill/>
        </p:spPr>
        <p:txBody>
          <a:bodyPr wrap="square">
            <a:spAutoFit/>
          </a:bodyPr>
          <a:lstStyle/>
          <a:p>
            <a:r>
              <a:rPr lang="en-US" dirty="0"/>
              <a:t>Volunteer</a:t>
            </a:r>
            <a:r>
              <a:rPr lang="en-US" b="1" dirty="0"/>
              <a:t> </a:t>
            </a:r>
            <a:r>
              <a:rPr lang="en-US" dirty="0"/>
              <a:t>Other opportunities:</a:t>
            </a:r>
          </a:p>
          <a:p>
            <a:pPr marL="605790" lvl="2" indent="-285750">
              <a:lnSpc>
                <a:spcPct val="100000"/>
              </a:lnSpc>
              <a:buFont typeface="Arial" panose="020B0604020202020204" pitchFamily="34" charset="0"/>
              <a:buChar char="•"/>
            </a:pPr>
            <a:r>
              <a:rPr lang="en-US" sz="1400" dirty="0"/>
              <a:t>Dual Enrollment Classes (Jr/Sr)</a:t>
            </a:r>
          </a:p>
          <a:p>
            <a:pPr marL="605790" lvl="2" indent="-285750">
              <a:lnSpc>
                <a:spcPct val="100000"/>
              </a:lnSpc>
              <a:buFont typeface="Arial" panose="020B0604020202020204" pitchFamily="34" charset="0"/>
              <a:buChar char="•"/>
            </a:pPr>
            <a:r>
              <a:rPr lang="en-US" sz="1400" dirty="0"/>
              <a:t>TN Governor’s School (Jr/Sr)</a:t>
            </a:r>
          </a:p>
          <a:p>
            <a:pPr marL="605790" lvl="2" indent="-285750">
              <a:lnSpc>
                <a:spcPct val="100000"/>
              </a:lnSpc>
              <a:buFont typeface="Arial" panose="020B0604020202020204" pitchFamily="34" charset="0"/>
              <a:buChar char="•"/>
            </a:pPr>
            <a:r>
              <a:rPr lang="en-US" sz="1400" dirty="0"/>
              <a:t>Boys and Girls State (Jr)</a:t>
            </a:r>
          </a:p>
          <a:p>
            <a:pPr marL="605790" lvl="2" indent="-285750">
              <a:lnSpc>
                <a:spcPct val="100000"/>
              </a:lnSpc>
              <a:buFont typeface="Arial" panose="020B0604020202020204" pitchFamily="34" charset="0"/>
              <a:buChar char="•"/>
            </a:pPr>
            <a:r>
              <a:rPr lang="en-US" sz="1400" dirty="0"/>
              <a:t>HOBY – Leadership Seminar (Soph)</a:t>
            </a:r>
          </a:p>
        </p:txBody>
      </p:sp>
    </p:spTree>
    <p:extLst>
      <p:ext uri="{BB962C8B-B14F-4D97-AF65-F5344CB8AC3E}">
        <p14:creationId xmlns:p14="http://schemas.microsoft.com/office/powerpoint/2010/main" val="2822764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887F-F2CE-171B-A3AB-03DA19D76B11}"/>
              </a:ext>
            </a:extLst>
          </p:cNvPr>
          <p:cNvSpPr>
            <a:spLocks noGrp="1"/>
          </p:cNvSpPr>
          <p:nvPr>
            <p:ph type="title"/>
          </p:nvPr>
        </p:nvSpPr>
        <p:spPr/>
        <p:txBody>
          <a:bodyPr/>
          <a:lstStyle/>
          <a:p>
            <a:r>
              <a:rPr lang="en-US"/>
              <a:t>What’s Next . . .</a:t>
            </a:r>
            <a:endParaRPr lang="en-US" dirty="0"/>
          </a:p>
        </p:txBody>
      </p:sp>
      <p:sp>
        <p:nvSpPr>
          <p:cNvPr id="3" name="Content Placeholder 2">
            <a:extLst>
              <a:ext uri="{FF2B5EF4-FFF2-40B4-BE49-F238E27FC236}">
                <a16:creationId xmlns:a16="http://schemas.microsoft.com/office/drawing/2014/main" id="{01FBA982-055E-A9C1-57FB-0DE788B54957}"/>
              </a:ext>
            </a:extLst>
          </p:cNvPr>
          <p:cNvSpPr>
            <a:spLocks noGrp="1"/>
          </p:cNvSpPr>
          <p:nvPr>
            <p:ph idx="1"/>
          </p:nvPr>
        </p:nvSpPr>
        <p:spPr/>
        <p:txBody>
          <a:bodyPr>
            <a:normAutofit lnSpcReduction="10000"/>
          </a:bodyPr>
          <a:lstStyle/>
          <a:p>
            <a:r>
              <a:rPr lang="en-US" sz="2000" u="sng" dirty="0"/>
              <a:t>Go to ERHS website</a:t>
            </a:r>
            <a:r>
              <a:rPr lang="en-US" dirty="0"/>
              <a:t>: </a:t>
            </a:r>
            <a:r>
              <a:rPr lang="en-US" sz="2000" dirty="0"/>
              <a:t>look under </a:t>
            </a:r>
            <a:r>
              <a:rPr lang="en-US" sz="2000" i="1" dirty="0"/>
              <a:t>Parents and Students</a:t>
            </a:r>
            <a:r>
              <a:rPr lang="en-US" sz="2000" dirty="0"/>
              <a:t> tab</a:t>
            </a:r>
            <a:r>
              <a:rPr lang="en-US" sz="2000" i="1" dirty="0"/>
              <a:t>, School </a:t>
            </a:r>
            <a:r>
              <a:rPr lang="en-US" i="1" dirty="0"/>
              <a:t>C</a:t>
            </a:r>
            <a:r>
              <a:rPr lang="en-US" sz="2000" i="1" dirty="0"/>
              <a:t>ounselor </a:t>
            </a:r>
            <a:r>
              <a:rPr lang="en-US" sz="2000" dirty="0"/>
              <a:t>then </a:t>
            </a:r>
            <a:r>
              <a:rPr lang="en-US" i="1" dirty="0"/>
              <a:t>H</a:t>
            </a:r>
            <a:r>
              <a:rPr lang="en-US" sz="2000" i="1" dirty="0"/>
              <a:t>igh </a:t>
            </a:r>
            <a:r>
              <a:rPr lang="en-US" i="1" dirty="0"/>
              <a:t>S</a:t>
            </a:r>
            <a:r>
              <a:rPr lang="en-US" sz="2000" i="1" dirty="0"/>
              <a:t>chool </a:t>
            </a:r>
            <a:r>
              <a:rPr lang="en-US" i="1" dirty="0"/>
              <a:t>S</a:t>
            </a:r>
            <a:r>
              <a:rPr lang="en-US" sz="2000" i="1" dirty="0"/>
              <a:t>cheduling</a:t>
            </a:r>
            <a:r>
              <a:rPr lang="en-US" sz="2000" dirty="0"/>
              <a:t>.</a:t>
            </a:r>
          </a:p>
          <a:p>
            <a:pPr marL="0" indent="0">
              <a:buNone/>
            </a:pPr>
            <a:r>
              <a:rPr lang="en-US" sz="2000" dirty="0"/>
              <a:t>	You will find the scheduling sheet, advanced policy info, Program of Study 	Options and electives that you can sign up for.</a:t>
            </a:r>
          </a:p>
          <a:p>
            <a:r>
              <a:rPr lang="en-US" sz="2000" u="sng" dirty="0"/>
              <a:t>Choose Classes</a:t>
            </a:r>
            <a:r>
              <a:rPr lang="en-US" sz="2000" dirty="0"/>
              <a:t> – Talk with your parents about the classes you should choose for next year. Mr. Brown will call you in for a meeting to request your classes.</a:t>
            </a:r>
          </a:p>
          <a:p>
            <a:r>
              <a:rPr lang="en-US" sz="2000" u="sng" dirty="0"/>
              <a:t>Sign up for Remind</a:t>
            </a:r>
            <a:r>
              <a:rPr lang="en-US" sz="2000" dirty="0"/>
              <a:t>: Information on ERHS website under High School Information,  "Remind“. </a:t>
            </a:r>
          </a:p>
          <a:p>
            <a:r>
              <a:rPr lang="en-US" sz="2000" u="sng" dirty="0"/>
              <a:t>Teams</a:t>
            </a:r>
            <a:r>
              <a:rPr lang="en-US" sz="2000" dirty="0"/>
              <a:t> – You have been added to Teams Class of 2028. Turn your notifications on to get important info.</a:t>
            </a:r>
          </a:p>
          <a:p>
            <a:endParaRPr lang="en-US" dirty="0"/>
          </a:p>
        </p:txBody>
      </p:sp>
    </p:spTree>
    <p:extLst>
      <p:ext uri="{BB962C8B-B14F-4D97-AF65-F5344CB8AC3E}">
        <p14:creationId xmlns:p14="http://schemas.microsoft.com/office/powerpoint/2010/main" val="333676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5E55-F037-CAE4-A465-5D7F6A3178BE}"/>
              </a:ext>
            </a:extLst>
          </p:cNvPr>
          <p:cNvSpPr>
            <a:spLocks noGrp="1"/>
          </p:cNvSpPr>
          <p:nvPr>
            <p:ph type="title"/>
          </p:nvPr>
        </p:nvSpPr>
        <p:spPr/>
        <p:txBody>
          <a:bodyPr/>
          <a:lstStyle/>
          <a:p>
            <a:r>
              <a:rPr lang="en-US" dirty="0"/>
              <a:t>Vol State Dual Enrollment</a:t>
            </a:r>
          </a:p>
        </p:txBody>
      </p:sp>
      <p:sp>
        <p:nvSpPr>
          <p:cNvPr id="3" name="Content Placeholder 2">
            <a:extLst>
              <a:ext uri="{FF2B5EF4-FFF2-40B4-BE49-F238E27FC236}">
                <a16:creationId xmlns:a16="http://schemas.microsoft.com/office/drawing/2014/main" id="{BAC03927-E107-A194-6D74-FC5A2C483170}"/>
              </a:ext>
            </a:extLst>
          </p:cNvPr>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Must meet Vol. State enrollment requirements: 3.6 GPA,  or</a:t>
            </a:r>
          </a:p>
          <a:p>
            <a:r>
              <a:rPr lang="en-US" altLang="en-US" dirty="0">
                <a:latin typeface="Times New Roman" panose="02020603050405020304" pitchFamily="18" charset="0"/>
                <a:cs typeface="Times New Roman" panose="02020603050405020304" pitchFamily="18" charset="0"/>
              </a:rPr>
              <a:t>3.0-3.5 GPA </a:t>
            </a:r>
            <a:r>
              <a:rPr lang="en-US" altLang="en-US" b="1" dirty="0">
                <a:latin typeface="Times New Roman" panose="02020603050405020304" pitchFamily="18" charset="0"/>
                <a:cs typeface="Times New Roman" panose="02020603050405020304" pitchFamily="18" charset="0"/>
              </a:rPr>
              <a:t>AND </a:t>
            </a:r>
            <a:r>
              <a:rPr lang="en-US" altLang="en-US" dirty="0">
                <a:latin typeface="Times New Roman" panose="02020603050405020304" pitchFamily="18" charset="0"/>
                <a:cs typeface="Times New Roman" panose="02020603050405020304" pitchFamily="18" charset="0"/>
              </a:rPr>
              <a:t>ACT: 19-Reading, 18-English, and 19-Math</a:t>
            </a:r>
          </a:p>
          <a:p>
            <a:r>
              <a:rPr lang="en-US" altLang="en-US" b="1" dirty="0">
                <a:latin typeface="Times New Roman" panose="02020603050405020304" pitchFamily="18" charset="0"/>
                <a:cs typeface="Times New Roman" panose="02020603050405020304" pitchFamily="18" charset="0"/>
              </a:rPr>
              <a:t>Cost</a:t>
            </a:r>
            <a:r>
              <a:rPr lang="en-US" altLang="en-US" dirty="0">
                <a:latin typeface="Times New Roman" panose="02020603050405020304" pitchFamily="18" charset="0"/>
                <a:cs typeface="Times New Roman" panose="02020603050405020304" pitchFamily="18" charset="0"/>
              </a:rPr>
              <a:t>: Grant pays for </a:t>
            </a:r>
            <a:r>
              <a:rPr lang="en-US" altLang="en-US" b="1" dirty="0">
                <a:latin typeface="Times New Roman" panose="02020603050405020304" pitchFamily="18" charset="0"/>
                <a:cs typeface="Times New Roman" panose="02020603050405020304" pitchFamily="18" charset="0"/>
              </a:rPr>
              <a:t>Courses 1-5. Courses 6-10 </a:t>
            </a:r>
            <a:r>
              <a:rPr lang="en-US" altLang="en-US" dirty="0">
                <a:latin typeface="Times New Roman" panose="02020603050405020304" pitchFamily="18" charset="0"/>
                <a:cs typeface="Times New Roman" panose="02020603050405020304" pitchFamily="18" charset="0"/>
              </a:rPr>
              <a:t>– Grant pays for $300 – students pay approx. $200. Students must pay for textbooks.</a:t>
            </a:r>
          </a:p>
          <a:p>
            <a:r>
              <a:rPr lang="en-US" altLang="en-US" b="1" dirty="0">
                <a:latin typeface="Times New Roman" panose="02020603050405020304" pitchFamily="18" charset="0"/>
                <a:cs typeface="Times New Roman" panose="02020603050405020304" pitchFamily="18" charset="0"/>
              </a:rPr>
              <a:t>Must maintain a 2.0 COLLEGE GPA or above or you will lose the Grant.</a:t>
            </a:r>
          </a:p>
          <a:p>
            <a:endParaRPr lang="en-US" altLang="en-US" b="1" dirty="0">
              <a:latin typeface="Times New Roman" panose="02020603050405020304" pitchFamily="18" charset="0"/>
              <a:cs typeface="Times New Roman" panose="02020603050405020304" pitchFamily="18" charset="0"/>
            </a:endParaRPr>
          </a:p>
          <a:p>
            <a:pPr marL="0" indent="0">
              <a:spcBef>
                <a:spcPts val="500"/>
              </a:spcBef>
              <a:buNone/>
            </a:pPr>
            <a:r>
              <a:rPr lang="en-US" altLang="en-US" b="1" dirty="0"/>
              <a:t>Dual Classes next yr:</a:t>
            </a:r>
            <a:r>
              <a:rPr lang="en-US" altLang="en-US" dirty="0"/>
              <a:t> Dual Psychology, Dual Speech, Dual Pre Cal (online), Dual Stats, Coding I &amp; II (online) DE Education (in person or through TEAMS).</a:t>
            </a:r>
          </a:p>
          <a:p>
            <a:endParaRPr lang="en-US" dirty="0"/>
          </a:p>
        </p:txBody>
      </p:sp>
    </p:spTree>
    <p:extLst>
      <p:ext uri="{BB962C8B-B14F-4D97-AF65-F5344CB8AC3E}">
        <p14:creationId xmlns:p14="http://schemas.microsoft.com/office/powerpoint/2010/main" val="22637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06D7-0AE9-F6E2-7669-274A6FDBE639}"/>
              </a:ext>
            </a:extLst>
          </p:cNvPr>
          <p:cNvSpPr>
            <a:spLocks noGrp="1"/>
          </p:cNvSpPr>
          <p:nvPr>
            <p:ph type="title"/>
          </p:nvPr>
        </p:nvSpPr>
        <p:spPr>
          <a:xfrm>
            <a:off x="966744" y="399750"/>
            <a:ext cx="9076329" cy="1064277"/>
          </a:xfrm>
        </p:spPr>
        <p:txBody>
          <a:bodyPr/>
          <a:lstStyle/>
          <a:p>
            <a:r>
              <a:rPr lang="en-US" dirty="0"/>
              <a:t>TN College of Applied Technology (TCAT)</a:t>
            </a:r>
          </a:p>
        </p:txBody>
      </p:sp>
      <p:sp>
        <p:nvSpPr>
          <p:cNvPr id="3" name="Content Placeholder 2">
            <a:extLst>
              <a:ext uri="{FF2B5EF4-FFF2-40B4-BE49-F238E27FC236}">
                <a16:creationId xmlns:a16="http://schemas.microsoft.com/office/drawing/2014/main" id="{1CCF3A3C-37DF-72C1-2EE9-7FC31BFE1E12}"/>
              </a:ext>
            </a:extLst>
          </p:cNvPr>
          <p:cNvSpPr>
            <a:spLocks noGrp="1"/>
          </p:cNvSpPr>
          <p:nvPr>
            <p:ph idx="1"/>
          </p:nvPr>
        </p:nvSpPr>
        <p:spPr/>
        <p:txBody>
          <a:bodyPr>
            <a:normAutofit fontScale="92500" lnSpcReduction="10000"/>
          </a:bodyPr>
          <a:lstStyle/>
          <a:p>
            <a:r>
              <a:rPr lang="en-US" altLang="en-US" b="1" dirty="0">
                <a:latin typeface="Times New Roman" panose="02020603050405020304" pitchFamily="18" charset="0"/>
                <a:cs typeface="Times New Roman" panose="02020603050405020304" pitchFamily="18" charset="0"/>
              </a:rPr>
              <a:t>Eligibility requirements</a:t>
            </a:r>
            <a:r>
              <a:rPr lang="en-US" altLang="en-US" dirty="0">
                <a:latin typeface="Times New Roman" panose="02020603050405020304" pitchFamily="18" charset="0"/>
                <a:cs typeface="Times New Roman" panose="02020603050405020304" pitchFamily="18" charset="0"/>
              </a:rPr>
              <a:t>:  Good attendance, on-track for graduation and admin approval.</a:t>
            </a:r>
          </a:p>
          <a:p>
            <a:r>
              <a:rPr lang="en-US" altLang="en-US" dirty="0">
                <a:latin typeface="Times New Roman" panose="02020603050405020304" pitchFamily="18" charset="0"/>
                <a:cs typeface="Times New Roman" panose="02020603050405020304" pitchFamily="18" charset="0"/>
              </a:rPr>
              <a:t>Requested industry certification area must have openings.</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Industry certification would be pending completion of the program after high school.</a:t>
            </a:r>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Complete TCAT application with Ms. Martin. </a:t>
            </a:r>
            <a:r>
              <a:rPr lang="en-US" altLang="en-US" b="1" dirty="0">
                <a:latin typeface="Times New Roman" panose="02020603050405020304" pitchFamily="18" charset="0"/>
                <a:cs typeface="Times New Roman" panose="02020603050405020304" pitchFamily="18" charset="0"/>
              </a:rPr>
              <a:t>Grant pays for the class – not books, tools, </a:t>
            </a:r>
            <a:r>
              <a:rPr lang="en-US" altLang="en-US" b="1" dirty="0" err="1">
                <a:latin typeface="Times New Roman" panose="02020603050405020304" pitchFamily="18" charset="0"/>
                <a:cs typeface="Times New Roman" panose="02020603050405020304" pitchFamily="18" charset="0"/>
              </a:rPr>
              <a:t>etc</a:t>
            </a:r>
            <a:r>
              <a:rPr lang="en-US" altLang="en-US" b="1" dirty="0">
                <a:latin typeface="Times New Roman" panose="02020603050405020304" pitchFamily="18" charset="0"/>
                <a:cs typeface="Times New Roman" panose="02020603050405020304" pitchFamily="18" charset="0"/>
              </a:rPr>
              <a:t>….</a:t>
            </a:r>
          </a:p>
          <a:p>
            <a:r>
              <a:rPr lang="en-US" altLang="en-US" dirty="0">
                <a:latin typeface="Times New Roman" panose="02020603050405020304" pitchFamily="18" charset="0"/>
                <a:cs typeface="Times New Roman" panose="02020603050405020304" pitchFamily="18" charset="0"/>
              </a:rPr>
              <a:t>Students must have transportation to TCAT campus in Portland.</a:t>
            </a:r>
          </a:p>
          <a:p>
            <a:r>
              <a:rPr lang="en-US" altLang="en-US" dirty="0">
                <a:latin typeface="Times New Roman" panose="02020603050405020304" pitchFamily="18" charset="0"/>
                <a:cs typeface="Times New Roman" panose="02020603050405020304" pitchFamily="18" charset="0"/>
              </a:rPr>
              <a:t>Participation hours - 7:30-9:00 M-F – </a:t>
            </a:r>
            <a:r>
              <a:rPr lang="en-US" altLang="en-US" b="1" dirty="0">
                <a:latin typeface="Times New Roman" panose="02020603050405020304" pitchFamily="18" charset="0"/>
                <a:cs typeface="Times New Roman" panose="02020603050405020304" pitchFamily="18" charset="0"/>
              </a:rPr>
              <a:t>must have transportation to and from TCAT.</a:t>
            </a:r>
          </a:p>
          <a:p>
            <a:r>
              <a:rPr lang="en-US" u="sng" dirty="0"/>
              <a:t>TCAT Majors</a:t>
            </a:r>
            <a:r>
              <a:rPr lang="en-US" dirty="0"/>
              <a:t>: Computer Tech, Admin Office, Welding, Machine Tool, Adv Manufacturing, Construction and Cosmetology. (Portland Campus)</a:t>
            </a:r>
          </a:p>
          <a:p>
            <a:endParaRPr lang="en-US" dirty="0"/>
          </a:p>
        </p:txBody>
      </p:sp>
      <p:sp>
        <p:nvSpPr>
          <p:cNvPr id="4" name="Title 1">
            <a:extLst>
              <a:ext uri="{FF2B5EF4-FFF2-40B4-BE49-F238E27FC236}">
                <a16:creationId xmlns:a16="http://schemas.microsoft.com/office/drawing/2014/main" id="{D7947541-824B-0487-1EDE-5C30CE6C7734}"/>
              </a:ext>
            </a:extLst>
          </p:cNvPr>
          <p:cNvSpPr txBox="1">
            <a:spLocks/>
          </p:cNvSpPr>
          <p:nvPr/>
        </p:nvSpPr>
        <p:spPr>
          <a:xfrm>
            <a:off x="966744" y="1082351"/>
            <a:ext cx="9076329" cy="10642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US" sz="2800" dirty="0"/>
              <a:t>Dual Enrollment and Industry Certification</a:t>
            </a:r>
          </a:p>
        </p:txBody>
      </p:sp>
    </p:spTree>
    <p:extLst>
      <p:ext uri="{BB962C8B-B14F-4D97-AF65-F5344CB8AC3E}">
        <p14:creationId xmlns:p14="http://schemas.microsoft.com/office/powerpoint/2010/main" val="189666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5DF2-A74B-0D25-FB7F-5FF003C85AA6}"/>
              </a:ext>
            </a:extLst>
          </p:cNvPr>
          <p:cNvSpPr>
            <a:spLocks noGrp="1"/>
          </p:cNvSpPr>
          <p:nvPr>
            <p:ph type="title"/>
          </p:nvPr>
        </p:nvSpPr>
        <p:spPr/>
        <p:txBody>
          <a:bodyPr/>
          <a:lstStyle/>
          <a:p>
            <a:r>
              <a:rPr lang="en-US" dirty="0"/>
              <a:t>UT Martin Dual Enrollment</a:t>
            </a:r>
          </a:p>
        </p:txBody>
      </p:sp>
      <p:sp>
        <p:nvSpPr>
          <p:cNvPr id="3" name="Content Placeholder 2">
            <a:extLst>
              <a:ext uri="{FF2B5EF4-FFF2-40B4-BE49-F238E27FC236}">
                <a16:creationId xmlns:a16="http://schemas.microsoft.com/office/drawing/2014/main" id="{A5807D57-9E77-D123-6FA6-50BC7B20E30C}"/>
              </a:ext>
            </a:extLst>
          </p:cNvPr>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Must have a 3.00 GPA for admissions, no ACT requirement for agriculture courses.</a:t>
            </a:r>
          </a:p>
          <a:p>
            <a:r>
              <a:rPr lang="en-US" altLang="en-US" dirty="0">
                <a:latin typeface="Times New Roman" panose="02020603050405020304" pitchFamily="18" charset="0"/>
                <a:cs typeface="Times New Roman" panose="02020603050405020304" pitchFamily="18" charset="0"/>
              </a:rPr>
              <a:t>Courses delivered on-line through the University of Tennessee at Martin. </a:t>
            </a:r>
          </a:p>
          <a:p>
            <a:r>
              <a:rPr lang="en-US" altLang="en-US" dirty="0">
                <a:latin typeface="Times New Roman" panose="02020603050405020304" pitchFamily="18" charset="0"/>
                <a:cs typeface="Times New Roman" panose="02020603050405020304" pitchFamily="18" charset="0"/>
              </a:rPr>
              <a:t>Put UTM Ag class on your schedule and I will get with you to complete paperwork and grant.</a:t>
            </a:r>
          </a:p>
          <a:p>
            <a:pPr marL="0" indent="0">
              <a:buNone/>
            </a:pPr>
            <a:r>
              <a:rPr lang="en-US" altLang="en-US" dirty="0">
                <a:latin typeface="Times New Roman" panose="02020603050405020304" pitchFamily="18" charset="0"/>
                <a:cs typeface="Times New Roman" panose="02020603050405020304" pitchFamily="18" charset="0"/>
              </a:rPr>
              <a:t>Dual Grant – pays for classes 1-5. Classes 6-10 Dual grant pays $300 and students pay approx. $200. Students must pay for textbooks.</a:t>
            </a:r>
          </a:p>
          <a:p>
            <a:r>
              <a:rPr lang="en-US" altLang="en-US" dirty="0">
                <a:latin typeface="Times New Roman" panose="02020603050405020304" pitchFamily="18" charset="0"/>
                <a:cs typeface="Times New Roman" panose="02020603050405020304" pitchFamily="18" charset="0"/>
              </a:rPr>
              <a:t>Class offerings </a:t>
            </a:r>
            <a:r>
              <a:rPr lang="en-US" altLang="en-US" sz="2800" dirty="0">
                <a:latin typeface="Times New Roman" panose="02020603050405020304" pitchFamily="18" charset="0"/>
                <a:cs typeface="Times New Roman" panose="02020603050405020304" pitchFamily="18" charset="0"/>
              </a:rPr>
              <a:t>–</a:t>
            </a:r>
            <a:r>
              <a:rPr lang="en-US" altLang="en-US" sz="1800" dirty="0">
                <a:cs typeface="Times New Roman" panose="02020603050405020304" pitchFamily="18" charset="0"/>
              </a:rPr>
              <a:t>Animal </a:t>
            </a:r>
            <a:r>
              <a:rPr lang="en-US" dirty="0"/>
              <a:t>Science, Ag Bus, Climate Change, Ag Sales, Exotic/Companion Animal Mgmt., Behavior or Farm/Companion Animals.</a:t>
            </a:r>
          </a:p>
          <a:p>
            <a:endParaRPr lang="en-US" dirty="0"/>
          </a:p>
        </p:txBody>
      </p:sp>
    </p:spTree>
    <p:extLst>
      <p:ext uri="{BB962C8B-B14F-4D97-AF65-F5344CB8AC3E}">
        <p14:creationId xmlns:p14="http://schemas.microsoft.com/office/powerpoint/2010/main" val="1679664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4696C-EF6E-FA8A-F9FF-5053FE247A1A}"/>
              </a:ext>
            </a:extLst>
          </p:cNvPr>
          <p:cNvSpPr>
            <a:spLocks noGrp="1"/>
          </p:cNvSpPr>
          <p:nvPr>
            <p:ph type="title"/>
          </p:nvPr>
        </p:nvSpPr>
        <p:spPr/>
        <p:txBody>
          <a:bodyPr/>
          <a:lstStyle/>
          <a:p>
            <a:r>
              <a:rPr lang="en-US" dirty="0"/>
              <a:t>APSU Dual Enrollment</a:t>
            </a:r>
          </a:p>
        </p:txBody>
      </p:sp>
      <p:sp>
        <p:nvSpPr>
          <p:cNvPr id="3" name="Content Placeholder 2">
            <a:extLst>
              <a:ext uri="{FF2B5EF4-FFF2-40B4-BE49-F238E27FC236}">
                <a16:creationId xmlns:a16="http://schemas.microsoft.com/office/drawing/2014/main" id="{1FB6AD06-0DF4-ADE1-57F2-8BA4CE705A74}"/>
              </a:ext>
            </a:extLst>
          </p:cNvPr>
          <p:cNvSpPr>
            <a:spLocks noGrp="1"/>
          </p:cNvSpPr>
          <p:nvPr>
            <p:ph idx="1"/>
          </p:nvPr>
        </p:nvSpPr>
        <p:spPr/>
        <p:txBody>
          <a:bodyPr>
            <a:normAutofit fontScale="85000" lnSpcReduction="20000"/>
          </a:bodyPr>
          <a:lstStyle/>
          <a:p>
            <a:pPr marL="0" indent="0">
              <a:buNone/>
            </a:pPr>
            <a:r>
              <a:rPr lang="en-US" altLang="en-US" dirty="0">
                <a:latin typeface="Times New Roman" panose="02020603050405020304" pitchFamily="18" charset="0"/>
                <a:cs typeface="Times New Roman" panose="02020603050405020304" pitchFamily="18" charset="0"/>
              </a:rPr>
              <a:t>**If you are currently in the collaborative (</a:t>
            </a:r>
            <a:r>
              <a:rPr lang="en-US" altLang="en-US" b="1" dirty="0">
                <a:latin typeface="Times New Roman" panose="02020603050405020304" pitchFamily="18" charset="0"/>
                <a:cs typeface="Times New Roman" panose="02020603050405020304" pitchFamily="18" charset="0"/>
              </a:rPr>
              <a:t>Middle College</a:t>
            </a:r>
            <a:r>
              <a:rPr lang="en-US" altLang="en-US" dirty="0">
                <a:latin typeface="Times New Roman" panose="02020603050405020304" pitchFamily="18" charset="0"/>
                <a:cs typeface="Times New Roman" panose="02020603050405020304" pitchFamily="18" charset="0"/>
              </a:rPr>
              <a:t>) please indicate this on your schedule so I can put you in the correct classes.</a:t>
            </a:r>
          </a:p>
          <a:p>
            <a:pPr marL="0" indent="0">
              <a:buNone/>
            </a:pPr>
            <a:r>
              <a:rPr lang="en-US" altLang="en-US" b="1" dirty="0">
                <a:latin typeface="Times New Roman" panose="02020603050405020304" pitchFamily="18" charset="0"/>
                <a:cs typeface="Times New Roman" panose="02020603050405020304" pitchFamily="18" charset="0"/>
              </a:rPr>
              <a:t>Others interested in Dual Enrollment Classes at APSU</a:t>
            </a:r>
            <a:r>
              <a:rPr lang="en-US" altLang="en-US" dirty="0">
                <a:latin typeface="Times New Roman" panose="02020603050405020304" pitchFamily="18" charset="0"/>
                <a:cs typeface="Times New Roman" panose="02020603050405020304" pitchFamily="18" charset="0"/>
              </a:rPr>
              <a:t>:</a:t>
            </a:r>
          </a:p>
          <a:p>
            <a:pPr marL="0" indent="0">
              <a:buNone/>
            </a:pPr>
            <a:r>
              <a:rPr lang="en-US" altLang="en-US" dirty="0">
                <a:latin typeface="Times New Roman" panose="02020603050405020304" pitchFamily="18" charset="0"/>
                <a:cs typeface="Times New Roman" panose="02020603050405020304" pitchFamily="18" charset="0"/>
              </a:rPr>
              <a:t>Enrollment requirements: 3.0 GPA</a:t>
            </a:r>
            <a:r>
              <a:rPr lang="en-US" altLang="en-US" b="1"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No ACT but must have 3.0 GPA </a:t>
            </a:r>
            <a:r>
              <a:rPr lang="en-US" altLang="en-US" b="1" dirty="0">
                <a:latin typeface="Times New Roman" panose="02020603050405020304" pitchFamily="18" charset="0"/>
                <a:cs typeface="Times New Roman" panose="02020603050405020304" pitchFamily="18" charset="0"/>
              </a:rPr>
              <a:t>AND</a:t>
            </a:r>
            <a:r>
              <a:rPr lang="en-US" altLang="en-US" dirty="0">
                <a:latin typeface="Times New Roman" panose="02020603050405020304" pitchFamily="18" charset="0"/>
                <a:cs typeface="Times New Roman" panose="02020603050405020304" pitchFamily="18" charset="0"/>
              </a:rPr>
              <a:t> A/B in English, History, Math courses.</a:t>
            </a:r>
          </a:p>
          <a:p>
            <a:r>
              <a:rPr lang="en-US" altLang="en-US" dirty="0">
                <a:latin typeface="Times New Roman" panose="02020603050405020304" pitchFamily="18" charset="0"/>
                <a:cs typeface="Times New Roman" panose="02020603050405020304" pitchFamily="18" charset="0"/>
              </a:rPr>
              <a:t>Cost: </a:t>
            </a:r>
            <a:r>
              <a:rPr lang="en-US" altLang="en-US" b="1" dirty="0">
                <a:latin typeface="Times New Roman" panose="02020603050405020304" pitchFamily="18" charset="0"/>
                <a:cs typeface="Times New Roman" panose="02020603050405020304" pitchFamily="18" charset="0"/>
              </a:rPr>
              <a:t>Courses 1-5 </a:t>
            </a:r>
            <a:r>
              <a:rPr lang="en-US" altLang="en-US" dirty="0">
                <a:latin typeface="Times New Roman" panose="02020603050405020304" pitchFamily="18" charset="0"/>
                <a:cs typeface="Times New Roman" panose="02020603050405020304" pitchFamily="18" charset="0"/>
              </a:rPr>
              <a:t>Free - </a:t>
            </a:r>
            <a:r>
              <a:rPr lang="en-US" altLang="en-US" b="1" dirty="0">
                <a:latin typeface="Times New Roman" panose="02020603050405020304" pitchFamily="18" charset="0"/>
                <a:cs typeface="Times New Roman" panose="02020603050405020304" pitchFamily="18" charset="0"/>
              </a:rPr>
              <a:t>Courses 6-8 </a:t>
            </a:r>
            <a:r>
              <a:rPr lang="en-US" altLang="en-US" dirty="0">
                <a:latin typeface="Times New Roman" panose="02020603050405020304" pitchFamily="18" charset="0"/>
                <a:cs typeface="Times New Roman" panose="02020603050405020304" pitchFamily="18" charset="0"/>
              </a:rPr>
              <a:t>– Grant pays for $300 – students pay approx. $200. Students must pay for textbooks.</a:t>
            </a:r>
          </a:p>
          <a:p>
            <a:r>
              <a:rPr lang="en-US" altLang="en-US" b="1" dirty="0">
                <a:latin typeface="Times New Roman" panose="02020603050405020304" pitchFamily="18" charset="0"/>
                <a:cs typeface="Times New Roman" panose="02020603050405020304" pitchFamily="18" charset="0"/>
              </a:rPr>
              <a:t>Must maintain a College GPA of 2.0 or above or you will lose your Grant.</a:t>
            </a:r>
          </a:p>
          <a:p>
            <a:pPr marL="0" indent="0">
              <a:spcBef>
                <a:spcPts val="500"/>
              </a:spcBef>
              <a:buNone/>
            </a:pPr>
            <a:r>
              <a:rPr lang="en-US" altLang="en-US" b="1" dirty="0"/>
              <a:t>Dual Classes next yr: </a:t>
            </a:r>
            <a:r>
              <a:rPr lang="en-US" altLang="en-US" dirty="0"/>
              <a:t>Dual Eng 1010, 1020 (in person), Dual History (in person) 2010, 2020, Dual Stats (online), Dual Pre Cal (online) Dual Art (online) Dual Music (online), Dual Theatre (online) can request other classes.</a:t>
            </a:r>
          </a:p>
          <a:p>
            <a:pPr marL="0" indent="0">
              <a:spcBef>
                <a:spcPts val="500"/>
              </a:spcBef>
              <a:buNone/>
            </a:pPr>
            <a:r>
              <a:rPr lang="en-US" altLang="en-US" b="1" dirty="0"/>
              <a:t>Additional Classes </a:t>
            </a:r>
            <a:r>
              <a:rPr lang="en-US" altLang="en-US" dirty="0"/>
              <a:t>that require a 3.0 GPA but NO ACT: Dual Criminal Justice 1010 and 2000.</a:t>
            </a:r>
          </a:p>
          <a:p>
            <a:endParaRPr lang="en-US" dirty="0"/>
          </a:p>
        </p:txBody>
      </p:sp>
    </p:spTree>
    <p:extLst>
      <p:ext uri="{BB962C8B-B14F-4D97-AF65-F5344CB8AC3E}">
        <p14:creationId xmlns:p14="http://schemas.microsoft.com/office/powerpoint/2010/main" val="1824971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4E78-02D6-B597-0A5D-C0AE5BFE1B88}"/>
              </a:ext>
            </a:extLst>
          </p:cNvPr>
          <p:cNvSpPr>
            <a:spLocks noGrp="1"/>
          </p:cNvSpPr>
          <p:nvPr>
            <p:ph type="title"/>
          </p:nvPr>
        </p:nvSpPr>
        <p:spPr>
          <a:xfrm>
            <a:off x="966744" y="0"/>
            <a:ext cx="9076329" cy="1064277"/>
          </a:xfrm>
        </p:spPr>
        <p:txBody>
          <a:bodyPr/>
          <a:lstStyle/>
          <a:p>
            <a:r>
              <a:rPr lang="en-US" dirty="0"/>
              <a:t>School Counseling</a:t>
            </a:r>
          </a:p>
        </p:txBody>
      </p:sp>
      <p:graphicFrame>
        <p:nvGraphicFramePr>
          <p:cNvPr id="10" name="Content Placeholder 2">
            <a:extLst>
              <a:ext uri="{FF2B5EF4-FFF2-40B4-BE49-F238E27FC236}">
                <a16:creationId xmlns:a16="http://schemas.microsoft.com/office/drawing/2014/main" id="{37600237-3D46-54F3-DCB8-48DC61E16C2E}"/>
              </a:ext>
            </a:extLst>
          </p:cNvPr>
          <p:cNvGraphicFramePr>
            <a:graphicFrameLocks noGrp="1"/>
          </p:cNvGraphicFramePr>
          <p:nvPr>
            <p:ph idx="1"/>
            <p:extLst>
              <p:ext uri="{D42A27DB-BD31-4B8C-83A1-F6EECF244321}">
                <p14:modId xmlns:p14="http://schemas.microsoft.com/office/powerpoint/2010/main" val="1475651111"/>
              </p:ext>
            </p:extLst>
          </p:nvPr>
        </p:nvGraphicFramePr>
        <p:xfrm>
          <a:off x="966744" y="2187844"/>
          <a:ext cx="9076329" cy="3650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1DBEF2C-A65A-8DDF-3A41-456209F3AB70}"/>
              </a:ext>
            </a:extLst>
          </p:cNvPr>
          <p:cNvSpPr txBox="1"/>
          <p:nvPr/>
        </p:nvSpPr>
        <p:spPr>
          <a:xfrm>
            <a:off x="992909" y="1048435"/>
            <a:ext cx="6105236" cy="369332"/>
          </a:xfrm>
          <a:prstGeom prst="rect">
            <a:avLst/>
          </a:prstGeom>
          <a:noFill/>
        </p:spPr>
        <p:txBody>
          <a:bodyPr wrap="square">
            <a:spAutoFit/>
          </a:bodyPr>
          <a:lstStyle/>
          <a:p>
            <a:pPr marL="0" indent="0">
              <a:buNone/>
            </a:pPr>
            <a:r>
              <a:rPr lang="en-US" dirty="0"/>
              <a:t>W</a:t>
            </a:r>
            <a:r>
              <a:rPr lang="en-US" sz="1800" dirty="0"/>
              <a:t>e are here to support you! </a:t>
            </a:r>
          </a:p>
        </p:txBody>
      </p:sp>
      <p:sp>
        <p:nvSpPr>
          <p:cNvPr id="14" name="TextBox 13">
            <a:extLst>
              <a:ext uri="{FF2B5EF4-FFF2-40B4-BE49-F238E27FC236}">
                <a16:creationId xmlns:a16="http://schemas.microsoft.com/office/drawing/2014/main" id="{47FBD00F-D9D6-CF75-EE43-0077A8B2C43A}"/>
              </a:ext>
            </a:extLst>
          </p:cNvPr>
          <p:cNvSpPr txBox="1"/>
          <p:nvPr/>
        </p:nvSpPr>
        <p:spPr>
          <a:xfrm>
            <a:off x="919018" y="1717648"/>
            <a:ext cx="6105236" cy="400110"/>
          </a:xfrm>
          <a:prstGeom prst="rect">
            <a:avLst/>
          </a:prstGeom>
          <a:noFill/>
        </p:spPr>
        <p:txBody>
          <a:bodyPr wrap="square">
            <a:spAutoFit/>
          </a:bodyPr>
          <a:lstStyle/>
          <a:p>
            <a:pPr lvl="0">
              <a:lnSpc>
                <a:spcPct val="100000"/>
              </a:lnSpc>
            </a:pPr>
            <a:r>
              <a:rPr lang="en-US" sz="2000" dirty="0"/>
              <a:t>School Counselors can help you with: </a:t>
            </a:r>
          </a:p>
        </p:txBody>
      </p:sp>
    </p:spTree>
    <p:extLst>
      <p:ext uri="{BB962C8B-B14F-4D97-AF65-F5344CB8AC3E}">
        <p14:creationId xmlns:p14="http://schemas.microsoft.com/office/powerpoint/2010/main" val="239315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D41AC345-EF35-499A-B575-4837FEF46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C071BDA1-F0B0-41DF-BC28-7DDA5D3CD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7" y="759617"/>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AE26EE-590E-79D3-9A48-F47A0A3D3297}"/>
              </a:ext>
            </a:extLst>
          </p:cNvPr>
          <p:cNvSpPr>
            <a:spLocks noGrp="1"/>
          </p:cNvSpPr>
          <p:nvPr>
            <p:ph type="title"/>
          </p:nvPr>
        </p:nvSpPr>
        <p:spPr>
          <a:xfrm>
            <a:off x="1476531" y="2300991"/>
            <a:ext cx="3117954" cy="2878111"/>
          </a:xfrm>
        </p:spPr>
        <p:txBody>
          <a:bodyPr>
            <a:normAutofit/>
          </a:bodyPr>
          <a:lstStyle/>
          <a:p>
            <a:pPr algn="ctr"/>
            <a:r>
              <a:rPr lang="en-US" dirty="0"/>
              <a:t>Purpose of this meeting</a:t>
            </a:r>
            <a:endParaRPr lang="en-US"/>
          </a:p>
        </p:txBody>
      </p:sp>
      <p:graphicFrame>
        <p:nvGraphicFramePr>
          <p:cNvPr id="5" name="Content Placeholder 2">
            <a:extLst>
              <a:ext uri="{FF2B5EF4-FFF2-40B4-BE49-F238E27FC236}">
                <a16:creationId xmlns:a16="http://schemas.microsoft.com/office/drawing/2014/main" id="{DC0F9EA5-465D-18F4-6F7E-F02A5ACBC102}"/>
              </a:ext>
            </a:extLst>
          </p:cNvPr>
          <p:cNvGraphicFramePr>
            <a:graphicFrameLocks noGrp="1"/>
          </p:cNvGraphicFramePr>
          <p:nvPr>
            <p:ph idx="1"/>
            <p:extLst>
              <p:ext uri="{D42A27DB-BD31-4B8C-83A1-F6EECF244321}">
                <p14:modId xmlns:p14="http://schemas.microsoft.com/office/powerpoint/2010/main" val="4148523170"/>
              </p:ext>
            </p:extLst>
          </p:nvPr>
        </p:nvGraphicFramePr>
        <p:xfrm>
          <a:off x="5718748" y="952500"/>
          <a:ext cx="5520752" cy="5006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9244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887F-F2CE-171B-A3AB-03DA19D76B11}"/>
              </a:ext>
            </a:extLst>
          </p:cNvPr>
          <p:cNvSpPr>
            <a:spLocks noGrp="1"/>
          </p:cNvSpPr>
          <p:nvPr>
            <p:ph type="title"/>
          </p:nvPr>
        </p:nvSpPr>
        <p:spPr/>
        <p:txBody>
          <a:bodyPr/>
          <a:lstStyle/>
          <a:p>
            <a:r>
              <a:rPr lang="en-US"/>
              <a:t>What’s Next . . .</a:t>
            </a:r>
            <a:endParaRPr lang="en-US" dirty="0"/>
          </a:p>
        </p:txBody>
      </p:sp>
      <p:sp>
        <p:nvSpPr>
          <p:cNvPr id="3" name="Content Placeholder 2">
            <a:extLst>
              <a:ext uri="{FF2B5EF4-FFF2-40B4-BE49-F238E27FC236}">
                <a16:creationId xmlns:a16="http://schemas.microsoft.com/office/drawing/2014/main" id="{01FBA982-055E-A9C1-57FB-0DE788B54957}"/>
              </a:ext>
            </a:extLst>
          </p:cNvPr>
          <p:cNvSpPr>
            <a:spLocks noGrp="1"/>
          </p:cNvSpPr>
          <p:nvPr>
            <p:ph idx="1"/>
          </p:nvPr>
        </p:nvSpPr>
        <p:spPr/>
        <p:txBody>
          <a:bodyPr>
            <a:normAutofit lnSpcReduction="10000"/>
          </a:bodyPr>
          <a:lstStyle/>
          <a:p>
            <a:r>
              <a:rPr lang="en-US" sz="2000" u="sng" dirty="0"/>
              <a:t>Go to ERHS website</a:t>
            </a:r>
            <a:r>
              <a:rPr lang="en-US" dirty="0"/>
              <a:t>: </a:t>
            </a:r>
            <a:r>
              <a:rPr lang="en-US" sz="2000" dirty="0"/>
              <a:t>look under </a:t>
            </a:r>
            <a:r>
              <a:rPr lang="en-US" sz="2000" i="1" dirty="0"/>
              <a:t>Parents and Students</a:t>
            </a:r>
            <a:r>
              <a:rPr lang="en-US" sz="2000" dirty="0"/>
              <a:t> tab</a:t>
            </a:r>
            <a:r>
              <a:rPr lang="en-US" sz="2000" i="1" dirty="0"/>
              <a:t>, School </a:t>
            </a:r>
            <a:r>
              <a:rPr lang="en-US" i="1" dirty="0"/>
              <a:t>C</a:t>
            </a:r>
            <a:r>
              <a:rPr lang="en-US" sz="2000" i="1" dirty="0"/>
              <a:t>ounselor </a:t>
            </a:r>
            <a:r>
              <a:rPr lang="en-US" sz="2000" dirty="0"/>
              <a:t>then </a:t>
            </a:r>
            <a:r>
              <a:rPr lang="en-US" i="1" dirty="0"/>
              <a:t>H</a:t>
            </a:r>
            <a:r>
              <a:rPr lang="en-US" sz="2000" i="1" dirty="0"/>
              <a:t>igh </a:t>
            </a:r>
            <a:r>
              <a:rPr lang="en-US" i="1" dirty="0"/>
              <a:t>S</a:t>
            </a:r>
            <a:r>
              <a:rPr lang="en-US" sz="2000" i="1" dirty="0"/>
              <a:t>chool </a:t>
            </a:r>
            <a:r>
              <a:rPr lang="en-US" i="1" dirty="0"/>
              <a:t>S</a:t>
            </a:r>
            <a:r>
              <a:rPr lang="en-US" sz="2000" i="1" dirty="0"/>
              <a:t>cheduling</a:t>
            </a:r>
            <a:r>
              <a:rPr lang="en-US" sz="2000" dirty="0"/>
              <a:t>.</a:t>
            </a:r>
          </a:p>
          <a:p>
            <a:pPr marL="0" indent="0">
              <a:buNone/>
            </a:pPr>
            <a:r>
              <a:rPr lang="en-US" sz="2000" dirty="0"/>
              <a:t>	You will find the scheduling sheet, advanced policy info, Program of Study 	Options and electives that you can sign up for.</a:t>
            </a:r>
          </a:p>
          <a:p>
            <a:r>
              <a:rPr lang="en-US" sz="2000" u="sng" dirty="0"/>
              <a:t>Choose Classes</a:t>
            </a:r>
            <a:r>
              <a:rPr lang="en-US" sz="2000" dirty="0"/>
              <a:t> – Talk with your parents about the classes you should choose for next year. Mr. Brown will call you in for a meeting to request your classes.</a:t>
            </a:r>
          </a:p>
          <a:p>
            <a:r>
              <a:rPr lang="en-US" sz="2000" u="sng" dirty="0"/>
              <a:t>Sign up for Remind</a:t>
            </a:r>
            <a:r>
              <a:rPr lang="en-US" sz="2000" dirty="0"/>
              <a:t>: Information on ERHS website under High School Information,  "Remind“. </a:t>
            </a:r>
          </a:p>
          <a:p>
            <a:r>
              <a:rPr lang="en-US" sz="2000" u="sng" dirty="0"/>
              <a:t>Teams</a:t>
            </a:r>
            <a:r>
              <a:rPr lang="en-US" sz="2000" dirty="0"/>
              <a:t> – You have been added to Teams Class of 2028. Turn your notifications on to get important info.</a:t>
            </a:r>
          </a:p>
          <a:p>
            <a:endParaRPr lang="en-US" dirty="0"/>
          </a:p>
        </p:txBody>
      </p:sp>
    </p:spTree>
    <p:extLst>
      <p:ext uri="{BB962C8B-B14F-4D97-AF65-F5344CB8AC3E}">
        <p14:creationId xmlns:p14="http://schemas.microsoft.com/office/powerpoint/2010/main" val="2685486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61844A-46B9-579B-EE52-03195939D7C3}"/>
              </a:ext>
            </a:extLst>
          </p:cNvPr>
          <p:cNvSpPr>
            <a:spLocks noGrp="1"/>
          </p:cNvSpPr>
          <p:nvPr>
            <p:ph type="title"/>
          </p:nvPr>
        </p:nvSpPr>
        <p:spPr>
          <a:xfrm>
            <a:off x="960120" y="960030"/>
            <a:ext cx="4470832" cy="1507398"/>
          </a:xfrm>
        </p:spPr>
        <p:txBody>
          <a:bodyPr anchor="ctr">
            <a:normAutofit/>
          </a:bodyPr>
          <a:lstStyle/>
          <a:p>
            <a:r>
              <a:rPr lang="en-US" dirty="0"/>
              <a:t>Questions?</a:t>
            </a:r>
          </a:p>
        </p:txBody>
      </p:sp>
      <p:sp>
        <p:nvSpPr>
          <p:cNvPr id="3" name="Content Placeholder 2">
            <a:extLst>
              <a:ext uri="{FF2B5EF4-FFF2-40B4-BE49-F238E27FC236}">
                <a16:creationId xmlns:a16="http://schemas.microsoft.com/office/drawing/2014/main" id="{D0E67DFD-E06C-C5F5-8368-C012227A6B6F}"/>
              </a:ext>
            </a:extLst>
          </p:cNvPr>
          <p:cNvSpPr>
            <a:spLocks noGrp="1"/>
          </p:cNvSpPr>
          <p:nvPr>
            <p:ph idx="1"/>
          </p:nvPr>
        </p:nvSpPr>
        <p:spPr>
          <a:xfrm>
            <a:off x="952501" y="2844800"/>
            <a:ext cx="4470831" cy="3053170"/>
          </a:xfrm>
        </p:spPr>
        <p:txBody>
          <a:bodyPr anchor="t">
            <a:normAutofit/>
          </a:bodyPr>
          <a:lstStyle/>
          <a:p>
            <a:pPr marL="0" indent="0">
              <a:buNone/>
            </a:pPr>
            <a:r>
              <a:rPr lang="en-US" sz="2400" dirty="0"/>
              <a:t>School Counselor Team</a:t>
            </a:r>
          </a:p>
          <a:p>
            <a:pPr marL="0" indent="0">
              <a:buNone/>
            </a:pPr>
            <a:r>
              <a:rPr lang="en-US" sz="2400" dirty="0"/>
              <a:t>John Brown</a:t>
            </a:r>
          </a:p>
          <a:p>
            <a:pPr marL="0" indent="0">
              <a:buNone/>
            </a:pPr>
            <a:r>
              <a:rPr lang="en-US" sz="2400" dirty="0">
                <a:hlinkClick r:id="rId2"/>
              </a:rPr>
              <a:t>john.brown@rcstn.net</a:t>
            </a:r>
            <a:endParaRPr lang="en-US" sz="2400" dirty="0"/>
          </a:p>
          <a:p>
            <a:pPr marL="0" indent="0">
              <a:buNone/>
            </a:pPr>
            <a:r>
              <a:rPr lang="en-US" sz="2400" dirty="0"/>
              <a:t>Phone:  (615) 654 – 2191</a:t>
            </a:r>
          </a:p>
          <a:p>
            <a:pPr marL="0" indent="0">
              <a:buNone/>
            </a:pPr>
            <a:endParaRPr lang="en-US" sz="2400" dirty="0"/>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7" name="Graphic 6" descr="Email">
            <a:extLst>
              <a:ext uri="{FF2B5EF4-FFF2-40B4-BE49-F238E27FC236}">
                <a16:creationId xmlns:a16="http://schemas.microsoft.com/office/drawing/2014/main" id="{1285DFC3-FEA8-C072-6F25-3C819D8A9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8669" y="1004724"/>
            <a:ext cx="4848551" cy="4848551"/>
          </a:xfrm>
          <a:prstGeom prst="rect">
            <a:avLst/>
          </a:prstGeom>
        </p:spPr>
      </p:pic>
    </p:spTree>
    <p:extLst>
      <p:ext uri="{BB962C8B-B14F-4D97-AF65-F5344CB8AC3E}">
        <p14:creationId xmlns:p14="http://schemas.microsoft.com/office/powerpoint/2010/main" val="299696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9781-3D97-4FFF-085D-6E65E1289ED1}"/>
              </a:ext>
            </a:extLst>
          </p:cNvPr>
          <p:cNvSpPr>
            <a:spLocks noGrp="1"/>
          </p:cNvSpPr>
          <p:nvPr>
            <p:ph type="title"/>
          </p:nvPr>
        </p:nvSpPr>
        <p:spPr>
          <a:xfrm>
            <a:off x="966744" y="331515"/>
            <a:ext cx="9076329" cy="1321794"/>
          </a:xfrm>
        </p:spPr>
        <p:txBody>
          <a:bodyPr/>
          <a:lstStyle/>
          <a:p>
            <a:r>
              <a:rPr lang="en-US" dirty="0"/>
              <a:t>High School Credit Requirements</a:t>
            </a:r>
            <a:endParaRPr lang="en-US" sz="2000" i="1" dirty="0"/>
          </a:p>
        </p:txBody>
      </p:sp>
      <p:graphicFrame>
        <p:nvGraphicFramePr>
          <p:cNvPr id="7" name="Content Placeholder 2">
            <a:extLst>
              <a:ext uri="{FF2B5EF4-FFF2-40B4-BE49-F238E27FC236}">
                <a16:creationId xmlns:a16="http://schemas.microsoft.com/office/drawing/2014/main" id="{C111A28A-D82E-659C-66E2-FE969BD359B6}"/>
              </a:ext>
            </a:extLst>
          </p:cNvPr>
          <p:cNvGraphicFramePr>
            <a:graphicFrameLocks noGrp="1"/>
          </p:cNvGraphicFramePr>
          <p:nvPr>
            <p:ph idx="1"/>
            <p:extLst>
              <p:ext uri="{D42A27DB-BD31-4B8C-83A1-F6EECF244321}">
                <p14:modId xmlns:p14="http://schemas.microsoft.com/office/powerpoint/2010/main" val="784343773"/>
              </p:ext>
            </p:extLst>
          </p:nvPr>
        </p:nvGraphicFramePr>
        <p:xfrm>
          <a:off x="966744" y="1610947"/>
          <a:ext cx="9076329" cy="3650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55268C7E-5A5D-2411-C6DE-8E058CF0D9CB}"/>
              </a:ext>
            </a:extLst>
          </p:cNvPr>
          <p:cNvSpPr txBox="1">
            <a:spLocks/>
          </p:cNvSpPr>
          <p:nvPr/>
        </p:nvSpPr>
        <p:spPr>
          <a:xfrm>
            <a:off x="5874327" y="5287819"/>
            <a:ext cx="4184073" cy="54032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Total of 26 Credits Needed to Graduate</a:t>
            </a:r>
          </a:p>
        </p:txBody>
      </p:sp>
      <p:sp>
        <p:nvSpPr>
          <p:cNvPr id="5" name="Content Placeholder 2">
            <a:extLst>
              <a:ext uri="{FF2B5EF4-FFF2-40B4-BE49-F238E27FC236}">
                <a16:creationId xmlns:a16="http://schemas.microsoft.com/office/drawing/2014/main" id="{8FD5587C-B052-43F0-6211-842D2DE2BF99}"/>
              </a:ext>
            </a:extLst>
          </p:cNvPr>
          <p:cNvSpPr txBox="1">
            <a:spLocks/>
          </p:cNvSpPr>
          <p:nvPr/>
        </p:nvSpPr>
        <p:spPr>
          <a:xfrm>
            <a:off x="1006763" y="5969002"/>
            <a:ext cx="9157147" cy="54032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*Additionally, every student must take the ACT and pass a Civics test</a:t>
            </a:r>
          </a:p>
        </p:txBody>
      </p:sp>
    </p:spTree>
    <p:extLst>
      <p:ext uri="{BB962C8B-B14F-4D97-AF65-F5344CB8AC3E}">
        <p14:creationId xmlns:p14="http://schemas.microsoft.com/office/powerpoint/2010/main" val="183911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E08C3-2BED-E844-0131-1CB084B6BD9C}"/>
              </a:ext>
            </a:extLst>
          </p:cNvPr>
          <p:cNvSpPr>
            <a:spLocks noGrp="1"/>
          </p:cNvSpPr>
          <p:nvPr>
            <p:ph type="title"/>
          </p:nvPr>
        </p:nvSpPr>
        <p:spPr>
          <a:xfrm>
            <a:off x="960120" y="230357"/>
            <a:ext cx="4470832" cy="1507398"/>
          </a:xfrm>
        </p:spPr>
        <p:txBody>
          <a:bodyPr anchor="ctr">
            <a:normAutofit/>
          </a:bodyPr>
          <a:lstStyle/>
          <a:p>
            <a:pPr>
              <a:lnSpc>
                <a:spcPct val="90000"/>
              </a:lnSpc>
            </a:pPr>
            <a:r>
              <a:rPr lang="en-US" sz="3600" dirty="0"/>
              <a:t>GPA, Ranking, Advances Classes, </a:t>
            </a:r>
            <a:r>
              <a:rPr lang="en-US" sz="3600" dirty="0" err="1"/>
              <a:t>etc</a:t>
            </a:r>
            <a:r>
              <a:rPr lang="en-US" sz="3600" dirty="0"/>
              <a:t>…</a:t>
            </a:r>
          </a:p>
        </p:txBody>
      </p:sp>
      <p:sp>
        <p:nvSpPr>
          <p:cNvPr id="3" name="Content Placeholder 2">
            <a:extLst>
              <a:ext uri="{FF2B5EF4-FFF2-40B4-BE49-F238E27FC236}">
                <a16:creationId xmlns:a16="http://schemas.microsoft.com/office/drawing/2014/main" id="{8CECC4E4-6CE6-6666-71FF-F96C3D29B2FF}"/>
              </a:ext>
            </a:extLst>
          </p:cNvPr>
          <p:cNvSpPr>
            <a:spLocks noGrp="1"/>
          </p:cNvSpPr>
          <p:nvPr>
            <p:ph idx="1"/>
          </p:nvPr>
        </p:nvSpPr>
        <p:spPr>
          <a:xfrm>
            <a:off x="952501" y="1865746"/>
            <a:ext cx="4470831" cy="4590472"/>
          </a:xfrm>
        </p:spPr>
        <p:txBody>
          <a:bodyPr anchor="t">
            <a:noAutofit/>
          </a:bodyPr>
          <a:lstStyle/>
          <a:p>
            <a:pPr marL="365760" indent="-255905">
              <a:lnSpc>
                <a:spcPct val="150000"/>
              </a:lnSpc>
              <a:spcBef>
                <a:spcPts val="580"/>
              </a:spcBef>
              <a:buFont typeface="Wingdings 3"/>
              <a:buChar char=""/>
              <a:defRPr/>
            </a:pPr>
            <a:r>
              <a:rPr lang="en-US" sz="1600" dirty="0">
                <a:latin typeface="Times New Roman" panose="02020603050405020304" pitchFamily="18" charset="0"/>
                <a:cs typeface="Times New Roman" panose="02020603050405020304" pitchFamily="18" charset="0"/>
              </a:rPr>
              <a:t>This is very important for class rank, university admissions, scholarships, etc.</a:t>
            </a:r>
          </a:p>
          <a:p>
            <a:pPr marL="365760" indent="-255905">
              <a:lnSpc>
                <a:spcPct val="150000"/>
              </a:lnSpc>
              <a:spcBef>
                <a:spcPts val="580"/>
              </a:spcBef>
              <a:buFont typeface="Wingdings 3"/>
              <a:buChar char=""/>
              <a:defRPr/>
            </a:pPr>
            <a:r>
              <a:rPr lang="en-US" sz="1600" dirty="0">
                <a:latin typeface="Times New Roman" panose="02020603050405020304" pitchFamily="18" charset="0"/>
                <a:cs typeface="Times New Roman" panose="02020603050405020304" pitchFamily="18" charset="0"/>
              </a:rPr>
              <a:t>Your GPA starts after your very first nine weeks (quarter 1) grades</a:t>
            </a:r>
          </a:p>
          <a:p>
            <a:pPr marL="365760" indent="-255905">
              <a:lnSpc>
                <a:spcPct val="150000"/>
              </a:lnSpc>
              <a:spcBef>
                <a:spcPts val="580"/>
              </a:spcBef>
              <a:buFont typeface="Wingdings 3"/>
              <a:buChar char=""/>
              <a:defRPr/>
            </a:pPr>
            <a:r>
              <a:rPr lang="en-US" sz="1600" dirty="0">
                <a:latin typeface="Times New Roman" panose="02020603050405020304" pitchFamily="18" charset="0"/>
                <a:cs typeface="Times New Roman" panose="02020603050405020304" pitchFamily="18" charset="0"/>
              </a:rPr>
              <a:t>Ranking (the Board Policy-students taking 8 advanced classes will be ranked above those that do not)</a:t>
            </a:r>
          </a:p>
          <a:p>
            <a:pPr marL="365760" indent="-255905">
              <a:lnSpc>
                <a:spcPct val="150000"/>
              </a:lnSpc>
              <a:spcBef>
                <a:spcPts val="580"/>
              </a:spcBef>
              <a:buFont typeface="Wingdings 3"/>
              <a:buChar char=""/>
              <a:defRPr/>
            </a:pPr>
            <a:r>
              <a:rPr lang="en-US" sz="1600" dirty="0">
                <a:latin typeface="Times New Roman" panose="02020603050405020304" pitchFamily="18" charset="0"/>
                <a:cs typeface="Times New Roman" panose="02020603050405020304" pitchFamily="18" charset="0"/>
              </a:rPr>
              <a:t>Advanced Classes + 3 rigor points are added at the end of each nine weeks grade</a:t>
            </a:r>
          </a:p>
          <a:p>
            <a:pPr marL="365760" indent="-255905">
              <a:lnSpc>
                <a:spcPct val="150000"/>
              </a:lnSpc>
              <a:spcBef>
                <a:spcPts val="580"/>
              </a:spcBef>
              <a:buFont typeface="Wingdings 3"/>
              <a:buChar char=""/>
              <a:defRPr/>
            </a:pPr>
            <a:r>
              <a:rPr lang="en-US" sz="1600" dirty="0">
                <a:latin typeface="Times New Roman" panose="02020603050405020304" pitchFamily="18" charset="0"/>
                <a:cs typeface="Times New Roman" panose="02020603050405020304" pitchFamily="18" charset="0"/>
              </a:rPr>
              <a:t>Valedictorian ties are broken by ACT scores beginning with the Class of 2021</a:t>
            </a:r>
          </a:p>
          <a:p>
            <a:pPr>
              <a:lnSpc>
                <a:spcPct val="100000"/>
              </a:lnSpc>
            </a:pPr>
            <a:endParaRPr lang="en-US" sz="1600" dirty="0"/>
          </a:p>
        </p:txBody>
      </p:sp>
      <p:cxnSp>
        <p:nvCxnSpPr>
          <p:cNvPr id="11" name="Straight Connector 10">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DFCBE74D-02A9-0276-CB8C-DF5DE53F4F19}"/>
              </a:ext>
            </a:extLst>
          </p:cNvPr>
          <p:cNvGraphicFramePr>
            <a:graphicFrameLocks noGrp="1"/>
          </p:cNvGraphicFramePr>
          <p:nvPr>
            <p:extLst>
              <p:ext uri="{D42A27DB-BD31-4B8C-83A1-F6EECF244321}">
                <p14:modId xmlns:p14="http://schemas.microsoft.com/office/powerpoint/2010/main" val="3171428510"/>
              </p:ext>
            </p:extLst>
          </p:nvPr>
        </p:nvGraphicFramePr>
        <p:xfrm>
          <a:off x="6768669" y="1018682"/>
          <a:ext cx="4848550" cy="4820640"/>
        </p:xfrm>
        <a:graphic>
          <a:graphicData uri="http://schemas.openxmlformats.org/drawingml/2006/table">
            <a:tbl>
              <a:tblPr bandRow="1">
                <a:tableStyleId>{37CE84F3-28C3-443E-9E96-99CF82512B78}</a:tableStyleId>
              </a:tblPr>
              <a:tblGrid>
                <a:gridCol w="1640292">
                  <a:extLst>
                    <a:ext uri="{9D8B030D-6E8A-4147-A177-3AD203B41FA5}">
                      <a16:colId xmlns:a16="http://schemas.microsoft.com/office/drawing/2014/main" val="3575025008"/>
                    </a:ext>
                  </a:extLst>
                </a:gridCol>
                <a:gridCol w="3208258">
                  <a:extLst>
                    <a:ext uri="{9D8B030D-6E8A-4147-A177-3AD203B41FA5}">
                      <a16:colId xmlns:a16="http://schemas.microsoft.com/office/drawing/2014/main" val="3603953106"/>
                    </a:ext>
                  </a:extLst>
                </a:gridCol>
              </a:tblGrid>
              <a:tr h="964128">
                <a:tc>
                  <a:txBody>
                    <a:bodyPr/>
                    <a:lstStyle/>
                    <a:p>
                      <a:pPr algn="ctr"/>
                      <a:r>
                        <a:rPr lang="en-US" sz="3100" b="0" cap="none" spc="0" dirty="0">
                          <a:solidFill>
                            <a:schemeClr val="bg1"/>
                          </a:solidFill>
                        </a:rPr>
                        <a:t>A</a:t>
                      </a:r>
                    </a:p>
                  </a:txBody>
                  <a:tcPr marL="264795" marR="203689" marT="203689" marB="203689"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D5266">
                        <a:alpha val="90000"/>
                      </a:srgbClr>
                    </a:solidFill>
                  </a:tcPr>
                </a:tc>
                <a:tc>
                  <a:txBody>
                    <a:bodyPr/>
                    <a:lstStyle/>
                    <a:p>
                      <a:pPr algn="ctr"/>
                      <a:r>
                        <a:rPr lang="en-US" sz="3100" b="0" cap="none" spc="0" dirty="0">
                          <a:solidFill>
                            <a:schemeClr val="bg1"/>
                          </a:solidFill>
                        </a:rPr>
                        <a:t>4 Points</a:t>
                      </a:r>
                    </a:p>
                  </a:txBody>
                  <a:tcPr marL="264795" marR="203689" marT="203689" marB="203689"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D5266">
                        <a:alpha val="90000"/>
                      </a:srgbClr>
                    </a:solidFill>
                  </a:tcPr>
                </a:tc>
                <a:extLst>
                  <a:ext uri="{0D108BD9-81ED-4DB2-BD59-A6C34878D82A}">
                    <a16:rowId xmlns:a16="http://schemas.microsoft.com/office/drawing/2014/main" val="2010373306"/>
                  </a:ext>
                </a:extLst>
              </a:tr>
              <a:tr h="964128">
                <a:tc>
                  <a:txBody>
                    <a:bodyPr/>
                    <a:lstStyle/>
                    <a:p>
                      <a:pPr algn="ctr"/>
                      <a:r>
                        <a:rPr lang="en-US" sz="3100" cap="none" spc="0" dirty="0">
                          <a:solidFill>
                            <a:schemeClr val="bg1"/>
                          </a:solidFill>
                        </a:rPr>
                        <a:t>B</a:t>
                      </a:r>
                    </a:p>
                  </a:txBody>
                  <a:tcPr marL="264795" marR="203689" marT="203689" marB="203689">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14526">
                        <a:alpha val="90000"/>
                      </a:srgbClr>
                    </a:solidFill>
                  </a:tcPr>
                </a:tc>
                <a:tc>
                  <a:txBody>
                    <a:bodyPr/>
                    <a:lstStyle/>
                    <a:p>
                      <a:pPr algn="ctr"/>
                      <a:r>
                        <a:rPr lang="en-US" sz="3100" cap="none" spc="0" dirty="0">
                          <a:solidFill>
                            <a:schemeClr val="bg1"/>
                          </a:solidFill>
                        </a:rPr>
                        <a:t>3 Points</a:t>
                      </a:r>
                    </a:p>
                  </a:txBody>
                  <a:tcPr marL="264795" marR="203689" marT="203689" marB="203689">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14526">
                        <a:alpha val="90000"/>
                      </a:srgbClr>
                    </a:solidFill>
                  </a:tcPr>
                </a:tc>
                <a:extLst>
                  <a:ext uri="{0D108BD9-81ED-4DB2-BD59-A6C34878D82A}">
                    <a16:rowId xmlns:a16="http://schemas.microsoft.com/office/drawing/2014/main" val="4229741304"/>
                  </a:ext>
                </a:extLst>
              </a:tr>
              <a:tr h="964128">
                <a:tc>
                  <a:txBody>
                    <a:bodyPr/>
                    <a:lstStyle/>
                    <a:p>
                      <a:pPr algn="ctr"/>
                      <a:r>
                        <a:rPr lang="en-US" sz="3100" cap="none" spc="0" dirty="0">
                          <a:solidFill>
                            <a:schemeClr val="bg1"/>
                          </a:solidFill>
                        </a:rPr>
                        <a:t>C</a:t>
                      </a:r>
                    </a:p>
                  </a:txBody>
                  <a:tcPr marL="264795" marR="203689" marT="203689" marB="203689">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D5266">
                        <a:alpha val="90000"/>
                      </a:srgbClr>
                    </a:solidFill>
                  </a:tcPr>
                </a:tc>
                <a:tc>
                  <a:txBody>
                    <a:bodyPr/>
                    <a:lstStyle/>
                    <a:p>
                      <a:pPr algn="ctr"/>
                      <a:r>
                        <a:rPr lang="en-US" sz="3100" cap="none" spc="0" dirty="0">
                          <a:solidFill>
                            <a:schemeClr val="bg1"/>
                          </a:solidFill>
                        </a:rPr>
                        <a:t>2 Points</a:t>
                      </a:r>
                    </a:p>
                  </a:txBody>
                  <a:tcPr marL="264795" marR="203689" marT="203689" marB="203689">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D5266">
                        <a:alpha val="90000"/>
                      </a:srgbClr>
                    </a:solidFill>
                  </a:tcPr>
                </a:tc>
                <a:extLst>
                  <a:ext uri="{0D108BD9-81ED-4DB2-BD59-A6C34878D82A}">
                    <a16:rowId xmlns:a16="http://schemas.microsoft.com/office/drawing/2014/main" val="2792741863"/>
                  </a:ext>
                </a:extLst>
              </a:tr>
              <a:tr h="964128">
                <a:tc>
                  <a:txBody>
                    <a:bodyPr/>
                    <a:lstStyle/>
                    <a:p>
                      <a:pPr algn="ctr"/>
                      <a:r>
                        <a:rPr lang="en-US" sz="3100" cap="none" spc="0" dirty="0">
                          <a:solidFill>
                            <a:schemeClr val="bg1"/>
                          </a:solidFill>
                        </a:rPr>
                        <a:t>D</a:t>
                      </a:r>
                    </a:p>
                  </a:txBody>
                  <a:tcPr marL="264795" marR="203689" marT="203689" marB="203689">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14526">
                        <a:alpha val="90000"/>
                      </a:srgbClr>
                    </a:solidFill>
                  </a:tcPr>
                </a:tc>
                <a:tc>
                  <a:txBody>
                    <a:bodyPr/>
                    <a:lstStyle/>
                    <a:p>
                      <a:pPr algn="ctr"/>
                      <a:r>
                        <a:rPr lang="en-US" sz="3100" cap="none" spc="0" dirty="0">
                          <a:solidFill>
                            <a:schemeClr val="bg1"/>
                          </a:solidFill>
                        </a:rPr>
                        <a:t>1 Point</a:t>
                      </a:r>
                    </a:p>
                  </a:txBody>
                  <a:tcPr marL="264795" marR="203689" marT="203689" marB="203689">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14526">
                        <a:alpha val="90000"/>
                      </a:srgbClr>
                    </a:solidFill>
                  </a:tcPr>
                </a:tc>
                <a:extLst>
                  <a:ext uri="{0D108BD9-81ED-4DB2-BD59-A6C34878D82A}">
                    <a16:rowId xmlns:a16="http://schemas.microsoft.com/office/drawing/2014/main" val="2002801330"/>
                  </a:ext>
                </a:extLst>
              </a:tr>
              <a:tr h="964128">
                <a:tc>
                  <a:txBody>
                    <a:bodyPr/>
                    <a:lstStyle/>
                    <a:p>
                      <a:pPr algn="ctr"/>
                      <a:r>
                        <a:rPr lang="en-US" sz="3100" cap="none" spc="0">
                          <a:solidFill>
                            <a:schemeClr val="bg1"/>
                          </a:solidFill>
                        </a:rPr>
                        <a:t>F</a:t>
                      </a:r>
                    </a:p>
                  </a:txBody>
                  <a:tcPr marL="264795" marR="203689" marT="203689" marB="203689">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5266">
                        <a:alpha val="90000"/>
                      </a:srgbClr>
                    </a:solidFill>
                  </a:tcPr>
                </a:tc>
                <a:tc>
                  <a:txBody>
                    <a:bodyPr/>
                    <a:lstStyle/>
                    <a:p>
                      <a:pPr algn="ctr"/>
                      <a:r>
                        <a:rPr lang="en-US" sz="3100" cap="none" spc="0" dirty="0">
                          <a:solidFill>
                            <a:schemeClr val="bg1"/>
                          </a:solidFill>
                        </a:rPr>
                        <a:t>0 Points</a:t>
                      </a:r>
                    </a:p>
                  </a:txBody>
                  <a:tcPr marL="264795" marR="203689" marT="203689" marB="203689">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5266">
                        <a:alpha val="90000"/>
                      </a:srgbClr>
                    </a:solidFill>
                  </a:tcPr>
                </a:tc>
                <a:extLst>
                  <a:ext uri="{0D108BD9-81ED-4DB2-BD59-A6C34878D82A}">
                    <a16:rowId xmlns:a16="http://schemas.microsoft.com/office/drawing/2014/main" val="2786376399"/>
                  </a:ext>
                </a:extLst>
              </a:tr>
            </a:tbl>
          </a:graphicData>
        </a:graphic>
      </p:graphicFrame>
    </p:spTree>
    <p:extLst>
      <p:ext uri="{BB962C8B-B14F-4D97-AF65-F5344CB8AC3E}">
        <p14:creationId xmlns:p14="http://schemas.microsoft.com/office/powerpoint/2010/main" val="36095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DFDE6D-10A0-4CEB-9E54-7ACE2F0DB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50E711-0968-EE7B-37DB-9C74FE72531A}"/>
              </a:ext>
            </a:extLst>
          </p:cNvPr>
          <p:cNvSpPr>
            <a:spLocks noGrp="1"/>
          </p:cNvSpPr>
          <p:nvPr>
            <p:ph type="title"/>
          </p:nvPr>
        </p:nvSpPr>
        <p:spPr>
          <a:xfrm>
            <a:off x="526010" y="368993"/>
            <a:ext cx="7759008" cy="1508760"/>
          </a:xfrm>
        </p:spPr>
        <p:txBody>
          <a:bodyPr anchor="ctr">
            <a:normAutofit/>
          </a:bodyPr>
          <a:lstStyle/>
          <a:p>
            <a:r>
              <a:rPr lang="en-US" dirty="0"/>
              <a:t>What happens if you fail a class?</a:t>
            </a:r>
          </a:p>
        </p:txBody>
      </p:sp>
      <p:sp>
        <p:nvSpPr>
          <p:cNvPr id="3" name="Content Placeholder 2">
            <a:extLst>
              <a:ext uri="{FF2B5EF4-FFF2-40B4-BE49-F238E27FC236}">
                <a16:creationId xmlns:a16="http://schemas.microsoft.com/office/drawing/2014/main" id="{E64BF9DE-033F-F45C-5F66-98FE4BD00900}"/>
              </a:ext>
            </a:extLst>
          </p:cNvPr>
          <p:cNvSpPr>
            <a:spLocks noGrp="1"/>
          </p:cNvSpPr>
          <p:nvPr>
            <p:ph idx="1"/>
          </p:nvPr>
        </p:nvSpPr>
        <p:spPr>
          <a:xfrm>
            <a:off x="509153" y="2623126"/>
            <a:ext cx="5457537" cy="3491346"/>
          </a:xfrm>
        </p:spPr>
        <p:txBody>
          <a:bodyPr anchor="b">
            <a:noAutofit/>
          </a:bodyPr>
          <a:lstStyle/>
          <a:p>
            <a:pPr marL="0" indent="0">
              <a:lnSpc>
                <a:spcPct val="100000"/>
              </a:lnSpc>
              <a:buNone/>
            </a:pPr>
            <a:r>
              <a:rPr lang="en-US" sz="1600" dirty="0"/>
              <a:t>What are my options to repeat the class:</a:t>
            </a:r>
          </a:p>
          <a:p>
            <a:pPr>
              <a:lnSpc>
                <a:spcPct val="100000"/>
              </a:lnSpc>
            </a:pPr>
            <a:r>
              <a:rPr lang="en-US" sz="1600" u="sng" dirty="0"/>
              <a:t>Online Credit recovery or Alt credit </a:t>
            </a:r>
            <a:r>
              <a:rPr lang="en-US" sz="1600" dirty="0"/>
              <a:t>which is offered during the school day, during after school tutoring and on your own time.</a:t>
            </a:r>
          </a:p>
          <a:p>
            <a:pPr>
              <a:lnSpc>
                <a:spcPct val="100000"/>
              </a:lnSpc>
            </a:pPr>
            <a:r>
              <a:rPr lang="en-US" sz="1600" dirty="0"/>
              <a:t>*</a:t>
            </a:r>
            <a:r>
              <a:rPr lang="en-US" sz="1600" u="sng" dirty="0"/>
              <a:t>Credit Recovery </a:t>
            </a:r>
            <a:r>
              <a:rPr lang="en-US" sz="1600" dirty="0"/>
              <a:t>– If you make a 50 or above in your failed class you may do credit recovery which means you only have to repeat ½ of the lessons.</a:t>
            </a:r>
          </a:p>
          <a:p>
            <a:pPr>
              <a:lnSpc>
                <a:spcPct val="100000"/>
              </a:lnSpc>
            </a:pPr>
            <a:r>
              <a:rPr lang="en-US" sz="1600" dirty="0"/>
              <a:t>**</a:t>
            </a:r>
            <a:r>
              <a:rPr lang="en-US" sz="1600" u="sng" dirty="0"/>
              <a:t>Alt Credit </a:t>
            </a:r>
            <a:r>
              <a:rPr lang="en-US" sz="1600" dirty="0"/>
              <a:t>– If you make below a 50 in your failed class you must complete the whole course. NCAA does not recognize Credit Recovery so you must take Alt credit.</a:t>
            </a:r>
          </a:p>
          <a:p>
            <a:pPr marL="0" indent="0">
              <a:lnSpc>
                <a:spcPct val="100000"/>
              </a:lnSpc>
              <a:buNone/>
            </a:pPr>
            <a:endParaRPr lang="en-US" sz="1600" dirty="0"/>
          </a:p>
        </p:txBody>
      </p:sp>
      <p:sp>
        <p:nvSpPr>
          <p:cNvPr id="10" name="Freeform: Shape 9">
            <a:extLst>
              <a:ext uri="{FF2B5EF4-FFF2-40B4-BE49-F238E27FC236}">
                <a16:creationId xmlns:a16="http://schemas.microsoft.com/office/drawing/2014/main" id="{1A7935F8-81A6-44FF-B896-2E67958AAC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3705" y="1907347"/>
            <a:ext cx="2249810" cy="304413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solidFill>
            <a:schemeClr val="bg2">
              <a:lumMod val="75000"/>
              <a:alpha val="1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21285E4-C6FA-43AA-968B-F08BB8541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2500" y="1824533"/>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DA9ACA-B2EC-41B5-A8F3-AA69051A8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4543" y="0"/>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3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9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3 h 2294745"/>
              <a:gd name="connsiteX20" fmla="*/ 39706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3"/>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9" y="1845313"/>
                </a:cubicBezTo>
                <a:cubicBezTo>
                  <a:pt x="91821" y="1704061"/>
                  <a:pt x="0" y="1542068"/>
                  <a:pt x="0" y="1218426"/>
                </a:cubicBezTo>
                <a:lnTo>
                  <a:pt x="0" y="1058531"/>
                </a:lnTo>
                <a:lnTo>
                  <a:pt x="0" y="848826"/>
                </a:lnTo>
                <a:lnTo>
                  <a:pt x="0" y="696534"/>
                </a:lnTo>
                <a:lnTo>
                  <a:pt x="0" y="422824"/>
                </a:lnTo>
                <a:lnTo>
                  <a:pt x="0" y="326933"/>
                </a:lnTo>
                <a:cubicBezTo>
                  <a:pt x="0" y="205568"/>
                  <a:pt x="12913" y="106934"/>
                  <a:pt x="39706" y="23601"/>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27535A7-848F-4483-A69C-954C3C2A1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3339" y="0"/>
            <a:ext cx="2372219" cy="2377558"/>
          </a:xfrm>
          <a:custGeom>
            <a:avLst/>
            <a:gdLst>
              <a:gd name="connsiteX0" fmla="*/ 37572 w 2372219"/>
              <a:gd name="connsiteY0" fmla="*/ 0 h 2377558"/>
              <a:gd name="connsiteX1" fmla="*/ 2334647 w 2372219"/>
              <a:gd name="connsiteY1" fmla="*/ 0 h 2377558"/>
              <a:gd name="connsiteX2" fmla="*/ 2353763 w 2372219"/>
              <a:gd name="connsiteY2" fmla="*/ 76379 h 2377558"/>
              <a:gd name="connsiteX3" fmla="*/ 2372219 w 2372219"/>
              <a:gd name="connsiteY3" fmla="*/ 302680 h 2377558"/>
              <a:gd name="connsiteX4" fmla="*/ 2372219 w 2372219"/>
              <a:gd name="connsiteY4" fmla="*/ 403788 h 2377558"/>
              <a:gd name="connsiteX5" fmla="*/ 2372219 w 2372219"/>
              <a:gd name="connsiteY5" fmla="*/ 692390 h 2377558"/>
              <a:gd name="connsiteX6" fmla="*/ 2372219 w 2372219"/>
              <a:gd name="connsiteY6" fmla="*/ 852968 h 2377558"/>
              <a:gd name="connsiteX7" fmla="*/ 2372219 w 2372219"/>
              <a:gd name="connsiteY7" fmla="*/ 1074083 h 2377558"/>
              <a:gd name="connsiteX8" fmla="*/ 2372219 w 2372219"/>
              <a:gd name="connsiteY8" fmla="*/ 1242678 h 2377558"/>
              <a:gd name="connsiteX9" fmla="*/ 2062403 w 2372219"/>
              <a:gd name="connsiteY9" fmla="*/ 1903673 h 2377558"/>
              <a:gd name="connsiteX10" fmla="*/ 1292111 w 2372219"/>
              <a:gd name="connsiteY10" fmla="*/ 2286325 h 2377558"/>
              <a:gd name="connsiteX11" fmla="*/ 1184165 w 2372219"/>
              <a:gd name="connsiteY11" fmla="*/ 2377558 h 2377558"/>
              <a:gd name="connsiteX12" fmla="*/ 1080107 w 2372219"/>
              <a:gd name="connsiteY12" fmla="*/ 2286325 h 2377558"/>
              <a:gd name="connsiteX13" fmla="*/ 309816 w 2372219"/>
              <a:gd name="connsiteY13" fmla="*/ 1903673 h 2377558"/>
              <a:gd name="connsiteX14" fmla="*/ 0 w 2372219"/>
              <a:gd name="connsiteY14" fmla="*/ 1242678 h 2377558"/>
              <a:gd name="connsiteX15" fmla="*/ 0 w 2372219"/>
              <a:gd name="connsiteY15" fmla="*/ 1074083 h 2377558"/>
              <a:gd name="connsiteX16" fmla="*/ 0 w 2372219"/>
              <a:gd name="connsiteY16" fmla="*/ 852968 h 2377558"/>
              <a:gd name="connsiteX17" fmla="*/ 0 w 2372219"/>
              <a:gd name="connsiteY17" fmla="*/ 692390 h 2377558"/>
              <a:gd name="connsiteX18" fmla="*/ 0 w 2372219"/>
              <a:gd name="connsiteY18" fmla="*/ 403788 h 2377558"/>
              <a:gd name="connsiteX19" fmla="*/ 0 w 2372219"/>
              <a:gd name="connsiteY19" fmla="*/ 302680 h 2377558"/>
              <a:gd name="connsiteX20" fmla="*/ 18456 w 2372219"/>
              <a:gd name="connsiteY20" fmla="*/ 76379 h 2377558"/>
              <a:gd name="connsiteX0" fmla="*/ 2334647 w 2426087"/>
              <a:gd name="connsiteY0" fmla="*/ 0 h 2377558"/>
              <a:gd name="connsiteX1" fmla="*/ 2353763 w 2426087"/>
              <a:gd name="connsiteY1" fmla="*/ 76379 h 2377558"/>
              <a:gd name="connsiteX2" fmla="*/ 2372219 w 2426087"/>
              <a:gd name="connsiteY2" fmla="*/ 302680 h 2377558"/>
              <a:gd name="connsiteX3" fmla="*/ 2372219 w 2426087"/>
              <a:gd name="connsiteY3" fmla="*/ 403788 h 2377558"/>
              <a:gd name="connsiteX4" fmla="*/ 2372219 w 2426087"/>
              <a:gd name="connsiteY4" fmla="*/ 692390 h 2377558"/>
              <a:gd name="connsiteX5" fmla="*/ 2372219 w 2426087"/>
              <a:gd name="connsiteY5" fmla="*/ 852968 h 2377558"/>
              <a:gd name="connsiteX6" fmla="*/ 2372219 w 2426087"/>
              <a:gd name="connsiteY6" fmla="*/ 1074083 h 2377558"/>
              <a:gd name="connsiteX7" fmla="*/ 2372219 w 2426087"/>
              <a:gd name="connsiteY7" fmla="*/ 1242678 h 2377558"/>
              <a:gd name="connsiteX8" fmla="*/ 2062403 w 2426087"/>
              <a:gd name="connsiteY8" fmla="*/ 1903673 h 2377558"/>
              <a:gd name="connsiteX9" fmla="*/ 1292111 w 2426087"/>
              <a:gd name="connsiteY9" fmla="*/ 2286325 h 2377558"/>
              <a:gd name="connsiteX10" fmla="*/ 1184165 w 2426087"/>
              <a:gd name="connsiteY10" fmla="*/ 2377558 h 2377558"/>
              <a:gd name="connsiteX11" fmla="*/ 1080107 w 2426087"/>
              <a:gd name="connsiteY11" fmla="*/ 2286325 h 2377558"/>
              <a:gd name="connsiteX12" fmla="*/ 309816 w 2426087"/>
              <a:gd name="connsiteY12" fmla="*/ 1903673 h 2377558"/>
              <a:gd name="connsiteX13" fmla="*/ 0 w 2426087"/>
              <a:gd name="connsiteY13" fmla="*/ 1242678 h 2377558"/>
              <a:gd name="connsiteX14" fmla="*/ 0 w 2426087"/>
              <a:gd name="connsiteY14" fmla="*/ 1074083 h 2377558"/>
              <a:gd name="connsiteX15" fmla="*/ 0 w 2426087"/>
              <a:gd name="connsiteY15" fmla="*/ 852968 h 2377558"/>
              <a:gd name="connsiteX16" fmla="*/ 0 w 2426087"/>
              <a:gd name="connsiteY16" fmla="*/ 692390 h 2377558"/>
              <a:gd name="connsiteX17" fmla="*/ 0 w 2426087"/>
              <a:gd name="connsiteY17" fmla="*/ 403788 h 2377558"/>
              <a:gd name="connsiteX18" fmla="*/ 0 w 2426087"/>
              <a:gd name="connsiteY18" fmla="*/ 302680 h 2377558"/>
              <a:gd name="connsiteX19" fmla="*/ 18456 w 2426087"/>
              <a:gd name="connsiteY19" fmla="*/ 76379 h 2377558"/>
              <a:gd name="connsiteX20" fmla="*/ 37572 w 2426087"/>
              <a:gd name="connsiteY20" fmla="*/ 0 h 2377558"/>
              <a:gd name="connsiteX21" fmla="*/ 2426087 w 2426087"/>
              <a:gd name="connsiteY21" fmla="*/ 9144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692390 h 2377558"/>
              <a:gd name="connsiteX5" fmla="*/ 2372219 w 2372219"/>
              <a:gd name="connsiteY5" fmla="*/ 852968 h 2377558"/>
              <a:gd name="connsiteX6" fmla="*/ 2372219 w 2372219"/>
              <a:gd name="connsiteY6" fmla="*/ 1074083 h 2377558"/>
              <a:gd name="connsiteX7" fmla="*/ 2372219 w 2372219"/>
              <a:gd name="connsiteY7" fmla="*/ 1242678 h 2377558"/>
              <a:gd name="connsiteX8" fmla="*/ 2062403 w 2372219"/>
              <a:gd name="connsiteY8" fmla="*/ 1903673 h 2377558"/>
              <a:gd name="connsiteX9" fmla="*/ 1292111 w 2372219"/>
              <a:gd name="connsiteY9" fmla="*/ 2286325 h 2377558"/>
              <a:gd name="connsiteX10" fmla="*/ 1184165 w 2372219"/>
              <a:gd name="connsiteY10" fmla="*/ 2377558 h 2377558"/>
              <a:gd name="connsiteX11" fmla="*/ 1080107 w 2372219"/>
              <a:gd name="connsiteY11" fmla="*/ 2286325 h 2377558"/>
              <a:gd name="connsiteX12" fmla="*/ 309816 w 2372219"/>
              <a:gd name="connsiteY12" fmla="*/ 1903673 h 2377558"/>
              <a:gd name="connsiteX13" fmla="*/ 0 w 2372219"/>
              <a:gd name="connsiteY13" fmla="*/ 1242678 h 2377558"/>
              <a:gd name="connsiteX14" fmla="*/ 0 w 2372219"/>
              <a:gd name="connsiteY14" fmla="*/ 1074083 h 2377558"/>
              <a:gd name="connsiteX15" fmla="*/ 0 w 2372219"/>
              <a:gd name="connsiteY15" fmla="*/ 852968 h 2377558"/>
              <a:gd name="connsiteX16" fmla="*/ 0 w 2372219"/>
              <a:gd name="connsiteY16" fmla="*/ 692390 h 2377558"/>
              <a:gd name="connsiteX17" fmla="*/ 0 w 2372219"/>
              <a:gd name="connsiteY17" fmla="*/ 403788 h 2377558"/>
              <a:gd name="connsiteX18" fmla="*/ 0 w 2372219"/>
              <a:gd name="connsiteY18" fmla="*/ 302680 h 2377558"/>
              <a:gd name="connsiteX19" fmla="*/ 18456 w 2372219"/>
              <a:gd name="connsiteY19" fmla="*/ 76379 h 2377558"/>
              <a:gd name="connsiteX20" fmla="*/ 37572 w 2372219"/>
              <a:gd name="connsiteY20" fmla="*/ 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692390 h 2377558"/>
              <a:gd name="connsiteX5" fmla="*/ 2372219 w 2372219"/>
              <a:gd name="connsiteY5" fmla="*/ 852968 h 2377558"/>
              <a:gd name="connsiteX6" fmla="*/ 2372219 w 2372219"/>
              <a:gd name="connsiteY6" fmla="*/ 1074083 h 2377558"/>
              <a:gd name="connsiteX7" fmla="*/ 2372219 w 2372219"/>
              <a:gd name="connsiteY7" fmla="*/ 1242678 h 2377558"/>
              <a:gd name="connsiteX8" fmla="*/ 2062403 w 2372219"/>
              <a:gd name="connsiteY8" fmla="*/ 1903673 h 2377558"/>
              <a:gd name="connsiteX9" fmla="*/ 1292111 w 2372219"/>
              <a:gd name="connsiteY9" fmla="*/ 2286325 h 2377558"/>
              <a:gd name="connsiteX10" fmla="*/ 1184165 w 2372219"/>
              <a:gd name="connsiteY10" fmla="*/ 2377558 h 2377558"/>
              <a:gd name="connsiteX11" fmla="*/ 1080107 w 2372219"/>
              <a:gd name="connsiteY11" fmla="*/ 2286325 h 2377558"/>
              <a:gd name="connsiteX12" fmla="*/ 309816 w 2372219"/>
              <a:gd name="connsiteY12" fmla="*/ 1903673 h 2377558"/>
              <a:gd name="connsiteX13" fmla="*/ 0 w 2372219"/>
              <a:gd name="connsiteY13" fmla="*/ 1242678 h 2377558"/>
              <a:gd name="connsiteX14" fmla="*/ 0 w 2372219"/>
              <a:gd name="connsiteY14" fmla="*/ 1074083 h 2377558"/>
              <a:gd name="connsiteX15" fmla="*/ 0 w 2372219"/>
              <a:gd name="connsiteY15" fmla="*/ 852968 h 2377558"/>
              <a:gd name="connsiteX16" fmla="*/ 0 w 2372219"/>
              <a:gd name="connsiteY16" fmla="*/ 403788 h 2377558"/>
              <a:gd name="connsiteX17" fmla="*/ 0 w 2372219"/>
              <a:gd name="connsiteY17" fmla="*/ 302680 h 2377558"/>
              <a:gd name="connsiteX18" fmla="*/ 18456 w 2372219"/>
              <a:gd name="connsiteY18" fmla="*/ 76379 h 2377558"/>
              <a:gd name="connsiteX19" fmla="*/ 37572 w 2372219"/>
              <a:gd name="connsiteY19" fmla="*/ 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692390 h 2377558"/>
              <a:gd name="connsiteX5" fmla="*/ 2372219 w 2372219"/>
              <a:gd name="connsiteY5" fmla="*/ 852968 h 2377558"/>
              <a:gd name="connsiteX6" fmla="*/ 2372219 w 2372219"/>
              <a:gd name="connsiteY6" fmla="*/ 1074083 h 2377558"/>
              <a:gd name="connsiteX7" fmla="*/ 2372219 w 2372219"/>
              <a:gd name="connsiteY7" fmla="*/ 1242678 h 2377558"/>
              <a:gd name="connsiteX8" fmla="*/ 2062403 w 2372219"/>
              <a:gd name="connsiteY8" fmla="*/ 1903673 h 2377558"/>
              <a:gd name="connsiteX9" fmla="*/ 1292111 w 2372219"/>
              <a:gd name="connsiteY9" fmla="*/ 2286325 h 2377558"/>
              <a:gd name="connsiteX10" fmla="*/ 1184165 w 2372219"/>
              <a:gd name="connsiteY10" fmla="*/ 2377558 h 2377558"/>
              <a:gd name="connsiteX11" fmla="*/ 1080107 w 2372219"/>
              <a:gd name="connsiteY11" fmla="*/ 2286325 h 2377558"/>
              <a:gd name="connsiteX12" fmla="*/ 309816 w 2372219"/>
              <a:gd name="connsiteY12" fmla="*/ 1903673 h 2377558"/>
              <a:gd name="connsiteX13" fmla="*/ 0 w 2372219"/>
              <a:gd name="connsiteY13" fmla="*/ 1242678 h 2377558"/>
              <a:gd name="connsiteX14" fmla="*/ 0 w 2372219"/>
              <a:gd name="connsiteY14" fmla="*/ 1074083 h 2377558"/>
              <a:gd name="connsiteX15" fmla="*/ 0 w 2372219"/>
              <a:gd name="connsiteY15" fmla="*/ 403788 h 2377558"/>
              <a:gd name="connsiteX16" fmla="*/ 0 w 2372219"/>
              <a:gd name="connsiteY16" fmla="*/ 302680 h 2377558"/>
              <a:gd name="connsiteX17" fmla="*/ 18456 w 2372219"/>
              <a:gd name="connsiteY17" fmla="*/ 76379 h 2377558"/>
              <a:gd name="connsiteX18" fmla="*/ 37572 w 2372219"/>
              <a:gd name="connsiteY18" fmla="*/ 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852968 h 2377558"/>
              <a:gd name="connsiteX5" fmla="*/ 2372219 w 2372219"/>
              <a:gd name="connsiteY5" fmla="*/ 1074083 h 2377558"/>
              <a:gd name="connsiteX6" fmla="*/ 2372219 w 2372219"/>
              <a:gd name="connsiteY6" fmla="*/ 1242678 h 2377558"/>
              <a:gd name="connsiteX7" fmla="*/ 2062403 w 2372219"/>
              <a:gd name="connsiteY7" fmla="*/ 1903673 h 2377558"/>
              <a:gd name="connsiteX8" fmla="*/ 1292111 w 2372219"/>
              <a:gd name="connsiteY8" fmla="*/ 2286325 h 2377558"/>
              <a:gd name="connsiteX9" fmla="*/ 1184165 w 2372219"/>
              <a:gd name="connsiteY9" fmla="*/ 2377558 h 2377558"/>
              <a:gd name="connsiteX10" fmla="*/ 1080107 w 2372219"/>
              <a:gd name="connsiteY10" fmla="*/ 2286325 h 2377558"/>
              <a:gd name="connsiteX11" fmla="*/ 309816 w 2372219"/>
              <a:gd name="connsiteY11" fmla="*/ 1903673 h 2377558"/>
              <a:gd name="connsiteX12" fmla="*/ 0 w 2372219"/>
              <a:gd name="connsiteY12" fmla="*/ 1242678 h 2377558"/>
              <a:gd name="connsiteX13" fmla="*/ 0 w 2372219"/>
              <a:gd name="connsiteY13" fmla="*/ 1074083 h 2377558"/>
              <a:gd name="connsiteX14" fmla="*/ 0 w 2372219"/>
              <a:gd name="connsiteY14" fmla="*/ 403788 h 2377558"/>
              <a:gd name="connsiteX15" fmla="*/ 0 w 2372219"/>
              <a:gd name="connsiteY15" fmla="*/ 302680 h 2377558"/>
              <a:gd name="connsiteX16" fmla="*/ 18456 w 2372219"/>
              <a:gd name="connsiteY16" fmla="*/ 76379 h 2377558"/>
              <a:gd name="connsiteX17" fmla="*/ 37572 w 2372219"/>
              <a:gd name="connsiteY17" fmla="*/ 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1074083 h 2377558"/>
              <a:gd name="connsiteX5" fmla="*/ 2372219 w 2372219"/>
              <a:gd name="connsiteY5" fmla="*/ 1242678 h 2377558"/>
              <a:gd name="connsiteX6" fmla="*/ 2062403 w 2372219"/>
              <a:gd name="connsiteY6" fmla="*/ 1903673 h 2377558"/>
              <a:gd name="connsiteX7" fmla="*/ 1292111 w 2372219"/>
              <a:gd name="connsiteY7" fmla="*/ 2286325 h 2377558"/>
              <a:gd name="connsiteX8" fmla="*/ 1184165 w 2372219"/>
              <a:gd name="connsiteY8" fmla="*/ 2377558 h 2377558"/>
              <a:gd name="connsiteX9" fmla="*/ 1080107 w 2372219"/>
              <a:gd name="connsiteY9" fmla="*/ 2286325 h 2377558"/>
              <a:gd name="connsiteX10" fmla="*/ 309816 w 2372219"/>
              <a:gd name="connsiteY10" fmla="*/ 1903673 h 2377558"/>
              <a:gd name="connsiteX11" fmla="*/ 0 w 2372219"/>
              <a:gd name="connsiteY11" fmla="*/ 1242678 h 2377558"/>
              <a:gd name="connsiteX12" fmla="*/ 0 w 2372219"/>
              <a:gd name="connsiteY12" fmla="*/ 1074083 h 2377558"/>
              <a:gd name="connsiteX13" fmla="*/ 0 w 2372219"/>
              <a:gd name="connsiteY13" fmla="*/ 403788 h 2377558"/>
              <a:gd name="connsiteX14" fmla="*/ 0 w 2372219"/>
              <a:gd name="connsiteY14" fmla="*/ 302680 h 2377558"/>
              <a:gd name="connsiteX15" fmla="*/ 18456 w 2372219"/>
              <a:gd name="connsiteY15" fmla="*/ 76379 h 2377558"/>
              <a:gd name="connsiteX16" fmla="*/ 37572 w 2372219"/>
              <a:gd name="connsiteY16" fmla="*/ 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1242678 h 2377558"/>
              <a:gd name="connsiteX5" fmla="*/ 2062403 w 2372219"/>
              <a:gd name="connsiteY5" fmla="*/ 1903673 h 2377558"/>
              <a:gd name="connsiteX6" fmla="*/ 1292111 w 2372219"/>
              <a:gd name="connsiteY6" fmla="*/ 2286325 h 2377558"/>
              <a:gd name="connsiteX7" fmla="*/ 1184165 w 2372219"/>
              <a:gd name="connsiteY7" fmla="*/ 2377558 h 2377558"/>
              <a:gd name="connsiteX8" fmla="*/ 1080107 w 2372219"/>
              <a:gd name="connsiteY8" fmla="*/ 2286325 h 2377558"/>
              <a:gd name="connsiteX9" fmla="*/ 309816 w 2372219"/>
              <a:gd name="connsiteY9" fmla="*/ 1903673 h 2377558"/>
              <a:gd name="connsiteX10" fmla="*/ 0 w 2372219"/>
              <a:gd name="connsiteY10" fmla="*/ 1242678 h 2377558"/>
              <a:gd name="connsiteX11" fmla="*/ 0 w 2372219"/>
              <a:gd name="connsiteY11" fmla="*/ 1074083 h 2377558"/>
              <a:gd name="connsiteX12" fmla="*/ 0 w 2372219"/>
              <a:gd name="connsiteY12" fmla="*/ 403788 h 2377558"/>
              <a:gd name="connsiteX13" fmla="*/ 0 w 2372219"/>
              <a:gd name="connsiteY13" fmla="*/ 302680 h 2377558"/>
              <a:gd name="connsiteX14" fmla="*/ 18456 w 2372219"/>
              <a:gd name="connsiteY14" fmla="*/ 76379 h 2377558"/>
              <a:gd name="connsiteX15" fmla="*/ 37572 w 2372219"/>
              <a:gd name="connsiteY15" fmla="*/ 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1242678 h 2377558"/>
              <a:gd name="connsiteX5" fmla="*/ 2062403 w 2372219"/>
              <a:gd name="connsiteY5" fmla="*/ 1903673 h 2377558"/>
              <a:gd name="connsiteX6" fmla="*/ 1292111 w 2372219"/>
              <a:gd name="connsiteY6" fmla="*/ 2286325 h 2377558"/>
              <a:gd name="connsiteX7" fmla="*/ 1184165 w 2372219"/>
              <a:gd name="connsiteY7" fmla="*/ 2377558 h 2377558"/>
              <a:gd name="connsiteX8" fmla="*/ 1080107 w 2372219"/>
              <a:gd name="connsiteY8" fmla="*/ 2286325 h 2377558"/>
              <a:gd name="connsiteX9" fmla="*/ 309816 w 2372219"/>
              <a:gd name="connsiteY9" fmla="*/ 1903673 h 2377558"/>
              <a:gd name="connsiteX10" fmla="*/ 0 w 2372219"/>
              <a:gd name="connsiteY10" fmla="*/ 1242678 h 2377558"/>
              <a:gd name="connsiteX11" fmla="*/ 0 w 2372219"/>
              <a:gd name="connsiteY11" fmla="*/ 403788 h 2377558"/>
              <a:gd name="connsiteX12" fmla="*/ 0 w 2372219"/>
              <a:gd name="connsiteY12" fmla="*/ 302680 h 2377558"/>
              <a:gd name="connsiteX13" fmla="*/ 18456 w 2372219"/>
              <a:gd name="connsiteY13" fmla="*/ 76379 h 2377558"/>
              <a:gd name="connsiteX14" fmla="*/ 37572 w 2372219"/>
              <a:gd name="connsiteY14" fmla="*/ 0 h 2377558"/>
              <a:gd name="connsiteX0" fmla="*/ 2334647 w 2372219"/>
              <a:gd name="connsiteY0" fmla="*/ 0 h 2377558"/>
              <a:gd name="connsiteX1" fmla="*/ 2353763 w 2372219"/>
              <a:gd name="connsiteY1" fmla="*/ 76379 h 2377558"/>
              <a:gd name="connsiteX2" fmla="*/ 2372219 w 2372219"/>
              <a:gd name="connsiteY2" fmla="*/ 302680 h 2377558"/>
              <a:gd name="connsiteX3" fmla="*/ 2372219 w 2372219"/>
              <a:gd name="connsiteY3" fmla="*/ 403788 h 2377558"/>
              <a:gd name="connsiteX4" fmla="*/ 2372219 w 2372219"/>
              <a:gd name="connsiteY4" fmla="*/ 1242678 h 2377558"/>
              <a:gd name="connsiteX5" fmla="*/ 2062403 w 2372219"/>
              <a:gd name="connsiteY5" fmla="*/ 1903673 h 2377558"/>
              <a:gd name="connsiteX6" fmla="*/ 1292111 w 2372219"/>
              <a:gd name="connsiteY6" fmla="*/ 2286325 h 2377558"/>
              <a:gd name="connsiteX7" fmla="*/ 1184165 w 2372219"/>
              <a:gd name="connsiteY7" fmla="*/ 2377558 h 2377558"/>
              <a:gd name="connsiteX8" fmla="*/ 1080107 w 2372219"/>
              <a:gd name="connsiteY8" fmla="*/ 2286325 h 2377558"/>
              <a:gd name="connsiteX9" fmla="*/ 309816 w 2372219"/>
              <a:gd name="connsiteY9" fmla="*/ 1903673 h 2377558"/>
              <a:gd name="connsiteX10" fmla="*/ 0 w 2372219"/>
              <a:gd name="connsiteY10" fmla="*/ 1242678 h 2377558"/>
              <a:gd name="connsiteX11" fmla="*/ 0 w 2372219"/>
              <a:gd name="connsiteY11" fmla="*/ 302680 h 2377558"/>
              <a:gd name="connsiteX12" fmla="*/ 18456 w 2372219"/>
              <a:gd name="connsiteY12" fmla="*/ 76379 h 2377558"/>
              <a:gd name="connsiteX13" fmla="*/ 37572 w 2372219"/>
              <a:gd name="connsiteY13" fmla="*/ 0 h 237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2219" h="2377558">
                <a:moveTo>
                  <a:pt x="2334647" y="0"/>
                </a:moveTo>
                <a:lnTo>
                  <a:pt x="2353763" y="76379"/>
                </a:lnTo>
                <a:cubicBezTo>
                  <a:pt x="2366168" y="142708"/>
                  <a:pt x="2372219" y="217368"/>
                  <a:pt x="2372219" y="302680"/>
                </a:cubicBezTo>
                <a:lnTo>
                  <a:pt x="2372219" y="403788"/>
                </a:lnTo>
                <a:lnTo>
                  <a:pt x="2372219" y="1242678"/>
                </a:lnTo>
                <a:cubicBezTo>
                  <a:pt x="2372219" y="1583929"/>
                  <a:pt x="2275402" y="1754736"/>
                  <a:pt x="2062403" y="1903673"/>
                </a:cubicBezTo>
                <a:cubicBezTo>
                  <a:pt x="1840890" y="2032009"/>
                  <a:pt x="1550133" y="2086932"/>
                  <a:pt x="1292111" y="2286325"/>
                </a:cubicBezTo>
                <a:lnTo>
                  <a:pt x="1184165" y="2377558"/>
                </a:lnTo>
                <a:lnTo>
                  <a:pt x="1080107" y="2286325"/>
                </a:lnTo>
                <a:cubicBezTo>
                  <a:pt x="822085" y="2086932"/>
                  <a:pt x="531327" y="2032009"/>
                  <a:pt x="309816" y="1903673"/>
                </a:cubicBezTo>
                <a:cubicBezTo>
                  <a:pt x="96817" y="1754736"/>
                  <a:pt x="0" y="1583929"/>
                  <a:pt x="0" y="1242678"/>
                </a:cubicBezTo>
                <a:lnTo>
                  <a:pt x="0" y="302680"/>
                </a:lnTo>
                <a:cubicBezTo>
                  <a:pt x="0" y="217368"/>
                  <a:pt x="6051" y="142708"/>
                  <a:pt x="18456" y="76379"/>
                </a:cubicBezTo>
                <a:lnTo>
                  <a:pt x="37572" y="0"/>
                </a:ln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E7EF24A-6FE2-49F0-B69A-7780B11F4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4672" y="0"/>
            <a:ext cx="1607328" cy="2294745"/>
          </a:xfrm>
          <a:custGeom>
            <a:avLst/>
            <a:gdLst>
              <a:gd name="connsiteX0" fmla="*/ 49162 w 1607328"/>
              <a:gd name="connsiteY0" fmla="*/ 0 h 2294745"/>
              <a:gd name="connsiteX1" fmla="*/ 1607328 w 1607328"/>
              <a:gd name="connsiteY1" fmla="*/ 0 h 2294745"/>
              <a:gd name="connsiteX2" fmla="*/ 1607328 w 1607328"/>
              <a:gd name="connsiteY2" fmla="*/ 2000018 h 2294745"/>
              <a:gd name="connsiteX3" fmla="*/ 1603693 w 1607328"/>
              <a:gd name="connsiteY3" fmla="*/ 2001495 h 2294745"/>
              <a:gd name="connsiteX4" fmla="*/ 1225436 w 1607328"/>
              <a:gd name="connsiteY4" fmla="*/ 2208220 h 2294745"/>
              <a:gd name="connsiteX5" fmla="*/ 1123061 w 1607328"/>
              <a:gd name="connsiteY5" fmla="*/ 2294745 h 2294745"/>
              <a:gd name="connsiteX6" fmla="*/ 1024372 w 1607328"/>
              <a:gd name="connsiteY6" fmla="*/ 2208220 h 2294745"/>
              <a:gd name="connsiteX7" fmla="*/ 293828 w 1607328"/>
              <a:gd name="connsiteY7" fmla="*/ 1845313 h 2294745"/>
              <a:gd name="connsiteX8" fmla="*/ 0 w 1607328"/>
              <a:gd name="connsiteY8" fmla="*/ 1218426 h 2294745"/>
              <a:gd name="connsiteX9" fmla="*/ 0 w 1607328"/>
              <a:gd name="connsiteY9" fmla="*/ 1058531 h 2294745"/>
              <a:gd name="connsiteX10" fmla="*/ 0 w 1607328"/>
              <a:gd name="connsiteY10" fmla="*/ 848826 h 2294745"/>
              <a:gd name="connsiteX11" fmla="*/ 0 w 1607328"/>
              <a:gd name="connsiteY11" fmla="*/ 696534 h 2294745"/>
              <a:gd name="connsiteX12" fmla="*/ 0 w 1607328"/>
              <a:gd name="connsiteY12" fmla="*/ 422824 h 2294745"/>
              <a:gd name="connsiteX13" fmla="*/ 0 w 1607328"/>
              <a:gd name="connsiteY13" fmla="*/ 326933 h 2294745"/>
              <a:gd name="connsiteX14" fmla="*/ 39706 w 1607328"/>
              <a:gd name="connsiteY14"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7328" h="2294745">
                <a:moveTo>
                  <a:pt x="49162" y="0"/>
                </a:moveTo>
                <a:lnTo>
                  <a:pt x="1607328" y="0"/>
                </a:lnTo>
                <a:lnTo>
                  <a:pt x="1607328" y="2000018"/>
                </a:lnTo>
                <a:lnTo>
                  <a:pt x="1603693" y="2001495"/>
                </a:lnTo>
                <a:cubicBezTo>
                  <a:pt x="1477906" y="2053369"/>
                  <a:pt x="1347790" y="2113667"/>
                  <a:pt x="1225436"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3"/>
                </a:lnTo>
                <a:cubicBezTo>
                  <a:pt x="0" y="205568"/>
                  <a:pt x="12912" y="106934"/>
                  <a:pt x="39706" y="23601"/>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CAABBC0-DFAB-42B2-BD8B-247F36AE9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23468" y="10053"/>
            <a:ext cx="1664941" cy="2367505"/>
          </a:xfrm>
          <a:custGeom>
            <a:avLst/>
            <a:gdLst>
              <a:gd name="connsiteX0" fmla="*/ 37572 w 1664941"/>
              <a:gd name="connsiteY0" fmla="*/ 0 h 2377558"/>
              <a:gd name="connsiteX1" fmla="*/ 1664941 w 1664941"/>
              <a:gd name="connsiteY1" fmla="*/ 0 h 2377558"/>
              <a:gd name="connsiteX2" fmla="*/ 1664941 w 1664941"/>
              <a:gd name="connsiteY2" fmla="*/ 2079550 h 2377558"/>
              <a:gd name="connsiteX3" fmla="*/ 1590818 w 1664941"/>
              <a:gd name="connsiteY3" fmla="*/ 2111466 h 2377558"/>
              <a:gd name="connsiteX4" fmla="*/ 1292111 w 1664941"/>
              <a:gd name="connsiteY4" fmla="*/ 2286325 h 2377558"/>
              <a:gd name="connsiteX5" fmla="*/ 1184165 w 1664941"/>
              <a:gd name="connsiteY5" fmla="*/ 2377558 h 2377558"/>
              <a:gd name="connsiteX6" fmla="*/ 1080107 w 1664941"/>
              <a:gd name="connsiteY6" fmla="*/ 2286325 h 2377558"/>
              <a:gd name="connsiteX7" fmla="*/ 309815 w 1664941"/>
              <a:gd name="connsiteY7" fmla="*/ 1903673 h 2377558"/>
              <a:gd name="connsiteX8" fmla="*/ 0 w 1664941"/>
              <a:gd name="connsiteY8" fmla="*/ 1242678 h 2377558"/>
              <a:gd name="connsiteX9" fmla="*/ 0 w 1664941"/>
              <a:gd name="connsiteY9" fmla="*/ 1074083 h 2377558"/>
              <a:gd name="connsiteX10" fmla="*/ 0 w 1664941"/>
              <a:gd name="connsiteY10" fmla="*/ 852968 h 2377558"/>
              <a:gd name="connsiteX11" fmla="*/ 0 w 1664941"/>
              <a:gd name="connsiteY11" fmla="*/ 692390 h 2377558"/>
              <a:gd name="connsiteX12" fmla="*/ 0 w 1664941"/>
              <a:gd name="connsiteY12" fmla="*/ 403788 h 2377558"/>
              <a:gd name="connsiteX13" fmla="*/ 0 w 1664941"/>
              <a:gd name="connsiteY13" fmla="*/ 302680 h 2377558"/>
              <a:gd name="connsiteX14" fmla="*/ 18456 w 1664941"/>
              <a:gd name="connsiteY14" fmla="*/ 76379 h 2377558"/>
              <a:gd name="connsiteX0" fmla="*/ 37572 w 1664941"/>
              <a:gd name="connsiteY0" fmla="*/ 0 h 2377558"/>
              <a:gd name="connsiteX1" fmla="*/ 1664941 w 1664941"/>
              <a:gd name="connsiteY1" fmla="*/ 0 h 2377558"/>
              <a:gd name="connsiteX2" fmla="*/ 1664941 w 1664941"/>
              <a:gd name="connsiteY2" fmla="*/ 2079550 h 2377558"/>
              <a:gd name="connsiteX3" fmla="*/ 1590818 w 1664941"/>
              <a:gd name="connsiteY3" fmla="*/ 2111466 h 2377558"/>
              <a:gd name="connsiteX4" fmla="*/ 1292111 w 1664941"/>
              <a:gd name="connsiteY4" fmla="*/ 2286325 h 2377558"/>
              <a:gd name="connsiteX5" fmla="*/ 1184165 w 1664941"/>
              <a:gd name="connsiteY5" fmla="*/ 2377558 h 2377558"/>
              <a:gd name="connsiteX6" fmla="*/ 1080107 w 1664941"/>
              <a:gd name="connsiteY6" fmla="*/ 2286325 h 2377558"/>
              <a:gd name="connsiteX7" fmla="*/ 309815 w 1664941"/>
              <a:gd name="connsiteY7" fmla="*/ 1903673 h 2377558"/>
              <a:gd name="connsiteX8" fmla="*/ 0 w 1664941"/>
              <a:gd name="connsiteY8" fmla="*/ 1242678 h 2377558"/>
              <a:gd name="connsiteX9" fmla="*/ 0 w 1664941"/>
              <a:gd name="connsiteY9" fmla="*/ 1074083 h 2377558"/>
              <a:gd name="connsiteX10" fmla="*/ 0 w 1664941"/>
              <a:gd name="connsiteY10" fmla="*/ 852968 h 2377558"/>
              <a:gd name="connsiteX11" fmla="*/ 0 w 1664941"/>
              <a:gd name="connsiteY11" fmla="*/ 692390 h 2377558"/>
              <a:gd name="connsiteX12" fmla="*/ 0 w 1664941"/>
              <a:gd name="connsiteY12" fmla="*/ 403788 h 2377558"/>
              <a:gd name="connsiteX13" fmla="*/ 0 w 1664941"/>
              <a:gd name="connsiteY13" fmla="*/ 302680 h 2377558"/>
              <a:gd name="connsiteX14" fmla="*/ 18456 w 1664941"/>
              <a:gd name="connsiteY14" fmla="*/ 76379 h 2377558"/>
              <a:gd name="connsiteX15" fmla="*/ 129012 w 1664941"/>
              <a:gd name="connsiteY15" fmla="*/ 91440 h 2377558"/>
              <a:gd name="connsiteX0" fmla="*/ 1664941 w 1664941"/>
              <a:gd name="connsiteY0" fmla="*/ 0 h 2377558"/>
              <a:gd name="connsiteX1" fmla="*/ 1664941 w 1664941"/>
              <a:gd name="connsiteY1" fmla="*/ 2079550 h 2377558"/>
              <a:gd name="connsiteX2" fmla="*/ 1590818 w 1664941"/>
              <a:gd name="connsiteY2" fmla="*/ 2111466 h 2377558"/>
              <a:gd name="connsiteX3" fmla="*/ 1292111 w 1664941"/>
              <a:gd name="connsiteY3" fmla="*/ 2286325 h 2377558"/>
              <a:gd name="connsiteX4" fmla="*/ 1184165 w 1664941"/>
              <a:gd name="connsiteY4" fmla="*/ 2377558 h 2377558"/>
              <a:gd name="connsiteX5" fmla="*/ 1080107 w 1664941"/>
              <a:gd name="connsiteY5" fmla="*/ 2286325 h 2377558"/>
              <a:gd name="connsiteX6" fmla="*/ 309815 w 1664941"/>
              <a:gd name="connsiteY6" fmla="*/ 1903673 h 2377558"/>
              <a:gd name="connsiteX7" fmla="*/ 0 w 1664941"/>
              <a:gd name="connsiteY7" fmla="*/ 1242678 h 2377558"/>
              <a:gd name="connsiteX8" fmla="*/ 0 w 1664941"/>
              <a:gd name="connsiteY8" fmla="*/ 1074083 h 2377558"/>
              <a:gd name="connsiteX9" fmla="*/ 0 w 1664941"/>
              <a:gd name="connsiteY9" fmla="*/ 852968 h 2377558"/>
              <a:gd name="connsiteX10" fmla="*/ 0 w 1664941"/>
              <a:gd name="connsiteY10" fmla="*/ 692390 h 2377558"/>
              <a:gd name="connsiteX11" fmla="*/ 0 w 1664941"/>
              <a:gd name="connsiteY11" fmla="*/ 403788 h 2377558"/>
              <a:gd name="connsiteX12" fmla="*/ 0 w 1664941"/>
              <a:gd name="connsiteY12" fmla="*/ 302680 h 2377558"/>
              <a:gd name="connsiteX13" fmla="*/ 18456 w 1664941"/>
              <a:gd name="connsiteY13" fmla="*/ 76379 h 2377558"/>
              <a:gd name="connsiteX14" fmla="*/ 129012 w 1664941"/>
              <a:gd name="connsiteY14" fmla="*/ 91440 h 2377558"/>
              <a:gd name="connsiteX0" fmla="*/ 1664941 w 1664941"/>
              <a:gd name="connsiteY0" fmla="*/ 0 h 2377558"/>
              <a:gd name="connsiteX1" fmla="*/ 1664941 w 1664941"/>
              <a:gd name="connsiteY1" fmla="*/ 2079550 h 2377558"/>
              <a:gd name="connsiteX2" fmla="*/ 1590818 w 1664941"/>
              <a:gd name="connsiteY2" fmla="*/ 2111466 h 2377558"/>
              <a:gd name="connsiteX3" fmla="*/ 1292111 w 1664941"/>
              <a:gd name="connsiteY3" fmla="*/ 2286325 h 2377558"/>
              <a:gd name="connsiteX4" fmla="*/ 1184165 w 1664941"/>
              <a:gd name="connsiteY4" fmla="*/ 2377558 h 2377558"/>
              <a:gd name="connsiteX5" fmla="*/ 1080107 w 1664941"/>
              <a:gd name="connsiteY5" fmla="*/ 2286325 h 2377558"/>
              <a:gd name="connsiteX6" fmla="*/ 309815 w 1664941"/>
              <a:gd name="connsiteY6" fmla="*/ 1903673 h 2377558"/>
              <a:gd name="connsiteX7" fmla="*/ 0 w 1664941"/>
              <a:gd name="connsiteY7" fmla="*/ 1242678 h 2377558"/>
              <a:gd name="connsiteX8" fmla="*/ 0 w 1664941"/>
              <a:gd name="connsiteY8" fmla="*/ 1074083 h 2377558"/>
              <a:gd name="connsiteX9" fmla="*/ 0 w 1664941"/>
              <a:gd name="connsiteY9" fmla="*/ 852968 h 2377558"/>
              <a:gd name="connsiteX10" fmla="*/ 0 w 1664941"/>
              <a:gd name="connsiteY10" fmla="*/ 692390 h 2377558"/>
              <a:gd name="connsiteX11" fmla="*/ 0 w 1664941"/>
              <a:gd name="connsiteY11" fmla="*/ 403788 h 2377558"/>
              <a:gd name="connsiteX12" fmla="*/ 0 w 1664941"/>
              <a:gd name="connsiteY12" fmla="*/ 302680 h 2377558"/>
              <a:gd name="connsiteX13" fmla="*/ 18456 w 1664941"/>
              <a:gd name="connsiteY13" fmla="*/ 76379 h 2377558"/>
              <a:gd name="connsiteX14" fmla="*/ 33263 w 1664941"/>
              <a:gd name="connsiteY14" fmla="*/ 10053 h 2377558"/>
              <a:gd name="connsiteX0" fmla="*/ 1664941 w 1664941"/>
              <a:gd name="connsiteY0" fmla="*/ 0 h 2377558"/>
              <a:gd name="connsiteX1" fmla="*/ 1664941 w 1664941"/>
              <a:gd name="connsiteY1" fmla="*/ 2079550 h 2377558"/>
              <a:gd name="connsiteX2" fmla="*/ 1590818 w 1664941"/>
              <a:gd name="connsiteY2" fmla="*/ 2111466 h 2377558"/>
              <a:gd name="connsiteX3" fmla="*/ 1292111 w 1664941"/>
              <a:gd name="connsiteY3" fmla="*/ 2286325 h 2377558"/>
              <a:gd name="connsiteX4" fmla="*/ 1184165 w 1664941"/>
              <a:gd name="connsiteY4" fmla="*/ 2377558 h 2377558"/>
              <a:gd name="connsiteX5" fmla="*/ 1080107 w 1664941"/>
              <a:gd name="connsiteY5" fmla="*/ 2286325 h 2377558"/>
              <a:gd name="connsiteX6" fmla="*/ 309815 w 1664941"/>
              <a:gd name="connsiteY6" fmla="*/ 1903673 h 2377558"/>
              <a:gd name="connsiteX7" fmla="*/ 0 w 1664941"/>
              <a:gd name="connsiteY7" fmla="*/ 1242678 h 2377558"/>
              <a:gd name="connsiteX8" fmla="*/ 0 w 1664941"/>
              <a:gd name="connsiteY8" fmla="*/ 1074083 h 2377558"/>
              <a:gd name="connsiteX9" fmla="*/ 0 w 1664941"/>
              <a:gd name="connsiteY9" fmla="*/ 852968 h 2377558"/>
              <a:gd name="connsiteX10" fmla="*/ 0 w 1664941"/>
              <a:gd name="connsiteY10" fmla="*/ 692390 h 2377558"/>
              <a:gd name="connsiteX11" fmla="*/ 0 w 1664941"/>
              <a:gd name="connsiteY11" fmla="*/ 302680 h 2377558"/>
              <a:gd name="connsiteX12" fmla="*/ 18456 w 1664941"/>
              <a:gd name="connsiteY12" fmla="*/ 76379 h 2377558"/>
              <a:gd name="connsiteX13" fmla="*/ 33263 w 1664941"/>
              <a:gd name="connsiteY13" fmla="*/ 10053 h 2377558"/>
              <a:gd name="connsiteX0" fmla="*/ 1664941 w 1664941"/>
              <a:gd name="connsiteY0" fmla="*/ 0 h 2377558"/>
              <a:gd name="connsiteX1" fmla="*/ 1664941 w 1664941"/>
              <a:gd name="connsiteY1" fmla="*/ 2079550 h 2377558"/>
              <a:gd name="connsiteX2" fmla="*/ 1590818 w 1664941"/>
              <a:gd name="connsiteY2" fmla="*/ 2111466 h 2377558"/>
              <a:gd name="connsiteX3" fmla="*/ 1292111 w 1664941"/>
              <a:gd name="connsiteY3" fmla="*/ 2286325 h 2377558"/>
              <a:gd name="connsiteX4" fmla="*/ 1184165 w 1664941"/>
              <a:gd name="connsiteY4" fmla="*/ 2377558 h 2377558"/>
              <a:gd name="connsiteX5" fmla="*/ 1080107 w 1664941"/>
              <a:gd name="connsiteY5" fmla="*/ 2286325 h 2377558"/>
              <a:gd name="connsiteX6" fmla="*/ 309815 w 1664941"/>
              <a:gd name="connsiteY6" fmla="*/ 1903673 h 2377558"/>
              <a:gd name="connsiteX7" fmla="*/ 0 w 1664941"/>
              <a:gd name="connsiteY7" fmla="*/ 1242678 h 2377558"/>
              <a:gd name="connsiteX8" fmla="*/ 0 w 1664941"/>
              <a:gd name="connsiteY8" fmla="*/ 1074083 h 2377558"/>
              <a:gd name="connsiteX9" fmla="*/ 0 w 1664941"/>
              <a:gd name="connsiteY9" fmla="*/ 852968 h 2377558"/>
              <a:gd name="connsiteX10" fmla="*/ 0 w 1664941"/>
              <a:gd name="connsiteY10" fmla="*/ 302680 h 2377558"/>
              <a:gd name="connsiteX11" fmla="*/ 18456 w 1664941"/>
              <a:gd name="connsiteY11" fmla="*/ 76379 h 2377558"/>
              <a:gd name="connsiteX12" fmla="*/ 33263 w 1664941"/>
              <a:gd name="connsiteY12" fmla="*/ 10053 h 2377558"/>
              <a:gd name="connsiteX0" fmla="*/ 1664941 w 1664941"/>
              <a:gd name="connsiteY0" fmla="*/ 0 h 2377558"/>
              <a:gd name="connsiteX1" fmla="*/ 1664941 w 1664941"/>
              <a:gd name="connsiteY1" fmla="*/ 2079550 h 2377558"/>
              <a:gd name="connsiteX2" fmla="*/ 1590818 w 1664941"/>
              <a:gd name="connsiteY2" fmla="*/ 2111466 h 2377558"/>
              <a:gd name="connsiteX3" fmla="*/ 1292111 w 1664941"/>
              <a:gd name="connsiteY3" fmla="*/ 2286325 h 2377558"/>
              <a:gd name="connsiteX4" fmla="*/ 1184165 w 1664941"/>
              <a:gd name="connsiteY4" fmla="*/ 2377558 h 2377558"/>
              <a:gd name="connsiteX5" fmla="*/ 1080107 w 1664941"/>
              <a:gd name="connsiteY5" fmla="*/ 2286325 h 2377558"/>
              <a:gd name="connsiteX6" fmla="*/ 309815 w 1664941"/>
              <a:gd name="connsiteY6" fmla="*/ 1903673 h 2377558"/>
              <a:gd name="connsiteX7" fmla="*/ 0 w 1664941"/>
              <a:gd name="connsiteY7" fmla="*/ 1242678 h 2377558"/>
              <a:gd name="connsiteX8" fmla="*/ 0 w 1664941"/>
              <a:gd name="connsiteY8" fmla="*/ 1074083 h 2377558"/>
              <a:gd name="connsiteX9" fmla="*/ 0 w 1664941"/>
              <a:gd name="connsiteY9" fmla="*/ 302680 h 2377558"/>
              <a:gd name="connsiteX10" fmla="*/ 18456 w 1664941"/>
              <a:gd name="connsiteY10" fmla="*/ 76379 h 2377558"/>
              <a:gd name="connsiteX11" fmla="*/ 33263 w 1664941"/>
              <a:gd name="connsiteY11" fmla="*/ 10053 h 2377558"/>
              <a:gd name="connsiteX0" fmla="*/ 1664941 w 1664941"/>
              <a:gd name="connsiteY0" fmla="*/ 0 h 2377558"/>
              <a:gd name="connsiteX1" fmla="*/ 1664941 w 1664941"/>
              <a:gd name="connsiteY1" fmla="*/ 2079550 h 2377558"/>
              <a:gd name="connsiteX2" fmla="*/ 1590818 w 1664941"/>
              <a:gd name="connsiteY2" fmla="*/ 2111466 h 2377558"/>
              <a:gd name="connsiteX3" fmla="*/ 1292111 w 1664941"/>
              <a:gd name="connsiteY3" fmla="*/ 2286325 h 2377558"/>
              <a:gd name="connsiteX4" fmla="*/ 1184165 w 1664941"/>
              <a:gd name="connsiteY4" fmla="*/ 2377558 h 2377558"/>
              <a:gd name="connsiteX5" fmla="*/ 1080107 w 1664941"/>
              <a:gd name="connsiteY5" fmla="*/ 2286325 h 2377558"/>
              <a:gd name="connsiteX6" fmla="*/ 309815 w 1664941"/>
              <a:gd name="connsiteY6" fmla="*/ 1903673 h 2377558"/>
              <a:gd name="connsiteX7" fmla="*/ 0 w 1664941"/>
              <a:gd name="connsiteY7" fmla="*/ 1242678 h 2377558"/>
              <a:gd name="connsiteX8" fmla="*/ 0 w 1664941"/>
              <a:gd name="connsiteY8" fmla="*/ 302680 h 2377558"/>
              <a:gd name="connsiteX9" fmla="*/ 18456 w 1664941"/>
              <a:gd name="connsiteY9" fmla="*/ 76379 h 2377558"/>
              <a:gd name="connsiteX10" fmla="*/ 33263 w 1664941"/>
              <a:gd name="connsiteY10" fmla="*/ 10053 h 2377558"/>
              <a:gd name="connsiteX0" fmla="*/ 1664941 w 1664941"/>
              <a:gd name="connsiteY0" fmla="*/ 2069497 h 2367505"/>
              <a:gd name="connsiteX1" fmla="*/ 1590818 w 1664941"/>
              <a:gd name="connsiteY1" fmla="*/ 2101413 h 2367505"/>
              <a:gd name="connsiteX2" fmla="*/ 1292111 w 1664941"/>
              <a:gd name="connsiteY2" fmla="*/ 2276272 h 2367505"/>
              <a:gd name="connsiteX3" fmla="*/ 1184165 w 1664941"/>
              <a:gd name="connsiteY3" fmla="*/ 2367505 h 2367505"/>
              <a:gd name="connsiteX4" fmla="*/ 1080107 w 1664941"/>
              <a:gd name="connsiteY4" fmla="*/ 2276272 h 2367505"/>
              <a:gd name="connsiteX5" fmla="*/ 309815 w 1664941"/>
              <a:gd name="connsiteY5" fmla="*/ 1893620 h 2367505"/>
              <a:gd name="connsiteX6" fmla="*/ 0 w 1664941"/>
              <a:gd name="connsiteY6" fmla="*/ 1232625 h 2367505"/>
              <a:gd name="connsiteX7" fmla="*/ 0 w 1664941"/>
              <a:gd name="connsiteY7" fmla="*/ 292627 h 2367505"/>
              <a:gd name="connsiteX8" fmla="*/ 18456 w 1664941"/>
              <a:gd name="connsiteY8" fmla="*/ 66326 h 2367505"/>
              <a:gd name="connsiteX9" fmla="*/ 33263 w 1664941"/>
              <a:gd name="connsiteY9" fmla="*/ 0 h 236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4941" h="2367505">
                <a:moveTo>
                  <a:pt x="1664941" y="2069497"/>
                </a:moveTo>
                <a:lnTo>
                  <a:pt x="1590818" y="2101413"/>
                </a:lnTo>
                <a:cubicBezTo>
                  <a:pt x="1490231" y="2147043"/>
                  <a:pt x="1388869" y="2201499"/>
                  <a:pt x="1292111" y="2276272"/>
                </a:cubicBezTo>
                <a:lnTo>
                  <a:pt x="1184165" y="2367505"/>
                </a:lnTo>
                <a:lnTo>
                  <a:pt x="1080107" y="2276272"/>
                </a:lnTo>
                <a:cubicBezTo>
                  <a:pt x="822085" y="2076879"/>
                  <a:pt x="531327" y="2021956"/>
                  <a:pt x="309815" y="1893620"/>
                </a:cubicBezTo>
                <a:cubicBezTo>
                  <a:pt x="96816" y="1744683"/>
                  <a:pt x="0" y="1573876"/>
                  <a:pt x="0" y="1232625"/>
                </a:cubicBezTo>
                <a:lnTo>
                  <a:pt x="0" y="292627"/>
                </a:lnTo>
                <a:cubicBezTo>
                  <a:pt x="0" y="207315"/>
                  <a:pt x="6051" y="132655"/>
                  <a:pt x="18456" y="66326"/>
                </a:cubicBezTo>
                <a:cubicBezTo>
                  <a:pt x="24828" y="40866"/>
                  <a:pt x="33263" y="0"/>
                  <a:pt x="33263" y="0"/>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C07C969-5008-AF07-F724-18336658BDE1}"/>
              </a:ext>
            </a:extLst>
          </p:cNvPr>
          <p:cNvSpPr txBox="1"/>
          <p:nvPr/>
        </p:nvSpPr>
        <p:spPr>
          <a:xfrm>
            <a:off x="6516255" y="3204081"/>
            <a:ext cx="5527964" cy="1569660"/>
          </a:xfrm>
          <a:prstGeom prst="rect">
            <a:avLst/>
          </a:prstGeom>
          <a:noFill/>
        </p:spPr>
        <p:txBody>
          <a:bodyPr wrap="square">
            <a:spAutoFit/>
          </a:bodyPr>
          <a:lstStyle/>
          <a:p>
            <a:pPr>
              <a:lnSpc>
                <a:spcPct val="100000"/>
              </a:lnSpc>
            </a:pPr>
            <a:r>
              <a:rPr lang="en-US" sz="1600" u="sng" dirty="0"/>
              <a:t>Summer School </a:t>
            </a:r>
            <a:r>
              <a:rPr lang="en-US" sz="1600" dirty="0"/>
              <a:t>– Info will come out in April of each year for summer school.</a:t>
            </a:r>
          </a:p>
          <a:p>
            <a:pPr>
              <a:lnSpc>
                <a:spcPct val="100000"/>
              </a:lnSpc>
            </a:pPr>
            <a:endParaRPr lang="en-US" sz="1600" dirty="0"/>
          </a:p>
          <a:p>
            <a:pPr>
              <a:lnSpc>
                <a:spcPct val="100000"/>
              </a:lnSpc>
            </a:pPr>
            <a:r>
              <a:rPr lang="en-US" sz="1600" u="sng" dirty="0"/>
              <a:t>Go back into the class </a:t>
            </a:r>
            <a:r>
              <a:rPr lang="en-US" sz="1600" dirty="0"/>
              <a:t>– If your schedule allows you may be put back into the course – if you failed several classes this is not an option.</a:t>
            </a:r>
          </a:p>
        </p:txBody>
      </p:sp>
      <p:sp>
        <p:nvSpPr>
          <p:cNvPr id="9" name="TextBox 8">
            <a:extLst>
              <a:ext uri="{FF2B5EF4-FFF2-40B4-BE49-F238E27FC236}">
                <a16:creationId xmlns:a16="http://schemas.microsoft.com/office/drawing/2014/main" id="{A6BCF6D4-0903-30AB-1F19-64F53658C2F5}"/>
              </a:ext>
            </a:extLst>
          </p:cNvPr>
          <p:cNvSpPr txBox="1"/>
          <p:nvPr/>
        </p:nvSpPr>
        <p:spPr>
          <a:xfrm>
            <a:off x="3610876" y="1981200"/>
            <a:ext cx="4970248" cy="461665"/>
          </a:xfrm>
          <a:prstGeom prst="rect">
            <a:avLst/>
          </a:prstGeom>
          <a:noFill/>
        </p:spPr>
        <p:txBody>
          <a:bodyPr wrap="square">
            <a:spAutoFit/>
          </a:bodyPr>
          <a:lstStyle/>
          <a:p>
            <a:pPr>
              <a:lnSpc>
                <a:spcPct val="100000"/>
              </a:lnSpc>
            </a:pPr>
            <a:r>
              <a:rPr lang="en-US" sz="2400" b="1" dirty="0"/>
              <a:t>You must repeat all required classes!</a:t>
            </a:r>
          </a:p>
        </p:txBody>
      </p:sp>
    </p:spTree>
    <p:extLst>
      <p:ext uri="{BB962C8B-B14F-4D97-AF65-F5344CB8AC3E}">
        <p14:creationId xmlns:p14="http://schemas.microsoft.com/office/powerpoint/2010/main" val="70056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66BF6E-09D1-EFDB-561E-1AB86D26476F}"/>
              </a:ext>
            </a:extLst>
          </p:cNvPr>
          <p:cNvSpPr>
            <a:spLocks noGrp="1"/>
          </p:cNvSpPr>
          <p:nvPr>
            <p:ph type="title"/>
          </p:nvPr>
        </p:nvSpPr>
        <p:spPr>
          <a:xfrm>
            <a:off x="960120" y="147230"/>
            <a:ext cx="4470832" cy="1507398"/>
          </a:xfrm>
        </p:spPr>
        <p:txBody>
          <a:bodyPr anchor="ctr">
            <a:normAutofit/>
          </a:bodyPr>
          <a:lstStyle/>
          <a:p>
            <a:r>
              <a:rPr lang="en-US" sz="3700" dirty="0"/>
              <a:t>Honors &amp; Distinction at Graduation</a:t>
            </a:r>
          </a:p>
        </p:txBody>
      </p:sp>
      <p:sp>
        <p:nvSpPr>
          <p:cNvPr id="3" name="Content Placeholder 2">
            <a:extLst>
              <a:ext uri="{FF2B5EF4-FFF2-40B4-BE49-F238E27FC236}">
                <a16:creationId xmlns:a16="http://schemas.microsoft.com/office/drawing/2014/main" id="{F0B3BBD7-8E49-9980-1ECD-4DDA28739518}"/>
              </a:ext>
            </a:extLst>
          </p:cNvPr>
          <p:cNvSpPr>
            <a:spLocks noGrp="1"/>
          </p:cNvSpPr>
          <p:nvPr>
            <p:ph idx="1"/>
          </p:nvPr>
        </p:nvSpPr>
        <p:spPr>
          <a:xfrm>
            <a:off x="610756" y="1847273"/>
            <a:ext cx="4986481" cy="4839854"/>
          </a:xfrm>
        </p:spPr>
        <p:txBody>
          <a:bodyPr anchor="t">
            <a:noAutofit/>
          </a:bodyPr>
          <a:lstStyle/>
          <a:p>
            <a:pPr>
              <a:lnSpc>
                <a:spcPct val="100000"/>
              </a:lnSpc>
            </a:pPr>
            <a:r>
              <a:rPr lang="en-US" altLang="en-US" sz="1600" dirty="0">
                <a:latin typeface="Times New Roman" panose="02020603050405020304" pitchFamily="18" charset="0"/>
                <a:cs typeface="Times New Roman" panose="02020603050405020304" pitchFamily="18" charset="0"/>
              </a:rPr>
              <a:t>To graduate with </a:t>
            </a:r>
            <a:r>
              <a:rPr lang="en-US" altLang="en-US" sz="1600" u="sng" dirty="0">
                <a:latin typeface="Times New Roman" panose="02020603050405020304" pitchFamily="18" charset="0"/>
                <a:cs typeface="Times New Roman" panose="02020603050405020304" pitchFamily="18" charset="0"/>
              </a:rPr>
              <a:t>Honors</a:t>
            </a:r>
            <a:r>
              <a:rPr lang="en-US" altLang="en-US" sz="1600" dirty="0">
                <a:latin typeface="Times New Roman" panose="02020603050405020304" pitchFamily="18" charset="0"/>
                <a:cs typeface="Times New Roman" panose="02020603050405020304" pitchFamily="18" charset="0"/>
              </a:rPr>
              <a:t> a senior must complete all graduation requirements with a minimum 3.50 GPA.</a:t>
            </a:r>
          </a:p>
          <a:p>
            <a:pPr>
              <a:lnSpc>
                <a:spcPct val="100000"/>
              </a:lnSpc>
            </a:pPr>
            <a:r>
              <a:rPr lang="en-US" altLang="en-US" sz="1600" dirty="0">
                <a:latin typeface="Times New Roman" panose="02020603050405020304" pitchFamily="18" charset="0"/>
                <a:cs typeface="Times New Roman" panose="02020603050405020304" pitchFamily="18" charset="0"/>
              </a:rPr>
              <a:t>To graduate with </a:t>
            </a:r>
            <a:r>
              <a:rPr lang="en-US" altLang="en-US" sz="1600" u="sng" dirty="0">
                <a:latin typeface="Times New Roman" panose="02020603050405020304" pitchFamily="18" charset="0"/>
                <a:cs typeface="Times New Roman" panose="02020603050405020304" pitchFamily="18" charset="0"/>
              </a:rPr>
              <a:t>State Honors </a:t>
            </a:r>
            <a:r>
              <a:rPr lang="en-US" altLang="en-US" sz="1600" dirty="0">
                <a:latin typeface="Times New Roman" panose="02020603050405020304" pitchFamily="18" charset="0"/>
                <a:cs typeface="Times New Roman" panose="02020603050405020304" pitchFamily="18" charset="0"/>
              </a:rPr>
              <a:t>the student must meet all four Benchmarks on the ACT and have a minimum 3.0 GPA. (Benchmarks Eng 18, Math 22, Science 23, Reading 22)</a:t>
            </a:r>
          </a:p>
          <a:p>
            <a:pPr>
              <a:lnSpc>
                <a:spcPct val="100000"/>
              </a:lnSpc>
            </a:pPr>
            <a:r>
              <a:rPr lang="en-US" altLang="en-US" sz="1600" dirty="0">
                <a:latin typeface="Times New Roman" panose="02020603050405020304" pitchFamily="18" charset="0"/>
                <a:cs typeface="Times New Roman" panose="02020603050405020304" pitchFamily="18" charset="0"/>
              </a:rPr>
              <a:t>To graduate with </a:t>
            </a:r>
            <a:r>
              <a:rPr lang="en-US" altLang="en-US" sz="1600" u="sng" dirty="0">
                <a:latin typeface="Times New Roman" panose="02020603050405020304" pitchFamily="18" charset="0"/>
                <a:cs typeface="Times New Roman" panose="02020603050405020304" pitchFamily="18" charset="0"/>
              </a:rPr>
              <a:t>Distinction</a:t>
            </a:r>
            <a:r>
              <a:rPr lang="en-US" altLang="en-US" sz="1600" dirty="0">
                <a:latin typeface="Times New Roman" panose="02020603050405020304" pitchFamily="18" charset="0"/>
                <a:cs typeface="Times New Roman" panose="02020603050405020304" pitchFamily="18" charset="0"/>
              </a:rPr>
              <a:t> a student must have a 3.0 GPA and meet </a:t>
            </a:r>
            <a:r>
              <a:rPr lang="en-US" altLang="en-US" sz="1600" b="1" dirty="0">
                <a:latin typeface="Times New Roman" panose="02020603050405020304" pitchFamily="18" charset="0"/>
                <a:cs typeface="Times New Roman" panose="02020603050405020304" pitchFamily="18" charset="0"/>
              </a:rPr>
              <a:t>one</a:t>
            </a:r>
            <a:r>
              <a:rPr lang="en-US" altLang="en-US" sz="1600" dirty="0">
                <a:latin typeface="Times New Roman" panose="02020603050405020304" pitchFamily="18" charset="0"/>
                <a:cs typeface="Times New Roman" panose="02020603050405020304" pitchFamily="18" charset="0"/>
              </a:rPr>
              <a:t> of the following criteria: </a:t>
            </a:r>
          </a:p>
          <a:p>
            <a:pPr marL="834390" lvl="2" indent="-285750">
              <a:lnSpc>
                <a:spcPct val="100000"/>
              </a:lnSpc>
              <a:buSzPct val="130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Earn 12 hours of Dual Enrollment</a:t>
            </a:r>
          </a:p>
          <a:p>
            <a:pPr marL="834390" lvl="2" indent="-285750">
              <a:lnSpc>
                <a:spcPct val="100000"/>
              </a:lnSpc>
              <a:buSzPct val="130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Score a 31 or higher on the ACT</a:t>
            </a:r>
          </a:p>
          <a:p>
            <a:pPr marL="834390" lvl="2" indent="-285750">
              <a:lnSpc>
                <a:spcPct val="100000"/>
              </a:lnSpc>
              <a:buSzPct val="130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Be selected as a National Merit Finalist or Semi-finalist on PSAT test</a:t>
            </a:r>
          </a:p>
          <a:p>
            <a:pPr marL="834390" lvl="2" indent="-285750">
              <a:lnSpc>
                <a:spcPct val="100000"/>
              </a:lnSpc>
              <a:buSzPct val="130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Attain a score of 3 or higher on 2 AP tests</a:t>
            </a:r>
          </a:p>
          <a:p>
            <a:pPr marL="834390" lvl="2" indent="-285750">
              <a:lnSpc>
                <a:spcPct val="100000"/>
              </a:lnSpc>
              <a:buSzPct val="130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Earn an industry certification</a:t>
            </a:r>
          </a:p>
          <a:p>
            <a:pPr marL="834390" lvl="2" indent="-285750">
              <a:lnSpc>
                <a:spcPct val="100000"/>
              </a:lnSpc>
              <a:buSzPct val="130000"/>
              <a:buFont typeface="Arial" panose="020B0604020202020204" pitchFamily="34" charset="0"/>
              <a:buChar char="•"/>
            </a:pPr>
            <a:r>
              <a:rPr lang="en-US" altLang="en-US" dirty="0">
                <a:latin typeface="Times New Roman"/>
                <a:cs typeface="Times New Roman"/>
              </a:rPr>
              <a:t>Participate in a Governor's School</a:t>
            </a:r>
          </a:p>
          <a:p>
            <a:pPr>
              <a:lnSpc>
                <a:spcPct val="100000"/>
              </a:lnSpc>
            </a:pPr>
            <a:endParaRPr lang="en-US" sz="1600" dirty="0"/>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7" name="Graphic 6" descr="Graduation Cap">
            <a:extLst>
              <a:ext uri="{FF2B5EF4-FFF2-40B4-BE49-F238E27FC236}">
                <a16:creationId xmlns:a16="http://schemas.microsoft.com/office/drawing/2014/main" id="{FFCAAA70-1D6A-AE62-B9B3-88D5D5674C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8669" y="1004724"/>
            <a:ext cx="4848551" cy="4848551"/>
          </a:xfrm>
          <a:prstGeom prst="rect">
            <a:avLst/>
          </a:prstGeom>
        </p:spPr>
      </p:pic>
      <p:sp>
        <p:nvSpPr>
          <p:cNvPr id="8" name="TextBox 7">
            <a:extLst>
              <a:ext uri="{FF2B5EF4-FFF2-40B4-BE49-F238E27FC236}">
                <a16:creationId xmlns:a16="http://schemas.microsoft.com/office/drawing/2014/main" id="{E0FC6787-20D2-A983-9F41-69C6CD1E2172}"/>
              </a:ext>
            </a:extLst>
          </p:cNvPr>
          <p:cNvSpPr txBox="1"/>
          <p:nvPr/>
        </p:nvSpPr>
        <p:spPr>
          <a:xfrm>
            <a:off x="6867236" y="5112388"/>
            <a:ext cx="4733636" cy="461665"/>
          </a:xfrm>
          <a:prstGeom prst="rect">
            <a:avLst/>
          </a:prstGeom>
          <a:noFill/>
        </p:spPr>
        <p:txBody>
          <a:bodyPr wrap="square">
            <a:spAutoFit/>
          </a:bodyPr>
          <a:lstStyle/>
          <a:p>
            <a:r>
              <a:rPr lang="en-US" altLang="en-US" sz="2400" b="1" dirty="0"/>
              <a:t>Yes, you can graduate with all three</a:t>
            </a:r>
            <a:r>
              <a:rPr lang="en-US" altLang="en-US" sz="2400" dirty="0"/>
              <a:t>!</a:t>
            </a:r>
          </a:p>
        </p:txBody>
      </p:sp>
    </p:spTree>
    <p:extLst>
      <p:ext uri="{BB962C8B-B14F-4D97-AF65-F5344CB8AC3E}">
        <p14:creationId xmlns:p14="http://schemas.microsoft.com/office/powerpoint/2010/main" val="28773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811C-D32B-A7B7-717B-8A00B78372E9}"/>
              </a:ext>
            </a:extLst>
          </p:cNvPr>
          <p:cNvSpPr>
            <a:spLocks noGrp="1"/>
          </p:cNvSpPr>
          <p:nvPr>
            <p:ph type="title"/>
          </p:nvPr>
        </p:nvSpPr>
        <p:spPr/>
        <p:txBody>
          <a:bodyPr/>
          <a:lstStyle/>
          <a:p>
            <a:r>
              <a:rPr lang="en-US" dirty="0"/>
              <a:t>ACT Test</a:t>
            </a:r>
          </a:p>
        </p:txBody>
      </p:sp>
      <p:sp>
        <p:nvSpPr>
          <p:cNvPr id="3" name="Content Placeholder 2">
            <a:extLst>
              <a:ext uri="{FF2B5EF4-FFF2-40B4-BE49-F238E27FC236}">
                <a16:creationId xmlns:a16="http://schemas.microsoft.com/office/drawing/2014/main" id="{02F2CCC9-7704-6D64-6A57-AAFD043F1D5E}"/>
              </a:ext>
            </a:extLst>
          </p:cNvPr>
          <p:cNvSpPr>
            <a:spLocks noGrp="1"/>
          </p:cNvSpPr>
          <p:nvPr>
            <p:ph idx="1"/>
          </p:nvPr>
        </p:nvSpPr>
        <p:spPr/>
        <p:txBody>
          <a:bodyPr>
            <a:normAutofit fontScale="92500" lnSpcReduction="20000"/>
          </a:bodyPr>
          <a:lstStyle/>
          <a:p>
            <a:r>
              <a:rPr lang="en-US" sz="2000" dirty="0"/>
              <a:t>The higher your score the better your scholarships and college admission!</a:t>
            </a:r>
          </a:p>
          <a:p>
            <a:r>
              <a:rPr lang="en-US" dirty="0"/>
              <a:t>Juniors take the ACT for free in the Spring and Seniors take the ACT for free in the Fall.</a:t>
            </a:r>
          </a:p>
          <a:p>
            <a:r>
              <a:rPr lang="en-US" sz="2000" b="1" u="sng" dirty="0"/>
              <a:t>How can I get a higher score?</a:t>
            </a:r>
          </a:p>
          <a:p>
            <a:r>
              <a:rPr lang="en-US" dirty="0"/>
              <a:t>Read often</a:t>
            </a:r>
          </a:p>
          <a:p>
            <a:r>
              <a:rPr lang="en-US" dirty="0"/>
              <a:t>Visit </a:t>
            </a:r>
            <a:r>
              <a:rPr lang="en-US" dirty="0" err="1"/>
              <a:t>ACT.org</a:t>
            </a:r>
            <a:r>
              <a:rPr lang="en-US" dirty="0"/>
              <a:t> for practice</a:t>
            </a:r>
          </a:p>
          <a:p>
            <a:r>
              <a:rPr lang="en-US" dirty="0"/>
              <a:t>Set an ACT score goal</a:t>
            </a:r>
          </a:p>
          <a:p>
            <a:r>
              <a:rPr lang="en-US" dirty="0"/>
              <a:t>Enroll in ACT Prep (Juniors usually do this in the Fall)</a:t>
            </a:r>
          </a:p>
          <a:p>
            <a:r>
              <a:rPr lang="en-US" dirty="0"/>
              <a:t>Take rigorous courses</a:t>
            </a:r>
          </a:p>
          <a:p>
            <a:r>
              <a:rPr lang="en-US" dirty="0"/>
              <a:t>Can I take the ACT again? Yes – Sign up and pay at </a:t>
            </a:r>
            <a:r>
              <a:rPr lang="en-US" dirty="0" err="1"/>
              <a:t>ACT.org</a:t>
            </a:r>
            <a:r>
              <a:rPr lang="en-US" dirty="0"/>
              <a:t>.</a:t>
            </a:r>
          </a:p>
          <a:p>
            <a:endParaRPr lang="en-US" dirty="0"/>
          </a:p>
          <a:p>
            <a:endParaRPr lang="en-US" dirty="0"/>
          </a:p>
        </p:txBody>
      </p:sp>
    </p:spTree>
    <p:extLst>
      <p:ext uri="{BB962C8B-B14F-4D97-AF65-F5344CB8AC3E}">
        <p14:creationId xmlns:p14="http://schemas.microsoft.com/office/powerpoint/2010/main" val="196750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49" name="Freeform: Shape 48">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54" name="Rectangle 53">
            <a:extLst>
              <a:ext uri="{FF2B5EF4-FFF2-40B4-BE49-F238E27FC236}">
                <a16:creationId xmlns:a16="http://schemas.microsoft.com/office/drawing/2014/main" id="{ECD84B89-83B1-AA44-B9BE-C68A3A346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DF3B9D9F-2555-4B2E-AD17-056B6659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12056"/>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291B6A-4D45-1CFA-63EA-7ECF0280C458}"/>
              </a:ext>
            </a:extLst>
          </p:cNvPr>
          <p:cNvSpPr>
            <a:spLocks noGrp="1"/>
          </p:cNvSpPr>
          <p:nvPr>
            <p:ph type="title"/>
          </p:nvPr>
        </p:nvSpPr>
        <p:spPr>
          <a:xfrm>
            <a:off x="1473389" y="1826096"/>
            <a:ext cx="3149221" cy="2149459"/>
          </a:xfrm>
        </p:spPr>
        <p:txBody>
          <a:bodyPr vert="horz" lIns="91440" tIns="45720" rIns="91440" bIns="45720" rtlCol="0" anchor="b">
            <a:normAutofit/>
          </a:bodyPr>
          <a:lstStyle/>
          <a:p>
            <a:pPr algn="ctr"/>
            <a:r>
              <a:rPr lang="en-US" dirty="0"/>
              <a:t>Senior Scheduling Sheet.</a:t>
            </a:r>
          </a:p>
        </p:txBody>
      </p:sp>
      <p:sp>
        <p:nvSpPr>
          <p:cNvPr id="58" name="Freeform: Shape 10">
            <a:extLst>
              <a:ext uri="{FF2B5EF4-FFF2-40B4-BE49-F238E27FC236}">
                <a16:creationId xmlns:a16="http://schemas.microsoft.com/office/drawing/2014/main" id="{98F816C8-664D-4D46-87AC-DD7054006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05180"/>
            <a:ext cx="4014345" cy="5316049"/>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Table 3">
            <a:extLst>
              <a:ext uri="{FF2B5EF4-FFF2-40B4-BE49-F238E27FC236}">
                <a16:creationId xmlns:a16="http://schemas.microsoft.com/office/drawing/2014/main" id="{EC53CB20-DA4A-DE2C-C1F7-37401CC015B9}"/>
              </a:ext>
            </a:extLst>
          </p:cNvPr>
          <p:cNvGraphicFramePr>
            <a:graphicFrameLocks noGrp="1"/>
          </p:cNvGraphicFramePr>
          <p:nvPr>
            <p:extLst>
              <p:ext uri="{D42A27DB-BD31-4B8C-83A1-F6EECF244321}">
                <p14:modId xmlns:p14="http://schemas.microsoft.com/office/powerpoint/2010/main" val="3527351554"/>
              </p:ext>
            </p:extLst>
          </p:nvPr>
        </p:nvGraphicFramePr>
        <p:xfrm>
          <a:off x="5645021" y="522514"/>
          <a:ext cx="6262807" cy="5763363"/>
        </p:xfrm>
        <a:graphic>
          <a:graphicData uri="http://schemas.openxmlformats.org/drawingml/2006/table">
            <a:tbl>
              <a:tblPr firstRow="1" bandRow="1">
                <a:noFill/>
                <a:tableStyleId>{D03447BB-5D67-496B-8E87-E561075AD55C}</a:tableStyleId>
              </a:tblPr>
              <a:tblGrid>
                <a:gridCol w="1942437">
                  <a:extLst>
                    <a:ext uri="{9D8B030D-6E8A-4147-A177-3AD203B41FA5}">
                      <a16:colId xmlns:a16="http://schemas.microsoft.com/office/drawing/2014/main" val="100548434"/>
                    </a:ext>
                  </a:extLst>
                </a:gridCol>
                <a:gridCol w="886136">
                  <a:extLst>
                    <a:ext uri="{9D8B030D-6E8A-4147-A177-3AD203B41FA5}">
                      <a16:colId xmlns:a16="http://schemas.microsoft.com/office/drawing/2014/main" val="243679483"/>
                    </a:ext>
                  </a:extLst>
                </a:gridCol>
                <a:gridCol w="666634">
                  <a:extLst>
                    <a:ext uri="{9D8B030D-6E8A-4147-A177-3AD203B41FA5}">
                      <a16:colId xmlns:a16="http://schemas.microsoft.com/office/drawing/2014/main" val="190125059"/>
                    </a:ext>
                  </a:extLst>
                </a:gridCol>
                <a:gridCol w="752673">
                  <a:extLst>
                    <a:ext uri="{9D8B030D-6E8A-4147-A177-3AD203B41FA5}">
                      <a16:colId xmlns:a16="http://schemas.microsoft.com/office/drawing/2014/main" val="991827858"/>
                    </a:ext>
                  </a:extLst>
                </a:gridCol>
                <a:gridCol w="2014927">
                  <a:extLst>
                    <a:ext uri="{9D8B030D-6E8A-4147-A177-3AD203B41FA5}">
                      <a16:colId xmlns:a16="http://schemas.microsoft.com/office/drawing/2014/main" val="1872702615"/>
                    </a:ext>
                  </a:extLst>
                </a:gridCol>
              </a:tblGrid>
              <a:tr h="448000">
                <a:tc>
                  <a:txBody>
                    <a:bodyPr/>
                    <a:lstStyle/>
                    <a:p>
                      <a:pPr algn="ctr"/>
                      <a:r>
                        <a:rPr lang="en-US" sz="1200" b="0" cap="none" spc="0">
                          <a:solidFill>
                            <a:schemeClr val="tx2"/>
                          </a:solidFill>
                        </a:rPr>
                        <a:t>English IV</a:t>
                      </a:r>
                    </a:p>
                  </a:txBody>
                  <a:tcPr marL="59337" marR="42384" marT="8476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gridSpan="4">
                  <a:txBody>
                    <a:bodyPr/>
                    <a:lstStyle/>
                    <a:p>
                      <a:pPr algn="ctr"/>
                      <a:r>
                        <a:rPr lang="en-US" sz="1200" b="0" cap="none" spc="0">
                          <a:solidFill>
                            <a:schemeClr val="tx2"/>
                          </a:solidFill>
                        </a:rPr>
                        <a:t>Regular  or  Dual English 1010 and/or 1020</a:t>
                      </a:r>
                    </a:p>
                  </a:txBody>
                  <a:tcPr marL="59337" marR="42384" marT="8476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pPr algn="ctr"/>
                      <a:endParaRPr lang="en-US"/>
                    </a:p>
                  </a:txBody>
                  <a:tcPr/>
                </a:tc>
                <a:tc hMerge="1">
                  <a:txBody>
                    <a:bodyPr/>
                    <a:lstStyle/>
                    <a:p>
                      <a:pPr algn="ctr"/>
                      <a:endParaRPr lang="en-US" sz="1700" b="0" cap="none" spc="0">
                        <a:solidFill>
                          <a:schemeClr val="tx2"/>
                        </a:solidFill>
                      </a:endParaRPr>
                    </a:p>
                  </a:txBody>
                  <a:tcPr marL="78147" marR="55820" marT="111639"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6071721"/>
                  </a:ext>
                </a:extLst>
              </a:tr>
              <a:tr h="364633">
                <a:tc gridSpan="5">
                  <a:txBody>
                    <a:bodyPr/>
                    <a:lstStyle/>
                    <a:p>
                      <a:pPr algn="ctr"/>
                      <a:r>
                        <a:rPr lang="en-US" sz="1200" cap="none" spc="0">
                          <a:solidFill>
                            <a:schemeClr val="tx1"/>
                          </a:solidFill>
                        </a:rPr>
                        <a:t>Government/ECON</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algn="ctr"/>
                      <a:endParaRPr lang="en-US"/>
                    </a:p>
                  </a:txBody>
                  <a:tcPr/>
                </a:tc>
                <a:tc hMerge="1">
                  <a:txBody>
                    <a:bodyPr/>
                    <a:lstStyle/>
                    <a:p>
                      <a:pPr algn="ctr"/>
                      <a:endParaRPr lang="en-US" sz="1500" cap="none" spc="0">
                        <a:solidFill>
                          <a:schemeClr val="tx1"/>
                        </a:solidFill>
                      </a:endParaRPr>
                    </a:p>
                  </a:txBody>
                  <a:tcPr marL="78147" marR="55820" marT="45552" marB="111639"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661865"/>
                  </a:ext>
                </a:extLst>
              </a:tr>
              <a:tr h="1351394">
                <a:tc>
                  <a:txBody>
                    <a:bodyPr/>
                    <a:lstStyle/>
                    <a:p>
                      <a:pPr algn="ctr"/>
                      <a:r>
                        <a:rPr lang="en-US" sz="1200" cap="none" spc="0">
                          <a:solidFill>
                            <a:schemeClr val="tx1"/>
                          </a:solidFill>
                        </a:rPr>
                        <a:t>Math</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r>
                        <a:rPr lang="en-US" sz="1200" cap="none" spc="0" dirty="0">
                          <a:solidFill>
                            <a:schemeClr val="tx1"/>
                          </a:solidFill>
                        </a:rPr>
                        <a:t>Sails Stats, Applied Concepts, Pre-Cal, Statistics, Dual Pre-Cal or Dual Statistics</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US" sz="1500" cap="none" spc="0">
                        <a:solidFill>
                          <a:schemeClr val="tx1"/>
                        </a:solidFill>
                      </a:endParaRPr>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r>
                        <a:rPr lang="en-US" sz="1200" cap="none" spc="0">
                          <a:solidFill>
                            <a:schemeClr val="tx1"/>
                          </a:solidFill>
                        </a:rPr>
                        <a:t>*If you score less than a 19 on your ACT you MUST take Applied Concepts or Sails Statistics)</a:t>
                      </a:r>
                      <a:br>
                        <a:rPr lang="en-US" sz="1200" cap="none" spc="0">
                          <a:solidFill>
                            <a:schemeClr val="tx1"/>
                          </a:solidFill>
                        </a:rPr>
                      </a:br>
                      <a:r>
                        <a:rPr lang="en-US" sz="1200" cap="none" spc="0">
                          <a:solidFill>
                            <a:schemeClr val="tx1"/>
                          </a:solidFill>
                        </a:rPr>
                        <a:t>* If you score above a 19 you must take Pre-Cal, Or Statistics or Dual Pre-Cal, or Dual Stats.</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US" sz="1500" cap="none" spc="0">
                        <a:solidFill>
                          <a:schemeClr val="tx1"/>
                        </a:solidFill>
                      </a:endParaRPr>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6265358"/>
                  </a:ext>
                </a:extLst>
              </a:tr>
              <a:tr h="364633">
                <a:tc gridSpan="2">
                  <a:txBody>
                    <a:bodyPr/>
                    <a:lstStyle/>
                    <a:p>
                      <a:pPr algn="ctr"/>
                      <a:r>
                        <a:rPr lang="en-US" sz="1200" cap="none" spc="0">
                          <a:solidFill>
                            <a:schemeClr val="tx1"/>
                          </a:solidFill>
                        </a:rPr>
                        <a:t>Applied Concepts</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algn="ctr"/>
                      <a:endParaRPr lang="en-US" sz="1500" cap="none" spc="0">
                        <a:solidFill>
                          <a:schemeClr val="tx1"/>
                        </a:solidFill>
                      </a:endParaRPr>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3">
                  <a:txBody>
                    <a:bodyPr/>
                    <a:lstStyle/>
                    <a:p>
                      <a:r>
                        <a:rPr lang="en-US" sz="1200" cap="none" spc="0">
                          <a:solidFill>
                            <a:schemeClr val="tx1"/>
                          </a:solidFill>
                        </a:rPr>
                        <a:t>You are NOT going to college</a:t>
                      </a:r>
                      <a:endParaRPr lang="en-US" sz="1200"/>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algn="ctr"/>
                      <a:endParaRPr lang="en-US"/>
                    </a:p>
                  </a:txBody>
                  <a:tcPr>
                    <a:lnT w="19050" cap="flat" cmpd="sng" algn="ctr">
                      <a:solidFill>
                        <a:schemeClr val="tx1"/>
                      </a:solidFill>
                      <a:prstDash val="solid"/>
                      <a:round/>
                      <a:headEnd type="none" w="med" len="med"/>
                      <a:tailEnd type="none" w="med" len="med"/>
                    </a:lnT>
                  </a:tcPr>
                </a:tc>
                <a:tc hMerge="1">
                  <a:txBody>
                    <a:bodyPr/>
                    <a:lstStyle/>
                    <a:p>
                      <a:endParaRPr lang="en-US"/>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0051670"/>
                  </a:ext>
                </a:extLst>
              </a:tr>
              <a:tr h="364633">
                <a:tc gridSpan="2">
                  <a:txBody>
                    <a:bodyPr/>
                    <a:lstStyle/>
                    <a:p>
                      <a:pPr algn="ctr"/>
                      <a:r>
                        <a:rPr lang="en-US" sz="1200" cap="none" spc="0">
                          <a:solidFill>
                            <a:schemeClr val="tx1"/>
                          </a:solidFill>
                        </a:rPr>
                        <a:t>Sails Statistics</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US"/>
                    </a:p>
                  </a:txBody>
                  <a:tcPr/>
                </a:tc>
                <a:tc gridSpan="3">
                  <a:txBody>
                    <a:bodyPr/>
                    <a:lstStyle/>
                    <a:p>
                      <a:r>
                        <a:rPr lang="en-US" sz="1200">
                          <a:solidFill>
                            <a:schemeClr val="tx1"/>
                          </a:solidFill>
                        </a:rPr>
                        <a:t>You ARE going to college</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500">
                        <a:solidFill>
                          <a:schemeClr val="tx1"/>
                        </a:solidFill>
                      </a:endParaRPr>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6233612"/>
                  </a:ext>
                </a:extLst>
              </a:tr>
              <a:tr h="1548746">
                <a:tc gridSpan="4">
                  <a:txBody>
                    <a:bodyPr/>
                    <a:lstStyle/>
                    <a:p>
                      <a:pPr algn="ctr"/>
                      <a:r>
                        <a:rPr lang="en-US" sz="1200" cap="none" spc="0">
                          <a:solidFill>
                            <a:schemeClr val="tx1"/>
                          </a:solidFill>
                        </a:rPr>
                        <a:t>7 – 8 Program of Study Classes or electives you would like to take or classes you need to repeat</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US"/>
                    </a:p>
                  </a:txBody>
                  <a:tcPr/>
                </a:tc>
                <a:tc hMerge="1">
                  <a:txBody>
                    <a:bodyPr/>
                    <a:lstStyle/>
                    <a:p>
                      <a:endParaRPr lang="en-US"/>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US"/>
                    </a:p>
                  </a:txBody>
                  <a:tcPr/>
                </a:tc>
                <a:tc>
                  <a:txBody>
                    <a:bodyPr/>
                    <a:lstStyle/>
                    <a:p>
                      <a:pPr algn="ctr"/>
                      <a:r>
                        <a:rPr lang="en-US" sz="1200" cap="none" spc="0">
                          <a:solidFill>
                            <a:schemeClr val="tx1"/>
                          </a:solidFill>
                        </a:rPr>
                        <a:t>** Middle College Students Put Middle College Summer or Fall on your Scheduling sheet and I will get with you in a couple of weeks about classes.</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96025484"/>
                  </a:ext>
                </a:extLst>
              </a:tr>
              <a:tr h="759338">
                <a:tc gridSpan="5">
                  <a:txBody>
                    <a:bodyPr/>
                    <a:lstStyle/>
                    <a:p>
                      <a:pPr algn="ctr"/>
                      <a:r>
                        <a:rPr lang="en-US" sz="1200" cap="none" spc="0" dirty="0" err="1">
                          <a:solidFill>
                            <a:schemeClr val="tx1"/>
                          </a:solidFill>
                        </a:rPr>
                        <a:t>Workbase</a:t>
                      </a:r>
                      <a:r>
                        <a:rPr lang="en-US" sz="1200" cap="none" spc="0" dirty="0">
                          <a:solidFill>
                            <a:schemeClr val="tx1"/>
                          </a:solidFill>
                        </a:rPr>
                        <a:t> Learning – Must have a job related to your program of study &amp; good attendance/academics and Admin approval – can leave spring semester at 1:30 to work.</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500" cap="none" spc="0">
                        <a:solidFill>
                          <a:schemeClr val="tx1"/>
                        </a:solidFill>
                      </a:endParaRPr>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7720933"/>
                  </a:ext>
                </a:extLst>
              </a:tr>
              <a:tr h="561986">
                <a:tc gridSpan="5">
                  <a:txBody>
                    <a:bodyPr/>
                    <a:lstStyle/>
                    <a:p>
                      <a:pPr algn="ctr"/>
                      <a:r>
                        <a:rPr lang="en-US" sz="1200" cap="none" spc="0" dirty="0">
                          <a:solidFill>
                            <a:schemeClr val="tx1"/>
                          </a:solidFill>
                        </a:rPr>
                        <a:t>Early Graduate – Can graduate in Dec if you have 26 credits</a:t>
                      </a:r>
                      <a:br>
                        <a:rPr lang="en-US" sz="1200" cap="none" spc="0" dirty="0">
                          <a:solidFill>
                            <a:schemeClr val="tx1"/>
                          </a:solidFill>
                        </a:rPr>
                      </a:br>
                      <a:r>
                        <a:rPr lang="en-US" sz="1200" cap="none" spc="0" dirty="0">
                          <a:solidFill>
                            <a:schemeClr val="tx1"/>
                          </a:solidFill>
                        </a:rPr>
                        <a:t>*Early grads WILL NOT be ranked**</a:t>
                      </a:r>
                    </a:p>
                  </a:txBody>
                  <a:tcPr marL="59337" marR="42384" marT="34588" marB="8476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US"/>
                    </a:p>
                  </a:txBody>
                  <a:tcPr/>
                </a:tc>
                <a:tc hMerge="1">
                  <a:txBody>
                    <a:bodyPr/>
                    <a:lstStyle/>
                    <a:p>
                      <a:endParaRPr lang="en-US"/>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US"/>
                    </a:p>
                  </a:txBody>
                  <a:tcPr/>
                </a:tc>
                <a:tc hMerge="1">
                  <a:txBody>
                    <a:bodyPr/>
                    <a:lstStyle/>
                    <a:p>
                      <a:pPr algn="ctr"/>
                      <a:endParaRPr lang="en-US" sz="1500" cap="none" spc="0">
                        <a:solidFill>
                          <a:schemeClr val="tx1"/>
                        </a:solidFill>
                      </a:endParaRPr>
                    </a:p>
                  </a:txBody>
                  <a:tcPr marL="78147" marR="55820" marT="45552" marB="11163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52294760"/>
                  </a:ext>
                </a:extLst>
              </a:tr>
            </a:tbl>
          </a:graphicData>
        </a:graphic>
      </p:graphicFrame>
    </p:spTree>
    <p:extLst>
      <p:ext uri="{BB962C8B-B14F-4D97-AF65-F5344CB8AC3E}">
        <p14:creationId xmlns:p14="http://schemas.microsoft.com/office/powerpoint/2010/main" val="2314076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F544-51A5-41CF-15A8-B8DE42E885BC}"/>
              </a:ext>
            </a:extLst>
          </p:cNvPr>
          <p:cNvSpPr>
            <a:spLocks noGrp="1"/>
          </p:cNvSpPr>
          <p:nvPr>
            <p:ph type="title"/>
          </p:nvPr>
        </p:nvSpPr>
        <p:spPr/>
        <p:txBody>
          <a:bodyPr>
            <a:normAutofit fontScale="90000"/>
          </a:bodyPr>
          <a:lstStyle/>
          <a:p>
            <a:r>
              <a:rPr lang="en-US" dirty="0"/>
              <a:t>Early Post Secondary Opportunities for Juniors and Seniors (EPSO’s)</a:t>
            </a:r>
          </a:p>
        </p:txBody>
      </p:sp>
      <p:sp>
        <p:nvSpPr>
          <p:cNvPr id="3" name="Content Placeholder 2">
            <a:extLst>
              <a:ext uri="{FF2B5EF4-FFF2-40B4-BE49-F238E27FC236}">
                <a16:creationId xmlns:a16="http://schemas.microsoft.com/office/drawing/2014/main" id="{CC3FEF1B-9111-3C79-F0A4-1457267DBC22}"/>
              </a:ext>
            </a:extLst>
          </p:cNvPr>
          <p:cNvSpPr>
            <a:spLocks noGrp="1"/>
          </p:cNvSpPr>
          <p:nvPr>
            <p:ph idx="1"/>
          </p:nvPr>
        </p:nvSpPr>
        <p:spPr/>
        <p:txBody>
          <a:bodyPr>
            <a:normAutofit fontScale="92500" lnSpcReduction="10000"/>
          </a:bodyPr>
          <a:lstStyle/>
          <a:p>
            <a:r>
              <a:rPr lang="en-US" sz="2000" dirty="0">
                <a:latin typeface="Times New Roman" panose="02020603050405020304" pitchFamily="18" charset="0"/>
                <a:cs typeface="Times New Roman" panose="02020603050405020304" pitchFamily="18" charset="0"/>
              </a:rPr>
              <a:t>Dual Enrollment through </a:t>
            </a:r>
            <a:r>
              <a:rPr lang="en-US" sz="2000" b="1" dirty="0">
                <a:latin typeface="Times New Roman" panose="02020603050405020304" pitchFamily="18" charset="0"/>
                <a:cs typeface="Times New Roman" panose="02020603050405020304" pitchFamily="18" charset="0"/>
              </a:rPr>
              <a:t>Volunteer State or APSU</a:t>
            </a:r>
            <a:r>
              <a:rPr lang="en-US" sz="2000" dirty="0">
                <a:latin typeface="Times New Roman" panose="02020603050405020304" pitchFamily="18" charset="0"/>
                <a:cs typeface="Times New Roman" panose="02020603050405020304" pitchFamily="18" charset="0"/>
              </a:rPr>
              <a:t> to gain college/high school credit. (Requires a 3.6 GPA)</a:t>
            </a:r>
          </a:p>
          <a:p>
            <a:pPr>
              <a:spcBef>
                <a:spcPts val="500"/>
              </a:spcBef>
            </a:pPr>
            <a:r>
              <a:rPr lang="en-US" sz="2000" dirty="0">
                <a:latin typeface="Times New Roman" panose="02020603050405020304" pitchFamily="18" charset="0"/>
                <a:cs typeface="Times New Roman" panose="02020603050405020304" pitchFamily="18" charset="0"/>
              </a:rPr>
              <a:t>Dual Enrollment through </a:t>
            </a:r>
            <a:r>
              <a:rPr lang="en-US" sz="2000" b="1" dirty="0">
                <a:latin typeface="Times New Roman" panose="02020603050405020304" pitchFamily="18" charset="0"/>
                <a:cs typeface="Times New Roman" panose="02020603050405020304" pitchFamily="18" charset="0"/>
              </a:rPr>
              <a:t>Tennessee College of Applied Technology </a:t>
            </a:r>
            <a:r>
              <a:rPr lang="en-US" sz="2000" dirty="0">
                <a:latin typeface="Times New Roman" panose="02020603050405020304" pitchFamily="18" charset="0"/>
                <a:cs typeface="Times New Roman" panose="02020603050405020304" pitchFamily="18" charset="0"/>
              </a:rPr>
              <a:t>(TCAT) to gain industry certification.</a:t>
            </a:r>
          </a:p>
          <a:p>
            <a:pPr>
              <a:spcBef>
                <a:spcPts val="500"/>
              </a:spcBef>
            </a:pPr>
            <a:r>
              <a:rPr lang="en-US" sz="2000" dirty="0">
                <a:latin typeface="Times New Roman" panose="02020603050405020304" pitchFamily="18" charset="0"/>
                <a:cs typeface="Times New Roman" panose="02020603050405020304" pitchFamily="18" charset="0"/>
              </a:rPr>
              <a:t>Dual Enrollment through </a:t>
            </a:r>
            <a:r>
              <a:rPr lang="en-US" sz="2000" b="1" dirty="0">
                <a:latin typeface="Times New Roman" panose="02020603050405020304" pitchFamily="18" charset="0"/>
                <a:cs typeface="Times New Roman" panose="02020603050405020304" pitchFamily="18" charset="0"/>
              </a:rPr>
              <a:t>University of Tennessee Martin</a:t>
            </a:r>
            <a:r>
              <a:rPr lang="en-US" sz="2000" dirty="0">
                <a:latin typeface="Times New Roman" panose="02020603050405020304" pitchFamily="18" charset="0"/>
                <a:cs typeface="Times New Roman" panose="02020603050405020304" pitchFamily="18" charset="0"/>
              </a:rPr>
              <a:t> to gain college credit in the area of agriculture. (Requires a 3.0 GPA)</a:t>
            </a:r>
          </a:p>
          <a:p>
            <a:pPr>
              <a:spcBef>
                <a:spcPts val="500"/>
              </a:spcBef>
            </a:pPr>
            <a:r>
              <a:rPr lang="en-US" sz="2000" b="1" dirty="0">
                <a:latin typeface="Times New Roman" panose="02020603050405020304" pitchFamily="18" charset="0"/>
                <a:cs typeface="Times New Roman" panose="02020603050405020304" pitchFamily="18" charset="0"/>
              </a:rPr>
              <a:t>Austin Peay State University</a:t>
            </a:r>
            <a:r>
              <a:rPr lang="en-US" sz="2000" dirty="0">
                <a:latin typeface="Times New Roman" panose="02020603050405020304" pitchFamily="18" charset="0"/>
                <a:cs typeface="Times New Roman" panose="02020603050405020304" pitchFamily="18" charset="0"/>
              </a:rPr>
              <a:t> Collaborative for an opportunity to gain an Associate's Degree while meeting high school graduation requirements. (Requires a 3.0 GPA)</a:t>
            </a:r>
          </a:p>
          <a:p>
            <a:pPr>
              <a:spcBef>
                <a:spcPts val="500"/>
              </a:spcBef>
            </a:pPr>
            <a:r>
              <a:rPr lang="en-US" sz="2000" dirty="0">
                <a:latin typeface="Times New Roman" panose="02020603050405020304" pitchFamily="18" charset="0"/>
                <a:cs typeface="Times New Roman" panose="02020603050405020304" pitchFamily="18" charset="0"/>
              </a:rPr>
              <a:t>*You will get classes 1-5 for free except for books</a:t>
            </a:r>
            <a:r>
              <a:rPr lang="en-US" dirty="0">
                <a:latin typeface="Times New Roman" panose="02020603050405020304" pitchFamily="18" charset="0"/>
                <a:cs typeface="Times New Roman" panose="02020603050405020304" pitchFamily="18" charset="0"/>
              </a:rPr>
              <a:t> &amp; </a:t>
            </a:r>
            <a:r>
              <a:rPr lang="en-US" sz="2000" dirty="0">
                <a:latin typeface="Times New Roman" panose="02020603050405020304" pitchFamily="18" charset="0"/>
                <a:cs typeface="Times New Roman" panose="02020603050405020304" pitchFamily="18" charset="0"/>
              </a:rPr>
              <a:t>tools though the TSAC grant. Classes 6-10 the grant pays $300 and you will pay approx. $200.</a:t>
            </a:r>
          </a:p>
          <a:p>
            <a:endParaRPr lang="en-US" dirty="0"/>
          </a:p>
        </p:txBody>
      </p:sp>
    </p:spTree>
    <p:extLst>
      <p:ext uri="{BB962C8B-B14F-4D97-AF65-F5344CB8AC3E}">
        <p14:creationId xmlns:p14="http://schemas.microsoft.com/office/powerpoint/2010/main" val="2404458223"/>
      </p:ext>
    </p:extLst>
  </p:cSld>
  <p:clrMapOvr>
    <a:masterClrMapping/>
  </p:clrMapOvr>
</p:sld>
</file>

<file path=ppt/theme/theme1.xml><?xml version="1.0" encoding="utf-8"?>
<a:theme xmlns:a="http://schemas.openxmlformats.org/drawingml/2006/main" name="MarrakeshVTI">
  <a:themeElements>
    <a:clrScheme name="AnalogousFromLightSeed_2SEEDS">
      <a:dk1>
        <a:srgbClr val="000000"/>
      </a:dk1>
      <a:lt1>
        <a:srgbClr val="FFFFFF"/>
      </a:lt1>
      <a:dk2>
        <a:srgbClr val="413424"/>
      </a:dk2>
      <a:lt2>
        <a:srgbClr val="E8E8E2"/>
      </a:lt2>
      <a:accent1>
        <a:srgbClr val="6F6FCA"/>
      </a:accent1>
      <a:accent2>
        <a:srgbClr val="87A6D3"/>
      </a:accent2>
      <a:accent3>
        <a:srgbClr val="A889D4"/>
      </a:accent3>
      <a:accent4>
        <a:srgbClr val="CA836F"/>
      </a:accent4>
      <a:accent5>
        <a:srgbClr val="BFA067"/>
      </a:accent5>
      <a:accent6>
        <a:srgbClr val="A5A95D"/>
      </a:accent6>
      <a:hlink>
        <a:srgbClr val="858551"/>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docProps/app.xml><?xml version="1.0" encoding="utf-8"?>
<Properties xmlns="http://schemas.openxmlformats.org/officeDocument/2006/extended-properties" xmlns:vt="http://schemas.openxmlformats.org/officeDocument/2006/docPropsVTypes">
  <TotalTime>157</TotalTime>
  <Words>3083</Words>
  <Application>Microsoft Macintosh PowerPoint</Application>
  <PresentationFormat>Widescreen</PresentationFormat>
  <Paragraphs>241</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Goudy Old Style</vt:lpstr>
      <vt:lpstr>Times New Roman</vt:lpstr>
      <vt:lpstr>Wingdings 3</vt:lpstr>
      <vt:lpstr>MarrakeshVTI</vt:lpstr>
      <vt:lpstr>High School Scheduling Session     For Seniors</vt:lpstr>
      <vt:lpstr>Purpose of this meeting</vt:lpstr>
      <vt:lpstr>High School Credit Requirements</vt:lpstr>
      <vt:lpstr>GPA, Ranking, Advances Classes, etc…</vt:lpstr>
      <vt:lpstr>What happens if you fail a class?</vt:lpstr>
      <vt:lpstr>Honors &amp; Distinction at Graduation</vt:lpstr>
      <vt:lpstr>ACT Test</vt:lpstr>
      <vt:lpstr>Senior Scheduling Sheet.</vt:lpstr>
      <vt:lpstr>Early Post Secondary Opportunities for Juniors and Seniors (EPSO’s)</vt:lpstr>
      <vt:lpstr>Electives at ERHS</vt:lpstr>
      <vt:lpstr>Electives at ERHS</vt:lpstr>
      <vt:lpstr>Electives at ERHS</vt:lpstr>
      <vt:lpstr>How Can I Get More Involved in School?</vt:lpstr>
      <vt:lpstr>What’s Next . . .</vt:lpstr>
      <vt:lpstr>Vol State Dual Enrollment</vt:lpstr>
      <vt:lpstr>TN College of Applied Technology (TCAT)</vt:lpstr>
      <vt:lpstr>UT Martin Dual Enrollment</vt:lpstr>
      <vt:lpstr>APSU Dual Enrollment</vt:lpstr>
      <vt:lpstr>School Counseling</vt:lpstr>
      <vt:lpstr>What’s Next . .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Jesse Castillo</dc:creator>
  <cp:lastModifiedBy>Jesse Castillo</cp:lastModifiedBy>
  <cp:revision>17</cp:revision>
  <dcterms:created xsi:type="dcterms:W3CDTF">2024-11-21T19:24:35Z</dcterms:created>
  <dcterms:modified xsi:type="dcterms:W3CDTF">2024-11-21T22:01:37Z</dcterms:modified>
</cp:coreProperties>
</file>