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8" r:id="rId5"/>
    <p:sldId id="257" r:id="rId6"/>
    <p:sldId id="267" r:id="rId7"/>
    <p:sldId id="260" r:id="rId8"/>
    <p:sldId id="262" r:id="rId9"/>
    <p:sldId id="266" r:id="rId10"/>
    <p:sldId id="366" r:id="rId11"/>
    <p:sldId id="264" r:id="rId12"/>
    <p:sldId id="265" r:id="rId13"/>
    <p:sldId id="364" r:id="rId14"/>
    <p:sldId id="268" r:id="rId15"/>
    <p:sldId id="269" r:id="rId16"/>
    <p:sldId id="367" r:id="rId17"/>
    <p:sldId id="270" r:id="rId18"/>
    <p:sldId id="365" r:id="rId19"/>
    <p:sldId id="259" r:id="rId20"/>
    <p:sldId id="369" r:id="rId21"/>
    <p:sldId id="371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A8E6A5-9181-4B30-B1F4-3CCDAB582297}" type="doc">
      <dgm:prSet loTypeId="urn:microsoft.com/office/officeart/2005/8/layout/process2" loCatId="process" qsTypeId="urn:microsoft.com/office/officeart/2005/8/quickstyle/simple1" qsCatId="simple" csTypeId="urn:microsoft.com/office/officeart/2005/8/colors/accent2_3" csCatId="accent2" phldr="1"/>
      <dgm:spPr/>
    </dgm:pt>
    <dgm:pt modelId="{B14608DE-E5A2-45C0-BFCC-357A47D39D8F}">
      <dgm:prSet phldrT="[Text]" custT="1"/>
      <dgm:spPr/>
      <dgm:t>
        <a:bodyPr/>
        <a:lstStyle/>
        <a:p>
          <a:r>
            <a:rPr lang="en-US" sz="1600" dirty="0"/>
            <a:t>Complete the online Dual Enrollment application</a:t>
          </a:r>
        </a:p>
      </dgm:t>
    </dgm:pt>
    <dgm:pt modelId="{E3B20C9F-D9D1-46BB-B559-B7A28FA676A1}" type="parTrans" cxnId="{38EA4BC1-CD69-4A1C-918B-F08839230740}">
      <dgm:prSet/>
      <dgm:spPr/>
      <dgm:t>
        <a:bodyPr/>
        <a:lstStyle/>
        <a:p>
          <a:endParaRPr lang="en-US"/>
        </a:p>
      </dgm:t>
    </dgm:pt>
    <dgm:pt modelId="{4A7F2EDD-6F2F-40C4-8B7E-CEB089A2684F}" type="sibTrans" cxnId="{38EA4BC1-CD69-4A1C-918B-F08839230740}">
      <dgm:prSet/>
      <dgm:spPr/>
      <dgm:t>
        <a:bodyPr/>
        <a:lstStyle/>
        <a:p>
          <a:endParaRPr lang="en-US"/>
        </a:p>
      </dgm:t>
    </dgm:pt>
    <dgm:pt modelId="{D7A32DE9-6D86-4B8D-B614-80A853F91376}">
      <dgm:prSet phldrT="[Text]" custT="1"/>
      <dgm:spPr/>
      <dgm:t>
        <a:bodyPr/>
        <a:lstStyle/>
        <a:p>
          <a:r>
            <a:rPr lang="en-US" sz="1600" dirty="0"/>
            <a:t>Have your parent submit the Parent Authorization Form</a:t>
          </a:r>
        </a:p>
      </dgm:t>
    </dgm:pt>
    <dgm:pt modelId="{D0FB6EE7-3E0D-44C2-8B2F-6E1C312D32BD}" type="parTrans" cxnId="{483C883F-8334-4E06-AAC8-4BFAF3B518FC}">
      <dgm:prSet/>
      <dgm:spPr/>
      <dgm:t>
        <a:bodyPr/>
        <a:lstStyle/>
        <a:p>
          <a:endParaRPr lang="en-US"/>
        </a:p>
      </dgm:t>
    </dgm:pt>
    <dgm:pt modelId="{9CF83F16-8621-40FD-B6BE-515730C536D8}" type="sibTrans" cxnId="{483C883F-8334-4E06-AAC8-4BFAF3B518FC}">
      <dgm:prSet/>
      <dgm:spPr/>
      <dgm:t>
        <a:bodyPr/>
        <a:lstStyle/>
        <a:p>
          <a:endParaRPr lang="en-US"/>
        </a:p>
      </dgm:t>
    </dgm:pt>
    <dgm:pt modelId="{876B905E-2C60-4460-91E7-7BBB3FEB087E}">
      <dgm:prSet phldrT="[Text]" custT="1"/>
      <dgm:spPr/>
      <dgm:t>
        <a:bodyPr/>
        <a:lstStyle/>
        <a:p>
          <a:r>
            <a:rPr lang="en-US" sz="1600" dirty="0"/>
            <a:t>Complete the TN Dual Enrollment Grant application</a:t>
          </a:r>
        </a:p>
      </dgm:t>
    </dgm:pt>
    <dgm:pt modelId="{54E0C376-B7B1-4275-94F0-FC7DD451B3B1}" type="parTrans" cxnId="{81814126-71C9-468A-A521-C1CF536FF10F}">
      <dgm:prSet/>
      <dgm:spPr/>
      <dgm:t>
        <a:bodyPr/>
        <a:lstStyle/>
        <a:p>
          <a:endParaRPr lang="en-US"/>
        </a:p>
      </dgm:t>
    </dgm:pt>
    <dgm:pt modelId="{C0156044-F742-40E4-8381-A0A6C2BE9129}" type="sibTrans" cxnId="{81814126-71C9-468A-A521-C1CF536FF10F}">
      <dgm:prSet/>
      <dgm:spPr/>
      <dgm:t>
        <a:bodyPr/>
        <a:lstStyle/>
        <a:p>
          <a:endParaRPr lang="en-US"/>
        </a:p>
      </dgm:t>
    </dgm:pt>
    <dgm:pt modelId="{DEB5BBA3-8639-47D8-9F04-2AC35C401E98}">
      <dgm:prSet phldrT="[Text]" custT="1"/>
      <dgm:spPr/>
      <dgm:t>
        <a:bodyPr/>
        <a:lstStyle/>
        <a:p>
          <a:r>
            <a:rPr lang="en-US" sz="1600" dirty="0"/>
            <a:t>Have your counselor submit the High School Recommendation Form and transcript</a:t>
          </a:r>
        </a:p>
      </dgm:t>
    </dgm:pt>
    <dgm:pt modelId="{2E6324E7-8D2B-43FC-87F7-BA703F23F472}" type="parTrans" cxnId="{EDC6CA56-73D6-498A-98B6-0425A6867E1D}">
      <dgm:prSet/>
      <dgm:spPr/>
      <dgm:t>
        <a:bodyPr/>
        <a:lstStyle/>
        <a:p>
          <a:endParaRPr lang="en-US"/>
        </a:p>
      </dgm:t>
    </dgm:pt>
    <dgm:pt modelId="{9768C6D9-527D-4144-B98B-D8078DA160BC}" type="sibTrans" cxnId="{EDC6CA56-73D6-498A-98B6-0425A6867E1D}">
      <dgm:prSet/>
      <dgm:spPr/>
      <dgm:t>
        <a:bodyPr/>
        <a:lstStyle/>
        <a:p>
          <a:endParaRPr lang="en-US"/>
        </a:p>
      </dgm:t>
    </dgm:pt>
    <dgm:pt modelId="{54D3AC17-202E-40ED-85CB-4C4E171A2BD1}">
      <dgm:prSet phldrT="[Text]" custT="1"/>
      <dgm:spPr/>
      <dgm:t>
        <a:bodyPr/>
        <a:lstStyle/>
        <a:p>
          <a:r>
            <a:rPr lang="en-US" sz="1600" dirty="0"/>
            <a:t>Submit any ACT scores or transcripts from other colleges to APSU Admissions</a:t>
          </a:r>
        </a:p>
      </dgm:t>
    </dgm:pt>
    <dgm:pt modelId="{65599DC8-B9C8-49A2-BCBE-315D2275EF8D}" type="parTrans" cxnId="{C3B0BE4D-8E4C-4DFA-BB66-F1D8DAF57476}">
      <dgm:prSet/>
      <dgm:spPr/>
      <dgm:t>
        <a:bodyPr/>
        <a:lstStyle/>
        <a:p>
          <a:endParaRPr lang="en-US"/>
        </a:p>
      </dgm:t>
    </dgm:pt>
    <dgm:pt modelId="{5EA98388-8BA3-4854-95AB-388F637EE666}" type="sibTrans" cxnId="{C3B0BE4D-8E4C-4DFA-BB66-F1D8DAF57476}">
      <dgm:prSet/>
      <dgm:spPr/>
      <dgm:t>
        <a:bodyPr/>
        <a:lstStyle/>
        <a:p>
          <a:endParaRPr lang="en-US"/>
        </a:p>
      </dgm:t>
    </dgm:pt>
    <dgm:pt modelId="{79A6088F-F3F7-4625-B186-839D69C4B9D3}" type="pres">
      <dgm:prSet presAssocID="{39A8E6A5-9181-4B30-B1F4-3CCDAB582297}" presName="linearFlow" presStyleCnt="0">
        <dgm:presLayoutVars>
          <dgm:resizeHandles val="exact"/>
        </dgm:presLayoutVars>
      </dgm:prSet>
      <dgm:spPr/>
    </dgm:pt>
    <dgm:pt modelId="{F9109A7D-B6FE-4FA0-B713-31114BE554D3}" type="pres">
      <dgm:prSet presAssocID="{B14608DE-E5A2-45C0-BFCC-357A47D39D8F}" presName="node" presStyleLbl="node1" presStyleIdx="0" presStyleCnt="5" custScaleX="313842" custScaleY="313842">
        <dgm:presLayoutVars>
          <dgm:bulletEnabled val="1"/>
        </dgm:presLayoutVars>
      </dgm:prSet>
      <dgm:spPr/>
    </dgm:pt>
    <dgm:pt modelId="{31573B5A-2CB2-4425-AA29-FA124F314C8C}" type="pres">
      <dgm:prSet presAssocID="{4A7F2EDD-6F2F-40C4-8B7E-CEB089A2684F}" presName="sibTrans" presStyleLbl="sibTrans2D1" presStyleIdx="0" presStyleCnt="4"/>
      <dgm:spPr/>
    </dgm:pt>
    <dgm:pt modelId="{51D643CC-7855-417B-A47C-C5792BC96594}" type="pres">
      <dgm:prSet presAssocID="{4A7F2EDD-6F2F-40C4-8B7E-CEB089A2684F}" presName="connectorText" presStyleLbl="sibTrans2D1" presStyleIdx="0" presStyleCnt="4"/>
      <dgm:spPr/>
    </dgm:pt>
    <dgm:pt modelId="{E5638234-84DC-4CB7-830D-FA661A01327A}" type="pres">
      <dgm:prSet presAssocID="{D7A32DE9-6D86-4B8D-B614-80A853F91376}" presName="node" presStyleLbl="node1" presStyleIdx="1" presStyleCnt="5" custScaleX="313842" custScaleY="313842">
        <dgm:presLayoutVars>
          <dgm:bulletEnabled val="1"/>
        </dgm:presLayoutVars>
      </dgm:prSet>
      <dgm:spPr/>
    </dgm:pt>
    <dgm:pt modelId="{C03D362D-E94F-46E3-9610-9CACD60D57AF}" type="pres">
      <dgm:prSet presAssocID="{9CF83F16-8621-40FD-B6BE-515730C536D8}" presName="sibTrans" presStyleLbl="sibTrans2D1" presStyleIdx="1" presStyleCnt="4"/>
      <dgm:spPr/>
    </dgm:pt>
    <dgm:pt modelId="{0E930A2B-D3E6-4557-9434-AD62D91DCF78}" type="pres">
      <dgm:prSet presAssocID="{9CF83F16-8621-40FD-B6BE-515730C536D8}" presName="connectorText" presStyleLbl="sibTrans2D1" presStyleIdx="1" presStyleCnt="4"/>
      <dgm:spPr/>
    </dgm:pt>
    <dgm:pt modelId="{31BC1E15-293A-4957-9E4F-8E68CCB40AA5}" type="pres">
      <dgm:prSet presAssocID="{DEB5BBA3-8639-47D8-9F04-2AC35C401E98}" presName="node" presStyleLbl="node1" presStyleIdx="2" presStyleCnt="5" custScaleX="313842" custScaleY="313842">
        <dgm:presLayoutVars>
          <dgm:bulletEnabled val="1"/>
        </dgm:presLayoutVars>
      </dgm:prSet>
      <dgm:spPr/>
    </dgm:pt>
    <dgm:pt modelId="{87944E61-EC0A-4BC9-9C13-7E2880A51207}" type="pres">
      <dgm:prSet presAssocID="{9768C6D9-527D-4144-B98B-D8078DA160BC}" presName="sibTrans" presStyleLbl="sibTrans2D1" presStyleIdx="2" presStyleCnt="4"/>
      <dgm:spPr/>
    </dgm:pt>
    <dgm:pt modelId="{D907C77D-CC3D-4273-A368-23D97EB95165}" type="pres">
      <dgm:prSet presAssocID="{9768C6D9-527D-4144-B98B-D8078DA160BC}" presName="connectorText" presStyleLbl="sibTrans2D1" presStyleIdx="2" presStyleCnt="4"/>
      <dgm:spPr/>
    </dgm:pt>
    <dgm:pt modelId="{BE064846-B2C1-4311-8600-992EC943B0A1}" type="pres">
      <dgm:prSet presAssocID="{876B905E-2C60-4460-91E7-7BBB3FEB087E}" presName="node" presStyleLbl="node1" presStyleIdx="3" presStyleCnt="5" custScaleX="313842" custScaleY="313842">
        <dgm:presLayoutVars>
          <dgm:bulletEnabled val="1"/>
        </dgm:presLayoutVars>
      </dgm:prSet>
      <dgm:spPr/>
    </dgm:pt>
    <dgm:pt modelId="{6E8C7AC7-14E8-4C10-9A35-84A136CD7555}" type="pres">
      <dgm:prSet presAssocID="{C0156044-F742-40E4-8381-A0A6C2BE9129}" presName="sibTrans" presStyleLbl="sibTrans2D1" presStyleIdx="3" presStyleCnt="4"/>
      <dgm:spPr/>
    </dgm:pt>
    <dgm:pt modelId="{AD63FE19-9725-4C27-BBFC-53A5F26B8908}" type="pres">
      <dgm:prSet presAssocID="{C0156044-F742-40E4-8381-A0A6C2BE9129}" presName="connectorText" presStyleLbl="sibTrans2D1" presStyleIdx="3" presStyleCnt="4"/>
      <dgm:spPr/>
    </dgm:pt>
    <dgm:pt modelId="{1755E355-BE4A-44FA-8A15-DA064115BE87}" type="pres">
      <dgm:prSet presAssocID="{54D3AC17-202E-40ED-85CB-4C4E171A2BD1}" presName="node" presStyleLbl="node1" presStyleIdx="4" presStyleCnt="5" custScaleX="313842" custScaleY="313842">
        <dgm:presLayoutVars>
          <dgm:bulletEnabled val="1"/>
        </dgm:presLayoutVars>
      </dgm:prSet>
      <dgm:spPr/>
    </dgm:pt>
  </dgm:ptLst>
  <dgm:cxnLst>
    <dgm:cxn modelId="{2DBA0F17-6AD0-45EA-9825-013F4BB0DE1C}" type="presOf" srcId="{39A8E6A5-9181-4B30-B1F4-3CCDAB582297}" destId="{79A6088F-F3F7-4625-B186-839D69C4B9D3}" srcOrd="0" destOrd="0" presId="urn:microsoft.com/office/officeart/2005/8/layout/process2"/>
    <dgm:cxn modelId="{ABF36F21-08E3-41DC-A6F2-1EED44C68BBA}" type="presOf" srcId="{4A7F2EDD-6F2F-40C4-8B7E-CEB089A2684F}" destId="{31573B5A-2CB2-4425-AA29-FA124F314C8C}" srcOrd="0" destOrd="0" presId="urn:microsoft.com/office/officeart/2005/8/layout/process2"/>
    <dgm:cxn modelId="{81814126-71C9-468A-A521-C1CF536FF10F}" srcId="{39A8E6A5-9181-4B30-B1F4-3CCDAB582297}" destId="{876B905E-2C60-4460-91E7-7BBB3FEB087E}" srcOrd="3" destOrd="0" parTransId="{54E0C376-B7B1-4275-94F0-FC7DD451B3B1}" sibTransId="{C0156044-F742-40E4-8381-A0A6C2BE9129}"/>
    <dgm:cxn modelId="{5F8AD135-C26D-4A5C-85F8-F2258CB4F110}" type="presOf" srcId="{4A7F2EDD-6F2F-40C4-8B7E-CEB089A2684F}" destId="{51D643CC-7855-417B-A47C-C5792BC96594}" srcOrd="1" destOrd="0" presId="urn:microsoft.com/office/officeart/2005/8/layout/process2"/>
    <dgm:cxn modelId="{44E7BE39-0394-4D82-A094-0151D1414644}" type="presOf" srcId="{876B905E-2C60-4460-91E7-7BBB3FEB087E}" destId="{BE064846-B2C1-4311-8600-992EC943B0A1}" srcOrd="0" destOrd="0" presId="urn:microsoft.com/office/officeart/2005/8/layout/process2"/>
    <dgm:cxn modelId="{483C883F-8334-4E06-AAC8-4BFAF3B518FC}" srcId="{39A8E6A5-9181-4B30-B1F4-3CCDAB582297}" destId="{D7A32DE9-6D86-4B8D-B614-80A853F91376}" srcOrd="1" destOrd="0" parTransId="{D0FB6EE7-3E0D-44C2-8B2F-6E1C312D32BD}" sibTransId="{9CF83F16-8621-40FD-B6BE-515730C536D8}"/>
    <dgm:cxn modelId="{412A9D43-E384-4CA7-8994-C11D1A215E84}" type="presOf" srcId="{B14608DE-E5A2-45C0-BFCC-357A47D39D8F}" destId="{F9109A7D-B6FE-4FA0-B713-31114BE554D3}" srcOrd="0" destOrd="0" presId="urn:microsoft.com/office/officeart/2005/8/layout/process2"/>
    <dgm:cxn modelId="{C3B0BE4D-8E4C-4DFA-BB66-F1D8DAF57476}" srcId="{39A8E6A5-9181-4B30-B1F4-3CCDAB582297}" destId="{54D3AC17-202E-40ED-85CB-4C4E171A2BD1}" srcOrd="4" destOrd="0" parTransId="{65599DC8-B9C8-49A2-BCBE-315D2275EF8D}" sibTransId="{5EA98388-8BA3-4854-95AB-388F637EE666}"/>
    <dgm:cxn modelId="{EDC6CA56-73D6-498A-98B6-0425A6867E1D}" srcId="{39A8E6A5-9181-4B30-B1F4-3CCDAB582297}" destId="{DEB5BBA3-8639-47D8-9F04-2AC35C401E98}" srcOrd="2" destOrd="0" parTransId="{2E6324E7-8D2B-43FC-87F7-BA703F23F472}" sibTransId="{9768C6D9-527D-4144-B98B-D8078DA160BC}"/>
    <dgm:cxn modelId="{9228C684-C89E-41F3-9CE3-F80353F3ED3A}" type="presOf" srcId="{9768C6D9-527D-4144-B98B-D8078DA160BC}" destId="{D907C77D-CC3D-4273-A368-23D97EB95165}" srcOrd="1" destOrd="0" presId="urn:microsoft.com/office/officeart/2005/8/layout/process2"/>
    <dgm:cxn modelId="{2611BCA0-491B-4704-B770-1D26E0BB49E3}" type="presOf" srcId="{9CF83F16-8621-40FD-B6BE-515730C536D8}" destId="{0E930A2B-D3E6-4557-9434-AD62D91DCF78}" srcOrd="1" destOrd="0" presId="urn:microsoft.com/office/officeart/2005/8/layout/process2"/>
    <dgm:cxn modelId="{2D20D7B1-2437-4AE7-81B8-65C5145F1562}" type="presOf" srcId="{DEB5BBA3-8639-47D8-9F04-2AC35C401E98}" destId="{31BC1E15-293A-4957-9E4F-8E68CCB40AA5}" srcOrd="0" destOrd="0" presId="urn:microsoft.com/office/officeart/2005/8/layout/process2"/>
    <dgm:cxn modelId="{B1F7C2B7-414E-4EC7-9B08-64A31133C75D}" type="presOf" srcId="{9CF83F16-8621-40FD-B6BE-515730C536D8}" destId="{C03D362D-E94F-46E3-9610-9CACD60D57AF}" srcOrd="0" destOrd="0" presId="urn:microsoft.com/office/officeart/2005/8/layout/process2"/>
    <dgm:cxn modelId="{E5A40AB9-4D1E-4251-98EB-58EED2F284BB}" type="presOf" srcId="{54D3AC17-202E-40ED-85CB-4C4E171A2BD1}" destId="{1755E355-BE4A-44FA-8A15-DA064115BE87}" srcOrd="0" destOrd="0" presId="urn:microsoft.com/office/officeart/2005/8/layout/process2"/>
    <dgm:cxn modelId="{38EA4BC1-CD69-4A1C-918B-F08839230740}" srcId="{39A8E6A5-9181-4B30-B1F4-3CCDAB582297}" destId="{B14608DE-E5A2-45C0-BFCC-357A47D39D8F}" srcOrd="0" destOrd="0" parTransId="{E3B20C9F-D9D1-46BB-B559-B7A28FA676A1}" sibTransId="{4A7F2EDD-6F2F-40C4-8B7E-CEB089A2684F}"/>
    <dgm:cxn modelId="{6FDB5ED1-0C81-43F3-AE46-33A610225F68}" type="presOf" srcId="{C0156044-F742-40E4-8381-A0A6C2BE9129}" destId="{AD63FE19-9725-4C27-BBFC-53A5F26B8908}" srcOrd="1" destOrd="0" presId="urn:microsoft.com/office/officeart/2005/8/layout/process2"/>
    <dgm:cxn modelId="{6B5239D4-DD90-4C89-89F1-3780398A045E}" type="presOf" srcId="{D7A32DE9-6D86-4B8D-B614-80A853F91376}" destId="{E5638234-84DC-4CB7-830D-FA661A01327A}" srcOrd="0" destOrd="0" presId="urn:microsoft.com/office/officeart/2005/8/layout/process2"/>
    <dgm:cxn modelId="{372EBFF9-C9D2-430B-8D1B-14CE1E23A331}" type="presOf" srcId="{9768C6D9-527D-4144-B98B-D8078DA160BC}" destId="{87944E61-EC0A-4BC9-9C13-7E2880A51207}" srcOrd="0" destOrd="0" presId="urn:microsoft.com/office/officeart/2005/8/layout/process2"/>
    <dgm:cxn modelId="{5A6C77FB-38C4-4CC4-BD1F-4612BBE43B80}" type="presOf" srcId="{C0156044-F742-40E4-8381-A0A6C2BE9129}" destId="{6E8C7AC7-14E8-4C10-9A35-84A136CD7555}" srcOrd="0" destOrd="0" presId="urn:microsoft.com/office/officeart/2005/8/layout/process2"/>
    <dgm:cxn modelId="{FD2C3D1A-4D38-409A-83C7-91B4BF6C7D3B}" type="presParOf" srcId="{79A6088F-F3F7-4625-B186-839D69C4B9D3}" destId="{F9109A7D-B6FE-4FA0-B713-31114BE554D3}" srcOrd="0" destOrd="0" presId="urn:microsoft.com/office/officeart/2005/8/layout/process2"/>
    <dgm:cxn modelId="{26562CAE-4ADA-4DF7-9381-AC53ECF179A0}" type="presParOf" srcId="{79A6088F-F3F7-4625-B186-839D69C4B9D3}" destId="{31573B5A-2CB2-4425-AA29-FA124F314C8C}" srcOrd="1" destOrd="0" presId="urn:microsoft.com/office/officeart/2005/8/layout/process2"/>
    <dgm:cxn modelId="{7AB321C7-9460-42C5-A034-5FDE1BB70C8A}" type="presParOf" srcId="{31573B5A-2CB2-4425-AA29-FA124F314C8C}" destId="{51D643CC-7855-417B-A47C-C5792BC96594}" srcOrd="0" destOrd="0" presId="urn:microsoft.com/office/officeart/2005/8/layout/process2"/>
    <dgm:cxn modelId="{28E8D67C-938E-4387-83B5-1DD7E710000A}" type="presParOf" srcId="{79A6088F-F3F7-4625-B186-839D69C4B9D3}" destId="{E5638234-84DC-4CB7-830D-FA661A01327A}" srcOrd="2" destOrd="0" presId="urn:microsoft.com/office/officeart/2005/8/layout/process2"/>
    <dgm:cxn modelId="{A10666EB-DCA2-483C-9266-86392CFD7C7F}" type="presParOf" srcId="{79A6088F-F3F7-4625-B186-839D69C4B9D3}" destId="{C03D362D-E94F-46E3-9610-9CACD60D57AF}" srcOrd="3" destOrd="0" presId="urn:microsoft.com/office/officeart/2005/8/layout/process2"/>
    <dgm:cxn modelId="{68BB98AC-1ADE-4311-AF3F-AA8DF04102CE}" type="presParOf" srcId="{C03D362D-E94F-46E3-9610-9CACD60D57AF}" destId="{0E930A2B-D3E6-4557-9434-AD62D91DCF78}" srcOrd="0" destOrd="0" presId="urn:microsoft.com/office/officeart/2005/8/layout/process2"/>
    <dgm:cxn modelId="{EA894327-A6CB-47FB-B575-C5C5464823E4}" type="presParOf" srcId="{79A6088F-F3F7-4625-B186-839D69C4B9D3}" destId="{31BC1E15-293A-4957-9E4F-8E68CCB40AA5}" srcOrd="4" destOrd="0" presId="urn:microsoft.com/office/officeart/2005/8/layout/process2"/>
    <dgm:cxn modelId="{82710CEB-B6D4-442D-B6D3-B08E7D9A0E1D}" type="presParOf" srcId="{79A6088F-F3F7-4625-B186-839D69C4B9D3}" destId="{87944E61-EC0A-4BC9-9C13-7E2880A51207}" srcOrd="5" destOrd="0" presId="urn:microsoft.com/office/officeart/2005/8/layout/process2"/>
    <dgm:cxn modelId="{981CB26E-D42A-42E3-8985-E8A290A042A3}" type="presParOf" srcId="{87944E61-EC0A-4BC9-9C13-7E2880A51207}" destId="{D907C77D-CC3D-4273-A368-23D97EB95165}" srcOrd="0" destOrd="0" presId="urn:microsoft.com/office/officeart/2005/8/layout/process2"/>
    <dgm:cxn modelId="{6433F223-296C-497D-AE4C-82BFF3582501}" type="presParOf" srcId="{79A6088F-F3F7-4625-B186-839D69C4B9D3}" destId="{BE064846-B2C1-4311-8600-992EC943B0A1}" srcOrd="6" destOrd="0" presId="urn:microsoft.com/office/officeart/2005/8/layout/process2"/>
    <dgm:cxn modelId="{8D7047B9-56A7-4DFB-B099-D088174C41A6}" type="presParOf" srcId="{79A6088F-F3F7-4625-B186-839D69C4B9D3}" destId="{6E8C7AC7-14E8-4C10-9A35-84A136CD7555}" srcOrd="7" destOrd="0" presId="urn:microsoft.com/office/officeart/2005/8/layout/process2"/>
    <dgm:cxn modelId="{A92AEE91-ACB1-4C80-A9BC-57F5E9E5DEC9}" type="presParOf" srcId="{6E8C7AC7-14E8-4C10-9A35-84A136CD7555}" destId="{AD63FE19-9725-4C27-BBFC-53A5F26B8908}" srcOrd="0" destOrd="0" presId="urn:microsoft.com/office/officeart/2005/8/layout/process2"/>
    <dgm:cxn modelId="{0F35A255-066E-4E91-ACB5-083BE55018BD}" type="presParOf" srcId="{79A6088F-F3F7-4625-B186-839D69C4B9D3}" destId="{1755E355-BE4A-44FA-8A15-DA064115BE87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109A7D-B6FE-4FA0-B713-31114BE554D3}">
      <dsp:nvSpPr>
        <dsp:cNvPr id="0" name=""/>
        <dsp:cNvSpPr/>
      </dsp:nvSpPr>
      <dsp:spPr>
        <a:xfrm>
          <a:off x="3413506" y="2542"/>
          <a:ext cx="3451003" cy="86275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Complete the online Dual Enrollment application</a:t>
          </a:r>
        </a:p>
      </dsp:txBody>
      <dsp:txXfrm>
        <a:off x="3438775" y="27811"/>
        <a:ext cx="3400465" cy="812212"/>
      </dsp:txXfrm>
    </dsp:sp>
    <dsp:sp modelId="{31573B5A-2CB2-4425-AA29-FA124F314C8C}">
      <dsp:nvSpPr>
        <dsp:cNvPr id="0" name=""/>
        <dsp:cNvSpPr/>
      </dsp:nvSpPr>
      <dsp:spPr>
        <a:xfrm rot="5400000">
          <a:off x="5087464" y="872166"/>
          <a:ext cx="103087" cy="1237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-5400000">
        <a:off x="5101897" y="882474"/>
        <a:ext cx="74222" cy="72161"/>
      </dsp:txXfrm>
    </dsp:sp>
    <dsp:sp modelId="{E5638234-84DC-4CB7-830D-FA661A01327A}">
      <dsp:nvSpPr>
        <dsp:cNvPr id="0" name=""/>
        <dsp:cNvSpPr/>
      </dsp:nvSpPr>
      <dsp:spPr>
        <a:xfrm>
          <a:off x="3413506" y="1002743"/>
          <a:ext cx="3451003" cy="86275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59505"/>
            <a:satOff val="-10710"/>
            <a:lumOff val="8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Have your parent submit the Parent Authorization Form</a:t>
          </a:r>
        </a:p>
      </dsp:txBody>
      <dsp:txXfrm>
        <a:off x="3438775" y="1028012"/>
        <a:ext cx="3400465" cy="812212"/>
      </dsp:txXfrm>
    </dsp:sp>
    <dsp:sp modelId="{C03D362D-E94F-46E3-9610-9CACD60D57AF}">
      <dsp:nvSpPr>
        <dsp:cNvPr id="0" name=""/>
        <dsp:cNvSpPr/>
      </dsp:nvSpPr>
      <dsp:spPr>
        <a:xfrm rot="5400000">
          <a:off x="5087464" y="1872366"/>
          <a:ext cx="103087" cy="1237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79402"/>
            <a:satOff val="-14100"/>
            <a:lumOff val="1088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-5400000">
        <a:off x="5101897" y="1882674"/>
        <a:ext cx="74222" cy="72161"/>
      </dsp:txXfrm>
    </dsp:sp>
    <dsp:sp modelId="{31BC1E15-293A-4957-9E4F-8E68CCB40AA5}">
      <dsp:nvSpPr>
        <dsp:cNvPr id="0" name=""/>
        <dsp:cNvSpPr/>
      </dsp:nvSpPr>
      <dsp:spPr>
        <a:xfrm>
          <a:off x="3413506" y="2002944"/>
          <a:ext cx="3451003" cy="86275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119009"/>
            <a:satOff val="-21420"/>
            <a:lumOff val="172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Have your counselor submit the High School Recommendation Form and transcript</a:t>
          </a:r>
        </a:p>
      </dsp:txBody>
      <dsp:txXfrm>
        <a:off x="3438775" y="2028213"/>
        <a:ext cx="3400465" cy="812212"/>
      </dsp:txXfrm>
    </dsp:sp>
    <dsp:sp modelId="{87944E61-EC0A-4BC9-9C13-7E2880A51207}">
      <dsp:nvSpPr>
        <dsp:cNvPr id="0" name=""/>
        <dsp:cNvSpPr/>
      </dsp:nvSpPr>
      <dsp:spPr>
        <a:xfrm rot="5400000">
          <a:off x="5087464" y="2872567"/>
          <a:ext cx="103087" cy="1237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158804"/>
            <a:satOff val="-28200"/>
            <a:lumOff val="2177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-5400000">
        <a:off x="5101897" y="2882875"/>
        <a:ext cx="74222" cy="72161"/>
      </dsp:txXfrm>
    </dsp:sp>
    <dsp:sp modelId="{BE064846-B2C1-4311-8600-992EC943B0A1}">
      <dsp:nvSpPr>
        <dsp:cNvPr id="0" name=""/>
        <dsp:cNvSpPr/>
      </dsp:nvSpPr>
      <dsp:spPr>
        <a:xfrm>
          <a:off x="3413506" y="3003144"/>
          <a:ext cx="3451003" cy="86275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178514"/>
            <a:satOff val="-32130"/>
            <a:lumOff val="259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Complete the TN Dual Enrollment Grant application</a:t>
          </a:r>
        </a:p>
      </dsp:txBody>
      <dsp:txXfrm>
        <a:off x="3438775" y="3028413"/>
        <a:ext cx="3400465" cy="812212"/>
      </dsp:txXfrm>
    </dsp:sp>
    <dsp:sp modelId="{6E8C7AC7-14E8-4C10-9A35-84A136CD7555}">
      <dsp:nvSpPr>
        <dsp:cNvPr id="0" name=""/>
        <dsp:cNvSpPr/>
      </dsp:nvSpPr>
      <dsp:spPr>
        <a:xfrm rot="5400000">
          <a:off x="5087464" y="3872768"/>
          <a:ext cx="103087" cy="1237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238206"/>
            <a:satOff val="-42300"/>
            <a:lumOff val="3266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-5400000">
        <a:off x="5101897" y="3883076"/>
        <a:ext cx="74222" cy="72161"/>
      </dsp:txXfrm>
    </dsp:sp>
    <dsp:sp modelId="{1755E355-BE4A-44FA-8A15-DA064115BE87}">
      <dsp:nvSpPr>
        <dsp:cNvPr id="0" name=""/>
        <dsp:cNvSpPr/>
      </dsp:nvSpPr>
      <dsp:spPr>
        <a:xfrm>
          <a:off x="3413506" y="4003345"/>
          <a:ext cx="3451003" cy="86275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238019"/>
            <a:satOff val="-42840"/>
            <a:lumOff val="345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Submit any ACT scores or transcripts from other colleges to APSU Admissions</a:t>
          </a:r>
        </a:p>
      </dsp:txBody>
      <dsp:txXfrm>
        <a:off x="3438775" y="4028614"/>
        <a:ext cx="3400465" cy="8122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1/29/2024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corcolesa@apsu.edu" TargetMode="External"/><Relationship Id="rId7" Type="http://schemas.openxmlformats.org/officeDocument/2006/relationships/image" Target="../media/image10.png"/><Relationship Id="rId2" Type="http://schemas.openxmlformats.org/officeDocument/2006/relationships/hyperlink" Target="mailto:hartwellj@apsu.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hyperlink" Target="mailto:shandsm@apsu.edu" TargetMode="External"/><Relationship Id="rId4" Type="http://schemas.openxmlformats.org/officeDocument/2006/relationships/hyperlink" Target="mailto:josephm1@apsu.edu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govnow@apsu.edu" TargetMode="External"/><Relationship Id="rId4" Type="http://schemas.openxmlformats.org/officeDocument/2006/relationships/hyperlink" Target="http://www.apsu.edu/govnow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su.edu/govnow/tn-dual-enrollment-grant-and-paying-tuition/index.php" TargetMode="External"/><Relationship Id="rId2" Type="http://schemas.openxmlformats.org/officeDocument/2006/relationships/hyperlink" Target="https://www.apsu.edu/govnow/apply_for_admission/index.php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hyperlink" Target="https://onestop.apsu.edu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apsu.edu/registrar/resources/APOnestopRegistrationInformation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atalog.apsu.edu/content.php?catoid=43&amp;navoid=1917" TargetMode="External"/><Relationship Id="rId2" Type="http://schemas.openxmlformats.org/officeDocument/2006/relationships/hyperlink" Target="https://www.apsu.edu/registrar/schedclasses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catalog.apsu.edu/preview_program.php?catoid=43&amp;poid=1089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711" y="1763149"/>
            <a:ext cx="5086939" cy="2069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594" y="4751569"/>
            <a:ext cx="9144000" cy="1176395"/>
          </a:xfrm>
        </p:spPr>
        <p:txBody>
          <a:bodyPr>
            <a:normAutofit/>
          </a:bodyPr>
          <a:lstStyle/>
          <a:p>
            <a:r>
              <a:rPr lang="en-US" sz="8000" dirty="0"/>
              <a:t>APSU Dual Enrollment</a:t>
            </a:r>
          </a:p>
        </p:txBody>
      </p:sp>
    </p:spTree>
    <p:extLst>
      <p:ext uri="{BB962C8B-B14F-4D97-AF65-F5344CB8AC3E}">
        <p14:creationId xmlns:p14="http://schemas.microsoft.com/office/powerpoint/2010/main" val="3767438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53DE3-DB25-45CC-945E-8238028AE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A.S. Degree Requirements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28A2DD-3687-426F-8D28-2912060ED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65AF8D4-1C6F-4487-A789-1576C2CABF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8304213" cy="6858000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2" descr="image001">
            <a:extLst>
              <a:ext uri="{FF2B5EF4-FFF2-40B4-BE49-F238E27FC236}">
                <a16:creationId xmlns:a16="http://schemas.microsoft.com/office/drawing/2014/main" id="{4D165728-0B90-433A-AED2-2CDE1F5EB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454" y="5581650"/>
            <a:ext cx="15811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9399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5BCC4-E8A9-49F8-9FFF-53702FF97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4F408-EA40-441B-8D23-CE80E54B6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40144"/>
            <a:ext cx="10058400" cy="466440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600" b="1" dirty="0"/>
              <a:t>Dual enrollment is not free, but it is offered as an extreme savings</a:t>
            </a:r>
            <a:endParaRPr lang="en-US" sz="2600" dirty="0"/>
          </a:p>
          <a:p>
            <a:pPr>
              <a:lnSpc>
                <a:spcPct val="100000"/>
              </a:lnSpc>
            </a:pPr>
            <a:r>
              <a:rPr lang="en-US" sz="2200" dirty="0"/>
              <a:t>Tuition for dual enrollment courses is $185 per credit hour. Most classes are 3-credit hours, for a total of $554. A 4-credit hour course would cost $684.</a:t>
            </a:r>
          </a:p>
          <a:p>
            <a:pPr lvl="1">
              <a:lnSpc>
                <a:spcPct val="100000"/>
              </a:lnSpc>
            </a:pPr>
            <a:r>
              <a:rPr lang="en-US" sz="1900" dirty="0"/>
              <a:t>Traditional undergraduates pay $353 per credit hour, over $1,000 to take one 3 credit hour course. </a:t>
            </a:r>
          </a:p>
          <a:p>
            <a:pPr lvl="1">
              <a:lnSpc>
                <a:spcPct val="100000"/>
              </a:lnSpc>
            </a:pPr>
            <a:r>
              <a:rPr lang="en-US" sz="1900" dirty="0"/>
              <a:t>There is a 5% DE fee in addition to the course cost above. </a:t>
            </a:r>
          </a:p>
          <a:p>
            <a:pPr marL="0" indent="0">
              <a:buNone/>
            </a:pPr>
            <a:endParaRPr lang="en-US" sz="5000" dirty="0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080DD8A0-16CF-4C4F-AE3D-3490EA461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454" y="5581650"/>
            <a:ext cx="15811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413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FE1A1-562A-4D37-A082-ABABA4B5A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tn</a:t>
            </a:r>
            <a:r>
              <a:rPr lang="en-US" dirty="0"/>
              <a:t> dual enrollment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9709E-5A55-4FB4-A9BA-E2EE6FD9F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533" y="1845364"/>
            <a:ext cx="10058400" cy="4050792"/>
          </a:xfrm>
        </p:spPr>
        <p:txBody>
          <a:bodyPr/>
          <a:lstStyle/>
          <a:p>
            <a:r>
              <a:rPr lang="en-US" sz="2400" dirty="0"/>
              <a:t>TN Dual Enrollment Grant is available for all TN residents</a:t>
            </a:r>
          </a:p>
          <a:p>
            <a:pPr lvl="1"/>
            <a:r>
              <a:rPr lang="en-US" sz="1900" dirty="0"/>
              <a:t>Must be in 11</a:t>
            </a:r>
            <a:r>
              <a:rPr lang="en-US" sz="1900" baseline="30000" dirty="0"/>
              <a:t>th</a:t>
            </a:r>
            <a:r>
              <a:rPr lang="en-US" sz="1900" dirty="0"/>
              <a:t> or 12</a:t>
            </a:r>
            <a:r>
              <a:rPr lang="en-US" sz="1900" baseline="30000" dirty="0"/>
              <a:t>th</a:t>
            </a:r>
            <a:r>
              <a:rPr lang="en-US" sz="1900" dirty="0"/>
              <a:t> grade</a:t>
            </a:r>
          </a:p>
          <a:p>
            <a:pPr lvl="1"/>
            <a:r>
              <a:rPr lang="en-US" sz="1900" dirty="0"/>
              <a:t>Must meet grant deadline each year</a:t>
            </a:r>
          </a:p>
          <a:p>
            <a:pPr lvl="1"/>
            <a:r>
              <a:rPr lang="en-US" sz="1900" dirty="0"/>
              <a:t>Must have lived in TN for at least a year</a:t>
            </a:r>
          </a:p>
          <a:p>
            <a:pPr lvl="1"/>
            <a:r>
              <a:rPr lang="en-US" sz="1900" dirty="0"/>
              <a:t>Must maintain a cumulative college GPA of 2.00</a:t>
            </a:r>
          </a:p>
          <a:p>
            <a:r>
              <a:rPr lang="en-US" sz="2400" dirty="0"/>
              <a:t>You get five courses free through dual enrollment spread out over your junior and senior year. That’s up to 15 college credit hours – FREE!</a:t>
            </a:r>
          </a:p>
          <a:p>
            <a:r>
              <a:rPr lang="en-US" sz="2400" dirty="0"/>
              <a:t>Courses 6-10 are offered at a discounted rate of </a:t>
            </a:r>
            <a:r>
              <a:rPr lang="en-US" sz="2400"/>
              <a:t>$100 off/</a:t>
            </a:r>
            <a:r>
              <a:rPr lang="en-US" sz="2400" dirty="0"/>
              <a:t>credit hour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41502DB7-EB72-40E0-AA9A-991618109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454" y="5581650"/>
            <a:ext cx="15811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0575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F49A6-844A-447F-9BF7-AA34797DF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Application Deadlines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CA3AF-3220-463F-A360-6C127C6DC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May 15 – Summer Semester</a:t>
            </a:r>
          </a:p>
          <a:p>
            <a:r>
              <a:rPr lang="nb-NO" dirty="0"/>
              <a:t>September 15 – Fall Semester</a:t>
            </a:r>
          </a:p>
          <a:p>
            <a:r>
              <a:rPr lang="nb-NO" dirty="0"/>
              <a:t>February 1 – Spring Semester</a:t>
            </a:r>
          </a:p>
          <a:p>
            <a:r>
              <a:rPr lang="en-US" dirty="0"/>
              <a:t>Grant applications must be submitted each year</a:t>
            </a:r>
          </a:p>
          <a:p>
            <a:r>
              <a:rPr lang="en-US" dirty="0"/>
              <a:t>Completing the application in the fall takes care of the following spring and summer semesters</a:t>
            </a:r>
          </a:p>
        </p:txBody>
      </p:sp>
    </p:spTree>
    <p:extLst>
      <p:ext uri="{BB962C8B-B14F-4D97-AF65-F5344CB8AC3E}">
        <p14:creationId xmlns:p14="http://schemas.microsoft.com/office/powerpoint/2010/main" val="1044330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5746A-3985-4937-BEF1-DB244EF5D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7" y="301778"/>
            <a:ext cx="10058400" cy="1609344"/>
          </a:xfrm>
        </p:spPr>
        <p:txBody>
          <a:bodyPr/>
          <a:lstStyle/>
          <a:p>
            <a:pPr algn="ctr"/>
            <a:r>
              <a:rPr lang="en-US" dirty="0" err="1"/>
              <a:t>tn</a:t>
            </a:r>
            <a:r>
              <a:rPr lang="en-US" dirty="0"/>
              <a:t> dual enrollment grant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858F69-D33B-4686-B69B-312F23D53D03}"/>
              </a:ext>
            </a:extLst>
          </p:cNvPr>
          <p:cNvSpPr txBox="1"/>
          <p:nvPr/>
        </p:nvSpPr>
        <p:spPr>
          <a:xfrm>
            <a:off x="2002561" y="4666675"/>
            <a:ext cx="81868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Please Note: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The grant only covers tuition costs. Students are responsible for paying other course fees, such as textbook fees.</a:t>
            </a:r>
          </a:p>
        </p:txBody>
      </p:sp>
      <p:pic>
        <p:nvPicPr>
          <p:cNvPr id="9" name="Picture 2" descr="image001">
            <a:extLst>
              <a:ext uri="{FF2B5EF4-FFF2-40B4-BE49-F238E27FC236}">
                <a16:creationId xmlns:a16="http://schemas.microsoft.com/office/drawing/2014/main" id="{044DF9AD-2F82-44D3-B2AE-2E3FEDF53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454" y="5581650"/>
            <a:ext cx="15811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DCE84CA-DFA2-4FBF-8607-5080750EDB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25800" y="1561551"/>
            <a:ext cx="5919564" cy="2818227"/>
          </a:xfrm>
        </p:spPr>
      </p:pic>
    </p:spTree>
    <p:extLst>
      <p:ext uri="{BB962C8B-B14F-4D97-AF65-F5344CB8AC3E}">
        <p14:creationId xmlns:p14="http://schemas.microsoft.com/office/powerpoint/2010/main" val="954828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474ED-1C27-47E0-B7E1-6A5E34C25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Free APSU student ID and access to all student services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7F18D-EC8F-4DD3-AE22-02329BF15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00000"/>
              </a:lnSpc>
            </a:pPr>
            <a:r>
              <a:rPr lang="en-US" sz="2400" dirty="0"/>
              <a:t>Library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Foy Fitness &amp; Recreation Center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Tutoring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Sporting events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860C7A24-A7C9-4D1A-A0B3-814B32D94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454" y="5581650"/>
            <a:ext cx="15811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7194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160F1-DBB6-4425-B853-EDD15A734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Permanence of Final grades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DFF56-3EE6-487C-99FD-E1AE367D0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You are receiving high school credit AND college credit for dual enrollment courses</a:t>
            </a:r>
          </a:p>
          <a:p>
            <a:r>
              <a:rPr lang="en-US" sz="2400" dirty="0"/>
              <a:t>Remember that the grade you receive will remain on your transcript and will be visible to any college or university.  If you receive a C or below, you can retake the course to earn a better grade. *Your high school transcript will show </a:t>
            </a:r>
            <a:r>
              <a:rPr lang="en-US" sz="2400"/>
              <a:t>both grades.</a:t>
            </a:r>
            <a:endParaRPr lang="en-US" sz="2400" dirty="0"/>
          </a:p>
          <a:p>
            <a:r>
              <a:rPr lang="en-US" sz="2400" dirty="0"/>
              <a:t>Put forth your best effort in your dual enrollment courses; the grade will not go away!</a:t>
            </a:r>
          </a:p>
          <a:p>
            <a:endParaRPr lang="en-US" dirty="0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0EFC7832-DD49-4E31-A55A-799336E25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454" y="5581650"/>
            <a:ext cx="15811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8319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68C14-DF1F-4029-ADFD-D1EAC601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US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ACFA0-8E81-4B8F-AE69-81A0A2F1D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1683657"/>
            <a:ext cx="7319409" cy="448854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Jordan Hartwell</a:t>
            </a:r>
          </a:p>
          <a:p>
            <a:pPr lvl="1"/>
            <a:r>
              <a:rPr lang="en-US" dirty="0"/>
              <a:t>Assistant Director of Dual Enrollment</a:t>
            </a:r>
          </a:p>
          <a:p>
            <a:pPr lvl="1"/>
            <a:r>
              <a:rPr lang="en-US" dirty="0">
                <a:hlinkClick r:id="rId2"/>
              </a:rPr>
              <a:t>hartwellj@apsu.edu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931-221-7164</a:t>
            </a:r>
          </a:p>
          <a:p>
            <a:r>
              <a:rPr lang="en-US" dirty="0"/>
              <a:t>Arturo </a:t>
            </a:r>
            <a:r>
              <a:rPr lang="en-US" dirty="0" err="1"/>
              <a:t>Corcoles</a:t>
            </a:r>
            <a:endParaRPr lang="en-US" dirty="0"/>
          </a:p>
          <a:p>
            <a:pPr lvl="1"/>
            <a:r>
              <a:rPr lang="en-US" dirty="0"/>
              <a:t>Dual Enrollment Clerk</a:t>
            </a:r>
          </a:p>
          <a:p>
            <a:pPr lvl="1"/>
            <a:r>
              <a:rPr lang="en-US" dirty="0">
                <a:hlinkClick r:id="rId3"/>
              </a:rPr>
              <a:t>corcolesa@apsu.edu</a:t>
            </a:r>
            <a:endParaRPr lang="en-US" dirty="0"/>
          </a:p>
          <a:p>
            <a:pPr lvl="1"/>
            <a:r>
              <a:rPr lang="en-US" dirty="0"/>
              <a:t>931-221-7175</a:t>
            </a:r>
          </a:p>
          <a:p>
            <a:r>
              <a:rPr lang="en-US" dirty="0"/>
              <a:t>Mary Beth Joseph</a:t>
            </a:r>
          </a:p>
          <a:p>
            <a:pPr lvl="1"/>
            <a:r>
              <a:rPr lang="en-US" dirty="0"/>
              <a:t>Dual Enrollment Advisor</a:t>
            </a:r>
          </a:p>
          <a:p>
            <a:pPr lvl="1"/>
            <a:r>
              <a:rPr lang="en-US" dirty="0">
                <a:hlinkClick r:id="rId4"/>
              </a:rPr>
              <a:t>josephm1@apsu.edu</a:t>
            </a:r>
            <a:endParaRPr lang="en-US" dirty="0"/>
          </a:p>
          <a:p>
            <a:pPr lvl="1"/>
            <a:r>
              <a:rPr lang="en-US" dirty="0"/>
              <a:t>931-221-7189</a:t>
            </a:r>
          </a:p>
          <a:p>
            <a:r>
              <a:rPr lang="en-US"/>
              <a:t>Molly Waggoner</a:t>
            </a:r>
            <a:endParaRPr lang="en-US" dirty="0"/>
          </a:p>
          <a:p>
            <a:pPr lvl="1"/>
            <a:r>
              <a:rPr lang="en-US" dirty="0"/>
              <a:t>Dual Enrollment Coordinator</a:t>
            </a:r>
          </a:p>
          <a:p>
            <a:pPr lvl="1"/>
            <a:r>
              <a:rPr lang="en-US" dirty="0">
                <a:hlinkClick r:id="rId5"/>
              </a:rPr>
              <a:t>shandsm@apsu.edu</a:t>
            </a:r>
            <a:endParaRPr lang="en-US" dirty="0"/>
          </a:p>
          <a:p>
            <a:pPr lvl="1"/>
            <a:r>
              <a:rPr lang="en-US" dirty="0"/>
              <a:t>931-221-6872</a:t>
            </a:r>
          </a:p>
          <a:p>
            <a:pPr lvl="1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2A1521-8034-475F-922E-2F24714F936D}"/>
              </a:ext>
            </a:extLst>
          </p:cNvPr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en-US" dirty="0"/>
            </a:br>
            <a:endParaRPr lang="en-US" dirty="0"/>
          </a:p>
        </p:txBody>
      </p:sp>
      <p:pic>
        <p:nvPicPr>
          <p:cNvPr id="11" name="Picture 2" descr="image001">
            <a:extLst>
              <a:ext uri="{FF2B5EF4-FFF2-40B4-BE49-F238E27FC236}">
                <a16:creationId xmlns:a16="http://schemas.microsoft.com/office/drawing/2014/main" id="{FDAE21E3-BF2A-4F44-BE49-AEF32BD007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454" y="5581650"/>
            <a:ext cx="15811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4903603-E5ED-4680-9928-8C143486A78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57272" y="1683657"/>
            <a:ext cx="3497813" cy="3786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74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2602-0D1F-4763-A7F4-21D99D0A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434" y="-1915885"/>
            <a:ext cx="10058400" cy="16295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125C1-69DC-4832-B2C3-777EDAAE3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856343"/>
            <a:ext cx="10058400" cy="53158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Please contact the Office of Dual Enrollment if you have any questions!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517D9F-7685-4F96-9B6B-99A85963A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7399" y="1561221"/>
            <a:ext cx="4259813" cy="4610979"/>
          </a:xfrm>
          <a:prstGeom prst="rect">
            <a:avLst/>
          </a:prstGeom>
        </p:spPr>
      </p:pic>
      <p:pic>
        <p:nvPicPr>
          <p:cNvPr id="11" name="Picture 2" descr="image001">
            <a:extLst>
              <a:ext uri="{FF2B5EF4-FFF2-40B4-BE49-F238E27FC236}">
                <a16:creationId xmlns:a16="http://schemas.microsoft.com/office/drawing/2014/main" id="{F5027115-3BF3-4F3B-89BF-B7F35555F4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454" y="5581650"/>
            <a:ext cx="15811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704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011F4-F9E0-40CB-9564-4D8CED5BA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2ADD3-A78D-44ED-B9E5-7980FE83E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Overview</a:t>
            </a:r>
          </a:p>
          <a:p>
            <a:r>
              <a:rPr lang="en-US" sz="2400" dirty="0"/>
              <a:t>Application Process</a:t>
            </a:r>
          </a:p>
          <a:p>
            <a:r>
              <a:rPr lang="en-US" sz="2400" dirty="0"/>
              <a:t>Registration</a:t>
            </a:r>
          </a:p>
          <a:p>
            <a:r>
              <a:rPr lang="en-US" sz="2400" dirty="0"/>
              <a:t>Course Options</a:t>
            </a:r>
          </a:p>
          <a:p>
            <a:r>
              <a:rPr lang="en-US" sz="2400" dirty="0"/>
              <a:t>Tuition and Dual Enrollment Grant</a:t>
            </a:r>
          </a:p>
          <a:p>
            <a:r>
              <a:rPr lang="en-US" sz="2400" dirty="0"/>
              <a:t>Questions</a:t>
            </a:r>
          </a:p>
          <a:p>
            <a:r>
              <a:rPr lang="en-US" sz="2400" dirty="0"/>
              <a:t>Next Steps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F72B38-4EB3-4BFF-96C5-26C65D2D41C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959" y="286063"/>
            <a:ext cx="2999109" cy="2999109"/>
          </a:xfrm>
          <a:prstGeom prst="rect">
            <a:avLst/>
          </a:prstGeom>
        </p:spPr>
      </p:pic>
      <p:pic>
        <p:nvPicPr>
          <p:cNvPr id="1026" name="Picture 2" descr="image001">
            <a:extLst>
              <a:ext uri="{FF2B5EF4-FFF2-40B4-BE49-F238E27FC236}">
                <a16:creationId xmlns:a16="http://schemas.microsoft.com/office/drawing/2014/main" id="{912B5FA2-C5C7-4D21-9639-8206E494C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8872" y="5593496"/>
            <a:ext cx="15811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CEEBD97-3EA0-4E53-B348-9484104D5CAD}"/>
              </a:ext>
            </a:extLst>
          </p:cNvPr>
          <p:cNvSpPr txBox="1"/>
          <p:nvPr/>
        </p:nvSpPr>
        <p:spPr>
          <a:xfrm>
            <a:off x="8278071" y="2682776"/>
            <a:ext cx="33848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Website</a:t>
            </a:r>
          </a:p>
          <a:p>
            <a:pPr algn="ctr"/>
            <a:r>
              <a:rPr lang="en-US" dirty="0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http://www.apsu.edu/govnow</a:t>
            </a:r>
            <a:endParaRPr lang="en-US" dirty="0">
              <a:solidFill>
                <a:srgbClr val="0000FF"/>
              </a:solidFill>
            </a:endParaRPr>
          </a:p>
          <a:p>
            <a:pPr algn="ctr"/>
            <a:endParaRPr lang="en-US" dirty="0"/>
          </a:p>
          <a:p>
            <a:pPr algn="ctr"/>
            <a:r>
              <a:rPr lang="en-US" dirty="0"/>
              <a:t>Email</a:t>
            </a:r>
          </a:p>
          <a:p>
            <a:pPr algn="ctr"/>
            <a:r>
              <a:rPr lang="en-US" dirty="0">
                <a:solidFill>
                  <a:srgbClr val="0000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govnow@apsu.edu</a:t>
            </a:r>
            <a:endParaRPr lang="en-US" dirty="0">
              <a:solidFill>
                <a:srgbClr val="0000FF"/>
              </a:solidFill>
            </a:endParaRPr>
          </a:p>
          <a:p>
            <a:pPr algn="ctr"/>
            <a:endParaRPr lang="en-US" dirty="0"/>
          </a:p>
          <a:p>
            <a:pPr algn="ctr"/>
            <a:r>
              <a:rPr lang="en-US" dirty="0"/>
              <a:t>Phone</a:t>
            </a:r>
          </a:p>
          <a:p>
            <a:pPr algn="ctr"/>
            <a:r>
              <a:rPr lang="en-US" dirty="0"/>
              <a:t>931-221-7175</a:t>
            </a:r>
          </a:p>
        </p:txBody>
      </p:sp>
    </p:spTree>
    <p:extLst>
      <p:ext uri="{BB962C8B-B14F-4D97-AF65-F5344CB8AC3E}">
        <p14:creationId xmlns:p14="http://schemas.microsoft.com/office/powerpoint/2010/main" val="872231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1DC5E-4318-4007-8B67-95F2FC841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Admissions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D72FA-FE6E-4449-9DBC-9E6D9BC54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Must be in 11</a:t>
            </a:r>
            <a:r>
              <a:rPr lang="en-US" sz="2400" baseline="30000" dirty="0"/>
              <a:t>th</a:t>
            </a:r>
            <a:r>
              <a:rPr lang="en-US" sz="2400" dirty="0"/>
              <a:t> or 12</a:t>
            </a:r>
            <a:r>
              <a:rPr lang="en-US" sz="2400" baseline="30000" dirty="0"/>
              <a:t>th</a:t>
            </a:r>
            <a:r>
              <a:rPr lang="en-US" sz="2400" dirty="0"/>
              <a:t> grade</a:t>
            </a:r>
          </a:p>
          <a:p>
            <a:r>
              <a:rPr lang="en-US" sz="2400" dirty="0"/>
              <a:t>Submit and maintain 3.0 GPA on 4.0 scale </a:t>
            </a:r>
            <a:r>
              <a:rPr lang="en-US" sz="2400" b="1" dirty="0"/>
              <a:t>or</a:t>
            </a:r>
            <a:r>
              <a:rPr lang="en-US" sz="2400" dirty="0"/>
              <a:t> 21 ACT composite score</a:t>
            </a:r>
          </a:p>
          <a:p>
            <a:r>
              <a:rPr lang="en-US" sz="2400" dirty="0"/>
              <a:t>Certain courses have specific criteria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ENGL 1010: ACT E-18, ACT R-19 or A/Bs in High School English and History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MATH 1010 or MATH 1710: ACT M-19 or A/Bs in High School Algebra II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MATH 1530: ACT M-19, ACT E-18, ACT R-19 or A/Bs in High School English, History, and Algebra II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CHEM 1010/1011: ACT M-19, ACT E-18, ACT R-19 or A/Bs in High School English, History, and Algebra II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03418CB2-9D06-45D1-9C23-3C485431F7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8872" y="5593496"/>
            <a:ext cx="15811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009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5878D-632A-45C6-A8C9-6178EC0AF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Application Process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ABA59CF-00B5-4A4F-B434-AB97183964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5551246"/>
              </p:ext>
            </p:extLst>
          </p:nvPr>
        </p:nvGraphicFramePr>
        <p:xfrm>
          <a:off x="956992" y="1708623"/>
          <a:ext cx="10278016" cy="4868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4263DF64-9AFD-480E-B112-DA7FCB1C42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454" y="5581650"/>
            <a:ext cx="15811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3375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C7869-DBB4-429A-8F52-E49C0F9CD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5D0BC-1E7A-4328-8CCC-8DB6F3C45D3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All application information can be found on our website</a:t>
            </a:r>
          </a:p>
          <a:p>
            <a:r>
              <a:rPr lang="en-US" sz="2400" dirty="0"/>
              <a:t>Check your email daily for admission information and further instructions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EEA99-F8F5-4E7B-9728-A31150706C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https://www.apsu.edu/govnow/apply_for_admission/index.php</a:t>
            </a:r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https://www.apsu.edu/govnow/tn-dual-enrollment-grant-and-paying-tuition/index.php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</a:p>
          <a:p>
            <a:r>
              <a:rPr lang="en-US" sz="2400" dirty="0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https://onestop.apsu.edu/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</a:p>
        </p:txBody>
      </p:sp>
      <p:pic>
        <p:nvPicPr>
          <p:cNvPr id="5" name="Picture 2" descr="image001">
            <a:extLst>
              <a:ext uri="{FF2B5EF4-FFF2-40B4-BE49-F238E27FC236}">
                <a16:creationId xmlns:a16="http://schemas.microsoft.com/office/drawing/2014/main" id="{DACC9CEC-4B5C-4A35-AFED-E04A5E626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454" y="5581650"/>
            <a:ext cx="15811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0872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62B1621-A885-41E9-989F-3EC14EE92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752" y="349758"/>
            <a:ext cx="10058400" cy="1609344"/>
          </a:xfrm>
        </p:spPr>
        <p:txBody>
          <a:bodyPr/>
          <a:lstStyle/>
          <a:p>
            <a:pPr algn="ctr"/>
            <a:r>
              <a:rPr lang="en-US" dirty="0"/>
              <a:t>Registration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718A93-E89D-42C2-A8E8-BCC8E23BE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530858"/>
            <a:ext cx="10058400" cy="4050792"/>
          </a:xfrm>
        </p:spPr>
        <p:txBody>
          <a:bodyPr>
            <a:noAutofit/>
          </a:bodyPr>
          <a:lstStyle/>
          <a:p>
            <a:r>
              <a:rPr lang="en-US" sz="2400" dirty="0"/>
              <a:t>Please contact your high school counselor to discuss your desired courses. Your counselor will share your requests with our office.</a:t>
            </a:r>
          </a:p>
          <a:p>
            <a:r>
              <a:rPr lang="en-US" sz="2400" dirty="0"/>
              <a:t>You can contact Mary Beth Joseph for registration questions</a:t>
            </a:r>
          </a:p>
          <a:p>
            <a:pPr marL="0" indent="0" algn="ctr">
              <a:buNone/>
            </a:pPr>
            <a:r>
              <a:rPr lang="en-US" sz="2400" dirty="0"/>
              <a:t>931-221-7189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0000FF"/>
                </a:solidFill>
              </a:rPr>
              <a:t>josephm1@apsu.edu</a:t>
            </a:r>
          </a:p>
          <a:p>
            <a:pPr marL="0" indent="0" algn="ctr">
              <a:buNone/>
            </a:pPr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/>
              <a:t>Instructions for registration can be found on our website</a:t>
            </a:r>
          </a:p>
          <a:p>
            <a:r>
              <a:rPr lang="en-US" sz="2400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https://www.apsu.edu/registrar/resources/APOnestopRegistrationInformation.pdf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</a:p>
        </p:txBody>
      </p:sp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25033F8F-98F0-4ACF-90A2-10ABA56D7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454" y="5581650"/>
            <a:ext cx="15811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3691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E0D3B-7CB7-4EA6-B96B-72E2269D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D45A-B4CC-4632-BEEF-3BF8967DE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1000- and 2000-level courses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Course availability varies each semester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Requires high levels of self-discipline, self-advocacy, written communication, reading comprehension, time management, and a high degree of comfort in learning new online systems (D2L, tutor.com, etc.)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Taking courses on campus or at the collaborative location requires transportation and coordination with your school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71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9B444-1F21-4D93-8F84-9A64F7ED6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4F2FF-54B1-48DF-BBAD-8D91B8E4A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Students can access the Schedule of Classes to see what on campus and online courses are being offered each semester</a:t>
            </a:r>
          </a:p>
          <a:p>
            <a:r>
              <a:rPr lang="en-US" sz="2400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https://www.apsu.edu/registrar/schedclasses.php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</a:p>
          <a:p>
            <a:r>
              <a:rPr lang="en-US" sz="2400" dirty="0"/>
              <a:t>Students can view descriptions on each class by accessing the Undergraduate Bulletin</a:t>
            </a:r>
          </a:p>
          <a:p>
            <a:r>
              <a:rPr lang="en-US" sz="2400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https://catalog.apsu.edu/content.php?catoid=43&amp;navoid=1917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F80552FA-C2F4-42AA-BC7F-0DB43E5B4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454" y="5581650"/>
            <a:ext cx="15811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3480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FE527-3F24-4D98-B137-C0263DF81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Associate degree and Collaborative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E8881-FA47-4424-9D5A-5687FAA69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Students can take classes to earn an Associate degree</a:t>
            </a:r>
          </a:p>
          <a:p>
            <a:r>
              <a:rPr lang="en-US" sz="2400" dirty="0"/>
              <a:t>Student must earn 60 credits by following the course guidelines listed </a:t>
            </a:r>
          </a:p>
          <a:p>
            <a:r>
              <a:rPr lang="en-US" sz="2400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https://catalog.apsu.edu/preview_program.php?catoid=43&amp;poid=10895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</a:p>
          <a:p>
            <a:r>
              <a:rPr lang="en-US" sz="2400" dirty="0"/>
              <a:t>Typically, students must begin taking an average of 10 credit hours a semester beginning the summer after their sophomore year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279EAD10-9D17-4544-8DF7-4C58CEA217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454" y="5581650"/>
            <a:ext cx="15811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5463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E812AEAF4ABD4192B76D41A13392F6" ma:contentTypeVersion="12" ma:contentTypeDescription="Create a new document." ma:contentTypeScope="" ma:versionID="82e95530b4ddab1cb5b9940a4822214d">
  <xsd:schema xmlns:xsd="http://www.w3.org/2001/XMLSchema" xmlns:xs="http://www.w3.org/2001/XMLSchema" xmlns:p="http://schemas.microsoft.com/office/2006/metadata/properties" xmlns:ns3="c0d8eb3e-c0e8-4573-bd9e-efc1d0c39e14" xmlns:ns4="6c990fb2-886b-437c-8aa8-f8dd1cff0c9f" targetNamespace="http://schemas.microsoft.com/office/2006/metadata/properties" ma:root="true" ma:fieldsID="0b13592413a154f875dbc168f2f335a8" ns3:_="" ns4:_="">
    <xsd:import namespace="c0d8eb3e-c0e8-4573-bd9e-efc1d0c39e14"/>
    <xsd:import namespace="6c990fb2-886b-437c-8aa8-f8dd1cff0c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d8eb3e-c0e8-4573-bd9e-efc1d0c39e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990fb2-886b-437c-8aa8-f8dd1cff0c9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D098ED-0E98-4BF0-B97F-E5E091DD7425}">
  <ds:schemaRefs>
    <ds:schemaRef ds:uri="http://schemas.microsoft.com/office/2006/documentManagement/types"/>
    <ds:schemaRef ds:uri="http://purl.org/dc/dcmitype/"/>
    <ds:schemaRef ds:uri="c0d8eb3e-c0e8-4573-bd9e-efc1d0c39e14"/>
    <ds:schemaRef ds:uri="6c990fb2-886b-437c-8aa8-f8dd1cff0c9f"/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EF16987-02B3-4CA5-8734-FD74311054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B839B8-B33B-4729-886F-284D09C50F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d8eb3e-c0e8-4573-bd9e-efc1d0c39e14"/>
    <ds:schemaRef ds:uri="6c990fb2-886b-437c-8aa8-f8dd1cff0c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2986</TotalTime>
  <Words>930</Words>
  <Application>Microsoft Office PowerPoint</Application>
  <PresentationFormat>Widescreen</PresentationFormat>
  <Paragraphs>111</Paragraphs>
  <Slides>18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Rockwell</vt:lpstr>
      <vt:lpstr>Rockwell Condensed</vt:lpstr>
      <vt:lpstr>Wingdings</vt:lpstr>
      <vt:lpstr>Wood Type</vt:lpstr>
      <vt:lpstr>APSU Dual Enrollment</vt:lpstr>
      <vt:lpstr>Outline</vt:lpstr>
      <vt:lpstr>Admissions Criteria</vt:lpstr>
      <vt:lpstr>Application Process</vt:lpstr>
      <vt:lpstr>Application process</vt:lpstr>
      <vt:lpstr>Registration</vt:lpstr>
      <vt:lpstr>Course Options</vt:lpstr>
      <vt:lpstr>Course options</vt:lpstr>
      <vt:lpstr>Associate degree and Collaborative Students</vt:lpstr>
      <vt:lpstr>A.S. Degree Requirements</vt:lpstr>
      <vt:lpstr>Tuition</vt:lpstr>
      <vt:lpstr>tn dual enrollment grant</vt:lpstr>
      <vt:lpstr>Grant Application Deadlines</vt:lpstr>
      <vt:lpstr>tn dual enrollment grant</vt:lpstr>
      <vt:lpstr>Free APSU student ID and access to all student services </vt:lpstr>
      <vt:lpstr>Permanence of Final grades</vt:lpstr>
      <vt:lpstr>Contact US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APSU Dual Enrollment</dc:title>
  <dc:creator>Terry, Giulia C.</dc:creator>
  <cp:lastModifiedBy>Felicia Martin</cp:lastModifiedBy>
  <cp:revision>38</cp:revision>
  <dcterms:created xsi:type="dcterms:W3CDTF">2022-09-26T20:35:33Z</dcterms:created>
  <dcterms:modified xsi:type="dcterms:W3CDTF">2024-01-29T21:48:25Z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0x010100FCE812AEAF4ABD4192B76D41A13392F6</vt:lpwstr>
  </property>
</Properties>
</file>