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Palatino Linotype" panose="02040502050505030304" pitchFamily="18" charset="0"/>
      <p:regular r:id="rId14"/>
      <p:bold r:id="rId15"/>
      <p:italic r:id="rId16"/>
      <p:boldItalic r:id="rId17"/>
    </p:embeddedFont>
    <p:embeddedFont>
      <p:font typeface="Roboto" panose="02000000000000000000" pitchFamily="2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811C66-67F7-4CE3-BB14-102E06F73F5F}" v="1" dt="2024-09-20T20:27:52.6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2" d="100"/>
          <a:sy n="122" d="100"/>
        </p:scale>
        <p:origin x="84" y="3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n, Chris L" userId="1a710ee7-c214-418e-b2e0-662541fa7727" providerId="ADAL" clId="{0E811C66-67F7-4CE3-BB14-102E06F73F5F}"/>
    <pc:docChg chg="custSel modSld">
      <pc:chgData name="Win, Chris L" userId="1a710ee7-c214-418e-b2e0-662541fa7727" providerId="ADAL" clId="{0E811C66-67F7-4CE3-BB14-102E06F73F5F}" dt="2024-09-20T20:31:54.413" v="316" actId="478"/>
      <pc:docMkLst>
        <pc:docMk/>
      </pc:docMkLst>
      <pc:sldChg chg="modSp mod">
        <pc:chgData name="Win, Chris L" userId="1a710ee7-c214-418e-b2e0-662541fa7727" providerId="ADAL" clId="{0E811C66-67F7-4CE3-BB14-102E06F73F5F}" dt="2024-09-20T19:53:33.404" v="38" actId="20577"/>
        <pc:sldMkLst>
          <pc:docMk/>
          <pc:sldMk cId="0" sldId="260"/>
        </pc:sldMkLst>
        <pc:spChg chg="mod">
          <ac:chgData name="Win, Chris L" userId="1a710ee7-c214-418e-b2e0-662541fa7727" providerId="ADAL" clId="{0E811C66-67F7-4CE3-BB14-102E06F73F5F}" dt="2024-09-20T19:53:33.404" v="38" actId="20577"/>
          <ac:spMkLst>
            <pc:docMk/>
            <pc:sldMk cId="0" sldId="260"/>
            <ac:spMk id="97" creationId="{00000000-0000-0000-0000-000000000000}"/>
          </ac:spMkLst>
        </pc:spChg>
      </pc:sldChg>
      <pc:sldChg chg="delSp modSp mod">
        <pc:chgData name="Win, Chris L" userId="1a710ee7-c214-418e-b2e0-662541fa7727" providerId="ADAL" clId="{0E811C66-67F7-4CE3-BB14-102E06F73F5F}" dt="2024-09-20T20:31:54.413" v="316" actId="478"/>
        <pc:sldMkLst>
          <pc:docMk/>
          <pc:sldMk cId="0" sldId="263"/>
        </pc:sldMkLst>
        <pc:spChg chg="mod">
          <ac:chgData name="Win, Chris L" userId="1a710ee7-c214-418e-b2e0-662541fa7727" providerId="ADAL" clId="{0E811C66-67F7-4CE3-BB14-102E06F73F5F}" dt="2024-09-20T20:30:21.171" v="315" actId="207"/>
          <ac:spMkLst>
            <pc:docMk/>
            <pc:sldMk cId="0" sldId="263"/>
            <ac:spMk id="121" creationId="{00000000-0000-0000-0000-000000000000}"/>
          </ac:spMkLst>
        </pc:spChg>
        <pc:spChg chg="del mod">
          <ac:chgData name="Win, Chris L" userId="1a710ee7-c214-418e-b2e0-662541fa7727" providerId="ADAL" clId="{0E811C66-67F7-4CE3-BB14-102E06F73F5F}" dt="2024-09-20T20:31:54.413" v="316" actId="478"/>
          <ac:spMkLst>
            <pc:docMk/>
            <pc:sldMk cId="0" sldId="263"/>
            <ac:spMk id="122" creationId="{00000000-0000-0000-0000-000000000000}"/>
          </ac:spMkLst>
        </pc:spChg>
      </pc:sldChg>
      <pc:sldChg chg="modSp mod">
        <pc:chgData name="Win, Chris L" userId="1a710ee7-c214-418e-b2e0-662541fa7727" providerId="ADAL" clId="{0E811C66-67F7-4CE3-BB14-102E06F73F5F}" dt="2024-09-20T19:58:50.144" v="197" actId="20577"/>
        <pc:sldMkLst>
          <pc:docMk/>
          <pc:sldMk cId="0" sldId="264"/>
        </pc:sldMkLst>
        <pc:spChg chg="mod">
          <ac:chgData name="Win, Chris L" userId="1a710ee7-c214-418e-b2e0-662541fa7727" providerId="ADAL" clId="{0E811C66-67F7-4CE3-BB14-102E06F73F5F}" dt="2024-09-20T19:58:50.144" v="197" actId="20577"/>
          <ac:spMkLst>
            <pc:docMk/>
            <pc:sldMk cId="0" sldId="264"/>
            <ac:spMk id="131" creationId="{00000000-0000-0000-0000-000000000000}"/>
          </ac:spMkLst>
        </pc:spChg>
      </pc:sldChg>
      <pc:sldChg chg="modSp mod">
        <pc:chgData name="Win, Chris L" userId="1a710ee7-c214-418e-b2e0-662541fa7727" providerId="ADAL" clId="{0E811C66-67F7-4CE3-BB14-102E06F73F5F}" dt="2024-09-20T20:29:27.753" v="313" actId="20577"/>
        <pc:sldMkLst>
          <pc:docMk/>
          <pc:sldMk cId="0" sldId="265"/>
        </pc:sldMkLst>
        <pc:spChg chg="mod">
          <ac:chgData name="Win, Chris L" userId="1a710ee7-c214-418e-b2e0-662541fa7727" providerId="ADAL" clId="{0E811C66-67F7-4CE3-BB14-102E06F73F5F}" dt="2024-09-20T20:29:27.753" v="313" actId="20577"/>
          <ac:spMkLst>
            <pc:docMk/>
            <pc:sldMk cId="0" sldId="265"/>
            <ac:spMk id="14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ed15e1eea5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ed15e1eea5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ed15e1eea5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ed15e1eea5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ed15e1eea5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ed15e1eea5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ed15e1eea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ed15e1eea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ed15e1eea5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ed15e1eea5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ed15e1eea5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ed15e1eea5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ed15e1eea5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ed15e1eea5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ed15e1eea5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ed15e1eea5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221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ed15e1eea5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ed15e1eea5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ed15e1eea5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ed15e1eea5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rgbClr val="C9DAF8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jtFV2UENFXRCA2nwEYNs0mARHQVv5D7Y_pFM1YHonwo/edit?usp=sharin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Tutoring Resources at CCHS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31"/>
            <a:ext cx="8222100" cy="209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highlight>
                  <a:srgbClr val="990000"/>
                </a:highlight>
              </a:rPr>
              <a:t>PS: They’re all free!</a:t>
            </a:r>
            <a:endParaRPr sz="2700">
              <a:highlight>
                <a:srgbClr val="990000"/>
              </a:highlight>
            </a:endParaRPr>
          </a:p>
        </p:txBody>
      </p:sp>
      <p:pic>
        <p:nvPicPr>
          <p:cNvPr id="69" name="Google Shape;69;p13"/>
          <p:cNvPicPr preferRelativeResize="0"/>
          <p:nvPr/>
        </p:nvPicPr>
        <p:blipFill rotWithShape="1">
          <a:blip r:embed="rId3">
            <a:alphaModFix/>
          </a:blip>
          <a:srcRect t="3060" b="3060"/>
          <a:stretch/>
        </p:blipFill>
        <p:spPr>
          <a:xfrm>
            <a:off x="0" y="0"/>
            <a:ext cx="1775749" cy="179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 txBox="1">
            <a:spLocks noGrp="1"/>
          </p:cNvSpPr>
          <p:nvPr>
            <p:ph type="title"/>
          </p:nvPr>
        </p:nvSpPr>
        <p:spPr>
          <a:xfrm>
            <a:off x="460950" y="69200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Spanish Honor Society</a:t>
            </a:r>
            <a:endParaRPr>
              <a:solidFill>
                <a:srgbClr val="0000FF"/>
              </a:solidFill>
            </a:endParaRPr>
          </a:p>
        </p:txBody>
      </p:sp>
      <p:pic>
        <p:nvPicPr>
          <p:cNvPr id="138" name="Google Shape;138;p22"/>
          <p:cNvPicPr preferRelativeResize="0"/>
          <p:nvPr/>
        </p:nvPicPr>
        <p:blipFill rotWithShape="1">
          <a:blip r:embed="rId3">
            <a:alphaModFix/>
          </a:blip>
          <a:srcRect t="3060" b="3060"/>
          <a:stretch/>
        </p:blipFill>
        <p:spPr>
          <a:xfrm>
            <a:off x="8154275" y="0"/>
            <a:ext cx="989725" cy="1002625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2"/>
          <p:cNvSpPr txBox="1">
            <a:spLocks noGrp="1"/>
          </p:cNvSpPr>
          <p:nvPr>
            <p:ph type="title"/>
          </p:nvPr>
        </p:nvSpPr>
        <p:spPr>
          <a:xfrm>
            <a:off x="546400" y="80817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rgbClr val="FF0000"/>
                </a:solidFill>
              </a:rPr>
              <a:t>Location: Dr. </a:t>
            </a:r>
            <a:r>
              <a:rPr lang="en" sz="2200">
                <a:solidFill>
                  <a:srgbClr val="FF0000"/>
                </a:solidFill>
              </a:rPr>
              <a:t>Smith Library or World Language Resource Center</a:t>
            </a:r>
            <a:endParaRPr sz="2200" dirty="0">
              <a:solidFill>
                <a:srgbClr val="FF0000"/>
              </a:solidFill>
            </a:endParaRPr>
          </a:p>
        </p:txBody>
      </p:sp>
      <p:sp>
        <p:nvSpPr>
          <p:cNvPr id="140" name="Google Shape;140;p2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endParaRPr lang="en-US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 dirty="0"/>
              <a:t>REFER TO WORLD LANGUAGE DEPARTMENT INFORMATION</a:t>
            </a:r>
            <a:endParaRPr lang="en" dirty="0"/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>
            <a:spLocks noGrp="1"/>
          </p:cNvSpPr>
          <p:nvPr>
            <p:ph type="title"/>
          </p:nvPr>
        </p:nvSpPr>
        <p:spPr>
          <a:xfrm>
            <a:off x="471900" y="6917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Peer Ambassadors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146" name="Google Shape;146;p23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Available all day long all year long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Referral by counselor or drop-in (no-appointment necessary)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47" name="Google Shape;147;p23"/>
          <p:cNvPicPr preferRelativeResize="0"/>
          <p:nvPr/>
        </p:nvPicPr>
        <p:blipFill rotWithShape="1">
          <a:blip r:embed="rId3">
            <a:alphaModFix/>
          </a:blip>
          <a:srcRect t="3060" b="3060"/>
          <a:stretch/>
        </p:blipFill>
        <p:spPr>
          <a:xfrm>
            <a:off x="8154275" y="0"/>
            <a:ext cx="989725" cy="100262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3"/>
          <p:cNvSpPr txBox="1">
            <a:spLocks noGrp="1"/>
          </p:cNvSpPr>
          <p:nvPr>
            <p:ph type="title"/>
          </p:nvPr>
        </p:nvSpPr>
        <p:spPr>
          <a:xfrm>
            <a:off x="546400" y="80817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CC0000"/>
                </a:solidFill>
              </a:rPr>
              <a:t>Location: Counseling Office</a:t>
            </a:r>
            <a:endParaRPr sz="220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CC0000"/>
                </a:solidFill>
              </a:rPr>
              <a:t>General Information</a:t>
            </a:r>
            <a:endParaRPr b="1">
              <a:solidFill>
                <a:srgbClr val="CC0000"/>
              </a:solidFill>
            </a:endParaRPr>
          </a:p>
        </p:txBody>
      </p:sp>
      <p:pic>
        <p:nvPicPr>
          <p:cNvPr id="75" name="Google Shape;75;p14"/>
          <p:cNvPicPr preferRelativeResize="0"/>
          <p:nvPr/>
        </p:nvPicPr>
        <p:blipFill rotWithShape="1">
          <a:blip r:embed="rId3">
            <a:alphaModFix/>
          </a:blip>
          <a:srcRect t="3060" b="3060"/>
          <a:stretch/>
        </p:blipFill>
        <p:spPr>
          <a:xfrm>
            <a:off x="8154275" y="0"/>
            <a:ext cx="989725" cy="100262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All Teachers or Case Managers are available during Access on Wednesdays beginning at 10:21-10:48 a.m.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Be sure to check with teacher  or case manager ahead of time </a:t>
            </a:r>
            <a:endParaRPr sz="180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/>
              <a:t>Be sure to verify teacher availability and teacher’s access location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All full-time teachers have office hours. Check with them for availability (before school, office hours during school, and/or after school)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Counseling Office compiles a list of outside tutoring services for hire. Please note: CCHS does not endorse any specific tutor, nor do they have a recommendation process.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>
            <a:spLocks noGrp="1"/>
          </p:cNvSpPr>
          <p:nvPr>
            <p:ph type="title"/>
          </p:nvPr>
        </p:nvSpPr>
        <p:spPr>
          <a:xfrm>
            <a:off x="460950" y="11147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FF"/>
                </a:solidFill>
              </a:rPr>
              <a:t>English Department</a:t>
            </a:r>
            <a:endParaRPr b="1">
              <a:solidFill>
                <a:srgbClr val="0000FF"/>
              </a:solidFill>
            </a:endParaRPr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❖"/>
            </a:pPr>
            <a:r>
              <a:rPr lang="en" dirty="0"/>
              <a:t>Writers’ Studio -- Monday-Friday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➢"/>
            </a:pPr>
            <a:r>
              <a:rPr lang="en" sz="1800" dirty="0"/>
              <a:t>Periods 4, 5, and 6</a:t>
            </a:r>
            <a:endParaRPr sz="1800"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➢"/>
            </a:pPr>
            <a:r>
              <a:rPr lang="en" sz="1800" dirty="0"/>
              <a:t>Help for English classes and writing contests</a:t>
            </a:r>
            <a:endParaRPr sz="1800"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➢"/>
            </a:pPr>
            <a:r>
              <a:rPr lang="en" sz="1800" dirty="0"/>
              <a:t>Drop in at any time SEMESTER 1 -- No appointment necessary</a:t>
            </a:r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➢"/>
            </a:pPr>
            <a:r>
              <a:rPr lang="en-US" sz="1800" dirty="0"/>
              <a:t>(Semester 2 schedule will be posted January 2025)</a:t>
            </a:r>
            <a:endParaRPr sz="1800" dirty="0"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❖"/>
            </a:pPr>
            <a:r>
              <a:rPr lang="en" dirty="0"/>
              <a:t>College Essay Help</a:t>
            </a:r>
            <a:endParaRPr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➢"/>
            </a:pPr>
            <a:r>
              <a:rPr lang="en" sz="1800" dirty="0"/>
              <a:t>Period 5 – Monday, Tuesday, Thursday, and Friday</a:t>
            </a:r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➢"/>
            </a:pPr>
            <a:r>
              <a:rPr lang="en" sz="1800" dirty="0"/>
              <a:t>Period 8 – Monday, Wednesday, and Thursday</a:t>
            </a:r>
            <a:endParaRPr sz="1800"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➢"/>
            </a:pPr>
            <a:r>
              <a:rPr lang="en" sz="1800" dirty="0"/>
              <a:t>1st semester for help with college essays </a:t>
            </a:r>
            <a:endParaRPr sz="1800"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➢"/>
            </a:pPr>
            <a:r>
              <a:rPr lang="en" sz="1800" dirty="0"/>
              <a:t>2nd semester for help with scholarship essays</a:t>
            </a:r>
            <a:endParaRPr sz="1800" dirty="0"/>
          </a:p>
          <a:p>
            <a:pPr marL="914400" lvl="1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➢"/>
            </a:pPr>
            <a:r>
              <a:rPr lang="en" sz="1800" dirty="0"/>
              <a:t>Drop in at any time all year -- No appointment necessary</a:t>
            </a:r>
            <a:endParaRPr sz="1800" dirty="0"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83" name="Google Shape;83;p15"/>
          <p:cNvSpPr txBox="1">
            <a:spLocks noGrp="1"/>
          </p:cNvSpPr>
          <p:nvPr>
            <p:ph type="title"/>
          </p:nvPr>
        </p:nvSpPr>
        <p:spPr>
          <a:xfrm>
            <a:off x="510475" y="87917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779">
                <a:solidFill>
                  <a:srgbClr val="FF0000"/>
                </a:solidFill>
              </a:rPr>
              <a:t>Location: Post-Graduate Center</a:t>
            </a:r>
            <a:r>
              <a:rPr lang="en" sz="1779"/>
              <a:t> </a:t>
            </a:r>
            <a:endParaRPr sz="1779"/>
          </a:p>
        </p:txBody>
      </p:sp>
      <p:pic>
        <p:nvPicPr>
          <p:cNvPr id="84" name="Google Shape;84;p15"/>
          <p:cNvPicPr preferRelativeResize="0"/>
          <p:nvPr/>
        </p:nvPicPr>
        <p:blipFill rotWithShape="1">
          <a:blip r:embed="rId3">
            <a:alphaModFix/>
          </a:blip>
          <a:srcRect t="3060" b="3060"/>
          <a:stretch/>
        </p:blipFill>
        <p:spPr>
          <a:xfrm>
            <a:off x="8154275" y="0"/>
            <a:ext cx="989725" cy="100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>
            <a:spLocks noGrp="1"/>
          </p:cNvSpPr>
          <p:nvPr>
            <p:ph type="title"/>
          </p:nvPr>
        </p:nvSpPr>
        <p:spPr>
          <a:xfrm>
            <a:off x="471900" y="0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FF"/>
                </a:solidFill>
              </a:rPr>
              <a:t>English Language Support Department</a:t>
            </a:r>
            <a:endParaRPr b="1">
              <a:solidFill>
                <a:srgbClr val="0000FF"/>
              </a:solidFill>
            </a:endParaRPr>
          </a:p>
        </p:txBody>
      </p:sp>
      <p:sp>
        <p:nvSpPr>
          <p:cNvPr id="90" name="Google Shape;90;p1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❖"/>
            </a:pPr>
            <a:r>
              <a:rPr lang="en" dirty="0"/>
              <a:t>REFERS STUDENTS to English Department tutoring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❖"/>
            </a:pPr>
            <a:r>
              <a:rPr lang="en-US" dirty="0"/>
              <a:t>SEE ENGLISH DEPARTMENT TUTORING INFO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91" name="Google Shape;91;p16"/>
          <p:cNvSpPr txBox="1">
            <a:spLocks noGrp="1"/>
          </p:cNvSpPr>
          <p:nvPr>
            <p:ph type="title"/>
          </p:nvPr>
        </p:nvSpPr>
        <p:spPr>
          <a:xfrm>
            <a:off x="573375" y="767700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rgbClr val="FF0000"/>
                </a:solidFill>
              </a:rPr>
              <a:t>Location: E 99</a:t>
            </a:r>
            <a:endParaRPr sz="2300">
              <a:solidFill>
                <a:srgbClr val="FF0000"/>
              </a:solidFill>
            </a:endParaRPr>
          </a:p>
        </p:txBody>
      </p:sp>
      <p:pic>
        <p:nvPicPr>
          <p:cNvPr id="92" name="Google Shape;92;p16"/>
          <p:cNvPicPr preferRelativeResize="0"/>
          <p:nvPr/>
        </p:nvPicPr>
        <p:blipFill rotWithShape="1">
          <a:blip r:embed="rId3">
            <a:alphaModFix/>
          </a:blip>
          <a:srcRect t="3060" b="3060"/>
          <a:stretch/>
        </p:blipFill>
        <p:spPr>
          <a:xfrm>
            <a:off x="8154275" y="0"/>
            <a:ext cx="989725" cy="100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977" dirty="0">
                <a:solidFill>
                  <a:srgbClr val="0000FF"/>
                </a:solidFill>
              </a:rPr>
              <a:t>Math Department</a:t>
            </a:r>
            <a:endParaRPr sz="3977" dirty="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rgbClr val="FF0000"/>
                </a:solidFill>
              </a:rPr>
              <a:t>Location: W 437</a:t>
            </a:r>
            <a:endParaRPr sz="2200" dirty="0">
              <a:solidFill>
                <a:srgbClr val="FF0000"/>
              </a:solidFill>
            </a:endParaRPr>
          </a:p>
        </p:txBody>
      </p:sp>
      <p:sp>
        <p:nvSpPr>
          <p:cNvPr id="98" name="Google Shape;98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All Levels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Available Periods 4, 5, and 6 on Tuesday, Wednesday, and Thursday </a:t>
            </a: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Drop in Tutoring -- no appointment necessary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99" name="Google Shape;99;p17"/>
          <p:cNvPicPr preferRelativeResize="0"/>
          <p:nvPr/>
        </p:nvPicPr>
        <p:blipFill rotWithShape="1">
          <a:blip r:embed="rId3">
            <a:alphaModFix/>
          </a:blip>
          <a:srcRect t="3060" b="3060"/>
          <a:stretch/>
        </p:blipFill>
        <p:spPr>
          <a:xfrm>
            <a:off x="8154275" y="0"/>
            <a:ext cx="989725" cy="100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>
            <a:spLocks noGrp="1"/>
          </p:cNvSpPr>
          <p:nvPr>
            <p:ph type="title"/>
          </p:nvPr>
        </p:nvSpPr>
        <p:spPr>
          <a:xfrm>
            <a:off x="460950" y="78750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FF"/>
                </a:solidFill>
              </a:rPr>
              <a:t>Social Studies Department</a:t>
            </a:r>
            <a:endParaRPr dirty="0">
              <a:solidFill>
                <a:srgbClr val="0000FF"/>
              </a:solidFill>
            </a:endParaRPr>
          </a:p>
        </p:txBody>
      </p:sp>
      <p:sp>
        <p:nvSpPr>
          <p:cNvPr id="113" name="Google Shape;113;p19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dirty="0"/>
              <a:t>AP Microeconomics/AP Macroeconomics AND Street Laws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 dirty="0"/>
              <a:t>Tues/Thurs </a:t>
            </a:r>
            <a:endParaRPr sz="1800"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 dirty="0"/>
              <a:t>Per 5 </a:t>
            </a: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 sz="1800" dirty="0"/>
              <a:t>E315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-US" dirty="0"/>
              <a:t>AP World History</a:t>
            </a: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-US" sz="1800" dirty="0"/>
              <a:t>Tuesday/Wednesday</a:t>
            </a: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-US" sz="1800" dirty="0"/>
              <a:t>Per 6th</a:t>
            </a: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-US" sz="1800" dirty="0"/>
              <a:t>E320</a:t>
            </a:r>
          </a:p>
          <a:p>
            <a:pPr marL="571500" lvl="1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en" sz="18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114" name="Google Shape;114;p19"/>
          <p:cNvPicPr preferRelativeResize="0"/>
          <p:nvPr/>
        </p:nvPicPr>
        <p:blipFill rotWithShape="1">
          <a:blip r:embed="rId3">
            <a:alphaModFix/>
          </a:blip>
          <a:srcRect t="3060" b="3060"/>
          <a:stretch/>
        </p:blipFill>
        <p:spPr>
          <a:xfrm>
            <a:off x="8154275" y="0"/>
            <a:ext cx="989725" cy="100262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9"/>
          <p:cNvSpPr txBox="1">
            <a:spLocks noGrp="1"/>
          </p:cNvSpPr>
          <p:nvPr>
            <p:ph type="title"/>
          </p:nvPr>
        </p:nvSpPr>
        <p:spPr>
          <a:xfrm>
            <a:off x="594225" y="846450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rgbClr val="CC0000"/>
                </a:solidFill>
              </a:rPr>
              <a:t>Location: Varies by subject -- see below</a:t>
            </a:r>
            <a:endParaRPr sz="2200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>
            <a:spLocks noGrp="1"/>
          </p:cNvSpPr>
          <p:nvPr>
            <p:ph type="title"/>
          </p:nvPr>
        </p:nvSpPr>
        <p:spPr>
          <a:xfrm>
            <a:off x="460950" y="1254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Science Department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105" name="Google Shape;105;p1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1946" algn="l" rtl="0">
              <a:spcBef>
                <a:spcPts val="0"/>
              </a:spcBef>
              <a:spcAft>
                <a:spcPts val="0"/>
              </a:spcAft>
              <a:buSzPct val="100000"/>
              <a:buChar char="❖"/>
            </a:pPr>
            <a:r>
              <a:rPr lang="en" sz="2100" dirty="0"/>
              <a:t>Tutoring by subject will soon be available -- check in West Resource Center for updated information</a:t>
            </a:r>
            <a:endParaRPr sz="2100" dirty="0"/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106" name="Google Shape;106;p18"/>
          <p:cNvSpPr txBox="1">
            <a:spLocks noGrp="1"/>
          </p:cNvSpPr>
          <p:nvPr>
            <p:ph type="title"/>
          </p:nvPr>
        </p:nvSpPr>
        <p:spPr>
          <a:xfrm>
            <a:off x="566650" y="8931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779" dirty="0">
                <a:solidFill>
                  <a:srgbClr val="CC0000"/>
                </a:solidFill>
              </a:rPr>
              <a:t>Location: Varies by subject -- Check West Resource Center</a:t>
            </a:r>
            <a:endParaRPr sz="1779" dirty="0">
              <a:solidFill>
                <a:srgbClr val="CC0000"/>
              </a:solidFill>
            </a:endParaRPr>
          </a:p>
        </p:txBody>
      </p:sp>
      <p:pic>
        <p:nvPicPr>
          <p:cNvPr id="107" name="Google Shape;107;p18"/>
          <p:cNvPicPr preferRelativeResize="0"/>
          <p:nvPr/>
        </p:nvPicPr>
        <p:blipFill rotWithShape="1">
          <a:blip r:embed="rId3">
            <a:alphaModFix/>
          </a:blip>
          <a:srcRect t="3060" b="3060"/>
          <a:stretch/>
        </p:blipFill>
        <p:spPr>
          <a:xfrm>
            <a:off x="8154275" y="0"/>
            <a:ext cx="989725" cy="1002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1420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>
            <a:spLocks noGrp="1"/>
          </p:cNvSpPr>
          <p:nvPr>
            <p:ph type="title"/>
          </p:nvPr>
        </p:nvSpPr>
        <p:spPr>
          <a:xfrm>
            <a:off x="154875" y="117463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World Language Department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121" name="Google Shape;121;p20"/>
          <p:cNvSpPr txBox="1">
            <a:spLocks noGrp="1"/>
          </p:cNvSpPr>
          <p:nvPr>
            <p:ph type="body" idx="1"/>
          </p:nvPr>
        </p:nvSpPr>
        <p:spPr>
          <a:xfrm>
            <a:off x="1300275" y="2160075"/>
            <a:ext cx="6507294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indent="-342900">
              <a:buSzPts val="1800"/>
              <a:buFont typeface="Roboto"/>
              <a:buChar char="❖"/>
            </a:pPr>
            <a:r>
              <a:rPr lang="en-US" sz="1800" dirty="0"/>
              <a:t>TUTORING RESOURCES IN THE WORLD LANGUAGE DEPARTMENT, CLICK THE FOLLOWING LINK – </a:t>
            </a:r>
          </a:p>
          <a:p>
            <a:pPr indent="-342900">
              <a:buSzPts val="1800"/>
              <a:buFont typeface="Roboto"/>
              <a:buChar char="❖"/>
            </a:pPr>
            <a:r>
              <a:rPr lang="en-US" sz="1800" dirty="0"/>
              <a:t>FOR SEMESTER 1:  </a:t>
            </a:r>
            <a:r>
              <a:rPr lang="en-US" sz="1800" u="sng" dirty="0">
                <a:solidFill>
                  <a:srgbClr val="00B0F0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Aptos" panose="020B00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https://docs.google.com/document/d/1jtFV2UENFXRCA2nwEYNs0mARHQVv5D7Y_pFM1YHonwo/edit?usp=sharing</a:t>
            </a:r>
            <a:endParaRPr lang="en-US" sz="1800" u="sng" dirty="0">
              <a:solidFill>
                <a:srgbClr val="00B0F0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indent="-342900">
              <a:buSzPts val="1800"/>
              <a:buFont typeface="Roboto"/>
              <a:buChar char="❖"/>
            </a:pPr>
            <a:r>
              <a:rPr lang="en-US" sz="1800" dirty="0"/>
              <a:t>FOR SEMESTER 1:</a:t>
            </a:r>
            <a:r>
              <a:rPr lang="en-US" sz="1800" u="sng" dirty="0">
                <a:solidFill>
                  <a:srgbClr val="006FC9"/>
                </a:solidFill>
                <a:latin typeface="Palatino Linotype" panose="02040502050505030304" pitchFamily="18" charset="0"/>
              </a:rPr>
              <a:t> </a:t>
            </a:r>
            <a:r>
              <a:rPr lang="en-US" sz="1800" u="sng" dirty="0">
                <a:solidFill>
                  <a:srgbClr val="00B0F0"/>
                </a:solidFill>
                <a:latin typeface="Palatino Linotype" panose="02040502050505030304" pitchFamily="18" charset="0"/>
              </a:rPr>
              <a:t>https://docs.google.com/document/d/1ercRXfnzjIJQACBj0ts_l0KD_yTcW-FkXXScPdWBSgo/edit</a:t>
            </a:r>
            <a:endParaRPr lang="en-US" sz="1800" u="sng" dirty="0">
              <a:solidFill>
                <a:srgbClr val="00B0F0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endParaRPr lang="en-US" sz="1800" dirty="0"/>
          </a:p>
        </p:txBody>
      </p:sp>
      <p:sp>
        <p:nvSpPr>
          <p:cNvPr id="123" name="Google Shape;123;p20"/>
          <p:cNvSpPr txBox="1">
            <a:spLocks noGrp="1"/>
          </p:cNvSpPr>
          <p:nvPr>
            <p:ph type="title"/>
          </p:nvPr>
        </p:nvSpPr>
        <p:spPr>
          <a:xfrm>
            <a:off x="55800" y="879175"/>
            <a:ext cx="90882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CC0000"/>
                </a:solidFill>
              </a:rPr>
              <a:t>Location: World Language Resource Center</a:t>
            </a:r>
            <a:r>
              <a:rPr lang="en" sz="2600"/>
              <a:t> </a:t>
            </a:r>
            <a:endParaRPr sz="2600"/>
          </a:p>
        </p:txBody>
      </p:sp>
      <p:pic>
        <p:nvPicPr>
          <p:cNvPr id="124" name="Google Shape;124;p20"/>
          <p:cNvPicPr preferRelativeResize="0"/>
          <p:nvPr/>
        </p:nvPicPr>
        <p:blipFill rotWithShape="1">
          <a:blip r:embed="rId4">
            <a:alphaModFix/>
          </a:blip>
          <a:srcRect t="3060" b="3060"/>
          <a:stretch/>
        </p:blipFill>
        <p:spPr>
          <a:xfrm>
            <a:off x="8154275" y="0"/>
            <a:ext cx="989725" cy="100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>
            <a:spLocks noGrp="1"/>
          </p:cNvSpPr>
          <p:nvPr>
            <p:ph type="title"/>
          </p:nvPr>
        </p:nvSpPr>
        <p:spPr>
          <a:xfrm>
            <a:off x="546400" y="80817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rgbClr val="CC0000"/>
                </a:solidFill>
              </a:rPr>
              <a:t>Location: Dr. Smith Library or Virtual</a:t>
            </a:r>
            <a:endParaRPr sz="2200" dirty="0">
              <a:solidFill>
                <a:srgbClr val="CC0000"/>
              </a:solidFill>
            </a:endParaRPr>
          </a:p>
        </p:txBody>
      </p:sp>
      <p:sp>
        <p:nvSpPr>
          <p:cNvPr id="130" name="Google Shape;130;p21"/>
          <p:cNvSpPr txBox="1">
            <a:spLocks noGrp="1"/>
          </p:cNvSpPr>
          <p:nvPr>
            <p:ph type="title"/>
          </p:nvPr>
        </p:nvSpPr>
        <p:spPr>
          <a:xfrm>
            <a:off x="460950" y="4047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National Honor Society</a:t>
            </a:r>
            <a:r>
              <a:rPr lang="en"/>
              <a:t> </a:t>
            </a:r>
            <a:endParaRPr/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9536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57" dirty="0"/>
              <a:t>In-person 3:30-4:30</a:t>
            </a:r>
            <a:endParaRPr sz="7057" dirty="0"/>
          </a:p>
          <a:p>
            <a:pPr marL="914400" lvl="1" indent="-324216" algn="l" rtl="0">
              <a:spcBef>
                <a:spcPts val="1200"/>
              </a:spcBef>
              <a:spcAft>
                <a:spcPts val="0"/>
              </a:spcAft>
              <a:buSzPct val="100000"/>
              <a:buChar char="➢"/>
            </a:pPr>
            <a:r>
              <a:rPr lang="en" sz="6023" dirty="0"/>
              <a:t>English, Social Studies, Math, and Science</a:t>
            </a:r>
            <a:endParaRPr sz="6023" dirty="0"/>
          </a:p>
          <a:p>
            <a:pPr marL="914400" lvl="1" indent="-324216" algn="l" rtl="0">
              <a:spcBef>
                <a:spcPts val="0"/>
              </a:spcBef>
              <a:spcAft>
                <a:spcPts val="0"/>
              </a:spcAft>
              <a:buSzPct val="100000"/>
              <a:buChar char="➢"/>
            </a:pPr>
            <a:r>
              <a:rPr lang="en" sz="6023" dirty="0"/>
              <a:t>Monday-Thursday</a:t>
            </a:r>
            <a:endParaRPr sz="6023" dirty="0"/>
          </a:p>
          <a:p>
            <a:pPr marL="914400" lvl="1" indent="-324216" algn="l" rtl="0">
              <a:spcBef>
                <a:spcPts val="0"/>
              </a:spcBef>
              <a:spcAft>
                <a:spcPts val="0"/>
              </a:spcAft>
              <a:buSzPct val="107113"/>
              <a:buChar char="➢"/>
            </a:pPr>
            <a:r>
              <a:rPr lang="en" sz="5623" dirty="0"/>
              <a:t>Drop-in -- no appointment necessary</a:t>
            </a:r>
            <a:endParaRPr sz="5623"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165" dirty="0"/>
              <a:t>Online tutoring 6:00-7:00 p.m.</a:t>
            </a:r>
            <a:r>
              <a:rPr lang="en" sz="6023" dirty="0"/>
              <a:t> </a:t>
            </a:r>
            <a:endParaRPr sz="6023" dirty="0"/>
          </a:p>
          <a:p>
            <a:pPr marL="914400" lvl="1" indent="-317500" algn="l" rtl="0">
              <a:spcBef>
                <a:spcPts val="1200"/>
              </a:spcBef>
              <a:spcAft>
                <a:spcPts val="0"/>
              </a:spcAft>
              <a:buClr>
                <a:srgbClr val="666666"/>
              </a:buClr>
              <a:buSzPct val="100000"/>
              <a:buChar char="➢"/>
            </a:pPr>
            <a:r>
              <a:rPr lang="en" sz="5600" dirty="0">
                <a:solidFill>
                  <a:srgbClr val="666666"/>
                </a:solidFill>
              </a:rPr>
              <a:t>Tutoring is available </a:t>
            </a:r>
            <a:r>
              <a:rPr lang="en" sz="5600" b="1" dirty="0">
                <a:solidFill>
                  <a:srgbClr val="FF0000"/>
                </a:solidFill>
              </a:rPr>
              <a:t>VIRTUALLY</a:t>
            </a:r>
            <a:r>
              <a:rPr lang="en" sz="5600" dirty="0">
                <a:solidFill>
                  <a:srgbClr val="666666"/>
                </a:solidFill>
              </a:rPr>
              <a:t> in English, Social Studies, Math, and Science.</a:t>
            </a:r>
            <a:endParaRPr sz="5600" dirty="0">
              <a:solidFill>
                <a:srgbClr val="666666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ct val="100000"/>
              <a:buChar char="➢"/>
            </a:pPr>
            <a:r>
              <a:rPr lang="en" sz="5600" dirty="0">
                <a:solidFill>
                  <a:srgbClr val="666666"/>
                </a:solidFill>
              </a:rPr>
              <a:t>Sunday-Thursday </a:t>
            </a:r>
            <a:endParaRPr sz="5600" dirty="0">
              <a:solidFill>
                <a:srgbClr val="666666"/>
              </a:solidFill>
            </a:endParaRPr>
          </a:p>
          <a:p>
            <a:pPr marL="914400" lvl="1" indent="-324216" algn="l" rtl="0">
              <a:spcBef>
                <a:spcPts val="0"/>
              </a:spcBef>
              <a:spcAft>
                <a:spcPts val="0"/>
              </a:spcAft>
              <a:buSzPct val="107113"/>
              <a:buChar char="➢"/>
            </a:pPr>
            <a:r>
              <a:rPr lang="en" sz="5623" dirty="0"/>
              <a:t>Drop-in -- no appointment necessary</a:t>
            </a:r>
          </a:p>
          <a:p>
            <a:pPr lvl="1" indent="-324216">
              <a:buSzPct val="107113"/>
              <a:buFont typeface="Roboto"/>
              <a:buChar char="➢"/>
            </a:pPr>
            <a:r>
              <a:rPr lang="en-US" sz="6600" b="1" dirty="0">
                <a:solidFill>
                  <a:srgbClr val="FF0000"/>
                </a:solidFill>
              </a:rPr>
              <a:t>You can find links to access the online tutoring on your Advisory Schoology page  </a:t>
            </a:r>
          </a:p>
          <a:p>
            <a:pPr marL="914400" lvl="1" indent="-324216" algn="l" rtl="0">
              <a:spcBef>
                <a:spcPts val="0"/>
              </a:spcBef>
              <a:spcAft>
                <a:spcPts val="0"/>
              </a:spcAft>
              <a:buSzPct val="107113"/>
              <a:buChar char="➢"/>
            </a:pPr>
            <a:endParaRPr sz="6023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132" name="Google Shape;132;p21"/>
          <p:cNvPicPr preferRelativeResize="0"/>
          <p:nvPr/>
        </p:nvPicPr>
        <p:blipFill rotWithShape="1">
          <a:blip r:embed="rId3">
            <a:alphaModFix/>
          </a:blip>
          <a:srcRect t="3060" b="3060"/>
          <a:stretch/>
        </p:blipFill>
        <p:spPr>
          <a:xfrm>
            <a:off x="7845550" y="308750"/>
            <a:ext cx="989725" cy="100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497</Words>
  <Application>Microsoft Office PowerPoint</Application>
  <PresentationFormat>On-screen Show (16:9)</PresentationFormat>
  <Paragraphs>77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Palatino Linotype</vt:lpstr>
      <vt:lpstr>Roboto</vt:lpstr>
      <vt:lpstr>Material</vt:lpstr>
      <vt:lpstr>Tutoring Resources at CCHS</vt:lpstr>
      <vt:lpstr>General Information</vt:lpstr>
      <vt:lpstr>English Department</vt:lpstr>
      <vt:lpstr>English Language Support Department</vt:lpstr>
      <vt:lpstr>Math Department  Location: W 437</vt:lpstr>
      <vt:lpstr>Social Studies Department</vt:lpstr>
      <vt:lpstr>Science Department</vt:lpstr>
      <vt:lpstr>World Language Department</vt:lpstr>
      <vt:lpstr>Location: Dr. Smith Library or Virtual</vt:lpstr>
      <vt:lpstr>Spanish Honor Society</vt:lpstr>
      <vt:lpstr>Peer Ambassadors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Tutoring Resources at CCHS</dc:title>
  <dc:creator>Win, Christine L</dc:creator>
  <cp:lastModifiedBy>Win, Chris L</cp:lastModifiedBy>
  <cp:revision>3</cp:revision>
  <dcterms:modified xsi:type="dcterms:W3CDTF">2024-09-20T20:32:04Z</dcterms:modified>
</cp:coreProperties>
</file>