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7" r:id="rId3"/>
    <p:sldId id="258" r:id="rId4"/>
    <p:sldId id="259" r:id="rId5"/>
    <p:sldId id="262"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50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AAB347-5D0E-4895-9A13-33356D2D093B}"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2008824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AAB347-5D0E-4895-9A13-33356D2D093B}"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706540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AAB347-5D0E-4895-9A13-33356D2D093B}"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F3951-5323-4ABD-AA8A-7F2126571B6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40027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AAB347-5D0E-4895-9A13-33356D2D093B}"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622774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AAB347-5D0E-4895-9A13-33356D2D093B}"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F3951-5323-4ABD-AA8A-7F2126571B6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99121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AAB347-5D0E-4895-9A13-33356D2D093B}"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2269448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AAB347-5D0E-4895-9A13-33356D2D093B}"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2548242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AAB347-5D0E-4895-9A13-33356D2D093B}"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83733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AAB347-5D0E-4895-9A13-33356D2D093B}"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3973285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AAB347-5D0E-4895-9A13-33356D2D093B}"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3276895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AAB347-5D0E-4895-9A13-33356D2D093B}" type="datetimeFigureOut">
              <a:rPr lang="en-US" smtClean="0"/>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1797095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AAB347-5D0E-4895-9A13-33356D2D093B}" type="datetimeFigureOut">
              <a:rPr lang="en-US" smtClean="0"/>
              <a:t>7/14/2021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40604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AAB347-5D0E-4895-9A13-33356D2D093B}" type="datetimeFigureOut">
              <a:rPr lang="en-US" smtClean="0"/>
              <a:t>7/14/2021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1281604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AAB347-5D0E-4895-9A13-33356D2D093B}" type="datetimeFigureOut">
              <a:rPr lang="en-US" smtClean="0"/>
              <a:t>7/14/2021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3677735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AAB347-5D0E-4895-9A13-33356D2D093B}" type="datetimeFigureOut">
              <a:rPr lang="en-US" smtClean="0"/>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3803428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3AAB347-5D0E-4895-9A13-33356D2D093B}" type="datetimeFigureOut">
              <a:rPr lang="en-US" smtClean="0"/>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BF3951-5323-4ABD-AA8A-7F2126571B64}" type="slidenum">
              <a:rPr lang="en-US" smtClean="0"/>
              <a:t>‹#›</a:t>
            </a:fld>
            <a:endParaRPr lang="en-US"/>
          </a:p>
        </p:txBody>
      </p:sp>
    </p:spTree>
    <p:extLst>
      <p:ext uri="{BB962C8B-B14F-4D97-AF65-F5344CB8AC3E}">
        <p14:creationId xmlns:p14="http://schemas.microsoft.com/office/powerpoint/2010/main" val="3739745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3AAB347-5D0E-4895-9A13-33356D2D093B}" type="datetimeFigureOut">
              <a:rPr lang="en-US" smtClean="0"/>
              <a:t>7/14/2021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ABF3951-5323-4ABD-AA8A-7F2126571B64}" type="slidenum">
              <a:rPr lang="en-US" smtClean="0"/>
              <a:t>‹#›</a:t>
            </a:fld>
            <a:endParaRPr lang="en-US"/>
          </a:p>
        </p:txBody>
      </p:sp>
    </p:spTree>
    <p:extLst>
      <p:ext uri="{BB962C8B-B14F-4D97-AF65-F5344CB8AC3E}">
        <p14:creationId xmlns:p14="http://schemas.microsoft.com/office/powerpoint/2010/main" val="25711184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698500"/>
            <a:ext cx="8242300" cy="3301999"/>
          </a:xfrm>
        </p:spPr>
        <p:txBody>
          <a:bodyPr>
            <a:normAutofit fontScale="90000"/>
          </a:bodyPr>
          <a:lstStyle/>
          <a:p>
            <a:r>
              <a:rPr lang="en-US" dirty="0"/>
              <a:t>Navigating Discipline, </a:t>
            </a:r>
            <a:br>
              <a:rPr lang="en-US" dirty="0"/>
            </a:br>
            <a:r>
              <a:rPr lang="en-US" dirty="0"/>
              <a:t>IDEA, and the </a:t>
            </a:r>
            <a:br>
              <a:rPr lang="en-US" dirty="0"/>
            </a:br>
            <a:r>
              <a:rPr lang="en-US" dirty="0"/>
              <a:t>Manifestation Determination Review</a:t>
            </a:r>
          </a:p>
        </p:txBody>
      </p:sp>
      <p:sp>
        <p:nvSpPr>
          <p:cNvPr id="3" name="Subtitle 2"/>
          <p:cNvSpPr>
            <a:spLocks noGrp="1"/>
          </p:cNvSpPr>
          <p:nvPr>
            <p:ph type="subTitle" idx="1"/>
          </p:nvPr>
        </p:nvSpPr>
        <p:spPr>
          <a:xfrm>
            <a:off x="1524000" y="4495800"/>
            <a:ext cx="7823200" cy="1282700"/>
          </a:xfrm>
        </p:spPr>
        <p:txBody>
          <a:bodyPr>
            <a:normAutofit/>
          </a:bodyPr>
          <a:lstStyle/>
          <a:p>
            <a:r>
              <a:rPr lang="en-US" sz="2800" b="1" dirty="0"/>
              <a:t>CUSD Student Services</a:t>
            </a:r>
          </a:p>
        </p:txBody>
      </p:sp>
    </p:spTree>
    <p:extLst>
      <p:ext uri="{BB962C8B-B14F-4D97-AF65-F5344CB8AC3E}">
        <p14:creationId xmlns:p14="http://schemas.microsoft.com/office/powerpoint/2010/main" val="1009145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965200"/>
          </a:xfrm>
        </p:spPr>
        <p:txBody>
          <a:bodyPr>
            <a:normAutofit/>
          </a:bodyPr>
          <a:lstStyle/>
          <a:p>
            <a:pPr algn="ctr"/>
            <a:r>
              <a:rPr lang="en-US" sz="3200" dirty="0"/>
              <a:t>IDEA and Discipline</a:t>
            </a:r>
          </a:p>
        </p:txBody>
      </p:sp>
      <p:sp>
        <p:nvSpPr>
          <p:cNvPr id="4" name="Text Placeholder 3"/>
          <p:cNvSpPr>
            <a:spLocks noGrp="1"/>
          </p:cNvSpPr>
          <p:nvPr>
            <p:ph type="body" sz="half" idx="2"/>
          </p:nvPr>
        </p:nvSpPr>
        <p:spPr>
          <a:xfrm>
            <a:off x="677334" y="1973263"/>
            <a:ext cx="3854528" cy="4046537"/>
          </a:xfrm>
        </p:spPr>
        <p:txBody>
          <a:bodyPr>
            <a:normAutofit/>
          </a:bodyPr>
          <a:lstStyle/>
          <a:p>
            <a:r>
              <a:rPr lang="en-US" sz="2400" dirty="0"/>
              <a:t>FAPE Free Zone</a:t>
            </a:r>
          </a:p>
          <a:p>
            <a:pPr marL="742950" lvl="1" indent="-285750">
              <a:buFont typeface="Arial" panose="020B0604020202020204" pitchFamily="34" charset="0"/>
              <a:buChar char="•"/>
            </a:pPr>
            <a:r>
              <a:rPr lang="en-US" sz="1800" dirty="0"/>
              <a:t>FAPE (Free Appropriate Public Education)</a:t>
            </a:r>
          </a:p>
          <a:p>
            <a:pPr marL="742950" lvl="1" indent="-285750">
              <a:buFont typeface="Arial" panose="020B0604020202020204" pitchFamily="34" charset="0"/>
              <a:buChar char="•"/>
            </a:pPr>
            <a:r>
              <a:rPr lang="en-US" sz="1800" dirty="0"/>
              <a:t>This means that the school/district is not responsible to provide specialized instruction or services addressed on the IEP</a:t>
            </a:r>
          </a:p>
          <a:p>
            <a:pPr marL="742950" lvl="1" indent="-285750">
              <a:buFont typeface="Arial" panose="020B0604020202020204" pitchFamily="34" charset="0"/>
              <a:buChar char="•"/>
            </a:pPr>
            <a:r>
              <a:rPr lang="en-US" sz="1800" dirty="0"/>
              <a:t>No penalty to the school/district</a:t>
            </a:r>
          </a:p>
        </p:txBody>
      </p:sp>
      <p:sp>
        <p:nvSpPr>
          <p:cNvPr id="6" name="Text Box 3"/>
          <p:cNvSpPr txBox="1">
            <a:spLocks noChangeArrowheads="1"/>
          </p:cNvSpPr>
          <p:nvPr/>
        </p:nvSpPr>
        <p:spPr bwMode="auto">
          <a:xfrm>
            <a:off x="6057900" y="1185070"/>
            <a:ext cx="4686300" cy="788193"/>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Violation of the Student Code of Conduct </a:t>
            </a:r>
            <a:endParaRPr kumimoji="0" lang="en-US" altLang="en-US" sz="1400" b="1" i="0" u="none" strike="noStrike" cap="none" normalizeH="0" baseline="0" dirty="0">
              <a:ln>
                <a:noFill/>
              </a:ln>
              <a:solidFill>
                <a:schemeClr val="tx1"/>
              </a:solidFill>
              <a:effectLst/>
              <a:latin typeface="Arial" panose="020B0604020202020204" pitchFamily="34" charset="0"/>
            </a:endParaRPr>
          </a:p>
        </p:txBody>
      </p:sp>
      <p:sp>
        <p:nvSpPr>
          <p:cNvPr id="13" name="Text Box 10"/>
          <p:cNvSpPr txBox="1">
            <a:spLocks noChangeArrowheads="1"/>
          </p:cNvSpPr>
          <p:nvPr/>
        </p:nvSpPr>
        <p:spPr bwMode="auto">
          <a:xfrm>
            <a:off x="5568950" y="2686843"/>
            <a:ext cx="3467100" cy="1230313"/>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Suspension of 10 days or less (cumulative in one school year)</a:t>
            </a:r>
            <a:r>
              <a:rPr kumimoji="0" lang="en-US" altLang="en-US" sz="1600" b="0" i="0" u="none" strike="noStrike" cap="none" normalizeH="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FAPE Free Zone </a:t>
            </a:r>
            <a:endParaRPr kumimoji="0" lang="en-US" altLang="en-US" sz="1600" b="0" i="0" u="none" strike="noStrike" cap="none" normalizeH="0" baseline="0" dirty="0">
              <a:ln>
                <a:noFill/>
              </a:ln>
              <a:solidFill>
                <a:schemeClr val="tx1"/>
              </a:solidFill>
              <a:effectLst/>
            </a:endParaRPr>
          </a:p>
        </p:txBody>
      </p:sp>
      <p:cxnSp>
        <p:nvCxnSpPr>
          <p:cNvPr id="14" name="Straight Arrow Connector 13"/>
          <p:cNvCxnSpPr/>
          <p:nvPr/>
        </p:nvCxnSpPr>
        <p:spPr>
          <a:xfrm flipH="1">
            <a:off x="7658100" y="2143128"/>
            <a:ext cx="317500" cy="34607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5" name="Text Box 12"/>
          <p:cNvSpPr txBox="1">
            <a:spLocks noChangeArrowheads="1"/>
          </p:cNvSpPr>
          <p:nvPr/>
        </p:nvSpPr>
        <p:spPr bwMode="auto">
          <a:xfrm>
            <a:off x="6273800" y="4806948"/>
            <a:ext cx="2489200" cy="759616"/>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Yes - suspend as you would typical student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35" name="Rectangle 30"/>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6" name="Rectangle 32"/>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4"/>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tab pos="457200" algn="l"/>
                <a:tab pos="914400" algn="l"/>
                <a:tab pos="2133600" algn="l"/>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tab pos="457200" algn="l"/>
                <a:tab pos="914400" algn="l"/>
                <a:tab pos="2133600" algn="l"/>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200" b="0" i="0" u="none" strike="noStrike" cap="none" normalizeH="0" baseline="0" dirty="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tab pos="457200" algn="l"/>
                <a:tab pos="914400" algn="l"/>
                <a:tab pos="2133600"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8" name="Rectangle 36"/>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8"/>
          <p:cNvSpPr>
            <a:spLocks noChangeArrowheads="1"/>
          </p:cNvSpPr>
          <p:nvPr/>
        </p:nvSpPr>
        <p:spPr bwMode="auto">
          <a:xfrm>
            <a:off x="2133600" y="9874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972050" algn="l"/>
              </a:tabLst>
              <a:defRPr>
                <a:solidFill>
                  <a:schemeClr val="tx1"/>
                </a:solidFill>
                <a:latin typeface="Arial" panose="020B0604020202020204" pitchFamily="34" charset="0"/>
              </a:defRPr>
            </a:lvl1pPr>
            <a:lvl2pPr eaLnBrk="0" fontAlgn="base" hangingPunct="0">
              <a:spcBef>
                <a:spcPct val="0"/>
              </a:spcBef>
              <a:spcAft>
                <a:spcPct val="0"/>
              </a:spcAft>
              <a:tabLst>
                <a:tab pos="4972050" algn="l"/>
              </a:tabLst>
              <a:defRPr>
                <a:solidFill>
                  <a:schemeClr val="tx1"/>
                </a:solidFill>
                <a:latin typeface="Arial" panose="020B0604020202020204" pitchFamily="34" charset="0"/>
              </a:defRPr>
            </a:lvl2pPr>
            <a:lvl3pPr eaLnBrk="0" fontAlgn="base" hangingPunct="0">
              <a:spcBef>
                <a:spcPct val="0"/>
              </a:spcBef>
              <a:spcAft>
                <a:spcPct val="0"/>
              </a:spcAft>
              <a:tabLst>
                <a:tab pos="4972050" algn="l"/>
              </a:tabLst>
              <a:defRPr>
                <a:solidFill>
                  <a:schemeClr val="tx1"/>
                </a:solidFill>
                <a:latin typeface="Arial" panose="020B0604020202020204" pitchFamily="34" charset="0"/>
              </a:defRPr>
            </a:lvl3pPr>
            <a:lvl4pPr eaLnBrk="0" fontAlgn="base" hangingPunct="0">
              <a:spcBef>
                <a:spcPct val="0"/>
              </a:spcBef>
              <a:spcAft>
                <a:spcPct val="0"/>
              </a:spcAft>
              <a:tabLst>
                <a:tab pos="4972050" algn="l"/>
              </a:tabLst>
              <a:defRPr>
                <a:solidFill>
                  <a:schemeClr val="tx1"/>
                </a:solidFill>
                <a:latin typeface="Arial" panose="020B0604020202020204" pitchFamily="34" charset="0"/>
              </a:defRPr>
            </a:lvl4pPr>
            <a:lvl5pPr eaLnBrk="0" fontAlgn="base" hangingPunct="0">
              <a:spcBef>
                <a:spcPct val="0"/>
              </a:spcBef>
              <a:spcAft>
                <a:spcPct val="0"/>
              </a:spcAft>
              <a:tabLst>
                <a:tab pos="4972050" algn="l"/>
              </a:tabLst>
              <a:defRPr>
                <a:solidFill>
                  <a:schemeClr val="tx1"/>
                </a:solidFill>
                <a:latin typeface="Arial" panose="020B0604020202020204" pitchFamily="34" charset="0"/>
              </a:defRPr>
            </a:lvl5pPr>
            <a:lvl6pPr eaLnBrk="0" fontAlgn="base" hangingPunct="0">
              <a:spcBef>
                <a:spcPct val="0"/>
              </a:spcBef>
              <a:spcAft>
                <a:spcPct val="0"/>
              </a:spcAft>
              <a:tabLst>
                <a:tab pos="4972050" algn="l"/>
              </a:tabLst>
              <a:defRPr>
                <a:solidFill>
                  <a:schemeClr val="tx1"/>
                </a:solidFill>
                <a:latin typeface="Arial" panose="020B0604020202020204" pitchFamily="34" charset="0"/>
              </a:defRPr>
            </a:lvl6pPr>
            <a:lvl7pPr eaLnBrk="0" fontAlgn="base" hangingPunct="0">
              <a:spcBef>
                <a:spcPct val="0"/>
              </a:spcBef>
              <a:spcAft>
                <a:spcPct val="0"/>
              </a:spcAft>
              <a:tabLst>
                <a:tab pos="4972050" algn="l"/>
              </a:tabLst>
              <a:defRPr>
                <a:solidFill>
                  <a:schemeClr val="tx1"/>
                </a:solidFill>
                <a:latin typeface="Arial" panose="020B0604020202020204" pitchFamily="34" charset="0"/>
              </a:defRPr>
            </a:lvl7pPr>
            <a:lvl8pPr eaLnBrk="0" fontAlgn="base" hangingPunct="0">
              <a:spcBef>
                <a:spcPct val="0"/>
              </a:spcBef>
              <a:spcAft>
                <a:spcPct val="0"/>
              </a:spcAft>
              <a:tabLst>
                <a:tab pos="4972050" algn="l"/>
              </a:tabLst>
              <a:defRPr>
                <a:solidFill>
                  <a:schemeClr val="tx1"/>
                </a:solidFill>
                <a:latin typeface="Arial" panose="020B0604020202020204" pitchFamily="34" charset="0"/>
              </a:defRPr>
            </a:lvl8pPr>
            <a:lvl9pPr eaLnBrk="0" fontAlgn="base" hangingPunct="0">
              <a:spcBef>
                <a:spcPct val="0"/>
              </a:spcBef>
              <a:spcAft>
                <a:spcPct val="0"/>
              </a:spcAft>
              <a:tabLst>
                <a:tab pos="49720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972050" algn="l"/>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972050" algn="l"/>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972050"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41" name="Straight Arrow Connector 40"/>
          <p:cNvCxnSpPr/>
          <p:nvPr/>
        </p:nvCxnSpPr>
        <p:spPr>
          <a:xfrm flipH="1">
            <a:off x="7505700" y="4092973"/>
            <a:ext cx="12700" cy="49133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401313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4125912" cy="1181100"/>
          </a:xfrm>
        </p:spPr>
        <p:txBody>
          <a:bodyPr>
            <a:normAutofit/>
          </a:bodyPr>
          <a:lstStyle/>
          <a:p>
            <a:pPr algn="ctr"/>
            <a:r>
              <a:rPr lang="en-US" sz="3200" dirty="0"/>
              <a:t>Suspension:</a:t>
            </a:r>
            <a:br>
              <a:rPr lang="en-US" sz="3200" dirty="0"/>
            </a:br>
            <a:r>
              <a:rPr lang="en-US" sz="3200" dirty="0"/>
              <a:t>10 days and beyond</a:t>
            </a:r>
          </a:p>
        </p:txBody>
      </p:sp>
      <p:sp>
        <p:nvSpPr>
          <p:cNvPr id="4" name="Text Placeholder 3"/>
          <p:cNvSpPr>
            <a:spLocks noGrp="1"/>
          </p:cNvSpPr>
          <p:nvPr>
            <p:ph type="body" sz="half" idx="2"/>
          </p:nvPr>
        </p:nvSpPr>
        <p:spPr>
          <a:xfrm>
            <a:off x="839788" y="1803399"/>
            <a:ext cx="3932237" cy="4673601"/>
          </a:xfrm>
        </p:spPr>
        <p:txBody>
          <a:bodyPr>
            <a:normAutofit fontScale="92500" lnSpcReduction="10000"/>
          </a:bodyPr>
          <a:lstStyle/>
          <a:p>
            <a:r>
              <a:rPr lang="en-US" sz="2000" dirty="0"/>
              <a:t>If students are removed for MORE than 10 days, we must provide services beginning on day 11</a:t>
            </a:r>
          </a:p>
          <a:p>
            <a:r>
              <a:rPr lang="en-US" sz="2000" dirty="0"/>
              <a:t>MDR must be held for </a:t>
            </a:r>
            <a:r>
              <a:rPr lang="en-US" sz="2000" u="sng" dirty="0"/>
              <a:t>each subsequent suspension</a:t>
            </a:r>
            <a:r>
              <a:rPr lang="en-US" sz="2000" dirty="0"/>
              <a:t>, regardless of the length</a:t>
            </a:r>
          </a:p>
          <a:p>
            <a:r>
              <a:rPr lang="en-US" sz="2000" dirty="0"/>
              <a:t>CUSD practice is to convene the MDR within 72 hours </a:t>
            </a:r>
          </a:p>
          <a:p>
            <a:pPr marL="742813" lvl="1" indent="-285750">
              <a:buFontTx/>
              <a:buChar char="-"/>
            </a:pPr>
            <a:r>
              <a:rPr lang="en-US" sz="1500" dirty="0"/>
              <a:t>(IDEA: “…within 10 school days of any decision to change the placement of a child with a disability due to a violation of the student code of conduct”)</a:t>
            </a:r>
          </a:p>
          <a:p>
            <a:r>
              <a:rPr lang="en-US" sz="2000" dirty="0"/>
              <a:t>Site administration reserves the right to recommend LTS Hearing - Hold an MDR.</a:t>
            </a:r>
            <a:endParaRPr lang="en-US" dirty="0"/>
          </a:p>
        </p:txBody>
      </p:sp>
      <p:sp>
        <p:nvSpPr>
          <p:cNvPr id="5" name="Text Box 3"/>
          <p:cNvSpPr txBox="1">
            <a:spLocks noChangeArrowheads="1"/>
          </p:cNvSpPr>
          <p:nvPr/>
        </p:nvSpPr>
        <p:spPr bwMode="auto">
          <a:xfrm>
            <a:off x="6565900" y="618173"/>
            <a:ext cx="3886200" cy="342900"/>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Violation of the Student Code of Conduct </a:t>
            </a:r>
            <a:endParaRPr kumimoji="0" lang="en-US" altLang="en-US" sz="1600" b="1" i="0" u="none" strike="noStrike" cap="none" normalizeH="0" baseline="0" dirty="0">
              <a:ln>
                <a:noFill/>
              </a:ln>
              <a:solidFill>
                <a:schemeClr val="tx1"/>
              </a:solidFill>
              <a:effectLst/>
              <a:latin typeface="Arial" panose="020B0604020202020204" pitchFamily="34" charset="0"/>
            </a:endParaRPr>
          </a:p>
        </p:txBody>
      </p:sp>
      <p:sp>
        <p:nvSpPr>
          <p:cNvPr id="15" name="Text Box 14"/>
          <p:cNvSpPr txBox="1">
            <a:spLocks noChangeArrowheads="1"/>
          </p:cNvSpPr>
          <p:nvPr/>
        </p:nvSpPr>
        <p:spPr bwMode="auto">
          <a:xfrm>
            <a:off x="7367429" y="1439705"/>
            <a:ext cx="2200275" cy="895350"/>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Student has prior suspensions this school year and this will be day 11+ (see below for </a:t>
            </a:r>
            <a:r>
              <a:rPr kumimoji="0" lang="en-US" altLang="en-US"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Advice on Counting Days</a:t>
            </a: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Text Box 16"/>
          <p:cNvSpPr txBox="1">
            <a:spLocks noChangeArrowheads="1"/>
          </p:cNvSpPr>
          <p:nvPr/>
        </p:nvSpPr>
        <p:spPr bwMode="auto">
          <a:xfrm>
            <a:off x="7776051" y="2811622"/>
            <a:ext cx="1467802" cy="785178"/>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Triggers Manifestation Determination Review by IEP team within 72 hours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Text Box 17"/>
          <p:cNvSpPr txBox="1">
            <a:spLocks noChangeArrowheads="1"/>
          </p:cNvSpPr>
          <p:nvPr/>
        </p:nvSpPr>
        <p:spPr bwMode="auto">
          <a:xfrm>
            <a:off x="9653824" y="2835910"/>
            <a:ext cx="1698387" cy="1075861"/>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 has the option to request LTS Hearing</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100" dirty="0">
                <a:latin typeface="Calibri" panose="020F0502020204030204" pitchFamily="34" charset="0"/>
                <a:cs typeface="Times New Roman" panose="02020603050405020304" pitchFamily="18" charset="0"/>
              </a:rPr>
              <a:t>*</a:t>
            </a:r>
            <a:r>
              <a:rPr lang="en-US" altLang="en-US" sz="900" dirty="0">
                <a:latin typeface="Calibri" panose="020F0502020204030204" pitchFamily="34" charset="0"/>
                <a:cs typeface="Times New Roman" panose="02020603050405020304" pitchFamily="18" charset="0"/>
              </a:rPr>
              <a:t>If the behavior is found to be a manifestation, the LTS is cancelled and the process is enacted as written (left column)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Text Box 20"/>
          <p:cNvSpPr txBox="1">
            <a:spLocks noChangeArrowheads="1"/>
          </p:cNvSpPr>
          <p:nvPr/>
        </p:nvSpPr>
        <p:spPr bwMode="auto">
          <a:xfrm>
            <a:off x="5575299" y="3892549"/>
            <a:ext cx="2257425" cy="532051"/>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If the behavior </a:t>
            </a: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is</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 Manifestation of the student’s disability</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20" name="Text Box 21"/>
          <p:cNvSpPr txBox="1">
            <a:spLocks noChangeArrowheads="1"/>
          </p:cNvSpPr>
          <p:nvPr/>
        </p:nvSpPr>
        <p:spPr bwMode="auto">
          <a:xfrm>
            <a:off x="8546146" y="4078432"/>
            <a:ext cx="2503805" cy="485657"/>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If the behavior </a:t>
            </a: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is</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not</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 Manifestation of the student’s disability</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22" name="Text Box 24"/>
          <p:cNvSpPr txBox="1">
            <a:spLocks noChangeArrowheads="1"/>
          </p:cNvSpPr>
          <p:nvPr/>
        </p:nvSpPr>
        <p:spPr bwMode="auto">
          <a:xfrm>
            <a:off x="5443221" y="4597877"/>
            <a:ext cx="2519679" cy="655317"/>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IEP team</a:t>
            </a: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must</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*conduct (or review)</a:t>
            </a: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FBA</a:t>
            </a:r>
            <a:endParaRPr kumimoji="0" lang="en-US" altLang="en-US" sz="1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*Implement (or review) BIP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Text Box 26"/>
          <p:cNvSpPr txBox="1">
            <a:spLocks noChangeArrowheads="1"/>
          </p:cNvSpPr>
          <p:nvPr/>
        </p:nvSpPr>
        <p:spPr bwMode="auto">
          <a:xfrm>
            <a:off x="5341779" y="5425677"/>
            <a:ext cx="2722561" cy="959754"/>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Return the student to their LRE unless: </a:t>
            </a:r>
            <a:endParaRPr kumimoji="0" lang="en-US" altLang="en-US" sz="1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*Offense was one of the big 3. </a:t>
            </a:r>
            <a:endParaRPr kumimoji="0" lang="en-US" altLang="en-US" sz="1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*Parents and school agree to change of placement as part of BIP </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24" name="Text Box 28"/>
          <p:cNvSpPr txBox="1">
            <a:spLocks noChangeArrowheads="1"/>
          </p:cNvSpPr>
          <p:nvPr/>
        </p:nvSpPr>
        <p:spPr bwMode="auto">
          <a:xfrm>
            <a:off x="8358980" y="4730748"/>
            <a:ext cx="3536609" cy="1166711"/>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IEP team </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determines the placement and services during the suspension</a:t>
            </a:r>
            <a:endParaRPr kumimoji="0" lang="en-US" altLang="en-US" sz="9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900" dirty="0">
                <a:latin typeface="Calibri" panose="020F0502020204030204" pitchFamily="34" charset="0"/>
                <a:ea typeface="Calibri" panose="020F0502020204030204" pitchFamily="34" charset="0"/>
                <a:cs typeface="Times New Roman" panose="02020603050405020304" pitchFamily="18" charset="0"/>
              </a:rPr>
              <a:t>*Minimal IEP services – generally addressed through home instruction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*Significant IEP services – generally require </a:t>
            </a:r>
            <a:r>
              <a:rPr lang="en-US" altLang="en-US" sz="900" dirty="0">
                <a:latin typeface="Calibri" panose="020F0502020204030204" pitchFamily="34" charset="0"/>
                <a:ea typeface="Calibri" panose="020F0502020204030204" pitchFamily="34" charset="0"/>
                <a:cs typeface="Times New Roman" panose="02020603050405020304" pitchFamily="18" charset="0"/>
              </a:rPr>
              <a:t>assignment to </a:t>
            </a:r>
            <a:r>
              <a:rPr kumimoji="0" lang="en-US" altLang="en-US" sz="9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private day</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(FAPE must be provided regardless of manifestation)</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25" name="Text Box 30"/>
          <p:cNvSpPr txBox="1">
            <a:spLocks noChangeArrowheads="1"/>
          </p:cNvSpPr>
          <p:nvPr/>
        </p:nvSpPr>
        <p:spPr bwMode="auto">
          <a:xfrm>
            <a:off x="8546146" y="6069188"/>
            <a:ext cx="2878136" cy="492066"/>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 your Procedural Specialist for location of Private Day</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cxnSp>
        <p:nvCxnSpPr>
          <p:cNvPr id="26" name="Straight Connector 25"/>
          <p:cNvCxnSpPr>
            <a:cxnSpLocks/>
          </p:cNvCxnSpPr>
          <p:nvPr/>
        </p:nvCxnSpPr>
        <p:spPr>
          <a:xfrm>
            <a:off x="9362114" y="3197861"/>
            <a:ext cx="205590" cy="0"/>
          </a:xfrm>
          <a:prstGeom prst="line">
            <a:avLst/>
          </a:prstGeom>
        </p:spPr>
        <p:style>
          <a:lnRef idx="2">
            <a:schemeClr val="dk1"/>
          </a:lnRef>
          <a:fillRef idx="0">
            <a:schemeClr val="dk1"/>
          </a:fillRef>
          <a:effectRef idx="1">
            <a:schemeClr val="dk1"/>
          </a:effectRef>
          <a:fontRef idx="minor">
            <a:schemeClr val="tx1"/>
          </a:fontRef>
        </p:style>
      </p:cxnSp>
      <p:cxnSp>
        <p:nvCxnSpPr>
          <p:cNvPr id="28" name="Straight Arrow Connector 27"/>
          <p:cNvCxnSpPr/>
          <p:nvPr/>
        </p:nvCxnSpPr>
        <p:spPr>
          <a:xfrm>
            <a:off x="8467566" y="2434272"/>
            <a:ext cx="0" cy="28575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29" name="Straight Arrow Connector 28"/>
          <p:cNvCxnSpPr/>
          <p:nvPr/>
        </p:nvCxnSpPr>
        <p:spPr>
          <a:xfrm flipH="1">
            <a:off x="7138352" y="3424237"/>
            <a:ext cx="458154" cy="271463"/>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33" name="Straight Arrow Connector 32"/>
          <p:cNvCxnSpPr/>
          <p:nvPr/>
        </p:nvCxnSpPr>
        <p:spPr>
          <a:xfrm>
            <a:off x="9035730" y="3705861"/>
            <a:ext cx="219075" cy="287537"/>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34" name="Rectangle 30"/>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5" name="Rectangle 32"/>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34"/>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tab pos="457200" algn="l"/>
                <a:tab pos="914400" algn="l"/>
                <a:tab pos="2133600" algn="l"/>
              </a:tabLst>
            </a:pP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tab pos="457200" algn="l"/>
                <a:tab pos="914400" algn="l"/>
                <a:tab pos="2133600" algn="l"/>
              </a:tabLst>
            </a:pPr>
            <a:r>
              <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2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tab pos="457200" algn="l"/>
                <a:tab pos="914400" algn="l"/>
                <a:tab pos="2133600" algn="l"/>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6"/>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8"/>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972050" algn="l"/>
              </a:tabLst>
              <a:defRPr>
                <a:solidFill>
                  <a:schemeClr val="tx1"/>
                </a:solidFill>
                <a:latin typeface="Arial" panose="020B0604020202020204" pitchFamily="34" charset="0"/>
              </a:defRPr>
            </a:lvl1pPr>
            <a:lvl2pPr eaLnBrk="0" fontAlgn="base" hangingPunct="0">
              <a:spcBef>
                <a:spcPct val="0"/>
              </a:spcBef>
              <a:spcAft>
                <a:spcPct val="0"/>
              </a:spcAft>
              <a:tabLst>
                <a:tab pos="4972050" algn="l"/>
              </a:tabLst>
              <a:defRPr>
                <a:solidFill>
                  <a:schemeClr val="tx1"/>
                </a:solidFill>
                <a:latin typeface="Arial" panose="020B0604020202020204" pitchFamily="34" charset="0"/>
              </a:defRPr>
            </a:lvl2pPr>
            <a:lvl3pPr eaLnBrk="0" fontAlgn="base" hangingPunct="0">
              <a:spcBef>
                <a:spcPct val="0"/>
              </a:spcBef>
              <a:spcAft>
                <a:spcPct val="0"/>
              </a:spcAft>
              <a:tabLst>
                <a:tab pos="4972050" algn="l"/>
              </a:tabLst>
              <a:defRPr>
                <a:solidFill>
                  <a:schemeClr val="tx1"/>
                </a:solidFill>
                <a:latin typeface="Arial" panose="020B0604020202020204" pitchFamily="34" charset="0"/>
              </a:defRPr>
            </a:lvl3pPr>
            <a:lvl4pPr eaLnBrk="0" fontAlgn="base" hangingPunct="0">
              <a:spcBef>
                <a:spcPct val="0"/>
              </a:spcBef>
              <a:spcAft>
                <a:spcPct val="0"/>
              </a:spcAft>
              <a:tabLst>
                <a:tab pos="4972050" algn="l"/>
              </a:tabLst>
              <a:defRPr>
                <a:solidFill>
                  <a:schemeClr val="tx1"/>
                </a:solidFill>
                <a:latin typeface="Arial" panose="020B0604020202020204" pitchFamily="34" charset="0"/>
              </a:defRPr>
            </a:lvl4pPr>
            <a:lvl5pPr eaLnBrk="0" fontAlgn="base" hangingPunct="0">
              <a:spcBef>
                <a:spcPct val="0"/>
              </a:spcBef>
              <a:spcAft>
                <a:spcPct val="0"/>
              </a:spcAft>
              <a:tabLst>
                <a:tab pos="4972050" algn="l"/>
              </a:tabLst>
              <a:defRPr>
                <a:solidFill>
                  <a:schemeClr val="tx1"/>
                </a:solidFill>
                <a:latin typeface="Arial" panose="020B0604020202020204" pitchFamily="34" charset="0"/>
              </a:defRPr>
            </a:lvl5pPr>
            <a:lvl6pPr eaLnBrk="0" fontAlgn="base" hangingPunct="0">
              <a:spcBef>
                <a:spcPct val="0"/>
              </a:spcBef>
              <a:spcAft>
                <a:spcPct val="0"/>
              </a:spcAft>
              <a:tabLst>
                <a:tab pos="4972050" algn="l"/>
              </a:tabLst>
              <a:defRPr>
                <a:solidFill>
                  <a:schemeClr val="tx1"/>
                </a:solidFill>
                <a:latin typeface="Arial" panose="020B0604020202020204" pitchFamily="34" charset="0"/>
              </a:defRPr>
            </a:lvl6pPr>
            <a:lvl7pPr eaLnBrk="0" fontAlgn="base" hangingPunct="0">
              <a:spcBef>
                <a:spcPct val="0"/>
              </a:spcBef>
              <a:spcAft>
                <a:spcPct val="0"/>
              </a:spcAft>
              <a:tabLst>
                <a:tab pos="4972050" algn="l"/>
              </a:tabLst>
              <a:defRPr>
                <a:solidFill>
                  <a:schemeClr val="tx1"/>
                </a:solidFill>
                <a:latin typeface="Arial" panose="020B0604020202020204" pitchFamily="34" charset="0"/>
              </a:defRPr>
            </a:lvl7pPr>
            <a:lvl8pPr eaLnBrk="0" fontAlgn="base" hangingPunct="0">
              <a:spcBef>
                <a:spcPct val="0"/>
              </a:spcBef>
              <a:spcAft>
                <a:spcPct val="0"/>
              </a:spcAft>
              <a:tabLst>
                <a:tab pos="4972050" algn="l"/>
              </a:tabLst>
              <a:defRPr>
                <a:solidFill>
                  <a:schemeClr val="tx1"/>
                </a:solidFill>
                <a:latin typeface="Arial" panose="020B0604020202020204" pitchFamily="34" charset="0"/>
              </a:defRPr>
            </a:lvl8pPr>
            <a:lvl9pPr eaLnBrk="0" fontAlgn="base" hangingPunct="0">
              <a:spcBef>
                <a:spcPct val="0"/>
              </a:spcBef>
              <a:spcAft>
                <a:spcPct val="0"/>
              </a:spcAft>
              <a:tabLst>
                <a:tab pos="49720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972050" algn="l"/>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972050" algn="l"/>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972050"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41" name="Straight Arrow Connector 40"/>
          <p:cNvCxnSpPr/>
          <p:nvPr/>
        </p:nvCxnSpPr>
        <p:spPr>
          <a:xfrm>
            <a:off x="8481377" y="1075373"/>
            <a:ext cx="0" cy="252096"/>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val="2291455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4837112" cy="825500"/>
          </a:xfrm>
        </p:spPr>
        <p:txBody>
          <a:bodyPr>
            <a:normAutofit/>
          </a:bodyPr>
          <a:lstStyle/>
          <a:p>
            <a:pPr algn="ctr"/>
            <a:r>
              <a:rPr lang="en-US" sz="4400" dirty="0"/>
              <a:t>The “Big 3”</a:t>
            </a:r>
          </a:p>
        </p:txBody>
      </p:sp>
      <p:sp>
        <p:nvSpPr>
          <p:cNvPr id="4" name="Text Placeholder 3"/>
          <p:cNvSpPr>
            <a:spLocks noGrp="1"/>
          </p:cNvSpPr>
          <p:nvPr>
            <p:ph type="body" sz="half" idx="2"/>
          </p:nvPr>
        </p:nvSpPr>
        <p:spPr>
          <a:xfrm>
            <a:off x="1181100" y="1595438"/>
            <a:ext cx="5905500" cy="4957762"/>
          </a:xfrm>
        </p:spPr>
        <p:txBody>
          <a:bodyPr>
            <a:normAutofit fontScale="92500" lnSpcReduction="10000"/>
          </a:bodyPr>
          <a:lstStyle/>
          <a:p>
            <a:r>
              <a:rPr lang="en-US" sz="1800" dirty="0"/>
              <a:t>Drugs, weapons, or serious bodily injury</a:t>
            </a:r>
          </a:p>
          <a:p>
            <a:endParaRPr lang="en-US" sz="1800" dirty="0"/>
          </a:p>
          <a:p>
            <a:r>
              <a:rPr lang="en-US" sz="1800" b="1" dirty="0"/>
              <a:t>CUSD Practice </a:t>
            </a:r>
            <a:r>
              <a:rPr lang="en-US" sz="1800" dirty="0"/>
              <a:t>– hold a MRD within 72 hours </a:t>
            </a:r>
          </a:p>
          <a:p>
            <a:r>
              <a:rPr lang="en-US" sz="1800" dirty="0"/>
              <a:t>Request a LTS hearing</a:t>
            </a:r>
          </a:p>
          <a:p>
            <a:endParaRPr lang="en-US" sz="1800" dirty="0"/>
          </a:p>
          <a:p>
            <a:r>
              <a:rPr lang="en-US" sz="1800" dirty="0"/>
              <a:t>IAES = Interim Alternate Educational Setting</a:t>
            </a:r>
          </a:p>
          <a:p>
            <a:r>
              <a:rPr lang="en-US" sz="1800" dirty="0"/>
              <a:t>Up to a maximum of 45 school days</a:t>
            </a:r>
          </a:p>
          <a:p>
            <a:endParaRPr lang="en-US" sz="1800" dirty="0"/>
          </a:p>
          <a:p>
            <a:r>
              <a:rPr lang="en-US" sz="1800" dirty="0"/>
              <a:t>Per IDEA, “serious bodily injury” involves:</a:t>
            </a:r>
          </a:p>
          <a:p>
            <a:pPr marL="285750" indent="-285750">
              <a:buFontTx/>
              <a:buChar char="-"/>
            </a:pPr>
            <a:r>
              <a:rPr lang="en-US" sz="1800" dirty="0"/>
              <a:t>Substantial risk of death;</a:t>
            </a:r>
          </a:p>
          <a:p>
            <a:pPr marL="285750" indent="-285750">
              <a:buFontTx/>
              <a:buChar char="-"/>
            </a:pPr>
            <a:r>
              <a:rPr lang="en-US" sz="1800" dirty="0"/>
              <a:t>Extreme physical pain;</a:t>
            </a:r>
          </a:p>
          <a:p>
            <a:pPr marL="285750" indent="-285750">
              <a:buFontTx/>
              <a:buChar char="-"/>
            </a:pPr>
            <a:r>
              <a:rPr lang="en-US" sz="1800" dirty="0"/>
              <a:t>Protracted and obvious disfigurement;</a:t>
            </a:r>
          </a:p>
          <a:p>
            <a:pPr marL="285750" indent="-285750">
              <a:buFontTx/>
              <a:buChar char="-"/>
            </a:pPr>
            <a:r>
              <a:rPr lang="en-US" sz="1800" dirty="0"/>
              <a:t>Protracted loss or impairment of the function of the bodily member, organ, or mental faculty” </a:t>
            </a:r>
          </a:p>
        </p:txBody>
      </p:sp>
      <p:sp>
        <p:nvSpPr>
          <p:cNvPr id="6" name="Text Box 3"/>
          <p:cNvSpPr txBox="1">
            <a:spLocks noChangeArrowheads="1"/>
          </p:cNvSpPr>
          <p:nvPr/>
        </p:nvSpPr>
        <p:spPr bwMode="auto">
          <a:xfrm>
            <a:off x="6527800" y="1143000"/>
            <a:ext cx="3721100" cy="342900"/>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Violation of the Student Code of Conduct </a:t>
            </a:r>
            <a:endParaRPr kumimoji="0" lang="en-US" altLang="en-US" sz="1400" b="1" i="0" u="none" strike="noStrike" cap="none" normalizeH="0" baseline="0" dirty="0">
              <a:ln>
                <a:noFill/>
              </a:ln>
              <a:solidFill>
                <a:schemeClr val="tx1"/>
              </a:solidFill>
              <a:effectLst/>
              <a:latin typeface="Arial" panose="020B0604020202020204" pitchFamily="34" charset="0"/>
            </a:endParaRPr>
          </a:p>
        </p:txBody>
      </p:sp>
      <p:sp>
        <p:nvSpPr>
          <p:cNvPr id="7" name="Text Box 4"/>
          <p:cNvSpPr txBox="1">
            <a:spLocks noChangeArrowheads="1"/>
          </p:cNvSpPr>
          <p:nvPr/>
        </p:nvSpPr>
        <p:spPr bwMode="auto">
          <a:xfrm>
            <a:off x="8689974" y="1905000"/>
            <a:ext cx="1733550" cy="685800"/>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Involves one of the big 3. (Drugs, Weapons, serious bodily injury)</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8" name="Text Box 5"/>
          <p:cNvSpPr txBox="1">
            <a:spLocks noChangeArrowheads="1"/>
          </p:cNvSpPr>
          <p:nvPr/>
        </p:nvSpPr>
        <p:spPr bwMode="auto">
          <a:xfrm>
            <a:off x="8770935" y="2987674"/>
            <a:ext cx="1609725" cy="1187451"/>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Within 72 hours, conduct a manifestation determination review with the IEP team and request LTS hearing</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9" name="Text Box 6"/>
          <p:cNvSpPr txBox="1">
            <a:spLocks noChangeArrowheads="1"/>
          </p:cNvSpPr>
          <p:nvPr/>
        </p:nvSpPr>
        <p:spPr bwMode="auto">
          <a:xfrm>
            <a:off x="8299447" y="4586287"/>
            <a:ext cx="2552700" cy="2093913"/>
          </a:xfrm>
          <a:prstGeom prst="rect">
            <a:avLst/>
          </a:prstGeom>
          <a:solidFill>
            <a:srgbClr val="FFFFFF"/>
          </a:solidFill>
          <a:ln w="25400">
            <a:solidFill>
              <a:srgbClr val="000000"/>
            </a:solidFill>
            <a:miter lim="800000"/>
            <a:headEnd/>
            <a:tailEnd/>
          </a:ln>
          <a:effectLst>
            <a:outerShdw dist="38100" dir="2700000" algn="tl" rotWithShape="0">
              <a:srgbClr val="000000">
                <a:alpha val="39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Regardless of the outcome of the MDR, student is placed in IAES for a maximum of 45 days (NOTE: once 45 days have concluded, </a:t>
            </a:r>
            <a:r>
              <a:rPr lang="en-US" altLang="en-US" sz="1200" dirty="0">
                <a:latin typeface="Calibri" panose="020F0502020204030204" pitchFamily="34" charset="0"/>
                <a:ea typeface="Calibri" panose="020F0502020204030204" pitchFamily="34" charset="0"/>
                <a:cs typeface="Times New Roman" panose="02020603050405020304" pitchFamily="18" charset="0"/>
              </a:rPr>
              <a:t>IEP </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team can agree that </a:t>
            </a:r>
            <a:r>
              <a:rPr lang="en-US" altLang="en-US" sz="1200" dirty="0">
                <a:latin typeface="Calibri" panose="020F0502020204030204" pitchFamily="34" charset="0"/>
                <a:ea typeface="Calibri" panose="020F0502020204030204" pitchFamily="34" charset="0"/>
                <a:cs typeface="Times New Roman" panose="02020603050405020304" pitchFamily="18" charset="0"/>
              </a:rPr>
              <a:t>placement</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is </a:t>
            </a:r>
            <a:r>
              <a:rPr lang="en-US" altLang="en-US" sz="1200" dirty="0">
                <a:latin typeface="Calibri" panose="020F0502020204030204" pitchFamily="34" charset="0"/>
                <a:ea typeface="Calibri" panose="020F0502020204030204" pitchFamily="34" charset="0"/>
                <a:cs typeface="Times New Roman" panose="02020603050405020304" pitchFamily="18" charset="0"/>
              </a:rPr>
              <a:t>effective</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and con</a:t>
            </a:r>
            <a:r>
              <a:rPr lang="en-US" altLang="en-US" sz="1200" dirty="0">
                <a:latin typeface="Calibri" panose="020F0502020204030204" pitchFamily="34" charset="0"/>
                <a:ea typeface="Calibri" panose="020F0502020204030204" pitchFamily="34" charset="0"/>
                <a:cs typeface="Times New Roman" panose="02020603050405020304" pitchFamily="18" charset="0"/>
              </a:rPr>
              <a:t>tinue for the remainder of the school year).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IEP team including the parent can agree to a change in placement as a modification to the BIP</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cxnSp>
        <p:nvCxnSpPr>
          <p:cNvPr id="10" name="Straight Arrow Connector 9"/>
          <p:cNvCxnSpPr/>
          <p:nvPr/>
        </p:nvCxnSpPr>
        <p:spPr>
          <a:xfrm>
            <a:off x="9556749" y="2576512"/>
            <a:ext cx="3175" cy="33337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a:off x="9321800" y="1595438"/>
            <a:ext cx="234949" cy="23018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5" name="Rectangle 30"/>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6" name="Rectangle 32"/>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4"/>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914400" algn="l"/>
                <a:tab pos="2133600" algn="l"/>
              </a:tabLs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tab pos="457200" algn="l"/>
                <a:tab pos="914400" algn="l"/>
                <a:tab pos="2133600" algn="l"/>
              </a:tabLst>
            </a:pP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tab pos="457200" algn="l"/>
                <a:tab pos="914400" algn="l"/>
                <a:tab pos="2133600" algn="l"/>
              </a:tabLst>
            </a:pPr>
            <a:r>
              <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2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tab pos="457200" algn="l"/>
                <a:tab pos="914400" algn="l"/>
                <a:tab pos="2133600" algn="l"/>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6"/>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8"/>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972050" algn="l"/>
              </a:tabLst>
              <a:defRPr>
                <a:solidFill>
                  <a:schemeClr val="tx1"/>
                </a:solidFill>
                <a:latin typeface="Arial" panose="020B0604020202020204" pitchFamily="34" charset="0"/>
              </a:defRPr>
            </a:lvl1pPr>
            <a:lvl2pPr eaLnBrk="0" fontAlgn="base" hangingPunct="0">
              <a:spcBef>
                <a:spcPct val="0"/>
              </a:spcBef>
              <a:spcAft>
                <a:spcPct val="0"/>
              </a:spcAft>
              <a:tabLst>
                <a:tab pos="4972050" algn="l"/>
              </a:tabLst>
              <a:defRPr>
                <a:solidFill>
                  <a:schemeClr val="tx1"/>
                </a:solidFill>
                <a:latin typeface="Arial" panose="020B0604020202020204" pitchFamily="34" charset="0"/>
              </a:defRPr>
            </a:lvl2pPr>
            <a:lvl3pPr eaLnBrk="0" fontAlgn="base" hangingPunct="0">
              <a:spcBef>
                <a:spcPct val="0"/>
              </a:spcBef>
              <a:spcAft>
                <a:spcPct val="0"/>
              </a:spcAft>
              <a:tabLst>
                <a:tab pos="4972050" algn="l"/>
              </a:tabLst>
              <a:defRPr>
                <a:solidFill>
                  <a:schemeClr val="tx1"/>
                </a:solidFill>
                <a:latin typeface="Arial" panose="020B0604020202020204" pitchFamily="34" charset="0"/>
              </a:defRPr>
            </a:lvl3pPr>
            <a:lvl4pPr eaLnBrk="0" fontAlgn="base" hangingPunct="0">
              <a:spcBef>
                <a:spcPct val="0"/>
              </a:spcBef>
              <a:spcAft>
                <a:spcPct val="0"/>
              </a:spcAft>
              <a:tabLst>
                <a:tab pos="4972050" algn="l"/>
              </a:tabLst>
              <a:defRPr>
                <a:solidFill>
                  <a:schemeClr val="tx1"/>
                </a:solidFill>
                <a:latin typeface="Arial" panose="020B0604020202020204" pitchFamily="34" charset="0"/>
              </a:defRPr>
            </a:lvl4pPr>
            <a:lvl5pPr eaLnBrk="0" fontAlgn="base" hangingPunct="0">
              <a:spcBef>
                <a:spcPct val="0"/>
              </a:spcBef>
              <a:spcAft>
                <a:spcPct val="0"/>
              </a:spcAft>
              <a:tabLst>
                <a:tab pos="4972050" algn="l"/>
              </a:tabLst>
              <a:defRPr>
                <a:solidFill>
                  <a:schemeClr val="tx1"/>
                </a:solidFill>
                <a:latin typeface="Arial" panose="020B0604020202020204" pitchFamily="34" charset="0"/>
              </a:defRPr>
            </a:lvl5pPr>
            <a:lvl6pPr eaLnBrk="0" fontAlgn="base" hangingPunct="0">
              <a:spcBef>
                <a:spcPct val="0"/>
              </a:spcBef>
              <a:spcAft>
                <a:spcPct val="0"/>
              </a:spcAft>
              <a:tabLst>
                <a:tab pos="4972050" algn="l"/>
              </a:tabLst>
              <a:defRPr>
                <a:solidFill>
                  <a:schemeClr val="tx1"/>
                </a:solidFill>
                <a:latin typeface="Arial" panose="020B0604020202020204" pitchFamily="34" charset="0"/>
              </a:defRPr>
            </a:lvl6pPr>
            <a:lvl7pPr eaLnBrk="0" fontAlgn="base" hangingPunct="0">
              <a:spcBef>
                <a:spcPct val="0"/>
              </a:spcBef>
              <a:spcAft>
                <a:spcPct val="0"/>
              </a:spcAft>
              <a:tabLst>
                <a:tab pos="4972050" algn="l"/>
              </a:tabLst>
              <a:defRPr>
                <a:solidFill>
                  <a:schemeClr val="tx1"/>
                </a:solidFill>
                <a:latin typeface="Arial" panose="020B0604020202020204" pitchFamily="34" charset="0"/>
              </a:defRPr>
            </a:lvl7pPr>
            <a:lvl8pPr eaLnBrk="0" fontAlgn="base" hangingPunct="0">
              <a:spcBef>
                <a:spcPct val="0"/>
              </a:spcBef>
              <a:spcAft>
                <a:spcPct val="0"/>
              </a:spcAft>
              <a:tabLst>
                <a:tab pos="4972050" algn="l"/>
              </a:tabLst>
              <a:defRPr>
                <a:solidFill>
                  <a:schemeClr val="tx1"/>
                </a:solidFill>
                <a:latin typeface="Arial" panose="020B0604020202020204" pitchFamily="34" charset="0"/>
              </a:defRPr>
            </a:lvl8pPr>
            <a:lvl9pPr eaLnBrk="0" fontAlgn="base" hangingPunct="0">
              <a:spcBef>
                <a:spcPct val="0"/>
              </a:spcBef>
              <a:spcAft>
                <a:spcPct val="0"/>
              </a:spcAft>
              <a:tabLst>
                <a:tab pos="49720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972050" algn="l"/>
              </a:tabLst>
            </a:pPr>
            <a:endPar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972050" algn="l"/>
              </a:tabLst>
            </a:pPr>
            <a:r>
              <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972050" algn="l"/>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Rectangle 50"/>
          <p:cNvSpPr>
            <a:spLocks noChangeArrowheads="1"/>
          </p:cNvSpPr>
          <p:nvPr/>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038475" algn="l"/>
              </a:tabLst>
              <a:defRPr>
                <a:solidFill>
                  <a:schemeClr val="tx1"/>
                </a:solidFill>
                <a:latin typeface="Arial" panose="020B0604020202020204" pitchFamily="34" charset="0"/>
              </a:defRPr>
            </a:lvl1pPr>
            <a:lvl2pPr eaLnBrk="0" fontAlgn="base" hangingPunct="0">
              <a:spcBef>
                <a:spcPct val="0"/>
              </a:spcBef>
              <a:spcAft>
                <a:spcPct val="0"/>
              </a:spcAft>
              <a:tabLst>
                <a:tab pos="3038475" algn="l"/>
              </a:tabLst>
              <a:defRPr>
                <a:solidFill>
                  <a:schemeClr val="tx1"/>
                </a:solidFill>
                <a:latin typeface="Arial" panose="020B0604020202020204" pitchFamily="34" charset="0"/>
              </a:defRPr>
            </a:lvl2pPr>
            <a:lvl3pPr eaLnBrk="0" fontAlgn="base" hangingPunct="0">
              <a:spcBef>
                <a:spcPct val="0"/>
              </a:spcBef>
              <a:spcAft>
                <a:spcPct val="0"/>
              </a:spcAft>
              <a:tabLst>
                <a:tab pos="3038475" algn="l"/>
              </a:tabLst>
              <a:defRPr>
                <a:solidFill>
                  <a:schemeClr val="tx1"/>
                </a:solidFill>
                <a:latin typeface="Arial" panose="020B0604020202020204" pitchFamily="34" charset="0"/>
              </a:defRPr>
            </a:lvl3pPr>
            <a:lvl4pPr eaLnBrk="0" fontAlgn="base" hangingPunct="0">
              <a:spcBef>
                <a:spcPct val="0"/>
              </a:spcBef>
              <a:spcAft>
                <a:spcPct val="0"/>
              </a:spcAft>
              <a:tabLst>
                <a:tab pos="3038475" algn="l"/>
              </a:tabLst>
              <a:defRPr>
                <a:solidFill>
                  <a:schemeClr val="tx1"/>
                </a:solidFill>
                <a:latin typeface="Arial" panose="020B0604020202020204" pitchFamily="34" charset="0"/>
              </a:defRPr>
            </a:lvl4pPr>
            <a:lvl5pPr eaLnBrk="0" fontAlgn="base" hangingPunct="0">
              <a:spcBef>
                <a:spcPct val="0"/>
              </a:spcBef>
              <a:spcAft>
                <a:spcPct val="0"/>
              </a:spcAft>
              <a:tabLst>
                <a:tab pos="3038475" algn="l"/>
              </a:tabLst>
              <a:defRPr>
                <a:solidFill>
                  <a:schemeClr val="tx1"/>
                </a:solidFill>
                <a:latin typeface="Arial" panose="020B0604020202020204" pitchFamily="34" charset="0"/>
              </a:defRPr>
            </a:lvl5pPr>
            <a:lvl6pPr eaLnBrk="0" fontAlgn="base" hangingPunct="0">
              <a:spcBef>
                <a:spcPct val="0"/>
              </a:spcBef>
              <a:spcAft>
                <a:spcPct val="0"/>
              </a:spcAft>
              <a:tabLst>
                <a:tab pos="3038475" algn="l"/>
              </a:tabLst>
              <a:defRPr>
                <a:solidFill>
                  <a:schemeClr val="tx1"/>
                </a:solidFill>
                <a:latin typeface="Arial" panose="020B0604020202020204" pitchFamily="34" charset="0"/>
              </a:defRPr>
            </a:lvl6pPr>
            <a:lvl7pPr eaLnBrk="0" fontAlgn="base" hangingPunct="0">
              <a:spcBef>
                <a:spcPct val="0"/>
              </a:spcBef>
              <a:spcAft>
                <a:spcPct val="0"/>
              </a:spcAft>
              <a:tabLst>
                <a:tab pos="3038475" algn="l"/>
              </a:tabLst>
              <a:defRPr>
                <a:solidFill>
                  <a:schemeClr val="tx1"/>
                </a:solidFill>
                <a:latin typeface="Arial" panose="020B0604020202020204" pitchFamily="34" charset="0"/>
              </a:defRPr>
            </a:lvl7pPr>
            <a:lvl8pPr eaLnBrk="0" fontAlgn="base" hangingPunct="0">
              <a:spcBef>
                <a:spcPct val="0"/>
              </a:spcBef>
              <a:spcAft>
                <a:spcPct val="0"/>
              </a:spcAft>
              <a:tabLst>
                <a:tab pos="3038475" algn="l"/>
              </a:tabLst>
              <a:defRPr>
                <a:solidFill>
                  <a:schemeClr val="tx1"/>
                </a:solidFill>
                <a:latin typeface="Arial" panose="020B0604020202020204" pitchFamily="34" charset="0"/>
              </a:defRPr>
            </a:lvl8pPr>
            <a:lvl9pPr eaLnBrk="0" fontAlgn="base" hangingPunct="0">
              <a:spcBef>
                <a:spcPct val="0"/>
              </a:spcBef>
              <a:spcAft>
                <a:spcPct val="0"/>
              </a:spcAft>
              <a:tabLst>
                <a:tab pos="30384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038475" algn="l"/>
              </a:tabLst>
            </a:pP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038475" algn="l"/>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038475" algn="l"/>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038475"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43" name="Straight Arrow Connector 42"/>
          <p:cNvCxnSpPr>
            <a:cxnSpLocks/>
          </p:cNvCxnSpPr>
          <p:nvPr/>
        </p:nvCxnSpPr>
        <p:spPr>
          <a:xfrm>
            <a:off x="9575797" y="4214018"/>
            <a:ext cx="3175" cy="33337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75634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54000"/>
            <a:ext cx="10020300" cy="927100"/>
          </a:xfrm>
        </p:spPr>
        <p:txBody>
          <a:bodyPr>
            <a:normAutofit fontScale="90000"/>
          </a:bodyPr>
          <a:lstStyle/>
          <a:p>
            <a:pPr algn="ctr"/>
            <a:r>
              <a:rPr lang="en-US" sz="5400" dirty="0"/>
              <a:t>Clarifying Common Misconceptions</a:t>
            </a:r>
          </a:p>
        </p:txBody>
      </p:sp>
      <p:sp>
        <p:nvSpPr>
          <p:cNvPr id="3" name="Content Placeholder 2"/>
          <p:cNvSpPr>
            <a:spLocks noGrp="1"/>
          </p:cNvSpPr>
          <p:nvPr>
            <p:ph idx="1"/>
          </p:nvPr>
        </p:nvSpPr>
        <p:spPr>
          <a:xfrm>
            <a:off x="677334" y="1320800"/>
            <a:ext cx="8835782" cy="5232401"/>
          </a:xfrm>
        </p:spPr>
        <p:txBody>
          <a:bodyPr>
            <a:normAutofit fontScale="92500" lnSpcReduction="10000"/>
          </a:bodyPr>
          <a:lstStyle/>
          <a:p>
            <a:r>
              <a:rPr lang="en-US" dirty="0"/>
              <a:t>Misconception:  10 days start over following the MDR</a:t>
            </a:r>
          </a:p>
          <a:p>
            <a:pPr lvl="1"/>
            <a:r>
              <a:rPr lang="en-US" dirty="0"/>
              <a:t>The “FAPE Free Zone” or “10 day rule” allows for 10 days of suspension without the requirement for the provision of FAPE.  Once those days are used </a:t>
            </a:r>
            <a:r>
              <a:rPr lang="en-US" b="1" dirty="0"/>
              <a:t>within a single school year</a:t>
            </a:r>
            <a:r>
              <a:rPr lang="en-US" dirty="0"/>
              <a:t>, (whether consecutively or cumulatively), students are entitled to FAPE for all subsequent suspensions.</a:t>
            </a:r>
          </a:p>
          <a:p>
            <a:pPr lvl="1"/>
            <a:r>
              <a:rPr lang="en-US" dirty="0"/>
              <a:t>If suspensions are becoming the norm rather than the exception, the IEP team should gather their data and convene an IEP review to determine what needs exist and what adjustments are necessary.</a:t>
            </a:r>
          </a:p>
          <a:p>
            <a:r>
              <a:rPr lang="en-US" dirty="0"/>
              <a:t>Misconception:  The hearing officer determines the location of services as a function of the LTS hearing</a:t>
            </a:r>
          </a:p>
          <a:p>
            <a:pPr lvl="1"/>
            <a:r>
              <a:rPr lang="en-US" dirty="0"/>
              <a:t>The hearing officer may determine the need for LTS, but the IEP team determines the placement.  Once placement is determined, the site contacts their assigned procedural specialist for location.</a:t>
            </a:r>
          </a:p>
          <a:p>
            <a:r>
              <a:rPr lang="en-US" dirty="0"/>
              <a:t>Misconception:  ISS doesn’t count toward the 10 days if special education services are provided</a:t>
            </a:r>
          </a:p>
          <a:p>
            <a:pPr lvl="1"/>
            <a:r>
              <a:rPr lang="en-US" dirty="0"/>
              <a:t>While consideration for ISS is an option to minimize the impact on the 10 FAPE FREE days, these days are not counted only if the student is:</a:t>
            </a:r>
          </a:p>
          <a:p>
            <a:pPr lvl="2"/>
            <a:r>
              <a:rPr lang="en-US" dirty="0"/>
              <a:t>“…afforded the opportunity to continue to appropriately progress in the general curriculum, continue to receive services as set forth in his or her IEP, and continue to participate with nondisabled peers to the extent he or she would in the current placement.”</a:t>
            </a:r>
          </a:p>
        </p:txBody>
      </p:sp>
    </p:spTree>
    <p:extLst>
      <p:ext uri="{BB962C8B-B14F-4D97-AF65-F5344CB8AC3E}">
        <p14:creationId xmlns:p14="http://schemas.microsoft.com/office/powerpoint/2010/main" val="3791128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254000"/>
            <a:ext cx="9944100" cy="1320800"/>
          </a:xfrm>
        </p:spPr>
        <p:txBody>
          <a:bodyPr>
            <a:normAutofit fontScale="90000"/>
          </a:bodyPr>
          <a:lstStyle/>
          <a:p>
            <a:pPr algn="ctr"/>
            <a:r>
              <a:rPr lang="en-US" sz="5400" dirty="0"/>
              <a:t>Clarifying Common Misconceptions</a:t>
            </a:r>
          </a:p>
        </p:txBody>
      </p:sp>
      <p:sp>
        <p:nvSpPr>
          <p:cNvPr id="3" name="Content Placeholder 2"/>
          <p:cNvSpPr>
            <a:spLocks noGrp="1"/>
          </p:cNvSpPr>
          <p:nvPr>
            <p:ph idx="1"/>
          </p:nvPr>
        </p:nvSpPr>
        <p:spPr>
          <a:xfrm>
            <a:off x="355600" y="1308100"/>
            <a:ext cx="9385300" cy="5143499"/>
          </a:xfrm>
        </p:spPr>
        <p:txBody>
          <a:bodyPr>
            <a:normAutofit/>
          </a:bodyPr>
          <a:lstStyle/>
          <a:p>
            <a:r>
              <a:rPr lang="en-US" dirty="0"/>
              <a:t>Misconception:  Parents have no recourse with regard to IAES decisions</a:t>
            </a:r>
          </a:p>
          <a:p>
            <a:pPr lvl="1"/>
            <a:r>
              <a:rPr lang="en-US" dirty="0"/>
              <a:t>Parents may not agree with the decision to move their student to the IAES assigned.  In this case, they DO have the right to appeal through an expedited due process hearing.  Parents are responsible to initiate this process in order to enact “Stay Put”. </a:t>
            </a:r>
          </a:p>
          <a:p>
            <a:r>
              <a:rPr lang="en-US" dirty="0"/>
              <a:t>Misconception:  If a parent disagrees with a placement decision, they can state that they want “Stay Put” and the student cannot be moved</a:t>
            </a:r>
          </a:p>
          <a:p>
            <a:pPr lvl="1"/>
            <a:r>
              <a:rPr lang="en-US" dirty="0"/>
              <a:t>“Stay Put” is a function of Due Process.  As such, parents must file due process in order for “Stay Put” to be enacted and the student to remain in the most recent placement.</a:t>
            </a:r>
          </a:p>
          <a:p>
            <a:r>
              <a:rPr lang="en-US" dirty="0"/>
              <a:t>Misconception:  Partial days and bus suspensions do not count toward the “10 days”</a:t>
            </a:r>
          </a:p>
          <a:p>
            <a:pPr lvl="1"/>
            <a:r>
              <a:rPr lang="en-US" dirty="0"/>
              <a:t>Partial days, (even those where a parent suggests or offers to pick up a student), DO count toward the 10 “FAPE FREE” days.  </a:t>
            </a:r>
          </a:p>
          <a:p>
            <a:pPr lvl="1"/>
            <a:r>
              <a:rPr lang="en-US" dirty="0"/>
              <a:t>Bus suspensions do count toward the 10 days if transportation is listed as a related service on the IEP.  In these instances, transportation is necessary for the student to access his/her FAPE.</a:t>
            </a:r>
          </a:p>
          <a:p>
            <a:pPr marL="0" indent="0">
              <a:buNone/>
            </a:pPr>
            <a:endParaRPr lang="en-US" dirty="0"/>
          </a:p>
        </p:txBody>
      </p:sp>
    </p:spTree>
    <p:extLst>
      <p:ext uri="{BB962C8B-B14F-4D97-AF65-F5344CB8AC3E}">
        <p14:creationId xmlns:p14="http://schemas.microsoft.com/office/powerpoint/2010/main" val="10587877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182</TotalTime>
  <Words>1031</Words>
  <Application>Microsoft Office PowerPoint</Application>
  <PresentationFormat>Widescreen</PresentationFormat>
  <Paragraphs>100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Trebuchet MS</vt:lpstr>
      <vt:lpstr>Wingdings 3</vt:lpstr>
      <vt:lpstr>Facet</vt:lpstr>
      <vt:lpstr>Navigating Discipline,  IDEA, and the  Manifestation Determination Review</vt:lpstr>
      <vt:lpstr>IDEA and Discipline</vt:lpstr>
      <vt:lpstr>Suspension: 10 days and beyond</vt:lpstr>
      <vt:lpstr>The “Big 3”</vt:lpstr>
      <vt:lpstr>Clarifying Common Misconceptions</vt:lpstr>
      <vt:lpstr>Clarifying Common Misconceptions</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Marshall, Kymberly</dc:creator>
  <cp:lastModifiedBy>Strobel, Stephanie</cp:lastModifiedBy>
  <cp:revision>22</cp:revision>
  <dcterms:created xsi:type="dcterms:W3CDTF">2017-06-26T19:08:27Z</dcterms:created>
  <dcterms:modified xsi:type="dcterms:W3CDTF">2021-07-14T21:40:15Z</dcterms:modified>
</cp:coreProperties>
</file>