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89" r:id="rId6"/>
    <p:sldId id="257" r:id="rId7"/>
    <p:sldId id="259" r:id="rId8"/>
    <p:sldId id="261" r:id="rId9"/>
    <p:sldId id="275" r:id="rId10"/>
    <p:sldId id="270" r:id="rId11"/>
    <p:sldId id="260" r:id="rId12"/>
    <p:sldId id="262" r:id="rId13"/>
    <p:sldId id="263" r:id="rId14"/>
    <p:sldId id="264" r:id="rId15"/>
    <p:sldId id="265" r:id="rId16"/>
    <p:sldId id="266" r:id="rId17"/>
    <p:sldId id="267" r:id="rId18"/>
    <p:sldId id="322" r:id="rId19"/>
    <p:sldId id="268" r:id="rId20"/>
    <p:sldId id="269" r:id="rId21"/>
    <p:sldId id="258" r:id="rId22"/>
    <p:sldId id="271" r:id="rId23"/>
    <p:sldId id="297" r:id="rId24"/>
    <p:sldId id="272" r:id="rId25"/>
    <p:sldId id="295" r:id="rId26"/>
    <p:sldId id="294" r:id="rId27"/>
    <p:sldId id="273" r:id="rId28"/>
    <p:sldId id="296" r:id="rId29"/>
    <p:sldId id="300" r:id="rId30"/>
    <p:sldId id="301" r:id="rId31"/>
    <p:sldId id="278" r:id="rId32"/>
    <p:sldId id="323" r:id="rId33"/>
    <p:sldId id="279" r:id="rId34"/>
    <p:sldId id="280" r:id="rId35"/>
    <p:sldId id="281" r:id="rId36"/>
    <p:sldId id="282" r:id="rId37"/>
    <p:sldId id="288" r:id="rId38"/>
    <p:sldId id="283" r:id="rId39"/>
    <p:sldId id="284" r:id="rId40"/>
    <p:sldId id="285" r:id="rId41"/>
    <p:sldId id="286" r:id="rId42"/>
    <p:sldId id="302" r:id="rId43"/>
    <p:sldId id="290" r:id="rId44"/>
    <p:sldId id="291" r:id="rId45"/>
    <p:sldId id="292" r:id="rId46"/>
    <p:sldId id="324" r:id="rId47"/>
    <p:sldId id="318" r:id="rId48"/>
    <p:sldId id="304" r:id="rId49"/>
    <p:sldId id="306" r:id="rId50"/>
    <p:sldId id="320" r:id="rId51"/>
    <p:sldId id="305" r:id="rId52"/>
    <p:sldId id="307" r:id="rId53"/>
    <p:sldId id="299" r:id="rId54"/>
    <p:sldId id="309" r:id="rId55"/>
    <p:sldId id="308" r:id="rId56"/>
    <p:sldId id="310" r:id="rId57"/>
    <p:sldId id="311" r:id="rId58"/>
    <p:sldId id="312" r:id="rId59"/>
    <p:sldId id="313" r:id="rId60"/>
    <p:sldId id="293" r:id="rId61"/>
    <p:sldId id="303" r:id="rId62"/>
    <p:sldId id="314" r:id="rId63"/>
    <p:sldId id="315" r:id="rId64"/>
    <p:sldId id="317" r:id="rId65"/>
    <p:sldId id="442" r:id="rId66"/>
    <p:sldId id="443" r:id="rId67"/>
    <p:sldId id="325" r:id="rId68"/>
    <p:sldId id="319"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94EE9-FA3B-4EC7-B31F-EC88B1F72F04}" v="10" dt="2023-09-21T18:23:39.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A96F5-C80C-400C-ACA0-F3304B70143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D97D8C3-02EE-485F-8CE8-B8F577DB753C}">
      <dgm:prSet/>
      <dgm:spPr/>
      <dgm:t>
        <a:bodyPr/>
        <a:lstStyle/>
        <a:p>
          <a:r>
            <a:rPr lang="en-US" b="0" i="0"/>
            <a:t>Information captured in the Transfer MET should be stated </a:t>
          </a:r>
          <a:r>
            <a:rPr lang="en-US" b="1" i="0" u="sng"/>
            <a:t>exactly</a:t>
          </a:r>
          <a:r>
            <a:rPr lang="en-US" b="0" i="0"/>
            <a:t> as it appears on the out of district MET</a:t>
          </a:r>
          <a:endParaRPr lang="en-US"/>
        </a:p>
      </dgm:t>
    </dgm:pt>
    <dgm:pt modelId="{87F33EA6-AD89-4D0D-9DAA-3F093515D27E}" type="parTrans" cxnId="{11ED3423-474B-4E0D-B10E-945C95D21304}">
      <dgm:prSet/>
      <dgm:spPr/>
      <dgm:t>
        <a:bodyPr/>
        <a:lstStyle/>
        <a:p>
          <a:endParaRPr lang="en-US"/>
        </a:p>
      </dgm:t>
    </dgm:pt>
    <dgm:pt modelId="{690D7708-224B-4F7C-8594-D3AC8733169B}" type="sibTrans" cxnId="{11ED3423-474B-4E0D-B10E-945C95D21304}">
      <dgm:prSet/>
      <dgm:spPr/>
      <dgm:t>
        <a:bodyPr/>
        <a:lstStyle/>
        <a:p>
          <a:endParaRPr lang="en-US"/>
        </a:p>
      </dgm:t>
    </dgm:pt>
    <dgm:pt modelId="{D595E053-5C5C-4E8E-B348-1042A6E0E04B}">
      <dgm:prSet/>
      <dgm:spPr/>
      <dgm:t>
        <a:bodyPr/>
        <a:lstStyle/>
        <a:p>
          <a:r>
            <a:rPr lang="en-US" b="0" i="0"/>
            <a:t>No changes should be made to the information when entering it in the Transfer MET</a:t>
          </a:r>
          <a:endParaRPr lang="en-US"/>
        </a:p>
      </dgm:t>
    </dgm:pt>
    <dgm:pt modelId="{F1E0BCBE-0022-444A-A064-900BA7FA3740}" type="parTrans" cxnId="{94D36B63-F659-4639-94AF-52A738DDFC80}">
      <dgm:prSet/>
      <dgm:spPr/>
      <dgm:t>
        <a:bodyPr/>
        <a:lstStyle/>
        <a:p>
          <a:endParaRPr lang="en-US"/>
        </a:p>
      </dgm:t>
    </dgm:pt>
    <dgm:pt modelId="{2ECB0EFB-6A0D-4F2F-B2BE-9DACF287ACA3}" type="sibTrans" cxnId="{94D36B63-F659-4639-94AF-52A738DDFC80}">
      <dgm:prSet/>
      <dgm:spPr/>
      <dgm:t>
        <a:bodyPr/>
        <a:lstStyle/>
        <a:p>
          <a:endParaRPr lang="en-US"/>
        </a:p>
      </dgm:t>
    </dgm:pt>
    <dgm:pt modelId="{70001358-8E0B-4990-B9F3-84CE4D24CD52}" type="pres">
      <dgm:prSet presAssocID="{5EAA96F5-C80C-400C-ACA0-F3304B701437}" presName="linear" presStyleCnt="0">
        <dgm:presLayoutVars>
          <dgm:animLvl val="lvl"/>
          <dgm:resizeHandles val="exact"/>
        </dgm:presLayoutVars>
      </dgm:prSet>
      <dgm:spPr/>
    </dgm:pt>
    <dgm:pt modelId="{3B5AD9D0-EBB6-4D88-86EE-53AFE11F4A12}" type="pres">
      <dgm:prSet presAssocID="{2D97D8C3-02EE-485F-8CE8-B8F577DB753C}" presName="parentText" presStyleLbl="node1" presStyleIdx="0" presStyleCnt="2">
        <dgm:presLayoutVars>
          <dgm:chMax val="0"/>
          <dgm:bulletEnabled val="1"/>
        </dgm:presLayoutVars>
      </dgm:prSet>
      <dgm:spPr/>
    </dgm:pt>
    <dgm:pt modelId="{EB86298F-19EF-4BA5-9A2F-BD1A6D6F4D14}" type="pres">
      <dgm:prSet presAssocID="{690D7708-224B-4F7C-8594-D3AC8733169B}" presName="spacer" presStyleCnt="0"/>
      <dgm:spPr/>
    </dgm:pt>
    <dgm:pt modelId="{C3A79C95-4296-4EBE-A68E-0B36312D4119}" type="pres">
      <dgm:prSet presAssocID="{D595E053-5C5C-4E8E-B348-1042A6E0E04B}" presName="parentText" presStyleLbl="node1" presStyleIdx="1" presStyleCnt="2">
        <dgm:presLayoutVars>
          <dgm:chMax val="0"/>
          <dgm:bulletEnabled val="1"/>
        </dgm:presLayoutVars>
      </dgm:prSet>
      <dgm:spPr/>
    </dgm:pt>
  </dgm:ptLst>
  <dgm:cxnLst>
    <dgm:cxn modelId="{0E8C9A10-B02B-45CA-B42B-838B2678EAB9}" type="presOf" srcId="{5EAA96F5-C80C-400C-ACA0-F3304B701437}" destId="{70001358-8E0B-4990-B9F3-84CE4D24CD52}" srcOrd="0" destOrd="0" presId="urn:microsoft.com/office/officeart/2005/8/layout/vList2"/>
    <dgm:cxn modelId="{11ED3423-474B-4E0D-B10E-945C95D21304}" srcId="{5EAA96F5-C80C-400C-ACA0-F3304B701437}" destId="{2D97D8C3-02EE-485F-8CE8-B8F577DB753C}" srcOrd="0" destOrd="0" parTransId="{87F33EA6-AD89-4D0D-9DAA-3F093515D27E}" sibTransId="{690D7708-224B-4F7C-8594-D3AC8733169B}"/>
    <dgm:cxn modelId="{94D36B63-F659-4639-94AF-52A738DDFC80}" srcId="{5EAA96F5-C80C-400C-ACA0-F3304B701437}" destId="{D595E053-5C5C-4E8E-B348-1042A6E0E04B}" srcOrd="1" destOrd="0" parTransId="{F1E0BCBE-0022-444A-A064-900BA7FA3740}" sibTransId="{2ECB0EFB-6A0D-4F2F-B2BE-9DACF287ACA3}"/>
    <dgm:cxn modelId="{023D4C50-7D73-48EF-81DA-FDE59A64D19A}" type="presOf" srcId="{D595E053-5C5C-4E8E-B348-1042A6E0E04B}" destId="{C3A79C95-4296-4EBE-A68E-0B36312D4119}" srcOrd="0" destOrd="0" presId="urn:microsoft.com/office/officeart/2005/8/layout/vList2"/>
    <dgm:cxn modelId="{6E7609BC-216C-44BD-AE4B-742FBD79A3DA}" type="presOf" srcId="{2D97D8C3-02EE-485F-8CE8-B8F577DB753C}" destId="{3B5AD9D0-EBB6-4D88-86EE-53AFE11F4A12}" srcOrd="0" destOrd="0" presId="urn:microsoft.com/office/officeart/2005/8/layout/vList2"/>
    <dgm:cxn modelId="{36F90261-36A7-42C1-9AD0-46BE6FC5FFDA}" type="presParOf" srcId="{70001358-8E0B-4990-B9F3-84CE4D24CD52}" destId="{3B5AD9D0-EBB6-4D88-86EE-53AFE11F4A12}" srcOrd="0" destOrd="0" presId="urn:microsoft.com/office/officeart/2005/8/layout/vList2"/>
    <dgm:cxn modelId="{9A184D21-5553-4743-B3E2-0FDF32C941F2}" type="presParOf" srcId="{70001358-8E0B-4990-B9F3-84CE4D24CD52}" destId="{EB86298F-19EF-4BA5-9A2F-BD1A6D6F4D14}" srcOrd="1" destOrd="0" presId="urn:microsoft.com/office/officeart/2005/8/layout/vList2"/>
    <dgm:cxn modelId="{2E340056-EE76-4830-B402-4BFFC1076A6D}" type="presParOf" srcId="{70001358-8E0B-4990-B9F3-84CE4D24CD52}" destId="{C3A79C95-4296-4EBE-A68E-0B36312D411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AD9D0-EBB6-4D88-86EE-53AFE11F4A12}">
      <dsp:nvSpPr>
        <dsp:cNvPr id="0" name=""/>
        <dsp:cNvSpPr/>
      </dsp:nvSpPr>
      <dsp:spPr>
        <a:xfrm>
          <a:off x="0" y="19386"/>
          <a:ext cx="10227748" cy="1193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Information captured in the Transfer MET should be stated </a:t>
          </a:r>
          <a:r>
            <a:rPr lang="en-US" sz="3000" b="1" i="0" u="sng" kern="1200"/>
            <a:t>exactly</a:t>
          </a:r>
          <a:r>
            <a:rPr lang="en-US" sz="3000" b="0" i="0" kern="1200"/>
            <a:t> as it appears on the out of district MET</a:t>
          </a:r>
          <a:endParaRPr lang="en-US" sz="3000" kern="1200"/>
        </a:p>
      </dsp:txBody>
      <dsp:txXfrm>
        <a:off x="58257" y="77643"/>
        <a:ext cx="10111234" cy="1076886"/>
      </dsp:txXfrm>
    </dsp:sp>
    <dsp:sp modelId="{C3A79C95-4296-4EBE-A68E-0B36312D4119}">
      <dsp:nvSpPr>
        <dsp:cNvPr id="0" name=""/>
        <dsp:cNvSpPr/>
      </dsp:nvSpPr>
      <dsp:spPr>
        <a:xfrm>
          <a:off x="0" y="1299186"/>
          <a:ext cx="10227748" cy="1193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No changes should be made to the information when entering it in the Transfer MET</a:t>
          </a:r>
          <a:endParaRPr lang="en-US" sz="3000" kern="1200"/>
        </a:p>
      </dsp:txBody>
      <dsp:txXfrm>
        <a:off x="58257" y="1357443"/>
        <a:ext cx="10111234" cy="1076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9/21/2023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9/21/2023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9/21/2023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9/21/2023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mailto:craig.jane@cusd80.com"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localitytokens.info/roadmap/"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341" y="1632142"/>
            <a:ext cx="8825658" cy="2677648"/>
          </a:xfrm>
        </p:spPr>
        <p:txBody>
          <a:bodyPr/>
          <a:lstStyle/>
          <a:p>
            <a:r>
              <a:rPr lang="en-US" dirty="0"/>
              <a:t>MET Module</a:t>
            </a:r>
          </a:p>
        </p:txBody>
      </p:sp>
      <p:sp>
        <p:nvSpPr>
          <p:cNvPr id="3" name="Subtitle 2"/>
          <p:cNvSpPr>
            <a:spLocks noGrp="1"/>
          </p:cNvSpPr>
          <p:nvPr>
            <p:ph type="subTitle" idx="1"/>
          </p:nvPr>
        </p:nvSpPr>
        <p:spPr>
          <a:xfrm>
            <a:off x="1128978" y="4431016"/>
            <a:ext cx="8825658" cy="861420"/>
          </a:xfrm>
        </p:spPr>
        <p:txBody>
          <a:bodyPr/>
          <a:lstStyle/>
          <a:p>
            <a:r>
              <a:rPr lang="en-US" sz="2000" dirty="0"/>
              <a:t>From Initial Referral to </a:t>
            </a:r>
            <a:endParaRPr lang="en-US" sz="2000" b="1" dirty="0"/>
          </a:p>
          <a:p>
            <a:r>
              <a:rPr lang="en-US" sz="2000" dirty="0"/>
              <a:t>Eligibility determination </a:t>
            </a:r>
            <a:endParaRPr lang="en-US" sz="2000" b="1" dirty="0"/>
          </a:p>
        </p:txBody>
      </p:sp>
      <p:pic>
        <p:nvPicPr>
          <p:cNvPr id="1026" name="Picture 2" descr="See the source image">
            <a:extLst>
              <a:ext uri="{FF2B5EF4-FFF2-40B4-BE49-F238E27FC236}">
                <a16:creationId xmlns:a16="http://schemas.microsoft.com/office/drawing/2014/main" id="{694CC9F0-3733-AD6D-839F-77975625B1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32"/>
          <a:stretch/>
        </p:blipFill>
        <p:spPr bwMode="auto">
          <a:xfrm>
            <a:off x="7398327" y="1632753"/>
            <a:ext cx="3942608" cy="414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00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1835" y="1076775"/>
            <a:ext cx="5607562" cy="5193581"/>
          </a:xfrm>
          <a:prstGeom prst="rect">
            <a:avLst/>
          </a:prstGeom>
        </p:spPr>
      </p:pic>
      <p:sp>
        <p:nvSpPr>
          <p:cNvPr id="8" name="TextBox 7"/>
          <p:cNvSpPr txBox="1"/>
          <p:nvPr/>
        </p:nvSpPr>
        <p:spPr>
          <a:xfrm>
            <a:off x="7098276" y="1205043"/>
            <a:ext cx="4135823" cy="2585323"/>
          </a:xfrm>
          <a:prstGeom prst="rect">
            <a:avLst/>
          </a:prstGeom>
          <a:noFill/>
          <a:ln w="19050">
            <a:solidFill>
              <a:schemeClr val="accent4"/>
            </a:solidFill>
          </a:ln>
        </p:spPr>
        <p:txBody>
          <a:bodyPr wrap="square" lIns="91440" tIns="45720" rIns="91440" bIns="45720" rtlCol="0" anchor="t">
            <a:spAutoFit/>
          </a:bodyPr>
          <a:lstStyle/>
          <a:p>
            <a:r>
              <a:rPr lang="en-US" b="1" dirty="0">
                <a:solidFill>
                  <a:schemeClr val="accent4"/>
                </a:solidFill>
              </a:rPr>
              <a:t>B: </a:t>
            </a:r>
            <a:r>
              <a:rPr lang="en-US" dirty="0">
                <a:solidFill>
                  <a:schemeClr val="accent4"/>
                </a:solidFill>
              </a:rPr>
              <a:t>This should reflect any information relevant to the student’s educational history</a:t>
            </a:r>
          </a:p>
          <a:p>
            <a:endParaRPr lang="en-US" dirty="0">
              <a:solidFill>
                <a:schemeClr val="accent4"/>
              </a:solidFill>
            </a:endParaRPr>
          </a:p>
          <a:p>
            <a:pPr algn="ctr"/>
            <a:r>
              <a:rPr lang="en-US" dirty="0">
                <a:solidFill>
                  <a:schemeClr val="accent4"/>
                </a:solidFill>
              </a:rPr>
              <a:t>**For preschool this may reflect attendance to childcare or participation in a private preschool program or other activities with typically developing peers**</a:t>
            </a:r>
          </a:p>
        </p:txBody>
      </p:sp>
      <p:sp>
        <p:nvSpPr>
          <p:cNvPr id="9" name="Oval 8"/>
          <p:cNvSpPr/>
          <p:nvPr/>
        </p:nvSpPr>
        <p:spPr>
          <a:xfrm>
            <a:off x="469986" y="987971"/>
            <a:ext cx="2525463" cy="45973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224758" y="6270356"/>
            <a:ext cx="1383260"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§300.305(a)(1)(</a:t>
            </a:r>
            <a:r>
              <a:rPr lang="en-US" sz="1000" dirty="0" err="1">
                <a:solidFill>
                  <a:srgbClr val="000000"/>
                </a:solidFill>
                <a:latin typeface="Calibri" panose="020F0502020204030204" pitchFamily="34" charset="0"/>
              </a:rPr>
              <a:t>i</a:t>
            </a:r>
            <a:r>
              <a:rPr lang="en-US" sz="1000" dirty="0">
                <a:solidFill>
                  <a:srgbClr val="000000"/>
                </a:solidFill>
                <a:latin typeface="Calibri" panose="020F0502020204030204" pitchFamily="34" charset="0"/>
              </a:rPr>
              <a:t>) </a:t>
            </a:r>
            <a:r>
              <a:rPr lang="en-US" sz="800" dirty="0">
                <a:solidFill>
                  <a:srgbClr val="000000"/>
                </a:solidFill>
                <a:latin typeface="Calibri" panose="020F0502020204030204" pitchFamily="34" charset="0"/>
              </a:rPr>
              <a:t>	</a:t>
            </a:r>
          </a:p>
        </p:txBody>
      </p:sp>
      <p:sp>
        <p:nvSpPr>
          <p:cNvPr id="15" name="Title 1"/>
          <p:cNvSpPr>
            <a:spLocks noGrp="1"/>
          </p:cNvSpPr>
          <p:nvPr>
            <p:ph type="title"/>
          </p:nvPr>
        </p:nvSpPr>
        <p:spPr>
          <a:xfrm>
            <a:off x="850153" y="374069"/>
            <a:ext cx="8761413" cy="706964"/>
          </a:xfrm>
        </p:spPr>
        <p:txBody>
          <a:bodyPr/>
          <a:lstStyle/>
          <a:p>
            <a:r>
              <a:rPr lang="en-US" dirty="0"/>
              <a:t>Background (E2)</a:t>
            </a:r>
          </a:p>
        </p:txBody>
      </p:sp>
      <p:sp>
        <p:nvSpPr>
          <p:cNvPr id="17" name="TextBox 16"/>
          <p:cNvSpPr txBox="1"/>
          <p:nvPr/>
        </p:nvSpPr>
        <p:spPr>
          <a:xfrm>
            <a:off x="6743226" y="4032254"/>
            <a:ext cx="4864792" cy="1754326"/>
          </a:xfrm>
          <a:prstGeom prst="rect">
            <a:avLst/>
          </a:prstGeom>
          <a:noFill/>
          <a:ln w="19050">
            <a:solidFill>
              <a:schemeClr val="accent1"/>
            </a:solidFill>
          </a:ln>
        </p:spPr>
        <p:txBody>
          <a:bodyPr wrap="square" lIns="91440" tIns="45720" rIns="91440" bIns="45720" rtlCol="0" anchor="t">
            <a:spAutoFit/>
          </a:bodyPr>
          <a:lstStyle/>
          <a:p>
            <a:r>
              <a:rPr lang="en-US" b="1" dirty="0">
                <a:solidFill>
                  <a:schemeClr val="accent1">
                    <a:lumMod val="75000"/>
                  </a:schemeClr>
                </a:solidFill>
              </a:rPr>
              <a:t>C: </a:t>
            </a:r>
            <a:r>
              <a:rPr lang="en-US" dirty="0">
                <a:solidFill>
                  <a:schemeClr val="accent1">
                    <a:lumMod val="75000"/>
                  </a:schemeClr>
                </a:solidFill>
              </a:rPr>
              <a:t>Document all previous evaluations/assessments for the child</a:t>
            </a:r>
          </a:p>
          <a:p>
            <a:endParaRPr lang="en-US" dirty="0">
              <a:solidFill>
                <a:schemeClr val="accent1">
                  <a:lumMod val="75000"/>
                </a:schemeClr>
              </a:solidFill>
            </a:endParaRPr>
          </a:p>
          <a:p>
            <a:r>
              <a:rPr lang="en-US" dirty="0">
                <a:solidFill>
                  <a:schemeClr val="accent1">
                    <a:lumMod val="75000"/>
                  </a:schemeClr>
                </a:solidFill>
              </a:rPr>
              <a:t>Ensure each box is selected (    ) for areas that include information so it will print in the report.</a:t>
            </a:r>
          </a:p>
        </p:txBody>
      </p:sp>
      <p:sp>
        <p:nvSpPr>
          <p:cNvPr id="12" name="Oval 11"/>
          <p:cNvSpPr/>
          <p:nvPr/>
        </p:nvSpPr>
        <p:spPr>
          <a:xfrm>
            <a:off x="571835" y="4156840"/>
            <a:ext cx="3138317" cy="45973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0071926" y="4954277"/>
            <a:ext cx="219075" cy="209550"/>
          </a:xfrm>
          <a:prstGeom prst="rect">
            <a:avLst/>
          </a:prstGeom>
        </p:spPr>
      </p:pic>
    </p:spTree>
    <p:extLst>
      <p:ext uri="{BB962C8B-B14F-4D97-AF65-F5344CB8AC3E}">
        <p14:creationId xmlns:p14="http://schemas.microsoft.com/office/powerpoint/2010/main" val="206289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042052-ABFC-5A91-A44F-501503CC797D}"/>
              </a:ext>
            </a:extLst>
          </p:cNvPr>
          <p:cNvPicPr>
            <a:picLocks noChangeAspect="1"/>
          </p:cNvPicPr>
          <p:nvPr/>
        </p:nvPicPr>
        <p:blipFill>
          <a:blip r:embed="rId2"/>
          <a:stretch>
            <a:fillRect/>
          </a:stretch>
        </p:blipFill>
        <p:spPr>
          <a:xfrm>
            <a:off x="4876800" y="1462471"/>
            <a:ext cx="6915150" cy="2352675"/>
          </a:xfrm>
          <a:prstGeom prst="rect">
            <a:avLst/>
          </a:prstGeom>
          <a:ln w="19050">
            <a:solidFill>
              <a:schemeClr val="accent6">
                <a:lumMod val="75000"/>
              </a:schemeClr>
            </a:solidFill>
          </a:ln>
        </p:spPr>
      </p:pic>
      <p:pic>
        <p:nvPicPr>
          <p:cNvPr id="5" name="Picture 4"/>
          <p:cNvPicPr>
            <a:picLocks noChangeAspect="1"/>
          </p:cNvPicPr>
          <p:nvPr/>
        </p:nvPicPr>
        <p:blipFill>
          <a:blip r:embed="rId3"/>
          <a:stretch>
            <a:fillRect/>
          </a:stretch>
        </p:blipFill>
        <p:spPr>
          <a:xfrm>
            <a:off x="814550" y="1131112"/>
            <a:ext cx="5008181" cy="5172140"/>
          </a:xfrm>
          <a:prstGeom prst="rect">
            <a:avLst/>
          </a:prstGeom>
        </p:spPr>
      </p:pic>
      <p:sp>
        <p:nvSpPr>
          <p:cNvPr id="8" name="Title 1"/>
          <p:cNvSpPr>
            <a:spLocks noGrp="1"/>
          </p:cNvSpPr>
          <p:nvPr>
            <p:ph type="title"/>
          </p:nvPr>
        </p:nvSpPr>
        <p:spPr>
          <a:xfrm>
            <a:off x="814550" y="469765"/>
            <a:ext cx="8761413" cy="706964"/>
          </a:xfrm>
        </p:spPr>
        <p:txBody>
          <a:bodyPr/>
          <a:lstStyle/>
          <a:p>
            <a:r>
              <a:rPr lang="en-US" dirty="0"/>
              <a:t>     Collected/Current </a:t>
            </a:r>
            <a:r>
              <a:rPr lang="en-US" dirty="0">
                <a:solidFill>
                  <a:schemeClr val="tx2"/>
                </a:solidFill>
              </a:rPr>
              <a:t>Data (E3)</a:t>
            </a:r>
          </a:p>
        </p:txBody>
      </p:sp>
      <p:sp>
        <p:nvSpPr>
          <p:cNvPr id="10" name="TextBox 9"/>
          <p:cNvSpPr txBox="1"/>
          <p:nvPr/>
        </p:nvSpPr>
        <p:spPr>
          <a:xfrm>
            <a:off x="7707366" y="4152072"/>
            <a:ext cx="3526221" cy="1477328"/>
          </a:xfrm>
          <a:prstGeom prst="rect">
            <a:avLst/>
          </a:prstGeom>
          <a:noFill/>
          <a:ln w="19050">
            <a:solidFill>
              <a:schemeClr val="accent3"/>
            </a:solidFill>
          </a:ln>
        </p:spPr>
        <p:txBody>
          <a:bodyPr wrap="square" rtlCol="0">
            <a:spAutoFit/>
          </a:bodyPr>
          <a:lstStyle/>
          <a:p>
            <a:r>
              <a:rPr lang="en-US" dirty="0">
                <a:solidFill>
                  <a:schemeClr val="accent3"/>
                </a:solidFill>
              </a:rPr>
              <a:t>CDA (Preschool) Initial MET does </a:t>
            </a:r>
            <a:r>
              <a:rPr lang="en-US" b="1" dirty="0">
                <a:solidFill>
                  <a:schemeClr val="accent3"/>
                </a:solidFill>
              </a:rPr>
              <a:t>not</a:t>
            </a:r>
            <a:r>
              <a:rPr lang="en-US" dirty="0">
                <a:solidFill>
                  <a:schemeClr val="accent3"/>
                </a:solidFill>
              </a:rPr>
              <a:t> display “Current State Standardized Test Results” as this is not required at this age</a:t>
            </a:r>
          </a:p>
        </p:txBody>
      </p:sp>
      <p:cxnSp>
        <p:nvCxnSpPr>
          <p:cNvPr id="14" name="Straight Connector 13"/>
          <p:cNvCxnSpPr/>
          <p:nvPr/>
        </p:nvCxnSpPr>
        <p:spPr>
          <a:xfrm>
            <a:off x="4876800" y="4592203"/>
            <a:ext cx="2596055" cy="42628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11916" y="5018492"/>
            <a:ext cx="1460939" cy="88583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14550" y="1332387"/>
            <a:ext cx="2601312" cy="50568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91928" y="6303252"/>
            <a:ext cx="1220206" cy="246221"/>
          </a:xfrm>
          <a:prstGeom prst="rect">
            <a:avLst/>
          </a:prstGeom>
        </p:spPr>
        <p:txBody>
          <a:bodyPr wrap="none">
            <a:spAutoFit/>
          </a:bodyPr>
          <a:lstStyle/>
          <a:p>
            <a:r>
              <a:rPr lang="en-US" sz="1000" dirty="0"/>
              <a:t>§300.305(a)(1)(ii)</a:t>
            </a:r>
          </a:p>
        </p:txBody>
      </p:sp>
      <p:cxnSp>
        <p:nvCxnSpPr>
          <p:cNvPr id="11" name="Straight Connector 10">
            <a:extLst>
              <a:ext uri="{FF2B5EF4-FFF2-40B4-BE49-F238E27FC236}">
                <a16:creationId xmlns:a16="http://schemas.microsoft.com/office/drawing/2014/main" id="{DF489296-C7B9-7B50-FD46-130D91F09480}"/>
              </a:ext>
            </a:extLst>
          </p:cNvPr>
          <p:cNvCxnSpPr>
            <a:cxnSpLocks/>
          </p:cNvCxnSpPr>
          <p:nvPr/>
        </p:nvCxnSpPr>
        <p:spPr>
          <a:xfrm>
            <a:off x="9322420" y="2308302"/>
            <a:ext cx="216333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A5E299E-D3B5-BDF8-8A08-6383C35E18D8}"/>
              </a:ext>
            </a:extLst>
          </p:cNvPr>
          <p:cNvCxnSpPr>
            <a:cxnSpLocks/>
          </p:cNvCxnSpPr>
          <p:nvPr/>
        </p:nvCxnSpPr>
        <p:spPr>
          <a:xfrm>
            <a:off x="6498212" y="2460702"/>
            <a:ext cx="883895"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78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b="47383"/>
          <a:stretch/>
        </p:blipFill>
        <p:spPr>
          <a:xfrm>
            <a:off x="633961" y="1086860"/>
            <a:ext cx="5119152" cy="3130967"/>
          </a:xfrm>
          <a:prstGeom prst="rect">
            <a:avLst/>
          </a:prstGeom>
        </p:spPr>
      </p:pic>
      <p:pic>
        <p:nvPicPr>
          <p:cNvPr id="2" name="Picture 1"/>
          <p:cNvPicPr>
            <a:picLocks noChangeAspect="1"/>
          </p:cNvPicPr>
          <p:nvPr/>
        </p:nvPicPr>
        <p:blipFill>
          <a:blip r:embed="rId2"/>
          <a:stretch>
            <a:fillRect/>
          </a:stretch>
        </p:blipFill>
        <p:spPr>
          <a:xfrm>
            <a:off x="6110084" y="1060251"/>
            <a:ext cx="4597800" cy="5344510"/>
          </a:xfrm>
          <a:prstGeom prst="rect">
            <a:avLst/>
          </a:prstGeom>
        </p:spPr>
      </p:pic>
      <p:sp>
        <p:nvSpPr>
          <p:cNvPr id="8" name="Title 1"/>
          <p:cNvSpPr>
            <a:spLocks noGrp="1"/>
          </p:cNvSpPr>
          <p:nvPr>
            <p:ph type="title"/>
          </p:nvPr>
        </p:nvSpPr>
        <p:spPr>
          <a:xfrm>
            <a:off x="950803" y="328114"/>
            <a:ext cx="8126727" cy="716139"/>
          </a:xfrm>
        </p:spPr>
        <p:txBody>
          <a:bodyPr>
            <a:normAutofit/>
          </a:bodyPr>
          <a:lstStyle/>
          <a:p>
            <a:r>
              <a:rPr lang="en-US" dirty="0"/>
              <a:t>     Collected/Current </a:t>
            </a:r>
            <a:r>
              <a:rPr lang="en-US" dirty="0">
                <a:solidFill>
                  <a:schemeClr val="tx2"/>
                </a:solidFill>
              </a:rPr>
              <a:t>Data (E3)</a:t>
            </a:r>
          </a:p>
        </p:txBody>
      </p:sp>
      <p:sp>
        <p:nvSpPr>
          <p:cNvPr id="10" name="TextBox 9"/>
          <p:cNvSpPr txBox="1"/>
          <p:nvPr/>
        </p:nvSpPr>
        <p:spPr>
          <a:xfrm>
            <a:off x="8509435" y="4493405"/>
            <a:ext cx="3207626" cy="2308324"/>
          </a:xfrm>
          <a:prstGeom prst="rect">
            <a:avLst/>
          </a:prstGeom>
          <a:solidFill>
            <a:schemeClr val="bg1">
              <a:lumMod val="95000"/>
            </a:schemeClr>
          </a:solidFill>
          <a:ln w="19050">
            <a:solidFill>
              <a:schemeClr val="accent4"/>
            </a:solidFill>
          </a:ln>
        </p:spPr>
        <p:txBody>
          <a:bodyPr wrap="square" lIns="91440" tIns="45720" rIns="91440" bIns="45720" rtlCol="0" anchor="t">
            <a:spAutoFit/>
          </a:bodyPr>
          <a:lstStyle/>
          <a:p>
            <a:r>
              <a:rPr lang="en-US" dirty="0">
                <a:solidFill>
                  <a:schemeClr val="accent4"/>
                </a:solidFill>
              </a:rPr>
              <a:t>CDA (Preschool) Initial MET displays “C:  Special Education” since the child may have received early intervention services.</a:t>
            </a:r>
          </a:p>
          <a:p>
            <a:r>
              <a:rPr lang="en-US" dirty="0">
                <a:solidFill>
                  <a:schemeClr val="accent4"/>
                </a:solidFill>
              </a:rPr>
              <a:t>If left blank, it does not display on the printed report.</a:t>
            </a:r>
          </a:p>
        </p:txBody>
      </p:sp>
      <p:sp>
        <p:nvSpPr>
          <p:cNvPr id="18" name="Oval 17"/>
          <p:cNvSpPr/>
          <p:nvPr/>
        </p:nvSpPr>
        <p:spPr>
          <a:xfrm>
            <a:off x="509749" y="973859"/>
            <a:ext cx="4818995" cy="53229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Oval 12"/>
          <p:cNvSpPr/>
          <p:nvPr/>
        </p:nvSpPr>
        <p:spPr>
          <a:xfrm>
            <a:off x="6110084" y="3755922"/>
            <a:ext cx="4063744" cy="53229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Rectangle 6"/>
          <p:cNvSpPr/>
          <p:nvPr/>
        </p:nvSpPr>
        <p:spPr>
          <a:xfrm>
            <a:off x="5328744" y="6420759"/>
            <a:ext cx="1569660" cy="246221"/>
          </a:xfrm>
          <a:prstGeom prst="rect">
            <a:avLst/>
          </a:prstGeom>
        </p:spPr>
        <p:txBody>
          <a:bodyPr wrap="none">
            <a:spAutoFit/>
          </a:bodyPr>
          <a:lstStyle/>
          <a:p>
            <a:r>
              <a:rPr lang="en-US" sz="1000" dirty="0">
                <a:solidFill>
                  <a:srgbClr val="000000"/>
                </a:solidFill>
                <a:latin typeface="Century Gothic" panose="020B0502020202020204" pitchFamily="34" charset="0"/>
              </a:rPr>
              <a:t>§300.305(a)(1)(iii) 	</a:t>
            </a:r>
          </a:p>
        </p:txBody>
      </p:sp>
      <p:pic>
        <p:nvPicPr>
          <p:cNvPr id="11" name="Picture 10">
            <a:extLst>
              <a:ext uri="{FF2B5EF4-FFF2-40B4-BE49-F238E27FC236}">
                <a16:creationId xmlns:a16="http://schemas.microsoft.com/office/drawing/2014/main" id="{F27231F5-5B6D-DE97-658B-EFF82F89536A}"/>
              </a:ext>
            </a:extLst>
          </p:cNvPr>
          <p:cNvPicPr>
            <a:picLocks noChangeAspect="1"/>
          </p:cNvPicPr>
          <p:nvPr/>
        </p:nvPicPr>
        <p:blipFill rotWithShape="1">
          <a:blip r:embed="rId3"/>
          <a:srcRect l="889" r="2733" b="27817"/>
          <a:stretch/>
        </p:blipFill>
        <p:spPr>
          <a:xfrm>
            <a:off x="633961" y="2828030"/>
            <a:ext cx="5119152" cy="1502798"/>
          </a:xfrm>
          <a:prstGeom prst="rect">
            <a:avLst/>
          </a:prstGeom>
          <a:ln w="28575">
            <a:solidFill>
              <a:schemeClr val="accent1">
                <a:lumMod val="75000"/>
              </a:schemeClr>
            </a:solidFill>
          </a:ln>
        </p:spPr>
      </p:pic>
      <p:sp>
        <p:nvSpPr>
          <p:cNvPr id="4" name="Rectangle 3">
            <a:extLst>
              <a:ext uri="{FF2B5EF4-FFF2-40B4-BE49-F238E27FC236}">
                <a16:creationId xmlns:a16="http://schemas.microsoft.com/office/drawing/2014/main" id="{F91E77CF-6498-44DE-AAD1-E0EF08DCFD32}"/>
              </a:ext>
            </a:extLst>
          </p:cNvPr>
          <p:cNvSpPr/>
          <p:nvPr/>
        </p:nvSpPr>
        <p:spPr>
          <a:xfrm>
            <a:off x="1600104" y="3144223"/>
            <a:ext cx="4109613" cy="6281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F595723-3AF2-4849-8F29-EFC7CA38CF30}"/>
              </a:ext>
            </a:extLst>
          </p:cNvPr>
          <p:cNvSpPr/>
          <p:nvPr/>
        </p:nvSpPr>
        <p:spPr>
          <a:xfrm>
            <a:off x="5953125" y="1042211"/>
            <a:ext cx="4818995" cy="53229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15" name="Picture 14">
            <a:extLst>
              <a:ext uri="{FF2B5EF4-FFF2-40B4-BE49-F238E27FC236}">
                <a16:creationId xmlns:a16="http://schemas.microsoft.com/office/drawing/2014/main" id="{CAC1D1B2-4369-4AE6-85E1-7CC533D3CDC2}"/>
              </a:ext>
            </a:extLst>
          </p:cNvPr>
          <p:cNvPicPr>
            <a:picLocks noChangeAspect="1"/>
          </p:cNvPicPr>
          <p:nvPr/>
        </p:nvPicPr>
        <p:blipFill rotWithShape="1">
          <a:blip r:embed="rId4"/>
          <a:srcRect l="2555" t="1028" r="81971" b="51296"/>
          <a:stretch/>
        </p:blipFill>
        <p:spPr>
          <a:xfrm>
            <a:off x="5819793" y="2389875"/>
            <a:ext cx="877164" cy="844768"/>
          </a:xfrm>
          <a:prstGeom prst="rect">
            <a:avLst/>
          </a:prstGeom>
          <a:ln w="19050">
            <a:solidFill>
              <a:schemeClr val="accent3"/>
            </a:solidFill>
          </a:ln>
        </p:spPr>
      </p:pic>
      <p:pic>
        <p:nvPicPr>
          <p:cNvPr id="9" name="Picture 8">
            <a:extLst>
              <a:ext uri="{FF2B5EF4-FFF2-40B4-BE49-F238E27FC236}">
                <a16:creationId xmlns:a16="http://schemas.microsoft.com/office/drawing/2014/main" id="{08C55EA3-AE4F-3543-0743-B1792E30E14C}"/>
              </a:ext>
            </a:extLst>
          </p:cNvPr>
          <p:cNvPicPr>
            <a:picLocks noChangeAspect="1"/>
          </p:cNvPicPr>
          <p:nvPr/>
        </p:nvPicPr>
        <p:blipFill rotWithShape="1">
          <a:blip r:embed="rId5"/>
          <a:srcRect b="3346"/>
          <a:stretch/>
        </p:blipFill>
        <p:spPr>
          <a:xfrm>
            <a:off x="6696957" y="2389875"/>
            <a:ext cx="5191125" cy="672059"/>
          </a:xfrm>
          <a:prstGeom prst="rect">
            <a:avLst/>
          </a:prstGeom>
        </p:spPr>
      </p:pic>
      <p:pic>
        <p:nvPicPr>
          <p:cNvPr id="17" name="Picture 16">
            <a:extLst>
              <a:ext uri="{FF2B5EF4-FFF2-40B4-BE49-F238E27FC236}">
                <a16:creationId xmlns:a16="http://schemas.microsoft.com/office/drawing/2014/main" id="{3456E268-6026-BABB-F228-A1DD2CF36604}"/>
              </a:ext>
            </a:extLst>
          </p:cNvPr>
          <p:cNvPicPr>
            <a:picLocks noChangeAspect="1"/>
          </p:cNvPicPr>
          <p:nvPr/>
        </p:nvPicPr>
        <p:blipFill rotWithShape="1">
          <a:blip r:embed="rId6"/>
          <a:srcRect l="1447" t="10563"/>
          <a:stretch/>
        </p:blipFill>
        <p:spPr>
          <a:xfrm>
            <a:off x="6719256" y="3102078"/>
            <a:ext cx="5191125" cy="204454"/>
          </a:xfrm>
          <a:prstGeom prst="rect">
            <a:avLst/>
          </a:prstGeom>
        </p:spPr>
      </p:pic>
      <p:sp>
        <p:nvSpPr>
          <p:cNvPr id="19" name="Rectangle 18">
            <a:extLst>
              <a:ext uri="{FF2B5EF4-FFF2-40B4-BE49-F238E27FC236}">
                <a16:creationId xmlns:a16="http://schemas.microsoft.com/office/drawing/2014/main" id="{A9DF988B-5FDB-DA28-9B9E-609B273EC84A}"/>
              </a:ext>
            </a:extLst>
          </p:cNvPr>
          <p:cNvSpPr/>
          <p:nvPr/>
        </p:nvSpPr>
        <p:spPr>
          <a:xfrm>
            <a:off x="6696957" y="2389875"/>
            <a:ext cx="5191125" cy="844768"/>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F690EA2-92A2-4335-A01F-9D43D4F73436}"/>
              </a:ext>
            </a:extLst>
          </p:cNvPr>
          <p:cNvPicPr>
            <a:picLocks noChangeAspect="1"/>
          </p:cNvPicPr>
          <p:nvPr/>
        </p:nvPicPr>
        <p:blipFill>
          <a:blip r:embed="rId7"/>
          <a:stretch>
            <a:fillRect/>
          </a:stretch>
        </p:blipFill>
        <p:spPr>
          <a:xfrm>
            <a:off x="591033" y="4445241"/>
            <a:ext cx="5340566" cy="1797448"/>
          </a:xfrm>
          <a:prstGeom prst="rect">
            <a:avLst/>
          </a:prstGeom>
          <a:ln w="19050">
            <a:solidFill>
              <a:schemeClr val="accent1"/>
            </a:solidFill>
          </a:ln>
        </p:spPr>
      </p:pic>
    </p:spTree>
    <p:extLst>
      <p:ext uri="{BB962C8B-B14F-4D97-AF65-F5344CB8AC3E}">
        <p14:creationId xmlns:p14="http://schemas.microsoft.com/office/powerpoint/2010/main" val="292222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13055"/>
            <a:ext cx="8761413" cy="568418"/>
          </a:xfrm>
        </p:spPr>
        <p:txBody>
          <a:bodyPr/>
          <a:lstStyle/>
          <a:p>
            <a:r>
              <a:rPr lang="en-US" dirty="0"/>
              <a:t>Collected/Current Data (E3): </a:t>
            </a:r>
            <a:br>
              <a:rPr lang="en-US" dirty="0"/>
            </a:br>
            <a:r>
              <a:rPr lang="en-US" sz="2800" dirty="0"/>
              <a:t>Information to Consider</a:t>
            </a:r>
          </a:p>
        </p:txBody>
      </p:sp>
      <p:sp>
        <p:nvSpPr>
          <p:cNvPr id="3" name="Text Placeholder 2"/>
          <p:cNvSpPr>
            <a:spLocks noGrp="1"/>
          </p:cNvSpPr>
          <p:nvPr>
            <p:ph type="body" idx="1"/>
          </p:nvPr>
        </p:nvSpPr>
        <p:spPr/>
        <p:txBody>
          <a:bodyPr/>
          <a:lstStyle/>
          <a:p>
            <a:r>
              <a:rPr lang="en-US" dirty="0"/>
              <a:t>School-age </a:t>
            </a:r>
          </a:p>
        </p:txBody>
      </p:sp>
      <p:sp>
        <p:nvSpPr>
          <p:cNvPr id="4" name="Content Placeholder 3"/>
          <p:cNvSpPr>
            <a:spLocks noGrp="1"/>
          </p:cNvSpPr>
          <p:nvPr>
            <p:ph sz="half" idx="2"/>
          </p:nvPr>
        </p:nvSpPr>
        <p:spPr/>
        <p:txBody>
          <a:bodyPr>
            <a:normAutofit fontScale="85000" lnSpcReduction="20000"/>
          </a:bodyPr>
          <a:lstStyle/>
          <a:p>
            <a:r>
              <a:rPr lang="en-US" dirty="0"/>
              <a:t>MTSS data</a:t>
            </a:r>
          </a:p>
          <a:p>
            <a:r>
              <a:rPr lang="en-US" dirty="0"/>
              <a:t>Progress monitoring data</a:t>
            </a:r>
          </a:p>
          <a:p>
            <a:r>
              <a:rPr lang="en-US" dirty="0"/>
              <a:t>Classroom assessments</a:t>
            </a:r>
          </a:p>
          <a:p>
            <a:r>
              <a:rPr lang="en-US" dirty="0"/>
              <a:t>Quarterly grades</a:t>
            </a:r>
          </a:p>
          <a:p>
            <a:r>
              <a:rPr lang="en-US" dirty="0"/>
              <a:t>Portfolio information</a:t>
            </a:r>
          </a:p>
          <a:p>
            <a:r>
              <a:rPr lang="en-US" dirty="0"/>
              <a:t>Anecdotal records</a:t>
            </a:r>
          </a:p>
          <a:p>
            <a:r>
              <a:rPr lang="en-US" dirty="0"/>
              <a:t>Behavior tracking records</a:t>
            </a:r>
          </a:p>
          <a:p>
            <a:r>
              <a:rPr lang="en-US" dirty="0"/>
              <a:t>State assessment data</a:t>
            </a:r>
          </a:p>
          <a:p>
            <a:pPr lvl="1"/>
            <a:r>
              <a:rPr lang="en-US" dirty="0"/>
              <a:t>State test, AZELLA, ACT, SAT, MSAA</a:t>
            </a:r>
          </a:p>
        </p:txBody>
      </p:sp>
      <p:sp>
        <p:nvSpPr>
          <p:cNvPr id="5" name="Text Placeholder 4"/>
          <p:cNvSpPr>
            <a:spLocks noGrp="1"/>
          </p:cNvSpPr>
          <p:nvPr>
            <p:ph type="body" sz="quarter" idx="3"/>
          </p:nvPr>
        </p:nvSpPr>
        <p:spPr/>
        <p:txBody>
          <a:bodyPr/>
          <a:lstStyle/>
          <a:p>
            <a:r>
              <a:rPr lang="en-US" dirty="0"/>
              <a:t>Preschool-age</a:t>
            </a:r>
          </a:p>
        </p:txBody>
      </p:sp>
      <p:sp>
        <p:nvSpPr>
          <p:cNvPr id="6" name="Content Placeholder 5"/>
          <p:cNvSpPr>
            <a:spLocks noGrp="1"/>
          </p:cNvSpPr>
          <p:nvPr>
            <p:ph sz="quarter" idx="4"/>
          </p:nvPr>
        </p:nvSpPr>
        <p:spPr/>
        <p:txBody>
          <a:bodyPr/>
          <a:lstStyle/>
          <a:p>
            <a:r>
              <a:rPr lang="en-US" dirty="0"/>
              <a:t>Information from birth to 3 service providers (Early Intervention)</a:t>
            </a:r>
          </a:p>
          <a:p>
            <a:r>
              <a:rPr lang="en-US" dirty="0"/>
              <a:t>Childcare provider input</a:t>
            </a:r>
          </a:p>
          <a:p>
            <a:r>
              <a:rPr lang="en-US" dirty="0"/>
              <a:t>Teaching Strategies GOLD data</a:t>
            </a:r>
          </a:p>
          <a:p>
            <a:r>
              <a:rPr lang="en-US" dirty="0"/>
              <a:t>Information from doctors, private therapy providers, and others</a:t>
            </a:r>
          </a:p>
          <a:p>
            <a:endParaRPr lang="en-US" dirty="0"/>
          </a:p>
          <a:p>
            <a:endParaRPr lang="en-US" dirty="0"/>
          </a:p>
        </p:txBody>
      </p:sp>
      <p:sp>
        <p:nvSpPr>
          <p:cNvPr id="8" name="Rectangle 7">
            <a:extLst>
              <a:ext uri="{FF2B5EF4-FFF2-40B4-BE49-F238E27FC236}">
                <a16:creationId xmlns:a16="http://schemas.microsoft.com/office/drawing/2014/main" id="{9D51893D-A2A3-44CC-9EC4-F2AB9CC185F9}"/>
              </a:ext>
            </a:extLst>
          </p:cNvPr>
          <p:cNvSpPr/>
          <p:nvPr/>
        </p:nvSpPr>
        <p:spPr>
          <a:xfrm>
            <a:off x="5325929" y="5884332"/>
            <a:ext cx="6397905"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chemeClr val="accent3"/>
                </a:solidFill>
                <a:effectLst/>
              </a:rPr>
              <a:t>What are some other types of data?</a:t>
            </a:r>
          </a:p>
        </p:txBody>
      </p:sp>
    </p:spTree>
    <p:extLst>
      <p:ext uri="{BB962C8B-B14F-4D97-AF65-F5344CB8AC3E}">
        <p14:creationId xmlns:p14="http://schemas.microsoft.com/office/powerpoint/2010/main" val="344389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294" y="270776"/>
            <a:ext cx="8882423" cy="948424"/>
          </a:xfrm>
        </p:spPr>
        <p:txBody>
          <a:bodyPr/>
          <a:lstStyle/>
          <a:p>
            <a:r>
              <a:rPr lang="en-US" dirty="0"/>
              <a:t>Considerations (E4)</a:t>
            </a:r>
          </a:p>
        </p:txBody>
      </p:sp>
      <p:pic>
        <p:nvPicPr>
          <p:cNvPr id="4" name="Picture 3"/>
          <p:cNvPicPr>
            <a:picLocks noChangeAspect="1"/>
          </p:cNvPicPr>
          <p:nvPr/>
        </p:nvPicPr>
        <p:blipFill>
          <a:blip r:embed="rId2"/>
          <a:stretch>
            <a:fillRect/>
          </a:stretch>
        </p:blipFill>
        <p:spPr>
          <a:xfrm>
            <a:off x="557049" y="1143570"/>
            <a:ext cx="5625433" cy="4973451"/>
          </a:xfrm>
          <a:prstGeom prst="rect">
            <a:avLst/>
          </a:prstGeom>
        </p:spPr>
      </p:pic>
      <p:sp>
        <p:nvSpPr>
          <p:cNvPr id="5" name="Oval 4"/>
          <p:cNvSpPr/>
          <p:nvPr/>
        </p:nvSpPr>
        <p:spPr>
          <a:xfrm>
            <a:off x="482294" y="1702677"/>
            <a:ext cx="5519113" cy="6783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58759" y="1143570"/>
            <a:ext cx="5623035" cy="369332"/>
          </a:xfrm>
          <a:prstGeom prst="rect">
            <a:avLst/>
          </a:prstGeom>
          <a:noFill/>
        </p:spPr>
        <p:txBody>
          <a:bodyPr wrap="square" rtlCol="0">
            <a:spAutoFit/>
          </a:bodyPr>
          <a:lstStyle/>
          <a:p>
            <a:r>
              <a:rPr lang="en-US" dirty="0">
                <a:solidFill>
                  <a:schemeClr val="accent1"/>
                </a:solidFill>
              </a:rPr>
              <a:t>A: Each factor should be considered individually </a:t>
            </a:r>
          </a:p>
        </p:txBody>
      </p:sp>
      <p:sp>
        <p:nvSpPr>
          <p:cNvPr id="7" name="Rectangle 6"/>
          <p:cNvSpPr/>
          <p:nvPr/>
        </p:nvSpPr>
        <p:spPr>
          <a:xfrm>
            <a:off x="2100886" y="6444394"/>
            <a:ext cx="3552496" cy="246221"/>
          </a:xfrm>
          <a:prstGeom prst="rect">
            <a:avLst/>
          </a:prstGeom>
        </p:spPr>
        <p:txBody>
          <a:bodyPr wrap="square">
            <a:spAutoFit/>
          </a:bodyPr>
          <a:lstStyle/>
          <a:p>
            <a:r>
              <a:rPr lang="en-US" sz="1000" dirty="0">
                <a:solidFill>
                  <a:srgbClr val="000000"/>
                </a:solidFill>
                <a:latin typeface="Century Gothic" panose="020B0502020202020204" pitchFamily="34" charset="0"/>
              </a:rPr>
              <a:t>§300.306(b) (1); </a:t>
            </a:r>
            <a:r>
              <a:rPr lang="sv-SE" sz="1000" dirty="0">
                <a:solidFill>
                  <a:srgbClr val="000000"/>
                </a:solidFill>
                <a:latin typeface="Century Gothic" panose="020B0502020202020204" pitchFamily="34" charset="0"/>
              </a:rPr>
              <a:t>ARS 15- 761(2)(b)(i), (ii), (iii)</a:t>
            </a:r>
            <a:r>
              <a:rPr lang="en-US" sz="1000" dirty="0">
                <a:solidFill>
                  <a:srgbClr val="000000"/>
                </a:solidFill>
                <a:latin typeface="Century Gothic" panose="020B0502020202020204" pitchFamily="34" charset="0"/>
              </a:rPr>
              <a:t>	</a:t>
            </a:r>
          </a:p>
        </p:txBody>
      </p:sp>
      <p:sp>
        <p:nvSpPr>
          <p:cNvPr id="3" name="Rectangle 2"/>
          <p:cNvSpPr/>
          <p:nvPr/>
        </p:nvSpPr>
        <p:spPr>
          <a:xfrm>
            <a:off x="6632028" y="1508084"/>
            <a:ext cx="5265683" cy="1200329"/>
          </a:xfrm>
          <a:prstGeom prst="rect">
            <a:avLst/>
          </a:prstGeom>
        </p:spPr>
        <p:txBody>
          <a:bodyPr wrap="square">
            <a:spAutoFit/>
          </a:bodyPr>
          <a:lstStyle/>
          <a:p>
            <a:pPr marL="342900" indent="-342900">
              <a:buAutoNum type="arabicPeriod"/>
            </a:pPr>
            <a:r>
              <a:rPr lang="en-US" sz="1600" dirty="0"/>
              <a:t>Lack of learning opportunities may include: </a:t>
            </a:r>
          </a:p>
          <a:p>
            <a:pPr marL="800100" lvl="1" indent="-342900">
              <a:buFont typeface="Arial" panose="020B0604020202020204" pitchFamily="34" charset="0"/>
              <a:buChar char="•"/>
            </a:pPr>
            <a:r>
              <a:rPr lang="en-US" sz="1400" dirty="0"/>
              <a:t>Frequent school changes</a:t>
            </a:r>
          </a:p>
          <a:p>
            <a:pPr marL="800100" lvl="1" indent="-342900">
              <a:buFont typeface="Arial" panose="020B0604020202020204" pitchFamily="34" charset="0"/>
              <a:buChar char="•"/>
            </a:pPr>
            <a:r>
              <a:rPr lang="en-US" sz="1400" dirty="0"/>
              <a:t>Poor attendance</a:t>
            </a:r>
          </a:p>
          <a:p>
            <a:pPr marL="800100" lvl="1" indent="-342900">
              <a:buFont typeface="Arial" panose="020B0604020202020204" pitchFamily="34" charset="0"/>
              <a:buChar char="•"/>
            </a:pPr>
            <a:r>
              <a:rPr lang="en-US" sz="1400" dirty="0"/>
              <a:t>Multiple teachers in the same year</a:t>
            </a:r>
          </a:p>
          <a:p>
            <a:pPr marL="800100" lvl="1" indent="-342900">
              <a:buFont typeface="Arial" panose="020B0604020202020204" pitchFamily="34" charset="0"/>
              <a:buChar char="•"/>
            </a:pPr>
            <a:r>
              <a:rPr lang="en-US" sz="1400" dirty="0"/>
              <a:t>Questionable home-school curriculum</a:t>
            </a:r>
          </a:p>
        </p:txBody>
      </p:sp>
      <p:sp>
        <p:nvSpPr>
          <p:cNvPr id="8" name="Rectangle 7"/>
          <p:cNvSpPr/>
          <p:nvPr/>
        </p:nvSpPr>
        <p:spPr>
          <a:xfrm>
            <a:off x="6994995" y="2764529"/>
            <a:ext cx="4309241" cy="738664"/>
          </a:xfrm>
          <a:prstGeom prst="rect">
            <a:avLst/>
          </a:prstGeom>
          <a:ln>
            <a:solidFill>
              <a:schemeClr val="tx1"/>
            </a:solidFill>
          </a:ln>
        </p:spPr>
        <p:txBody>
          <a:bodyPr wrap="square">
            <a:spAutoFit/>
          </a:bodyPr>
          <a:lstStyle/>
          <a:p>
            <a:r>
              <a:rPr lang="en-US" sz="1400" dirty="0"/>
              <a:t>*For preschool students, lack of formal schooling/childcare is not considered a lack of appropriate instruction in reading and/or math.</a:t>
            </a:r>
          </a:p>
        </p:txBody>
      </p:sp>
      <p:sp>
        <p:nvSpPr>
          <p:cNvPr id="10" name="Rectangle 9"/>
          <p:cNvSpPr/>
          <p:nvPr/>
        </p:nvSpPr>
        <p:spPr>
          <a:xfrm>
            <a:off x="6994995" y="4888251"/>
            <a:ext cx="4329901" cy="923330"/>
          </a:xfrm>
          <a:prstGeom prst="rect">
            <a:avLst/>
          </a:prstGeom>
          <a:ln w="19050">
            <a:solidFill>
              <a:schemeClr val="accent3"/>
            </a:solidFill>
          </a:ln>
        </p:spPr>
        <p:txBody>
          <a:bodyPr wrap="square">
            <a:spAutoFit/>
          </a:bodyPr>
          <a:lstStyle/>
          <a:p>
            <a:r>
              <a:rPr lang="en-US" dirty="0">
                <a:solidFill>
                  <a:schemeClr val="accent3"/>
                </a:solidFill>
              </a:rPr>
              <a:t>Rule-out statements are sufficient </a:t>
            </a:r>
            <a:r>
              <a:rPr lang="en-US" b="1" dirty="0">
                <a:solidFill>
                  <a:schemeClr val="accent3"/>
                </a:solidFill>
              </a:rPr>
              <a:t>ONLY</a:t>
            </a:r>
            <a:r>
              <a:rPr lang="en-US" dirty="0">
                <a:solidFill>
                  <a:schemeClr val="accent3"/>
                </a:solidFill>
              </a:rPr>
              <a:t> if there is </a:t>
            </a:r>
            <a:r>
              <a:rPr lang="en-US" u="sng" dirty="0">
                <a:solidFill>
                  <a:schemeClr val="accent3"/>
                </a:solidFill>
              </a:rPr>
              <a:t>no</a:t>
            </a:r>
            <a:r>
              <a:rPr lang="en-US" dirty="0">
                <a:solidFill>
                  <a:schemeClr val="accent3"/>
                </a:solidFill>
              </a:rPr>
              <a:t> evidence of these factors</a:t>
            </a:r>
          </a:p>
        </p:txBody>
      </p:sp>
      <p:sp>
        <p:nvSpPr>
          <p:cNvPr id="12" name="Oval 11"/>
          <p:cNvSpPr/>
          <p:nvPr/>
        </p:nvSpPr>
        <p:spPr>
          <a:xfrm>
            <a:off x="482293" y="4818993"/>
            <a:ext cx="5519113" cy="129802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4813738" y="2291254"/>
            <a:ext cx="2032551" cy="20067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381179" y="5329349"/>
            <a:ext cx="1076407" cy="17063"/>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a:off x="6457586" y="4798598"/>
            <a:ext cx="438580" cy="1102636"/>
          </a:xfrm>
          <a:prstGeom prst="lef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p:cNvSpPr/>
          <p:nvPr/>
        </p:nvSpPr>
        <p:spPr>
          <a:xfrm>
            <a:off x="6850944" y="1880580"/>
            <a:ext cx="329422" cy="77778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89567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294" y="270776"/>
            <a:ext cx="8882423" cy="948424"/>
          </a:xfrm>
        </p:spPr>
        <p:txBody>
          <a:bodyPr/>
          <a:lstStyle/>
          <a:p>
            <a:r>
              <a:rPr lang="en-US" dirty="0"/>
              <a:t>Considerations (E4)</a:t>
            </a:r>
          </a:p>
        </p:txBody>
      </p:sp>
      <p:pic>
        <p:nvPicPr>
          <p:cNvPr id="4" name="Picture 3"/>
          <p:cNvPicPr>
            <a:picLocks noChangeAspect="1"/>
          </p:cNvPicPr>
          <p:nvPr/>
        </p:nvPicPr>
        <p:blipFill>
          <a:blip r:embed="rId2"/>
          <a:stretch>
            <a:fillRect/>
          </a:stretch>
        </p:blipFill>
        <p:spPr>
          <a:xfrm>
            <a:off x="557049" y="1143570"/>
            <a:ext cx="5625433" cy="4973451"/>
          </a:xfrm>
          <a:prstGeom prst="rect">
            <a:avLst/>
          </a:prstGeom>
        </p:spPr>
      </p:pic>
      <p:sp>
        <p:nvSpPr>
          <p:cNvPr id="5" name="Oval 4"/>
          <p:cNvSpPr/>
          <p:nvPr/>
        </p:nvSpPr>
        <p:spPr>
          <a:xfrm>
            <a:off x="482294" y="1702677"/>
            <a:ext cx="5519113" cy="6783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58759" y="1143570"/>
            <a:ext cx="5623035" cy="369332"/>
          </a:xfrm>
          <a:prstGeom prst="rect">
            <a:avLst/>
          </a:prstGeom>
          <a:noFill/>
        </p:spPr>
        <p:txBody>
          <a:bodyPr wrap="square" rtlCol="0">
            <a:spAutoFit/>
          </a:bodyPr>
          <a:lstStyle/>
          <a:p>
            <a:r>
              <a:rPr lang="en-US" dirty="0">
                <a:solidFill>
                  <a:schemeClr val="accent1"/>
                </a:solidFill>
              </a:rPr>
              <a:t>A: Each factor should be considered individually </a:t>
            </a:r>
          </a:p>
        </p:txBody>
      </p:sp>
      <p:sp>
        <p:nvSpPr>
          <p:cNvPr id="7" name="Rectangle 6"/>
          <p:cNvSpPr/>
          <p:nvPr/>
        </p:nvSpPr>
        <p:spPr>
          <a:xfrm>
            <a:off x="2100886" y="6444394"/>
            <a:ext cx="3552496" cy="246221"/>
          </a:xfrm>
          <a:prstGeom prst="rect">
            <a:avLst/>
          </a:prstGeom>
        </p:spPr>
        <p:txBody>
          <a:bodyPr wrap="square">
            <a:spAutoFit/>
          </a:bodyPr>
          <a:lstStyle/>
          <a:p>
            <a:r>
              <a:rPr lang="en-US" sz="1000" dirty="0">
                <a:solidFill>
                  <a:srgbClr val="000000"/>
                </a:solidFill>
                <a:latin typeface="Century Gothic" panose="020B0502020202020204" pitchFamily="34" charset="0"/>
              </a:rPr>
              <a:t>§300.306(b) (1); </a:t>
            </a:r>
            <a:r>
              <a:rPr lang="sv-SE" sz="1000" dirty="0">
                <a:solidFill>
                  <a:srgbClr val="000000"/>
                </a:solidFill>
                <a:latin typeface="Century Gothic" panose="020B0502020202020204" pitchFamily="34" charset="0"/>
              </a:rPr>
              <a:t>ARS 15- 761(2)(b)(i), (ii), (iii)</a:t>
            </a:r>
            <a:r>
              <a:rPr lang="en-US" sz="1000" dirty="0">
                <a:solidFill>
                  <a:srgbClr val="000000"/>
                </a:solidFill>
                <a:latin typeface="Century Gothic" panose="020B0502020202020204" pitchFamily="34" charset="0"/>
              </a:rPr>
              <a:t>	</a:t>
            </a:r>
          </a:p>
        </p:txBody>
      </p:sp>
      <p:sp>
        <p:nvSpPr>
          <p:cNvPr id="11" name="Rectangle 10"/>
          <p:cNvSpPr/>
          <p:nvPr/>
        </p:nvSpPr>
        <p:spPr>
          <a:xfrm>
            <a:off x="6731875" y="1512902"/>
            <a:ext cx="5265683" cy="338554"/>
          </a:xfrm>
          <a:prstGeom prst="rect">
            <a:avLst/>
          </a:prstGeom>
        </p:spPr>
        <p:txBody>
          <a:bodyPr wrap="square">
            <a:spAutoFit/>
          </a:bodyPr>
          <a:lstStyle/>
          <a:p>
            <a:r>
              <a:rPr lang="en-US" sz="1600" dirty="0"/>
              <a:t>6. Limited English language proficiency . . .</a:t>
            </a:r>
          </a:p>
        </p:txBody>
      </p:sp>
      <p:pic>
        <p:nvPicPr>
          <p:cNvPr id="13" name="Picture 12">
            <a:extLst>
              <a:ext uri="{FF2B5EF4-FFF2-40B4-BE49-F238E27FC236}">
                <a16:creationId xmlns:a16="http://schemas.microsoft.com/office/drawing/2014/main" id="{95CD6251-9DB2-04E1-8E92-05D0E434EB92}"/>
              </a:ext>
            </a:extLst>
          </p:cNvPr>
          <p:cNvPicPr>
            <a:picLocks noChangeAspect="1"/>
          </p:cNvPicPr>
          <p:nvPr/>
        </p:nvPicPr>
        <p:blipFill>
          <a:blip r:embed="rId3"/>
          <a:stretch>
            <a:fillRect/>
          </a:stretch>
        </p:blipFill>
        <p:spPr>
          <a:xfrm>
            <a:off x="6544365" y="1896573"/>
            <a:ext cx="5304237" cy="1314978"/>
          </a:xfrm>
          <a:prstGeom prst="rect">
            <a:avLst/>
          </a:prstGeom>
        </p:spPr>
      </p:pic>
      <p:pic>
        <p:nvPicPr>
          <p:cNvPr id="17" name="Picture 16">
            <a:extLst>
              <a:ext uri="{FF2B5EF4-FFF2-40B4-BE49-F238E27FC236}">
                <a16:creationId xmlns:a16="http://schemas.microsoft.com/office/drawing/2014/main" id="{31F91503-CCC1-3178-62C3-3B0D36FFE218}"/>
              </a:ext>
            </a:extLst>
          </p:cNvPr>
          <p:cNvPicPr>
            <a:picLocks noChangeAspect="1"/>
          </p:cNvPicPr>
          <p:nvPr/>
        </p:nvPicPr>
        <p:blipFill>
          <a:blip r:embed="rId4"/>
          <a:stretch>
            <a:fillRect/>
          </a:stretch>
        </p:blipFill>
        <p:spPr>
          <a:xfrm>
            <a:off x="6544365" y="3194659"/>
            <a:ext cx="5304237" cy="1556598"/>
          </a:xfrm>
          <a:prstGeom prst="rect">
            <a:avLst/>
          </a:prstGeom>
        </p:spPr>
      </p:pic>
      <p:sp>
        <p:nvSpPr>
          <p:cNvPr id="20" name="Rectangle 19">
            <a:extLst>
              <a:ext uri="{FF2B5EF4-FFF2-40B4-BE49-F238E27FC236}">
                <a16:creationId xmlns:a16="http://schemas.microsoft.com/office/drawing/2014/main" id="{A1521FED-86B3-CFE7-0CAA-4C6C636A7A2F}"/>
              </a:ext>
            </a:extLst>
          </p:cNvPr>
          <p:cNvSpPr/>
          <p:nvPr/>
        </p:nvSpPr>
        <p:spPr>
          <a:xfrm>
            <a:off x="6544365" y="1896573"/>
            <a:ext cx="5265683" cy="2854684"/>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17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C4EF0C-515B-AF9E-0AB7-8CBE2CC9A562}"/>
              </a:ext>
            </a:extLst>
          </p:cNvPr>
          <p:cNvPicPr>
            <a:picLocks noChangeAspect="1"/>
          </p:cNvPicPr>
          <p:nvPr/>
        </p:nvPicPr>
        <p:blipFill>
          <a:blip r:embed="rId2"/>
          <a:stretch>
            <a:fillRect/>
          </a:stretch>
        </p:blipFill>
        <p:spPr>
          <a:xfrm>
            <a:off x="714521" y="1005935"/>
            <a:ext cx="5381479" cy="5278975"/>
          </a:xfrm>
          <a:prstGeom prst="rect">
            <a:avLst/>
          </a:prstGeom>
        </p:spPr>
      </p:pic>
      <p:sp>
        <p:nvSpPr>
          <p:cNvPr id="2" name="Title 1"/>
          <p:cNvSpPr>
            <a:spLocks noGrp="1"/>
          </p:cNvSpPr>
          <p:nvPr>
            <p:ph type="title"/>
          </p:nvPr>
        </p:nvSpPr>
        <p:spPr>
          <a:xfrm>
            <a:off x="597908" y="270776"/>
            <a:ext cx="8115168" cy="916893"/>
          </a:xfrm>
        </p:spPr>
        <p:txBody>
          <a:bodyPr/>
          <a:lstStyle/>
          <a:p>
            <a:r>
              <a:rPr lang="en-US" dirty="0"/>
              <a:t>Considerations (E4)</a:t>
            </a:r>
          </a:p>
        </p:txBody>
      </p:sp>
      <p:sp>
        <p:nvSpPr>
          <p:cNvPr id="5" name="TextBox 4"/>
          <p:cNvSpPr txBox="1"/>
          <p:nvPr/>
        </p:nvSpPr>
        <p:spPr>
          <a:xfrm>
            <a:off x="6547945" y="1187669"/>
            <a:ext cx="4946362" cy="2308324"/>
          </a:xfrm>
          <a:prstGeom prst="rect">
            <a:avLst/>
          </a:prstGeom>
          <a:noFill/>
          <a:ln w="19050">
            <a:solidFill>
              <a:schemeClr val="accent6">
                <a:lumMod val="75000"/>
              </a:schemeClr>
            </a:solidFill>
          </a:ln>
        </p:spPr>
        <p:txBody>
          <a:bodyPr wrap="square" lIns="91440" tIns="45720" rIns="91440" bIns="45720" rtlCol="0" anchor="t">
            <a:spAutoFit/>
          </a:bodyPr>
          <a:lstStyle/>
          <a:p>
            <a:r>
              <a:rPr lang="en-US" dirty="0">
                <a:solidFill>
                  <a:schemeClr val="accent6">
                    <a:lumMod val="75000"/>
                  </a:schemeClr>
                </a:solidFill>
              </a:rPr>
              <a:t>If all answers = </a:t>
            </a:r>
            <a:r>
              <a:rPr lang="en-US" b="1" dirty="0">
                <a:solidFill>
                  <a:schemeClr val="accent6">
                    <a:lumMod val="75000"/>
                  </a:schemeClr>
                </a:solidFill>
              </a:rPr>
              <a:t>Yes</a:t>
            </a:r>
            <a:r>
              <a:rPr lang="en-US" dirty="0">
                <a:solidFill>
                  <a:schemeClr val="accent6">
                    <a:lumMod val="75000"/>
                  </a:schemeClr>
                </a:solidFill>
              </a:rPr>
              <a:t>, </a:t>
            </a:r>
          </a:p>
          <a:p>
            <a:r>
              <a:rPr lang="en-US" dirty="0">
                <a:solidFill>
                  <a:schemeClr val="accent6">
                    <a:lumMod val="75000"/>
                  </a:schemeClr>
                </a:solidFill>
              </a:rPr>
              <a:t>then no additional data is needed</a:t>
            </a:r>
          </a:p>
          <a:p>
            <a:endParaRPr lang="en-US" dirty="0">
              <a:solidFill>
                <a:schemeClr val="accent6">
                  <a:lumMod val="75000"/>
                </a:schemeClr>
              </a:solidFill>
            </a:endParaRPr>
          </a:p>
          <a:p>
            <a:r>
              <a:rPr lang="en-US" dirty="0">
                <a:solidFill>
                  <a:schemeClr val="accent6">
                    <a:lumMod val="75000"/>
                  </a:schemeClr>
                </a:solidFill>
              </a:rPr>
              <a:t>If </a:t>
            </a:r>
            <a:r>
              <a:rPr lang="en-US" b="1" i="1" dirty="0">
                <a:solidFill>
                  <a:schemeClr val="accent6">
                    <a:lumMod val="75000"/>
                  </a:schemeClr>
                </a:solidFill>
              </a:rPr>
              <a:t>any</a:t>
            </a:r>
            <a:r>
              <a:rPr lang="en-US" dirty="0">
                <a:solidFill>
                  <a:schemeClr val="accent6">
                    <a:lumMod val="75000"/>
                  </a:schemeClr>
                </a:solidFill>
              </a:rPr>
              <a:t> of the answers = </a:t>
            </a:r>
            <a:r>
              <a:rPr lang="en-US" b="1" dirty="0">
                <a:solidFill>
                  <a:schemeClr val="accent6">
                    <a:lumMod val="75000"/>
                  </a:schemeClr>
                </a:solidFill>
              </a:rPr>
              <a:t>No</a:t>
            </a:r>
            <a:r>
              <a:rPr lang="en-US" dirty="0">
                <a:solidFill>
                  <a:schemeClr val="accent6">
                    <a:lumMod val="75000"/>
                  </a:schemeClr>
                </a:solidFill>
              </a:rPr>
              <a:t>, </a:t>
            </a:r>
          </a:p>
          <a:p>
            <a:r>
              <a:rPr lang="en-US" dirty="0">
                <a:solidFill>
                  <a:schemeClr val="accent6">
                    <a:lumMod val="75000"/>
                  </a:schemeClr>
                </a:solidFill>
              </a:rPr>
              <a:t>then additional data should be collected</a:t>
            </a:r>
          </a:p>
          <a:p>
            <a:endParaRPr lang="en-US" dirty="0">
              <a:solidFill>
                <a:schemeClr val="accent6">
                  <a:lumMod val="75000"/>
                </a:schemeClr>
              </a:solidFill>
            </a:endParaRPr>
          </a:p>
          <a:p>
            <a:r>
              <a:rPr lang="en-US" dirty="0">
                <a:solidFill>
                  <a:schemeClr val="accent6">
                    <a:lumMod val="75000"/>
                  </a:schemeClr>
                </a:solidFill>
              </a:rPr>
              <a:t>Mark all areas of assessment in which data will be collected</a:t>
            </a:r>
          </a:p>
        </p:txBody>
      </p:sp>
      <p:sp>
        <p:nvSpPr>
          <p:cNvPr id="6" name="Oval 5"/>
          <p:cNvSpPr/>
          <p:nvPr/>
        </p:nvSpPr>
        <p:spPr>
          <a:xfrm>
            <a:off x="597908" y="929716"/>
            <a:ext cx="1441098" cy="110929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3920359" y="1954924"/>
            <a:ext cx="2627586" cy="367862"/>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824248" y="2680138"/>
            <a:ext cx="1723697" cy="225972"/>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47945" y="5295240"/>
            <a:ext cx="4946362" cy="923330"/>
          </a:xfrm>
          <a:prstGeom prst="rect">
            <a:avLst/>
          </a:prstGeom>
          <a:noFill/>
          <a:ln w="19050">
            <a:solidFill>
              <a:schemeClr val="accent4"/>
            </a:solidFill>
          </a:ln>
        </p:spPr>
        <p:txBody>
          <a:bodyPr wrap="square" rtlCol="0">
            <a:spAutoFit/>
          </a:bodyPr>
          <a:lstStyle/>
          <a:p>
            <a:r>
              <a:rPr lang="en-US" dirty="0">
                <a:solidFill>
                  <a:schemeClr val="accent4"/>
                </a:solidFill>
              </a:rPr>
              <a:t>Team determination comments entered will appear directly on the linked PWN, as well as on the Permission to Evaluate</a:t>
            </a:r>
          </a:p>
        </p:txBody>
      </p:sp>
      <p:sp>
        <p:nvSpPr>
          <p:cNvPr id="12" name="Oval 11"/>
          <p:cNvSpPr/>
          <p:nvPr/>
        </p:nvSpPr>
        <p:spPr>
          <a:xfrm>
            <a:off x="597908" y="5125648"/>
            <a:ext cx="2040190" cy="33918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8B1C139-AE9A-3183-0BC5-9D510F5FEA5F}"/>
              </a:ext>
            </a:extLst>
          </p:cNvPr>
          <p:cNvPicPr>
            <a:picLocks noChangeAspect="1"/>
          </p:cNvPicPr>
          <p:nvPr/>
        </p:nvPicPr>
        <p:blipFill>
          <a:blip r:embed="rId3"/>
          <a:stretch>
            <a:fillRect/>
          </a:stretch>
        </p:blipFill>
        <p:spPr>
          <a:xfrm>
            <a:off x="5560000" y="3901876"/>
            <a:ext cx="5934307" cy="1022020"/>
          </a:xfrm>
          <a:prstGeom prst="rect">
            <a:avLst/>
          </a:prstGeom>
          <a:ln w="19050">
            <a:solidFill>
              <a:schemeClr val="accent6">
                <a:lumMod val="75000"/>
              </a:schemeClr>
            </a:solidFill>
          </a:ln>
        </p:spPr>
      </p:pic>
    </p:spTree>
    <p:extLst>
      <p:ext uri="{BB962C8B-B14F-4D97-AF65-F5344CB8AC3E}">
        <p14:creationId xmlns:p14="http://schemas.microsoft.com/office/powerpoint/2010/main" val="3462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F4F6A4-CB40-191A-B5A0-E2965511CD0A}"/>
              </a:ext>
            </a:extLst>
          </p:cNvPr>
          <p:cNvPicPr>
            <a:picLocks noChangeAspect="1"/>
          </p:cNvPicPr>
          <p:nvPr/>
        </p:nvPicPr>
        <p:blipFill>
          <a:blip r:embed="rId2"/>
          <a:stretch>
            <a:fillRect/>
          </a:stretch>
        </p:blipFill>
        <p:spPr>
          <a:xfrm>
            <a:off x="610278" y="1117330"/>
            <a:ext cx="5600102" cy="3276250"/>
          </a:xfrm>
          <a:prstGeom prst="rect">
            <a:avLst/>
          </a:prstGeom>
        </p:spPr>
      </p:pic>
      <p:sp>
        <p:nvSpPr>
          <p:cNvPr id="2" name="Title 1"/>
          <p:cNvSpPr>
            <a:spLocks noGrp="1"/>
          </p:cNvSpPr>
          <p:nvPr>
            <p:ph type="title"/>
          </p:nvPr>
        </p:nvSpPr>
        <p:spPr>
          <a:xfrm>
            <a:off x="597908" y="270776"/>
            <a:ext cx="8115168" cy="916893"/>
          </a:xfrm>
        </p:spPr>
        <p:txBody>
          <a:bodyPr/>
          <a:lstStyle/>
          <a:p>
            <a:r>
              <a:rPr lang="en-US" dirty="0"/>
              <a:t>Considerations (E4)</a:t>
            </a:r>
          </a:p>
        </p:txBody>
      </p:sp>
      <p:sp>
        <p:nvSpPr>
          <p:cNvPr id="5" name="TextBox 4"/>
          <p:cNvSpPr txBox="1"/>
          <p:nvPr/>
        </p:nvSpPr>
        <p:spPr>
          <a:xfrm>
            <a:off x="6768796" y="3839495"/>
            <a:ext cx="5207608" cy="1477328"/>
          </a:xfrm>
          <a:prstGeom prst="rect">
            <a:avLst/>
          </a:prstGeom>
          <a:noFill/>
          <a:ln w="19050">
            <a:solidFill>
              <a:srgbClr val="92D050"/>
            </a:solidFill>
          </a:ln>
        </p:spPr>
        <p:txBody>
          <a:bodyPr wrap="square" rtlCol="0">
            <a:spAutoFit/>
          </a:bodyPr>
          <a:lstStyle/>
          <a:p>
            <a:pPr marL="285750" indent="-285750">
              <a:buFont typeface="Arial" panose="020B0604020202020204" pitchFamily="34" charset="0"/>
              <a:buChar char="•"/>
            </a:pPr>
            <a:r>
              <a:rPr lang="en-US" dirty="0">
                <a:solidFill>
                  <a:srgbClr val="92D050"/>
                </a:solidFill>
              </a:rPr>
              <a:t>Participants may be copied from the linked meeting notice or entered manually</a:t>
            </a:r>
          </a:p>
          <a:p>
            <a:pPr marL="285750" indent="-285750">
              <a:buFont typeface="Arial" panose="020B0604020202020204" pitchFamily="34" charset="0"/>
              <a:buChar char="•"/>
            </a:pPr>
            <a:r>
              <a:rPr lang="en-US" dirty="0">
                <a:solidFill>
                  <a:srgbClr val="92D050"/>
                </a:solidFill>
              </a:rPr>
              <a:t>Signatures are not required, but may be useful to identify who participated in the meeting</a:t>
            </a:r>
          </a:p>
        </p:txBody>
      </p:sp>
      <p:sp>
        <p:nvSpPr>
          <p:cNvPr id="6" name="Oval 5"/>
          <p:cNvSpPr/>
          <p:nvPr/>
        </p:nvSpPr>
        <p:spPr>
          <a:xfrm>
            <a:off x="1716634" y="2469191"/>
            <a:ext cx="3231581" cy="5990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59243" y="5316886"/>
            <a:ext cx="4946362" cy="923330"/>
          </a:xfrm>
          <a:prstGeom prst="rect">
            <a:avLst/>
          </a:prstGeom>
          <a:solidFill>
            <a:schemeClr val="accent5">
              <a:lumMod val="20000"/>
              <a:lumOff val="80000"/>
            </a:schemeClr>
          </a:solidFill>
          <a:ln w="19050">
            <a:solidFill>
              <a:schemeClr val="accent6">
                <a:lumMod val="75000"/>
              </a:schemeClr>
            </a:solidFill>
          </a:ln>
        </p:spPr>
        <p:txBody>
          <a:bodyPr wrap="square" rtlCol="0">
            <a:spAutoFit/>
          </a:bodyPr>
          <a:lstStyle/>
          <a:p>
            <a:r>
              <a:rPr lang="en-US" dirty="0">
                <a:solidFill>
                  <a:schemeClr val="accent6">
                    <a:lumMod val="75000"/>
                  </a:schemeClr>
                </a:solidFill>
              </a:rPr>
              <a:t>Team determination comments entered will appear directly on the linked PWN once created</a:t>
            </a:r>
          </a:p>
        </p:txBody>
      </p:sp>
      <p:sp>
        <p:nvSpPr>
          <p:cNvPr id="13" name="Oval 12"/>
          <p:cNvSpPr/>
          <p:nvPr/>
        </p:nvSpPr>
        <p:spPr>
          <a:xfrm>
            <a:off x="597908" y="1429854"/>
            <a:ext cx="2912547" cy="36729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47945" y="1205843"/>
            <a:ext cx="4946362" cy="923330"/>
          </a:xfrm>
          <a:prstGeom prst="rect">
            <a:avLst/>
          </a:prstGeom>
          <a:noFill/>
          <a:ln w="19050">
            <a:solidFill>
              <a:schemeClr val="accent3"/>
            </a:solidFill>
          </a:ln>
        </p:spPr>
        <p:txBody>
          <a:bodyPr wrap="square" rtlCol="0">
            <a:spAutoFit/>
          </a:bodyPr>
          <a:lstStyle/>
          <a:p>
            <a:r>
              <a:rPr lang="en-US" dirty="0">
                <a:solidFill>
                  <a:schemeClr val="accent3"/>
                </a:solidFill>
              </a:rPr>
              <a:t>If additional data will be collected, this box will appear</a:t>
            </a:r>
          </a:p>
          <a:p>
            <a:pPr algn="ctr"/>
            <a:r>
              <a:rPr lang="en-US" dirty="0">
                <a:solidFill>
                  <a:schemeClr val="accent3"/>
                </a:solidFill>
              </a:rPr>
              <a:t>This information will only print if entered</a:t>
            </a:r>
          </a:p>
        </p:txBody>
      </p:sp>
      <p:sp>
        <p:nvSpPr>
          <p:cNvPr id="15" name="Oval 14"/>
          <p:cNvSpPr/>
          <p:nvPr/>
        </p:nvSpPr>
        <p:spPr>
          <a:xfrm>
            <a:off x="1890055" y="3877890"/>
            <a:ext cx="2734497" cy="36828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610278" y="4541541"/>
            <a:ext cx="5580316" cy="679798"/>
          </a:xfrm>
          <a:prstGeom prst="rect">
            <a:avLst/>
          </a:prstGeom>
        </p:spPr>
      </p:pic>
      <p:cxnSp>
        <p:nvCxnSpPr>
          <p:cNvPr id="17" name="Straight Arrow Connector 16"/>
          <p:cNvCxnSpPr>
            <a:cxnSpLocks/>
          </p:cNvCxnSpPr>
          <p:nvPr/>
        </p:nvCxnSpPr>
        <p:spPr>
          <a:xfrm>
            <a:off x="2617079" y="4246179"/>
            <a:ext cx="0" cy="809609"/>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890055" y="4932639"/>
            <a:ext cx="1063353" cy="26957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6688B93-C9FE-4267-9653-AF15C90BC6FB}"/>
              </a:ext>
            </a:extLst>
          </p:cNvPr>
          <p:cNvCxnSpPr/>
          <p:nvPr/>
        </p:nvCxnSpPr>
        <p:spPr>
          <a:xfrm flipH="1">
            <a:off x="3638746" y="1660559"/>
            <a:ext cx="2909199"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9590FDC-09AF-48B7-52DB-710C35427BBB}"/>
              </a:ext>
            </a:extLst>
          </p:cNvPr>
          <p:cNvPicPr>
            <a:picLocks noChangeAspect="1"/>
          </p:cNvPicPr>
          <p:nvPr/>
        </p:nvPicPr>
        <p:blipFill>
          <a:blip r:embed="rId4"/>
          <a:stretch>
            <a:fillRect/>
          </a:stretch>
        </p:blipFill>
        <p:spPr>
          <a:xfrm>
            <a:off x="5891292" y="2183635"/>
            <a:ext cx="5895779" cy="1584184"/>
          </a:xfrm>
          <a:prstGeom prst="rect">
            <a:avLst/>
          </a:prstGeom>
          <a:ln w="19050">
            <a:solidFill>
              <a:schemeClr val="accent3"/>
            </a:solidFill>
          </a:ln>
        </p:spPr>
      </p:pic>
      <p:sp>
        <p:nvSpPr>
          <p:cNvPr id="18" name="TextBox 17">
            <a:extLst>
              <a:ext uri="{FF2B5EF4-FFF2-40B4-BE49-F238E27FC236}">
                <a16:creationId xmlns:a16="http://schemas.microsoft.com/office/drawing/2014/main" id="{3DF3AB01-164A-A207-3AE1-7B69E01C712D}"/>
              </a:ext>
            </a:extLst>
          </p:cNvPr>
          <p:cNvSpPr txBox="1"/>
          <p:nvPr/>
        </p:nvSpPr>
        <p:spPr>
          <a:xfrm>
            <a:off x="6547945" y="5586774"/>
            <a:ext cx="4946362" cy="646331"/>
          </a:xfrm>
          <a:prstGeom prst="rect">
            <a:avLst/>
          </a:prstGeom>
          <a:noFill/>
          <a:ln w="19050">
            <a:solidFill>
              <a:schemeClr val="accent6">
                <a:lumMod val="75000"/>
              </a:schemeClr>
            </a:solidFill>
          </a:ln>
        </p:spPr>
        <p:txBody>
          <a:bodyPr wrap="square" rtlCol="0">
            <a:spAutoFit/>
          </a:bodyPr>
          <a:lstStyle/>
          <a:p>
            <a:r>
              <a:rPr lang="en-US" dirty="0" err="1">
                <a:solidFill>
                  <a:schemeClr val="accent6">
                    <a:lumMod val="75000"/>
                  </a:schemeClr>
                </a:solidFill>
              </a:rPr>
              <a:t>PWN</a:t>
            </a:r>
            <a:r>
              <a:rPr lang="en-US" dirty="0">
                <a:solidFill>
                  <a:schemeClr val="accent6">
                    <a:lumMod val="75000"/>
                  </a:schemeClr>
                </a:solidFill>
              </a:rPr>
              <a:t> is needed as part of informed consent </a:t>
            </a:r>
            <a:r>
              <a:rPr lang="en-US" b="1" dirty="0">
                <a:solidFill>
                  <a:schemeClr val="accent6">
                    <a:lumMod val="75000"/>
                  </a:schemeClr>
                </a:solidFill>
              </a:rPr>
              <a:t>before</a:t>
            </a:r>
            <a:r>
              <a:rPr lang="en-US" dirty="0">
                <a:solidFill>
                  <a:schemeClr val="accent6">
                    <a:lumMod val="75000"/>
                  </a:schemeClr>
                </a:solidFill>
              </a:rPr>
              <a:t> gathering additional data</a:t>
            </a:r>
          </a:p>
        </p:txBody>
      </p:sp>
    </p:spTree>
    <p:extLst>
      <p:ext uri="{BB962C8B-B14F-4D97-AF65-F5344CB8AC3E}">
        <p14:creationId xmlns:p14="http://schemas.microsoft.com/office/powerpoint/2010/main" val="2929497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Referral Consent</a:t>
            </a:r>
          </a:p>
        </p:txBody>
      </p:sp>
      <p:sp>
        <p:nvSpPr>
          <p:cNvPr id="3" name="Content Placeholder 2"/>
          <p:cNvSpPr>
            <a:spLocks noGrp="1"/>
          </p:cNvSpPr>
          <p:nvPr>
            <p:ph idx="1"/>
          </p:nvPr>
        </p:nvSpPr>
        <p:spPr>
          <a:xfrm>
            <a:off x="1154955" y="2603500"/>
            <a:ext cx="8761411" cy="2388914"/>
          </a:xfrm>
        </p:spPr>
        <p:txBody>
          <a:bodyPr/>
          <a:lstStyle/>
          <a:p>
            <a:r>
              <a:rPr lang="da-DK" dirty="0"/>
              <a:t>Informed Parental Consent must be obtained before conducting an intial evaluation (34 C.F.R. §300.300)</a:t>
            </a:r>
          </a:p>
          <a:p>
            <a:pPr lvl="1"/>
            <a:r>
              <a:rPr lang="en-US" dirty="0"/>
              <a:t>parent has been fully informed of all information relevant</a:t>
            </a:r>
          </a:p>
          <a:p>
            <a:pPr lvl="1"/>
            <a:r>
              <a:rPr lang="en-US" dirty="0"/>
              <a:t>native language</a:t>
            </a:r>
          </a:p>
          <a:p>
            <a:pPr lvl="1"/>
            <a:r>
              <a:rPr lang="en-US" dirty="0"/>
              <a:t>understands and agrees in writing</a:t>
            </a:r>
          </a:p>
          <a:p>
            <a:pPr lvl="1"/>
            <a:r>
              <a:rPr lang="en-US" dirty="0"/>
              <a:t>consent describes activities that will be conducted</a:t>
            </a:r>
          </a:p>
        </p:txBody>
      </p:sp>
      <p:sp>
        <p:nvSpPr>
          <p:cNvPr id="4" name="Rectangle 3"/>
          <p:cNvSpPr/>
          <p:nvPr/>
        </p:nvSpPr>
        <p:spPr>
          <a:xfrm>
            <a:off x="8725174" y="6019800"/>
            <a:ext cx="1803699" cy="276999"/>
          </a:xfrm>
          <a:prstGeom prst="rect">
            <a:avLst/>
          </a:prstGeom>
        </p:spPr>
        <p:txBody>
          <a:bodyPr wrap="none">
            <a:spAutoFit/>
          </a:bodyPr>
          <a:lstStyle/>
          <a:p>
            <a:pPr lvl="1"/>
            <a:r>
              <a:rPr lang="da-DK" sz="1200" dirty="0"/>
              <a:t>34 C.F.R. §300.9</a:t>
            </a:r>
            <a:endParaRPr lang="en-US" sz="1200" dirty="0"/>
          </a:p>
        </p:txBody>
      </p:sp>
      <p:pic>
        <p:nvPicPr>
          <p:cNvPr id="5" name="Picture 4"/>
          <p:cNvPicPr>
            <a:picLocks noChangeAspect="1"/>
          </p:cNvPicPr>
          <p:nvPr/>
        </p:nvPicPr>
        <p:blipFill>
          <a:blip r:embed="rId2"/>
          <a:stretch>
            <a:fillRect/>
          </a:stretch>
        </p:blipFill>
        <p:spPr>
          <a:xfrm>
            <a:off x="1154953" y="5077482"/>
            <a:ext cx="7134225" cy="857250"/>
          </a:xfrm>
          <a:prstGeom prst="rect">
            <a:avLst/>
          </a:prstGeom>
        </p:spPr>
      </p:pic>
      <p:sp>
        <p:nvSpPr>
          <p:cNvPr id="6" name="Oval 5"/>
          <p:cNvSpPr/>
          <p:nvPr/>
        </p:nvSpPr>
        <p:spPr>
          <a:xfrm>
            <a:off x="1712004" y="5576098"/>
            <a:ext cx="2040190" cy="33918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08276" y="4305778"/>
            <a:ext cx="3484035" cy="1477328"/>
          </a:xfrm>
          <a:prstGeom prst="rect">
            <a:avLst/>
          </a:prstGeom>
          <a:noFill/>
          <a:ln w="19050">
            <a:solidFill>
              <a:schemeClr val="accent4"/>
            </a:solidFill>
          </a:ln>
        </p:spPr>
        <p:txBody>
          <a:bodyPr wrap="square" rtlCol="0">
            <a:spAutoFit/>
          </a:bodyPr>
          <a:lstStyle/>
          <a:p>
            <a:r>
              <a:rPr lang="en-US" dirty="0">
                <a:solidFill>
                  <a:schemeClr val="accent4"/>
                </a:solidFill>
              </a:rPr>
              <a:t>The Permission to Evaluate form will populate after you check the box next to:</a:t>
            </a:r>
          </a:p>
          <a:p>
            <a:r>
              <a:rPr lang="en-US" b="1" dirty="0">
                <a:solidFill>
                  <a:schemeClr val="accent4"/>
                </a:solidFill>
              </a:rPr>
              <a:t>F: Team determines additional data is needed . . .</a:t>
            </a:r>
          </a:p>
        </p:txBody>
      </p:sp>
      <p:cxnSp>
        <p:nvCxnSpPr>
          <p:cNvPr id="9" name="Straight Arrow Connector 8">
            <a:extLst>
              <a:ext uri="{FF2B5EF4-FFF2-40B4-BE49-F238E27FC236}">
                <a16:creationId xmlns:a16="http://schemas.microsoft.com/office/drawing/2014/main" id="{004BB8FF-A46A-D117-2E4D-A335B921F6D1}"/>
              </a:ext>
            </a:extLst>
          </p:cNvPr>
          <p:cNvCxnSpPr/>
          <p:nvPr/>
        </p:nvCxnSpPr>
        <p:spPr>
          <a:xfrm flipH="1">
            <a:off x="3624146" y="4583151"/>
            <a:ext cx="4772722" cy="992947"/>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764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236" y="363191"/>
            <a:ext cx="8825660" cy="869122"/>
          </a:xfrm>
        </p:spPr>
        <p:txBody>
          <a:bodyPr/>
          <a:lstStyle/>
          <a:p>
            <a:r>
              <a:rPr lang="en-US" dirty="0"/>
              <a:t>Special Circumstances</a:t>
            </a:r>
          </a:p>
        </p:txBody>
      </p:sp>
      <p:sp>
        <p:nvSpPr>
          <p:cNvPr id="3" name="Content Placeholder 2"/>
          <p:cNvSpPr>
            <a:spLocks noGrp="1"/>
          </p:cNvSpPr>
          <p:nvPr>
            <p:ph type="body" idx="1"/>
          </p:nvPr>
        </p:nvSpPr>
        <p:spPr>
          <a:xfrm>
            <a:off x="1048705" y="1534274"/>
            <a:ext cx="8596722" cy="2713480"/>
          </a:xfrm>
        </p:spPr>
        <p:txBody>
          <a:bodyPr>
            <a:normAutofit/>
          </a:bodyPr>
          <a:lstStyle/>
          <a:p>
            <a:r>
              <a:rPr lang="en-US" dirty="0"/>
              <a:t>Parent Request for Evaluation</a:t>
            </a:r>
          </a:p>
          <a:p>
            <a:pPr lvl="1"/>
            <a:r>
              <a:rPr lang="en-US" dirty="0">
                <a:solidFill>
                  <a:schemeClr val="bg2"/>
                </a:solidFill>
              </a:rPr>
              <a:t>CUSD must respond within </a:t>
            </a:r>
            <a:r>
              <a:rPr lang="en-US" b="1" dirty="0">
                <a:solidFill>
                  <a:schemeClr val="accent1"/>
                </a:solidFill>
              </a:rPr>
              <a:t>15</a:t>
            </a:r>
            <a:r>
              <a:rPr lang="en-US" dirty="0">
                <a:solidFill>
                  <a:schemeClr val="bg2"/>
                </a:solidFill>
              </a:rPr>
              <a:t> </a:t>
            </a:r>
            <a:r>
              <a:rPr lang="en-US" b="1" dirty="0">
                <a:solidFill>
                  <a:schemeClr val="accent1"/>
                </a:solidFill>
              </a:rPr>
              <a:t>school days </a:t>
            </a:r>
            <a:r>
              <a:rPr lang="en-US" dirty="0">
                <a:solidFill>
                  <a:schemeClr val="bg2"/>
                </a:solidFill>
              </a:rPr>
              <a:t>from the date it receives the parent's written request</a:t>
            </a:r>
          </a:p>
          <a:p>
            <a:pPr lvl="2"/>
            <a:r>
              <a:rPr lang="en-US" dirty="0">
                <a:solidFill>
                  <a:schemeClr val="bg2"/>
                </a:solidFill>
              </a:rPr>
              <a:t>Begin the evaluation by reviewing existing data</a:t>
            </a:r>
          </a:p>
          <a:p>
            <a:pPr lvl="2"/>
            <a:r>
              <a:rPr lang="en-US" dirty="0">
                <a:solidFill>
                  <a:schemeClr val="bg2"/>
                </a:solidFill>
              </a:rPr>
              <a:t>Provide prior written notice refusing to conduct the requested evaluation</a:t>
            </a:r>
          </a:p>
        </p:txBody>
      </p:sp>
      <p:sp>
        <p:nvSpPr>
          <p:cNvPr id="4" name="Rectangle 3"/>
          <p:cNvSpPr/>
          <p:nvPr/>
        </p:nvSpPr>
        <p:spPr>
          <a:xfrm>
            <a:off x="8881241" y="6371698"/>
            <a:ext cx="3012363" cy="246221"/>
          </a:xfrm>
          <a:prstGeom prst="rect">
            <a:avLst/>
          </a:prstGeom>
        </p:spPr>
        <p:txBody>
          <a:bodyPr wrap="none">
            <a:spAutoFit/>
          </a:bodyPr>
          <a:lstStyle/>
          <a:p>
            <a:r>
              <a:rPr lang="pt-BR" sz="1000" dirty="0"/>
              <a:t>§300.301; A.R.S. §15-766; A.A.C. R7-2-401.E.3–5</a:t>
            </a:r>
            <a:endParaRPr lang="en-US" sz="1000" dirty="0"/>
          </a:p>
        </p:txBody>
      </p:sp>
      <p:pic>
        <p:nvPicPr>
          <p:cNvPr id="6" name="Picture 5">
            <a:extLst>
              <a:ext uri="{FF2B5EF4-FFF2-40B4-BE49-F238E27FC236}">
                <a16:creationId xmlns:a16="http://schemas.microsoft.com/office/drawing/2014/main" id="{E054FD32-C9D7-0EA1-FC6B-7F18B02BDB0F}"/>
              </a:ext>
            </a:extLst>
          </p:cNvPr>
          <p:cNvPicPr>
            <a:picLocks noChangeAspect="1"/>
          </p:cNvPicPr>
          <p:nvPr/>
        </p:nvPicPr>
        <p:blipFill>
          <a:blip r:embed="rId2"/>
          <a:stretch>
            <a:fillRect/>
          </a:stretch>
        </p:blipFill>
        <p:spPr>
          <a:xfrm>
            <a:off x="1177335" y="3663591"/>
            <a:ext cx="9837329" cy="1660135"/>
          </a:xfrm>
          <a:prstGeom prst="rect">
            <a:avLst/>
          </a:prstGeom>
        </p:spPr>
      </p:pic>
    </p:spTree>
    <p:extLst>
      <p:ext uri="{BB962C8B-B14F-4D97-AF65-F5344CB8AC3E}">
        <p14:creationId xmlns:p14="http://schemas.microsoft.com/office/powerpoint/2010/main" val="116720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 Participants</a:t>
            </a:r>
          </a:p>
        </p:txBody>
      </p:sp>
      <p:sp>
        <p:nvSpPr>
          <p:cNvPr id="3" name="Content Placeholder 2"/>
          <p:cNvSpPr>
            <a:spLocks noGrp="1"/>
          </p:cNvSpPr>
          <p:nvPr>
            <p:ph idx="1"/>
          </p:nvPr>
        </p:nvSpPr>
        <p:spPr>
          <a:xfrm>
            <a:off x="1154955" y="2984938"/>
            <a:ext cx="6696273" cy="3415862"/>
          </a:xfrm>
        </p:spPr>
        <p:txBody>
          <a:bodyPr>
            <a:normAutofit/>
          </a:bodyPr>
          <a:lstStyle/>
          <a:p>
            <a:r>
              <a:rPr lang="en-US" dirty="0"/>
              <a:t>Though there are no legally required MET members, CUSD Best Practice is</a:t>
            </a:r>
          </a:p>
          <a:p>
            <a:pPr lvl="1"/>
            <a:r>
              <a:rPr lang="en-US" dirty="0"/>
              <a:t>Individualized education program (IEP) team members</a:t>
            </a:r>
          </a:p>
          <a:p>
            <a:pPr lvl="2"/>
            <a:r>
              <a:rPr lang="en-US" dirty="0"/>
              <a:t>The parents of the student</a:t>
            </a:r>
          </a:p>
          <a:p>
            <a:pPr lvl="2"/>
            <a:r>
              <a:rPr lang="en-US" dirty="0"/>
              <a:t>Not less than one general education teacher</a:t>
            </a:r>
          </a:p>
          <a:p>
            <a:pPr lvl="2"/>
            <a:r>
              <a:rPr lang="en-US" dirty="0"/>
              <a:t>Not less than one special education teacher</a:t>
            </a:r>
          </a:p>
          <a:p>
            <a:pPr lvl="2"/>
            <a:r>
              <a:rPr lang="en-US" dirty="0"/>
              <a:t>A representative of the school district</a:t>
            </a:r>
          </a:p>
          <a:p>
            <a:pPr lvl="2"/>
            <a:r>
              <a:rPr lang="en-US" dirty="0"/>
              <a:t>An individual who can interpret the instructional implications of the evaluation results</a:t>
            </a:r>
          </a:p>
          <a:p>
            <a:pPr lvl="1"/>
            <a:r>
              <a:rPr lang="en-US" dirty="0"/>
              <a:t>Other qualified professionals</a:t>
            </a:r>
          </a:p>
        </p:txBody>
      </p:sp>
      <p:sp>
        <p:nvSpPr>
          <p:cNvPr id="4" name="Text Placeholder 2"/>
          <p:cNvSpPr txBox="1">
            <a:spLocks/>
          </p:cNvSpPr>
          <p:nvPr/>
        </p:nvSpPr>
        <p:spPr>
          <a:xfrm>
            <a:off x="1154954" y="2603500"/>
            <a:ext cx="6202287" cy="5762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000" dirty="0">
                <a:solidFill>
                  <a:schemeClr val="accent1"/>
                </a:solidFill>
              </a:rPr>
              <a:t>Who participates in the MET meeting?</a:t>
            </a:r>
          </a:p>
        </p:txBody>
      </p:sp>
      <p:pic>
        <p:nvPicPr>
          <p:cNvPr id="2050" name="Picture 2" descr="See the source image">
            <a:extLst>
              <a:ext uri="{FF2B5EF4-FFF2-40B4-BE49-F238E27FC236}">
                <a16:creationId xmlns:a16="http://schemas.microsoft.com/office/drawing/2014/main" id="{ECFAF536-7EE1-606B-C70F-77D3924D4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378" y="2125682"/>
            <a:ext cx="4660997" cy="440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59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784781" y="4206031"/>
            <a:ext cx="2907862" cy="2180896"/>
          </a:xfrm>
          <a:prstGeom prst="rect">
            <a:avLst/>
          </a:prstGeom>
        </p:spPr>
      </p:pic>
      <p:pic>
        <p:nvPicPr>
          <p:cNvPr id="8" name="Picture 7">
            <a:extLst>
              <a:ext uri="{FF2B5EF4-FFF2-40B4-BE49-F238E27FC236}">
                <a16:creationId xmlns:a16="http://schemas.microsoft.com/office/drawing/2014/main" id="{77CC4ABA-E82A-410F-97E0-AA354678C753}"/>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99357" y="4206031"/>
            <a:ext cx="3099197" cy="2180896"/>
          </a:xfrm>
          <a:prstGeom prst="rect">
            <a:avLst/>
          </a:prstGeom>
        </p:spPr>
      </p:pic>
      <p:sp>
        <p:nvSpPr>
          <p:cNvPr id="2" name="Title 1"/>
          <p:cNvSpPr>
            <a:spLocks noGrp="1"/>
          </p:cNvSpPr>
          <p:nvPr>
            <p:ph type="title"/>
          </p:nvPr>
        </p:nvSpPr>
        <p:spPr/>
        <p:txBody>
          <a:bodyPr/>
          <a:lstStyle/>
          <a:p>
            <a:r>
              <a:rPr lang="en-US"/>
              <a:t>Special Circumstances</a:t>
            </a:r>
            <a:endParaRPr lang="en-US" dirty="0"/>
          </a:p>
        </p:txBody>
      </p:sp>
      <p:sp>
        <p:nvSpPr>
          <p:cNvPr id="3" name="Content Placeholder 2"/>
          <p:cNvSpPr>
            <a:spLocks noGrp="1"/>
          </p:cNvSpPr>
          <p:nvPr>
            <p:ph idx="1"/>
          </p:nvPr>
        </p:nvSpPr>
        <p:spPr>
          <a:xfrm>
            <a:off x="1154955" y="2603500"/>
            <a:ext cx="8761412" cy="1356310"/>
          </a:xfrm>
        </p:spPr>
        <p:txBody>
          <a:bodyPr vert="horz" lIns="91440" tIns="45720" rIns="91440" bIns="45720" rtlCol="0" anchor="t">
            <a:normAutofit/>
          </a:bodyPr>
          <a:lstStyle/>
          <a:p>
            <a:r>
              <a:rPr lang="en-US" dirty="0"/>
              <a:t>30-day Extension: the school and parents may agree to an extension</a:t>
            </a:r>
          </a:p>
          <a:p>
            <a:pPr lvl="1"/>
            <a:r>
              <a:rPr lang="en-US" dirty="0"/>
              <a:t>If it is in the </a:t>
            </a:r>
            <a:r>
              <a:rPr lang="en-US" b="1" dirty="0">
                <a:solidFill>
                  <a:schemeClr val="accent1"/>
                </a:solidFill>
              </a:rPr>
              <a:t>student’s best interests</a:t>
            </a:r>
          </a:p>
          <a:p>
            <a:pPr lvl="1"/>
            <a:r>
              <a:rPr lang="en-US" dirty="0"/>
              <a:t>Must be done in </a:t>
            </a:r>
            <a:r>
              <a:rPr lang="en-US" u="sng" dirty="0"/>
              <a:t>writing</a:t>
            </a:r>
            <a:endParaRPr lang="en-US" b="1" dirty="0">
              <a:solidFill>
                <a:schemeClr val="accent1"/>
              </a:solidFill>
            </a:endParaRPr>
          </a:p>
        </p:txBody>
      </p:sp>
      <p:sp>
        <p:nvSpPr>
          <p:cNvPr id="4" name="Rectangle 3"/>
          <p:cNvSpPr/>
          <p:nvPr/>
        </p:nvSpPr>
        <p:spPr>
          <a:xfrm>
            <a:off x="8066453" y="6386927"/>
            <a:ext cx="3012363" cy="246221"/>
          </a:xfrm>
          <a:prstGeom prst="rect">
            <a:avLst/>
          </a:prstGeom>
        </p:spPr>
        <p:txBody>
          <a:bodyPr wrap="none">
            <a:spAutoFit/>
          </a:bodyPr>
          <a:lstStyle/>
          <a:p>
            <a:r>
              <a:rPr lang="pt-BR" sz="1000"/>
              <a:t>§300.301; A.R.S. §15-766; A.A.C. R7-2-401.E.3–5</a:t>
            </a:r>
            <a:endParaRPr lang="en-US" sz="1000" dirty="0"/>
          </a:p>
        </p:txBody>
      </p:sp>
      <p:pic>
        <p:nvPicPr>
          <p:cNvPr id="7" name="Picture 6"/>
          <p:cNvPicPr>
            <a:picLocks noChangeAspect="1"/>
          </p:cNvPicPr>
          <p:nvPr/>
        </p:nvPicPr>
        <p:blipFill>
          <a:blip r:embed="rId3"/>
          <a:stretch>
            <a:fillRect/>
          </a:stretch>
        </p:blipFill>
        <p:spPr>
          <a:xfrm>
            <a:off x="1868101" y="3861528"/>
            <a:ext cx="7928806" cy="242183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3343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09F4-25D1-47EE-9090-E3832DC5DFDC}"/>
              </a:ext>
            </a:extLst>
          </p:cNvPr>
          <p:cNvSpPr>
            <a:spLocks noGrp="1"/>
          </p:cNvSpPr>
          <p:nvPr>
            <p:ph type="title"/>
          </p:nvPr>
        </p:nvSpPr>
        <p:spPr>
          <a:xfrm>
            <a:off x="945406" y="182095"/>
            <a:ext cx="7560419" cy="1151405"/>
          </a:xfrm>
        </p:spPr>
        <p:txBody>
          <a:bodyPr/>
          <a:lstStyle/>
          <a:p>
            <a:r>
              <a:rPr lang="en-US" dirty="0"/>
              <a:t>Assessment (E5)</a:t>
            </a:r>
          </a:p>
        </p:txBody>
      </p:sp>
      <p:pic>
        <p:nvPicPr>
          <p:cNvPr id="4" name="Picture 3">
            <a:extLst>
              <a:ext uri="{FF2B5EF4-FFF2-40B4-BE49-F238E27FC236}">
                <a16:creationId xmlns:a16="http://schemas.microsoft.com/office/drawing/2014/main" id="{D4DF4AEF-9106-417C-808E-EA31BB735BE4}"/>
              </a:ext>
            </a:extLst>
          </p:cNvPr>
          <p:cNvPicPr>
            <a:picLocks noChangeAspect="1"/>
          </p:cNvPicPr>
          <p:nvPr/>
        </p:nvPicPr>
        <p:blipFill>
          <a:blip r:embed="rId2"/>
          <a:stretch>
            <a:fillRect/>
          </a:stretch>
        </p:blipFill>
        <p:spPr>
          <a:xfrm>
            <a:off x="575945" y="1182370"/>
            <a:ext cx="5686839" cy="3256915"/>
          </a:xfrm>
          <a:prstGeom prst="rect">
            <a:avLst/>
          </a:prstGeom>
        </p:spPr>
      </p:pic>
      <p:sp>
        <p:nvSpPr>
          <p:cNvPr id="5" name="Oval 4">
            <a:extLst>
              <a:ext uri="{FF2B5EF4-FFF2-40B4-BE49-F238E27FC236}">
                <a16:creationId xmlns:a16="http://schemas.microsoft.com/office/drawing/2014/main" id="{A7C6A2DE-8A9F-48ED-BB3E-96EABCFFB9F7}"/>
              </a:ext>
            </a:extLst>
          </p:cNvPr>
          <p:cNvSpPr/>
          <p:nvPr/>
        </p:nvSpPr>
        <p:spPr>
          <a:xfrm>
            <a:off x="488204" y="1333500"/>
            <a:ext cx="5862320" cy="179832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C487BF2-1CE7-4377-9D51-E3B15F6AF0BC}"/>
              </a:ext>
            </a:extLst>
          </p:cNvPr>
          <p:cNvSpPr txBox="1"/>
          <p:nvPr/>
        </p:nvSpPr>
        <p:spPr>
          <a:xfrm>
            <a:off x="6538990" y="1257240"/>
            <a:ext cx="4952284" cy="1200329"/>
          </a:xfrm>
          <a:prstGeom prst="rect">
            <a:avLst/>
          </a:prstGeom>
          <a:noFill/>
          <a:ln w="19050">
            <a:solidFill>
              <a:schemeClr val="accent4"/>
            </a:solidFill>
          </a:ln>
        </p:spPr>
        <p:txBody>
          <a:bodyPr wrap="square" rtlCol="0">
            <a:spAutoFit/>
          </a:bodyPr>
          <a:lstStyle/>
          <a:p>
            <a:r>
              <a:rPr lang="en-US" dirty="0">
                <a:solidFill>
                  <a:schemeClr val="accent4"/>
                </a:solidFill>
              </a:rPr>
              <a:t>Validity Statement is editable</a:t>
            </a:r>
          </a:p>
          <a:p>
            <a:endParaRPr lang="en-US" dirty="0">
              <a:solidFill>
                <a:schemeClr val="accent4"/>
              </a:solidFill>
            </a:endParaRPr>
          </a:p>
          <a:p>
            <a:r>
              <a:rPr lang="en-US" dirty="0">
                <a:solidFill>
                  <a:schemeClr val="accent4"/>
                </a:solidFill>
              </a:rPr>
              <a:t>Consider the validity of the assessments given and edit this statement as necessary</a:t>
            </a:r>
          </a:p>
        </p:txBody>
      </p:sp>
      <p:sp>
        <p:nvSpPr>
          <p:cNvPr id="7" name="Oval 6">
            <a:extLst>
              <a:ext uri="{FF2B5EF4-FFF2-40B4-BE49-F238E27FC236}">
                <a16:creationId xmlns:a16="http://schemas.microsoft.com/office/drawing/2014/main" id="{80396ACB-B088-4CAB-8686-B01905E2C97E}"/>
              </a:ext>
            </a:extLst>
          </p:cNvPr>
          <p:cNvSpPr/>
          <p:nvPr/>
        </p:nvSpPr>
        <p:spPr>
          <a:xfrm>
            <a:off x="575945" y="3428999"/>
            <a:ext cx="2719705" cy="110172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BA7669-531C-40D6-A04C-F2EC4058297E}"/>
              </a:ext>
            </a:extLst>
          </p:cNvPr>
          <p:cNvSpPr txBox="1"/>
          <p:nvPr/>
        </p:nvSpPr>
        <p:spPr>
          <a:xfrm>
            <a:off x="6858034" y="2719896"/>
            <a:ext cx="4531360" cy="2031325"/>
          </a:xfrm>
          <a:prstGeom prst="rect">
            <a:avLst/>
          </a:prstGeom>
          <a:noFill/>
          <a:ln w="19050">
            <a:solidFill>
              <a:schemeClr val="accent3"/>
            </a:solidFill>
          </a:ln>
        </p:spPr>
        <p:txBody>
          <a:bodyPr wrap="square" rtlCol="0">
            <a:spAutoFit/>
          </a:bodyPr>
          <a:lstStyle/>
          <a:p>
            <a:r>
              <a:rPr lang="en-US" dirty="0">
                <a:solidFill>
                  <a:schemeClr val="accent3"/>
                </a:solidFill>
              </a:rPr>
              <a:t>Each area selected on E4 will appear here as a section to enter the assessment results</a:t>
            </a:r>
          </a:p>
          <a:p>
            <a:endParaRPr lang="en-US" dirty="0">
              <a:solidFill>
                <a:schemeClr val="accent3"/>
              </a:solidFill>
            </a:endParaRPr>
          </a:p>
          <a:p>
            <a:r>
              <a:rPr lang="en-US" dirty="0">
                <a:solidFill>
                  <a:schemeClr val="accent3"/>
                </a:solidFill>
              </a:rPr>
              <a:t>Ensure the box is checked for each area so it will appear on the printed report</a:t>
            </a:r>
          </a:p>
        </p:txBody>
      </p:sp>
      <p:sp>
        <p:nvSpPr>
          <p:cNvPr id="9" name="Rectangle 8">
            <a:extLst>
              <a:ext uri="{FF2B5EF4-FFF2-40B4-BE49-F238E27FC236}">
                <a16:creationId xmlns:a16="http://schemas.microsoft.com/office/drawing/2014/main" id="{198665FD-D0F4-4BE5-8B2C-F967B9A961C0}"/>
              </a:ext>
            </a:extLst>
          </p:cNvPr>
          <p:cNvSpPr/>
          <p:nvPr/>
        </p:nvSpPr>
        <p:spPr>
          <a:xfrm>
            <a:off x="1029969" y="4700896"/>
            <a:ext cx="4531361" cy="1477328"/>
          </a:xfrm>
          <a:prstGeom prst="rect">
            <a:avLst/>
          </a:prstGeom>
        </p:spPr>
        <p:txBody>
          <a:bodyPr wrap="square">
            <a:spAutoFit/>
          </a:bodyPr>
          <a:lstStyle/>
          <a:p>
            <a:pPr algn="ctr"/>
            <a:r>
              <a:rPr lang="en-US" dirty="0">
                <a:solidFill>
                  <a:schemeClr val="accent3">
                    <a:lumMod val="20000"/>
                    <a:lumOff val="80000"/>
                  </a:schemeClr>
                </a:solidFill>
              </a:rPr>
              <a:t>A classroom observation is a </a:t>
            </a:r>
            <a:r>
              <a:rPr lang="en-US" u="sng" dirty="0">
                <a:solidFill>
                  <a:schemeClr val="accent3">
                    <a:lumMod val="20000"/>
                    <a:lumOff val="80000"/>
                  </a:schemeClr>
                </a:solidFill>
              </a:rPr>
              <a:t>required</a:t>
            </a:r>
            <a:r>
              <a:rPr lang="en-US" dirty="0">
                <a:solidFill>
                  <a:schemeClr val="accent3">
                    <a:lumMod val="20000"/>
                    <a:lumOff val="80000"/>
                  </a:schemeClr>
                </a:solidFill>
              </a:rPr>
              <a:t> part of the evaluation whether additional data is collected or not in order to determine whether a student has a </a:t>
            </a:r>
            <a:r>
              <a:rPr lang="en-US" dirty="0">
                <a:solidFill>
                  <a:srgbClr val="FFFF00"/>
                </a:solidFill>
              </a:rPr>
              <a:t>specific learning disability (SLD) </a:t>
            </a:r>
          </a:p>
        </p:txBody>
      </p:sp>
      <p:pic>
        <p:nvPicPr>
          <p:cNvPr id="10" name="Picture 9">
            <a:extLst>
              <a:ext uri="{FF2B5EF4-FFF2-40B4-BE49-F238E27FC236}">
                <a16:creationId xmlns:a16="http://schemas.microsoft.com/office/drawing/2014/main" id="{1F6D2885-0A11-4875-93B4-37EBFE74E632}"/>
              </a:ext>
            </a:extLst>
          </p:cNvPr>
          <p:cNvPicPr>
            <a:picLocks noChangeAspect="1"/>
          </p:cNvPicPr>
          <p:nvPr/>
        </p:nvPicPr>
        <p:blipFill>
          <a:blip r:embed="rId3"/>
          <a:stretch>
            <a:fillRect/>
          </a:stretch>
        </p:blipFill>
        <p:spPr>
          <a:xfrm>
            <a:off x="11233587" y="286343"/>
            <a:ext cx="844769" cy="844769"/>
          </a:xfrm>
          <a:prstGeom prst="rect">
            <a:avLst/>
          </a:prstGeom>
        </p:spPr>
      </p:pic>
      <p:sp>
        <p:nvSpPr>
          <p:cNvPr id="3" name="TextBox 2"/>
          <p:cNvSpPr txBox="1"/>
          <p:nvPr/>
        </p:nvSpPr>
        <p:spPr>
          <a:xfrm>
            <a:off x="6538990" y="5013549"/>
            <a:ext cx="4351283" cy="1200329"/>
          </a:xfrm>
          <a:prstGeom prst="rect">
            <a:avLst/>
          </a:prstGeom>
          <a:noFill/>
          <a:ln>
            <a:solidFill>
              <a:schemeClr val="tx1"/>
            </a:solidFill>
          </a:ln>
        </p:spPr>
        <p:txBody>
          <a:bodyPr wrap="square" rtlCol="0">
            <a:spAutoFit/>
          </a:bodyPr>
          <a:lstStyle/>
          <a:p>
            <a:r>
              <a:rPr lang="en-US" dirty="0"/>
              <a:t>**Student must be assessed in all areas related to suspected disability</a:t>
            </a:r>
          </a:p>
          <a:p>
            <a:r>
              <a:rPr lang="en-US" dirty="0"/>
              <a:t>**Preschool evaluation requires all 5 developmental areas be addressed</a:t>
            </a:r>
          </a:p>
        </p:txBody>
      </p:sp>
      <p:sp>
        <p:nvSpPr>
          <p:cNvPr id="11" name="Rectangle 10"/>
          <p:cNvSpPr/>
          <p:nvPr/>
        </p:nvSpPr>
        <p:spPr>
          <a:xfrm>
            <a:off x="8198069" y="6347623"/>
            <a:ext cx="3861542" cy="246221"/>
          </a:xfrm>
          <a:prstGeom prst="rect">
            <a:avLst/>
          </a:prstGeom>
        </p:spPr>
        <p:txBody>
          <a:bodyPr wrap="square">
            <a:spAutoFit/>
          </a:bodyPr>
          <a:lstStyle/>
          <a:p>
            <a:r>
              <a:rPr lang="en-US" sz="1000" dirty="0"/>
              <a:t>§300.304(c)4); §300.310; ARS 15- 761(24) and (34)</a:t>
            </a:r>
          </a:p>
        </p:txBody>
      </p:sp>
    </p:spTree>
    <p:extLst>
      <p:ext uri="{BB962C8B-B14F-4D97-AF65-F5344CB8AC3E}">
        <p14:creationId xmlns:p14="http://schemas.microsoft.com/office/powerpoint/2010/main" val="143010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383" y="502004"/>
            <a:ext cx="7326892" cy="738217"/>
          </a:xfrm>
        </p:spPr>
        <p:txBody>
          <a:bodyPr/>
          <a:lstStyle/>
          <a:p>
            <a:r>
              <a:rPr lang="en-US" dirty="0"/>
              <a:t>Assessments (E5)</a:t>
            </a:r>
          </a:p>
        </p:txBody>
      </p:sp>
      <p:pic>
        <p:nvPicPr>
          <p:cNvPr id="4" name="Picture 3"/>
          <p:cNvPicPr>
            <a:picLocks noChangeAspect="1"/>
          </p:cNvPicPr>
          <p:nvPr/>
        </p:nvPicPr>
        <p:blipFill>
          <a:blip r:embed="rId2"/>
          <a:stretch>
            <a:fillRect/>
          </a:stretch>
        </p:blipFill>
        <p:spPr>
          <a:xfrm>
            <a:off x="602539" y="1350087"/>
            <a:ext cx="5676366" cy="3537224"/>
          </a:xfrm>
          <a:prstGeom prst="rect">
            <a:avLst/>
          </a:prstGeom>
        </p:spPr>
      </p:pic>
      <p:pic>
        <p:nvPicPr>
          <p:cNvPr id="5" name="Picture 4"/>
          <p:cNvPicPr>
            <a:picLocks noChangeAspect="1"/>
          </p:cNvPicPr>
          <p:nvPr/>
        </p:nvPicPr>
        <p:blipFill>
          <a:blip r:embed="rId3"/>
          <a:stretch>
            <a:fillRect/>
          </a:stretch>
        </p:blipFill>
        <p:spPr>
          <a:xfrm>
            <a:off x="686622" y="3527946"/>
            <a:ext cx="4288782" cy="2718730"/>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DC487BF2-1CE7-4377-9D51-E3B15F6AF0BC}"/>
              </a:ext>
            </a:extLst>
          </p:cNvPr>
          <p:cNvSpPr txBox="1"/>
          <p:nvPr/>
        </p:nvSpPr>
        <p:spPr>
          <a:xfrm>
            <a:off x="6590945" y="1473717"/>
            <a:ext cx="4531360" cy="646331"/>
          </a:xfrm>
          <a:prstGeom prst="rect">
            <a:avLst/>
          </a:prstGeom>
          <a:noFill/>
          <a:ln w="19050">
            <a:solidFill>
              <a:schemeClr val="accent4"/>
            </a:solidFill>
          </a:ln>
        </p:spPr>
        <p:txBody>
          <a:bodyPr wrap="square" rtlCol="0">
            <a:spAutoFit/>
          </a:bodyPr>
          <a:lstStyle/>
          <a:p>
            <a:r>
              <a:rPr lang="en-US" dirty="0">
                <a:solidFill>
                  <a:schemeClr val="accent4"/>
                </a:solidFill>
              </a:rPr>
              <a:t>Select the appropriate assessment from the drop-down options</a:t>
            </a:r>
          </a:p>
        </p:txBody>
      </p:sp>
      <p:sp>
        <p:nvSpPr>
          <p:cNvPr id="7" name="TextBox 6">
            <a:extLst>
              <a:ext uri="{FF2B5EF4-FFF2-40B4-BE49-F238E27FC236}">
                <a16:creationId xmlns:a16="http://schemas.microsoft.com/office/drawing/2014/main" id="{DC487BF2-1CE7-4377-9D51-E3B15F6AF0BC}"/>
              </a:ext>
            </a:extLst>
          </p:cNvPr>
          <p:cNvSpPr txBox="1"/>
          <p:nvPr/>
        </p:nvSpPr>
        <p:spPr>
          <a:xfrm>
            <a:off x="6670369" y="2795533"/>
            <a:ext cx="4531360" cy="1477328"/>
          </a:xfrm>
          <a:prstGeom prst="rect">
            <a:avLst/>
          </a:prstGeom>
          <a:noFill/>
          <a:ln w="19050">
            <a:solidFill>
              <a:schemeClr val="accent3"/>
            </a:solidFill>
          </a:ln>
        </p:spPr>
        <p:txBody>
          <a:bodyPr wrap="square" rtlCol="0">
            <a:spAutoFit/>
          </a:bodyPr>
          <a:lstStyle/>
          <a:p>
            <a:r>
              <a:rPr lang="en-US" dirty="0">
                <a:solidFill>
                  <a:schemeClr val="accent3"/>
                </a:solidFill>
              </a:rPr>
              <a:t>After adding the assessment, remember to edit the name, if needed (e.g. “_Blank #1” – change to “Kaufman Test of </a:t>
            </a:r>
            <a:r>
              <a:rPr lang="en-US">
                <a:solidFill>
                  <a:schemeClr val="accent3"/>
                </a:solidFill>
              </a:rPr>
              <a:t>Educational Achievement, </a:t>
            </a:r>
            <a:r>
              <a:rPr lang="en-US" dirty="0">
                <a:solidFill>
                  <a:schemeClr val="accent3"/>
                </a:solidFill>
              </a:rPr>
              <a:t>Second Edition)</a:t>
            </a:r>
          </a:p>
        </p:txBody>
      </p:sp>
      <p:sp>
        <p:nvSpPr>
          <p:cNvPr id="8" name="Oval 7">
            <a:extLst>
              <a:ext uri="{FF2B5EF4-FFF2-40B4-BE49-F238E27FC236}">
                <a16:creationId xmlns:a16="http://schemas.microsoft.com/office/drawing/2014/main" id="{A7C6A2DE-8A9F-48ED-BB3E-96EABCFFB9F7}"/>
              </a:ext>
            </a:extLst>
          </p:cNvPr>
          <p:cNvSpPr/>
          <p:nvPr/>
        </p:nvSpPr>
        <p:spPr>
          <a:xfrm>
            <a:off x="602539" y="1580405"/>
            <a:ext cx="3411134" cy="86158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487BF2-1CE7-4377-9D51-E3B15F6AF0BC}"/>
              </a:ext>
            </a:extLst>
          </p:cNvPr>
          <p:cNvSpPr txBox="1"/>
          <p:nvPr/>
        </p:nvSpPr>
        <p:spPr>
          <a:xfrm>
            <a:off x="6538990" y="4734692"/>
            <a:ext cx="4531360" cy="923330"/>
          </a:xfrm>
          <a:prstGeom prst="rect">
            <a:avLst/>
          </a:prstGeom>
          <a:noFill/>
          <a:ln w="19050">
            <a:solidFill>
              <a:schemeClr val="accent6">
                <a:lumMod val="75000"/>
              </a:schemeClr>
            </a:solidFill>
          </a:ln>
        </p:spPr>
        <p:txBody>
          <a:bodyPr wrap="square" lIns="91440" tIns="45720" rIns="91440" bIns="45720" rtlCol="0" anchor="t">
            <a:spAutoFit/>
          </a:bodyPr>
          <a:lstStyle/>
          <a:p>
            <a:r>
              <a:rPr lang="en-US" dirty="0">
                <a:solidFill>
                  <a:schemeClr val="accent6">
                    <a:lumMod val="75000"/>
                  </a:schemeClr>
                </a:solidFill>
              </a:rPr>
              <a:t>If there is an existing chart/explanation, you may edit the entire section and replace it with your own format </a:t>
            </a:r>
          </a:p>
        </p:txBody>
      </p:sp>
      <p:sp>
        <p:nvSpPr>
          <p:cNvPr id="10" name="Oval 9">
            <a:extLst>
              <a:ext uri="{FF2B5EF4-FFF2-40B4-BE49-F238E27FC236}">
                <a16:creationId xmlns:a16="http://schemas.microsoft.com/office/drawing/2014/main" id="{A7C6A2DE-8A9F-48ED-BB3E-96EABCFFB9F7}"/>
              </a:ext>
            </a:extLst>
          </p:cNvPr>
          <p:cNvSpPr/>
          <p:nvPr/>
        </p:nvSpPr>
        <p:spPr>
          <a:xfrm>
            <a:off x="807490" y="4548810"/>
            <a:ext cx="4167913" cy="1697865"/>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79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Data and E5</a:t>
            </a:r>
          </a:p>
        </p:txBody>
      </p:sp>
      <p:sp>
        <p:nvSpPr>
          <p:cNvPr id="3" name="Content Placeholder 2"/>
          <p:cNvSpPr>
            <a:spLocks noGrp="1"/>
          </p:cNvSpPr>
          <p:nvPr>
            <p:ph idx="1"/>
          </p:nvPr>
        </p:nvSpPr>
        <p:spPr>
          <a:xfrm>
            <a:off x="1154955" y="2341756"/>
            <a:ext cx="5045124" cy="3790612"/>
          </a:xfrm>
        </p:spPr>
        <p:txBody>
          <a:bodyPr>
            <a:normAutofit lnSpcReduction="10000"/>
          </a:bodyPr>
          <a:lstStyle/>
          <a:p>
            <a:r>
              <a:rPr lang="en-US" sz="2000" dirty="0"/>
              <a:t>Evaluators should consider the following when entering assessment data:</a:t>
            </a:r>
          </a:p>
          <a:p>
            <a:pPr lvl="1"/>
            <a:r>
              <a:rPr lang="en-US" sz="1800" dirty="0"/>
              <a:t>Was the student </a:t>
            </a:r>
            <a:r>
              <a:rPr lang="en-US" sz="1800" b="1" dirty="0">
                <a:solidFill>
                  <a:schemeClr val="tx2"/>
                </a:solidFill>
              </a:rPr>
              <a:t>evaluated in all areas </a:t>
            </a:r>
            <a:r>
              <a:rPr lang="en-US" sz="1800" dirty="0"/>
              <a:t>related to the suspected disability?</a:t>
            </a:r>
          </a:p>
          <a:p>
            <a:pPr lvl="1"/>
            <a:r>
              <a:rPr lang="en-US" sz="1800" dirty="0"/>
              <a:t>Were the assessments and other evaluation materials administered in a </a:t>
            </a:r>
            <a:r>
              <a:rPr lang="en-US" sz="1800" b="1" dirty="0">
                <a:solidFill>
                  <a:schemeClr val="accent3"/>
                </a:solidFill>
              </a:rPr>
              <a:t>language and form </a:t>
            </a:r>
            <a:r>
              <a:rPr lang="en-US" sz="1800" dirty="0"/>
              <a:t>most likely to yield accurate information?	</a:t>
            </a:r>
          </a:p>
          <a:p>
            <a:pPr lvl="1"/>
            <a:r>
              <a:rPr lang="en-US" sz="1800" dirty="0"/>
              <a:t>Is the information included </a:t>
            </a:r>
            <a:r>
              <a:rPr lang="en-US" sz="1800" b="1" dirty="0">
                <a:solidFill>
                  <a:schemeClr val="accent4"/>
                </a:solidFill>
              </a:rPr>
              <a:t>easily understandable to parents </a:t>
            </a:r>
            <a:r>
              <a:rPr lang="en-US" sz="1800" dirty="0"/>
              <a:t>and other team members?</a:t>
            </a:r>
          </a:p>
          <a:p>
            <a:pPr lvl="1"/>
            <a:endParaRPr lang="en-US" sz="1800" dirty="0"/>
          </a:p>
          <a:p>
            <a:pPr lvl="1"/>
            <a:endParaRPr lang="en-US" sz="1800" dirty="0"/>
          </a:p>
        </p:txBody>
      </p:sp>
      <p:pic>
        <p:nvPicPr>
          <p:cNvPr id="5" name="Picture 4">
            <a:extLst>
              <a:ext uri="{FF2B5EF4-FFF2-40B4-BE49-F238E27FC236}">
                <a16:creationId xmlns:a16="http://schemas.microsoft.com/office/drawing/2014/main" id="{74E8F2AB-89DE-EA9F-22D1-D9FD21C8442C}"/>
              </a:ext>
            </a:extLst>
          </p:cNvPr>
          <p:cNvPicPr>
            <a:picLocks noChangeAspect="1"/>
          </p:cNvPicPr>
          <p:nvPr/>
        </p:nvPicPr>
        <p:blipFill>
          <a:blip r:embed="rId2"/>
          <a:stretch>
            <a:fillRect/>
          </a:stretch>
        </p:blipFill>
        <p:spPr>
          <a:xfrm>
            <a:off x="6096000" y="2947241"/>
            <a:ext cx="5470718" cy="1168503"/>
          </a:xfrm>
          <a:prstGeom prst="rect">
            <a:avLst/>
          </a:prstGeom>
        </p:spPr>
      </p:pic>
      <p:pic>
        <p:nvPicPr>
          <p:cNvPr id="7" name="Picture 6">
            <a:extLst>
              <a:ext uri="{FF2B5EF4-FFF2-40B4-BE49-F238E27FC236}">
                <a16:creationId xmlns:a16="http://schemas.microsoft.com/office/drawing/2014/main" id="{735CB635-AECD-EC52-B2C7-0357CEFC5C49}"/>
              </a:ext>
            </a:extLst>
          </p:cNvPr>
          <p:cNvPicPr>
            <a:picLocks noChangeAspect="1"/>
          </p:cNvPicPr>
          <p:nvPr/>
        </p:nvPicPr>
        <p:blipFill>
          <a:blip r:embed="rId3"/>
          <a:stretch>
            <a:fillRect/>
          </a:stretch>
        </p:blipFill>
        <p:spPr>
          <a:xfrm>
            <a:off x="7339652" y="4111733"/>
            <a:ext cx="4283936" cy="1250117"/>
          </a:xfrm>
          <a:prstGeom prst="rect">
            <a:avLst/>
          </a:prstGeom>
        </p:spPr>
      </p:pic>
    </p:spTree>
    <p:extLst>
      <p:ext uri="{BB962C8B-B14F-4D97-AF65-F5344CB8AC3E}">
        <p14:creationId xmlns:p14="http://schemas.microsoft.com/office/powerpoint/2010/main" val="399262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E902-327D-4291-A7C7-1618AD1384B0}"/>
              </a:ext>
            </a:extLst>
          </p:cNvPr>
          <p:cNvSpPr>
            <a:spLocks noGrp="1"/>
          </p:cNvSpPr>
          <p:nvPr>
            <p:ph type="title"/>
          </p:nvPr>
        </p:nvSpPr>
        <p:spPr>
          <a:xfrm>
            <a:off x="1021606" y="248770"/>
            <a:ext cx="8893919" cy="1151405"/>
          </a:xfrm>
        </p:spPr>
        <p:txBody>
          <a:bodyPr/>
          <a:lstStyle/>
          <a:p>
            <a:r>
              <a:rPr lang="en-US" dirty="0"/>
              <a:t>Evaluation Summary </a:t>
            </a:r>
            <a:r>
              <a:rPr lang="en-US" dirty="0">
                <a:solidFill>
                  <a:schemeClr val="tx2"/>
                </a:solidFill>
              </a:rPr>
              <a:t>(E6)</a:t>
            </a:r>
          </a:p>
        </p:txBody>
      </p:sp>
      <p:pic>
        <p:nvPicPr>
          <p:cNvPr id="4" name="Picture 3">
            <a:extLst>
              <a:ext uri="{FF2B5EF4-FFF2-40B4-BE49-F238E27FC236}">
                <a16:creationId xmlns:a16="http://schemas.microsoft.com/office/drawing/2014/main" id="{ECEC3C0D-BCFC-4124-A43B-4A65C4195134}"/>
              </a:ext>
            </a:extLst>
          </p:cNvPr>
          <p:cNvPicPr>
            <a:picLocks noChangeAspect="1"/>
          </p:cNvPicPr>
          <p:nvPr/>
        </p:nvPicPr>
        <p:blipFill>
          <a:blip r:embed="rId2"/>
          <a:stretch>
            <a:fillRect/>
          </a:stretch>
        </p:blipFill>
        <p:spPr>
          <a:xfrm>
            <a:off x="660401" y="1117600"/>
            <a:ext cx="5147046" cy="5169820"/>
          </a:xfrm>
          <a:prstGeom prst="rect">
            <a:avLst/>
          </a:prstGeom>
        </p:spPr>
      </p:pic>
      <p:sp>
        <p:nvSpPr>
          <p:cNvPr id="5" name="Oval 4">
            <a:extLst>
              <a:ext uri="{FF2B5EF4-FFF2-40B4-BE49-F238E27FC236}">
                <a16:creationId xmlns:a16="http://schemas.microsoft.com/office/drawing/2014/main" id="{2F8A999A-E1F8-4B0D-BFC3-0D928FCC170E}"/>
              </a:ext>
            </a:extLst>
          </p:cNvPr>
          <p:cNvSpPr/>
          <p:nvPr/>
        </p:nvSpPr>
        <p:spPr>
          <a:xfrm>
            <a:off x="660401" y="1117600"/>
            <a:ext cx="5435599" cy="2311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D16BDA9-3077-427C-A9F9-E980D262F76F}"/>
              </a:ext>
            </a:extLst>
          </p:cNvPr>
          <p:cNvSpPr txBox="1"/>
          <p:nvPr/>
        </p:nvSpPr>
        <p:spPr>
          <a:xfrm>
            <a:off x="6606189" y="1284990"/>
            <a:ext cx="4914900" cy="1477328"/>
          </a:xfrm>
          <a:prstGeom prst="rect">
            <a:avLst/>
          </a:prstGeom>
          <a:noFill/>
          <a:ln w="19050">
            <a:solidFill>
              <a:schemeClr val="accent1"/>
            </a:solidFill>
          </a:ln>
        </p:spPr>
        <p:txBody>
          <a:bodyPr wrap="square" lIns="91440" tIns="45720" rIns="91440" bIns="45720" rtlCol="0" anchor="t">
            <a:spAutoFit/>
          </a:bodyPr>
          <a:lstStyle/>
          <a:p>
            <a:r>
              <a:rPr lang="en-US" dirty="0">
                <a:solidFill>
                  <a:schemeClr val="accent1">
                    <a:lumMod val="75000"/>
                  </a:schemeClr>
                </a:solidFill>
              </a:rPr>
              <a:t>Enter names and titles for all evaluators</a:t>
            </a:r>
          </a:p>
          <a:p>
            <a:endParaRPr lang="en-US" dirty="0">
              <a:solidFill>
                <a:schemeClr val="accent1">
                  <a:lumMod val="75000"/>
                </a:schemeClr>
              </a:solidFill>
            </a:endParaRPr>
          </a:p>
          <a:p>
            <a:r>
              <a:rPr lang="en-US" dirty="0">
                <a:solidFill>
                  <a:schemeClr val="accent1">
                    <a:lumMod val="75000"/>
                  </a:schemeClr>
                </a:solidFill>
              </a:rPr>
              <a:t>Signature lines will appear on the printed copy – Qualified Medicaid Providers (QMP) will need to sign the evaluation</a:t>
            </a:r>
          </a:p>
        </p:txBody>
      </p:sp>
      <p:sp>
        <p:nvSpPr>
          <p:cNvPr id="7" name="Oval 6">
            <a:extLst>
              <a:ext uri="{FF2B5EF4-FFF2-40B4-BE49-F238E27FC236}">
                <a16:creationId xmlns:a16="http://schemas.microsoft.com/office/drawing/2014/main" id="{DD55E898-48DC-410D-BD6F-1D1D0072A4F1}"/>
              </a:ext>
            </a:extLst>
          </p:cNvPr>
          <p:cNvSpPr/>
          <p:nvPr/>
        </p:nvSpPr>
        <p:spPr>
          <a:xfrm>
            <a:off x="516125" y="4297830"/>
            <a:ext cx="2665226" cy="198959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srcRect t="71901" r="23532"/>
          <a:stretch/>
        </p:blipFill>
        <p:spPr>
          <a:xfrm>
            <a:off x="6096000" y="2889268"/>
            <a:ext cx="4456386" cy="1452661"/>
          </a:xfrm>
          <a:prstGeom prst="rect">
            <a:avLst/>
          </a:prstGeom>
        </p:spPr>
      </p:pic>
      <p:sp>
        <p:nvSpPr>
          <p:cNvPr id="11" name="TextBox 10">
            <a:extLst>
              <a:ext uri="{FF2B5EF4-FFF2-40B4-BE49-F238E27FC236}">
                <a16:creationId xmlns:a16="http://schemas.microsoft.com/office/drawing/2014/main" id="{B08E55A3-01EA-4AC8-86D7-22E6AFB40087}"/>
              </a:ext>
            </a:extLst>
          </p:cNvPr>
          <p:cNvSpPr txBox="1"/>
          <p:nvPr/>
        </p:nvSpPr>
        <p:spPr>
          <a:xfrm>
            <a:off x="8497133" y="3559166"/>
            <a:ext cx="3412578" cy="1477328"/>
          </a:xfrm>
          <a:prstGeom prst="rect">
            <a:avLst/>
          </a:prstGeom>
          <a:solidFill>
            <a:schemeClr val="bg2"/>
          </a:solidFill>
          <a:ln w="19050">
            <a:solidFill>
              <a:schemeClr val="accent3"/>
            </a:solidFill>
          </a:ln>
        </p:spPr>
        <p:txBody>
          <a:bodyPr wrap="square" lIns="91440" tIns="45720" rIns="91440" bIns="45720" rtlCol="0" anchor="t">
            <a:spAutoFit/>
          </a:bodyPr>
          <a:lstStyle/>
          <a:p>
            <a:r>
              <a:rPr lang="en-US" dirty="0">
                <a:solidFill>
                  <a:schemeClr val="accent3"/>
                </a:solidFill>
              </a:rPr>
              <a:t>CDA MET: For each area, summarize </a:t>
            </a:r>
            <a:r>
              <a:rPr lang="en-US" b="1" u="sng" dirty="0">
                <a:solidFill>
                  <a:schemeClr val="accent3"/>
                </a:solidFill>
              </a:rPr>
              <a:t>ALL</a:t>
            </a:r>
            <a:r>
              <a:rPr lang="en-US" dirty="0">
                <a:solidFill>
                  <a:schemeClr val="accent3"/>
                </a:solidFill>
              </a:rPr>
              <a:t> data reviewed and clearly capture the overall skills and needs of the student</a:t>
            </a:r>
          </a:p>
        </p:txBody>
      </p:sp>
      <p:sp>
        <p:nvSpPr>
          <p:cNvPr id="8" name="TextBox 7">
            <a:extLst>
              <a:ext uri="{FF2B5EF4-FFF2-40B4-BE49-F238E27FC236}">
                <a16:creationId xmlns:a16="http://schemas.microsoft.com/office/drawing/2014/main" id="{B08E55A3-01EA-4AC8-86D7-22E6AFB40087}"/>
              </a:ext>
            </a:extLst>
          </p:cNvPr>
          <p:cNvSpPr txBox="1"/>
          <p:nvPr/>
        </p:nvSpPr>
        <p:spPr>
          <a:xfrm>
            <a:off x="3666708" y="4469852"/>
            <a:ext cx="4570029" cy="1477328"/>
          </a:xfrm>
          <a:prstGeom prst="rect">
            <a:avLst/>
          </a:prstGeom>
          <a:solidFill>
            <a:schemeClr val="bg2"/>
          </a:solidFill>
          <a:ln w="19050">
            <a:solidFill>
              <a:schemeClr val="accent6">
                <a:lumMod val="75000"/>
              </a:schemeClr>
            </a:solidFill>
          </a:ln>
        </p:spPr>
        <p:txBody>
          <a:bodyPr wrap="square" rtlCol="0">
            <a:spAutoFit/>
          </a:bodyPr>
          <a:lstStyle/>
          <a:p>
            <a:r>
              <a:rPr lang="en-US" dirty="0">
                <a:solidFill>
                  <a:schemeClr val="accent6">
                    <a:lumMod val="75000"/>
                  </a:schemeClr>
                </a:solidFill>
              </a:rPr>
              <a:t>Each discipline should complete a summary that clearly captures the overall skills of the student in each area, regardless if additional data was collected in that area or not</a:t>
            </a:r>
          </a:p>
        </p:txBody>
      </p:sp>
      <p:sp>
        <p:nvSpPr>
          <p:cNvPr id="3" name="Rectangle 2"/>
          <p:cNvSpPr/>
          <p:nvPr/>
        </p:nvSpPr>
        <p:spPr>
          <a:xfrm>
            <a:off x="5108028" y="6119177"/>
            <a:ext cx="4624048" cy="646331"/>
          </a:xfrm>
          <a:prstGeom prst="rect">
            <a:avLst/>
          </a:prstGeom>
          <a:solidFill>
            <a:schemeClr val="bg2"/>
          </a:solidFill>
          <a:ln w="19050">
            <a:solidFill>
              <a:schemeClr val="accent4"/>
            </a:solidFill>
          </a:ln>
        </p:spPr>
        <p:txBody>
          <a:bodyPr wrap="square">
            <a:spAutoFit/>
          </a:bodyPr>
          <a:lstStyle/>
          <a:p>
            <a:r>
              <a:rPr lang="en-US" b="1" dirty="0">
                <a:solidFill>
                  <a:schemeClr val="accent4"/>
                </a:solidFill>
              </a:rPr>
              <a:t>F: </a:t>
            </a:r>
            <a:r>
              <a:rPr lang="en-US" dirty="0">
                <a:solidFill>
                  <a:schemeClr val="accent4"/>
                </a:solidFill>
              </a:rPr>
              <a:t>Summary information should not be a re-statement of the information on E5</a:t>
            </a:r>
          </a:p>
        </p:txBody>
      </p:sp>
      <p:sp>
        <p:nvSpPr>
          <p:cNvPr id="13" name="Oval 12">
            <a:extLst>
              <a:ext uri="{FF2B5EF4-FFF2-40B4-BE49-F238E27FC236}">
                <a16:creationId xmlns:a16="http://schemas.microsoft.com/office/drawing/2014/main" id="{DD55E898-48DC-410D-BD6F-1D1D0072A4F1}"/>
              </a:ext>
            </a:extLst>
          </p:cNvPr>
          <p:cNvSpPr/>
          <p:nvPr/>
        </p:nvSpPr>
        <p:spPr>
          <a:xfrm>
            <a:off x="6221351" y="3018601"/>
            <a:ext cx="1943934" cy="119544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006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89940" y="6446699"/>
            <a:ext cx="1220206" cy="246221"/>
          </a:xfrm>
          <a:prstGeom prst="rect">
            <a:avLst/>
          </a:prstGeom>
        </p:spPr>
        <p:txBody>
          <a:bodyPr wrap="none">
            <a:spAutoFit/>
          </a:bodyPr>
          <a:lstStyle/>
          <a:p>
            <a:r>
              <a:rPr lang="en-US" sz="1000" dirty="0"/>
              <a:t>§300.304(b)(1)(ii)</a:t>
            </a:r>
          </a:p>
        </p:txBody>
      </p:sp>
      <p:pic>
        <p:nvPicPr>
          <p:cNvPr id="15" name="Picture 14">
            <a:extLst>
              <a:ext uri="{FF2B5EF4-FFF2-40B4-BE49-F238E27FC236}">
                <a16:creationId xmlns:a16="http://schemas.microsoft.com/office/drawing/2014/main" id="{B2A4C17B-69B1-4D9A-96DB-1D2779A477B4}"/>
              </a:ext>
            </a:extLst>
          </p:cNvPr>
          <p:cNvPicPr>
            <a:picLocks noChangeAspect="1"/>
          </p:cNvPicPr>
          <p:nvPr/>
        </p:nvPicPr>
        <p:blipFill rotWithShape="1">
          <a:blip r:embed="rId2"/>
          <a:srcRect r="79245"/>
          <a:stretch/>
        </p:blipFill>
        <p:spPr>
          <a:xfrm>
            <a:off x="2483784" y="1083905"/>
            <a:ext cx="1459513" cy="1536325"/>
          </a:xfrm>
          <a:prstGeom prst="rect">
            <a:avLst/>
          </a:prstGeom>
        </p:spPr>
      </p:pic>
      <p:sp>
        <p:nvSpPr>
          <p:cNvPr id="31" name="Title 1">
            <a:extLst>
              <a:ext uri="{FF2B5EF4-FFF2-40B4-BE49-F238E27FC236}">
                <a16:creationId xmlns:a16="http://schemas.microsoft.com/office/drawing/2014/main" id="{AB5849F5-69CF-4C50-A359-BE51CDA1FCE4}"/>
              </a:ext>
            </a:extLst>
          </p:cNvPr>
          <p:cNvSpPr txBox="1">
            <a:spLocks/>
          </p:cNvSpPr>
          <p:nvPr/>
        </p:nvSpPr>
        <p:spPr bwMode="gray">
          <a:xfrm>
            <a:off x="559754" y="164728"/>
            <a:ext cx="8893919" cy="9705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Evaluation Summary </a:t>
            </a:r>
            <a:r>
              <a:rPr lang="en-US" sz="4000" dirty="0">
                <a:solidFill>
                  <a:schemeClr val="tx2"/>
                </a:solidFill>
              </a:rPr>
              <a:t>(E6)</a:t>
            </a:r>
          </a:p>
        </p:txBody>
      </p:sp>
      <p:sp>
        <p:nvSpPr>
          <p:cNvPr id="33" name="TextBox 32">
            <a:extLst>
              <a:ext uri="{FF2B5EF4-FFF2-40B4-BE49-F238E27FC236}">
                <a16:creationId xmlns:a16="http://schemas.microsoft.com/office/drawing/2014/main" id="{7DECD77B-59F7-4292-B6E6-C61923B029AD}"/>
              </a:ext>
            </a:extLst>
          </p:cNvPr>
          <p:cNvSpPr txBox="1"/>
          <p:nvPr/>
        </p:nvSpPr>
        <p:spPr>
          <a:xfrm>
            <a:off x="711418" y="3828551"/>
            <a:ext cx="4832132" cy="2308324"/>
          </a:xfrm>
          <a:prstGeom prst="rect">
            <a:avLst/>
          </a:prstGeom>
          <a:noFill/>
          <a:ln w="19050">
            <a:solidFill>
              <a:schemeClr val="accent1"/>
            </a:solidFill>
          </a:ln>
        </p:spPr>
        <p:txBody>
          <a:bodyPr wrap="square" rtlCol="0">
            <a:spAutoFit/>
          </a:bodyPr>
          <a:lstStyle/>
          <a:p>
            <a:pPr algn="ctr"/>
            <a:r>
              <a:rPr lang="en-US" dirty="0">
                <a:solidFill>
                  <a:schemeClr val="bg2"/>
                </a:solidFill>
              </a:rPr>
              <a:t>This information can be included anywhere in the MET; however, the Evaluation Summary is a good place to put it, as this information will link to the IEP, providing guidance for the IEP team when determining goals, accommodations, and services for the student</a:t>
            </a:r>
            <a:endParaRPr lang="en-US" b="1" dirty="0">
              <a:solidFill>
                <a:schemeClr val="bg2"/>
              </a:solidFill>
            </a:endParaRPr>
          </a:p>
        </p:txBody>
      </p:sp>
      <p:pic>
        <p:nvPicPr>
          <p:cNvPr id="4" name="Picture 3">
            <a:extLst>
              <a:ext uri="{FF2B5EF4-FFF2-40B4-BE49-F238E27FC236}">
                <a16:creationId xmlns:a16="http://schemas.microsoft.com/office/drawing/2014/main" id="{77F2D171-1E44-26FF-4509-FF847BCF844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67327" y="1688526"/>
            <a:ext cx="6228767" cy="3778480"/>
          </a:xfrm>
          <a:prstGeom prst="rect">
            <a:avLst/>
          </a:prstGeom>
        </p:spPr>
      </p:pic>
      <p:pic>
        <p:nvPicPr>
          <p:cNvPr id="6" name="Picture 5">
            <a:extLst>
              <a:ext uri="{FF2B5EF4-FFF2-40B4-BE49-F238E27FC236}">
                <a16:creationId xmlns:a16="http://schemas.microsoft.com/office/drawing/2014/main" id="{A13B5D98-C6E2-18E1-2B1E-EEC65BFDE115}"/>
              </a:ext>
            </a:extLst>
          </p:cNvPr>
          <p:cNvPicPr>
            <a:picLocks noChangeAspect="1"/>
          </p:cNvPicPr>
          <p:nvPr/>
        </p:nvPicPr>
        <p:blipFill>
          <a:blip r:embed="rId4"/>
          <a:stretch>
            <a:fillRect/>
          </a:stretch>
        </p:blipFill>
        <p:spPr>
          <a:xfrm>
            <a:off x="594602" y="2177332"/>
            <a:ext cx="5153025" cy="1362075"/>
          </a:xfrm>
          <a:prstGeom prst="rect">
            <a:avLst/>
          </a:prstGeom>
        </p:spPr>
      </p:pic>
    </p:spTree>
    <p:extLst>
      <p:ext uri="{BB962C8B-B14F-4D97-AF65-F5344CB8AC3E}">
        <p14:creationId xmlns:p14="http://schemas.microsoft.com/office/powerpoint/2010/main" val="3295654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750A46-B144-4012-AA8F-EF91EDA86D04}"/>
              </a:ext>
            </a:extLst>
          </p:cNvPr>
          <p:cNvPicPr>
            <a:picLocks noChangeAspect="1"/>
          </p:cNvPicPr>
          <p:nvPr/>
        </p:nvPicPr>
        <p:blipFill rotWithShape="1">
          <a:blip r:embed="rId2"/>
          <a:srcRect b="29618"/>
          <a:stretch/>
        </p:blipFill>
        <p:spPr>
          <a:xfrm>
            <a:off x="743136" y="1131112"/>
            <a:ext cx="5168714" cy="3593288"/>
          </a:xfrm>
          <a:prstGeom prst="rect">
            <a:avLst/>
          </a:prstGeom>
        </p:spPr>
      </p:pic>
      <p:sp>
        <p:nvSpPr>
          <p:cNvPr id="2" name="Title 1">
            <a:extLst>
              <a:ext uri="{FF2B5EF4-FFF2-40B4-BE49-F238E27FC236}">
                <a16:creationId xmlns:a16="http://schemas.microsoft.com/office/drawing/2014/main" id="{17AAE902-327D-4291-A7C7-1618AD1384B0}"/>
              </a:ext>
            </a:extLst>
          </p:cNvPr>
          <p:cNvSpPr>
            <a:spLocks noGrp="1"/>
          </p:cNvSpPr>
          <p:nvPr>
            <p:ph type="title"/>
          </p:nvPr>
        </p:nvSpPr>
        <p:spPr>
          <a:xfrm>
            <a:off x="1021606" y="199119"/>
            <a:ext cx="8893919" cy="1151405"/>
          </a:xfrm>
        </p:spPr>
        <p:txBody>
          <a:bodyPr/>
          <a:lstStyle/>
          <a:p>
            <a:r>
              <a:rPr lang="en-US" dirty="0"/>
              <a:t>Evaluation Summary </a:t>
            </a:r>
            <a:r>
              <a:rPr lang="en-US" dirty="0">
                <a:solidFill>
                  <a:schemeClr val="tx2"/>
                </a:solidFill>
              </a:rPr>
              <a:t>(E6)</a:t>
            </a:r>
          </a:p>
        </p:txBody>
      </p:sp>
      <p:sp>
        <p:nvSpPr>
          <p:cNvPr id="5" name="Oval 4">
            <a:extLst>
              <a:ext uri="{FF2B5EF4-FFF2-40B4-BE49-F238E27FC236}">
                <a16:creationId xmlns:a16="http://schemas.microsoft.com/office/drawing/2014/main" id="{2F8A999A-E1F8-4B0D-BFC3-0D928FCC170E}"/>
              </a:ext>
            </a:extLst>
          </p:cNvPr>
          <p:cNvSpPr/>
          <p:nvPr/>
        </p:nvSpPr>
        <p:spPr>
          <a:xfrm>
            <a:off x="660401" y="1117599"/>
            <a:ext cx="5435599" cy="33900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6" name="TextBox 5">
            <a:extLst>
              <a:ext uri="{FF2B5EF4-FFF2-40B4-BE49-F238E27FC236}">
                <a16:creationId xmlns:a16="http://schemas.microsoft.com/office/drawing/2014/main" id="{2D16BDA9-3077-427C-A9F9-E980D262F76F}"/>
              </a:ext>
            </a:extLst>
          </p:cNvPr>
          <p:cNvSpPr txBox="1"/>
          <p:nvPr/>
        </p:nvSpPr>
        <p:spPr>
          <a:xfrm>
            <a:off x="6485182" y="1248458"/>
            <a:ext cx="5461657" cy="2031325"/>
          </a:xfrm>
          <a:prstGeom prst="rect">
            <a:avLst/>
          </a:prstGeom>
          <a:noFill/>
          <a:ln w="19050">
            <a:solidFill>
              <a:schemeClr val="accent3"/>
            </a:solidFill>
          </a:ln>
        </p:spPr>
        <p:txBody>
          <a:bodyPr wrap="square" rtlCol="0">
            <a:spAutoFit/>
          </a:bodyPr>
          <a:lstStyle/>
          <a:p>
            <a:r>
              <a:rPr lang="en-US" dirty="0">
                <a:solidFill>
                  <a:schemeClr val="accent3"/>
                </a:solidFill>
              </a:rPr>
              <a:t>These sections should be a review of </a:t>
            </a:r>
            <a:r>
              <a:rPr lang="en-US" b="1" u="sng" dirty="0">
                <a:solidFill>
                  <a:schemeClr val="accent3"/>
                </a:solidFill>
              </a:rPr>
              <a:t>all</a:t>
            </a:r>
            <a:r>
              <a:rPr lang="en-US" dirty="0">
                <a:solidFill>
                  <a:schemeClr val="accent3"/>
                </a:solidFill>
              </a:rPr>
              <a:t> data collected during the evaluation process:</a:t>
            </a:r>
          </a:p>
          <a:p>
            <a:pPr marL="285750" indent="-285750">
              <a:buFont typeface="Arial" panose="020B0604020202020204" pitchFamily="34" charset="0"/>
              <a:buChar char="•"/>
            </a:pPr>
            <a:r>
              <a:rPr lang="en-US" dirty="0">
                <a:solidFill>
                  <a:schemeClr val="accent3"/>
                </a:solidFill>
              </a:rPr>
              <a:t>Input from parents</a:t>
            </a:r>
          </a:p>
          <a:p>
            <a:pPr marL="285750" indent="-285750">
              <a:buFont typeface="Arial" panose="020B0604020202020204" pitchFamily="34" charset="0"/>
              <a:buChar char="•"/>
            </a:pPr>
            <a:r>
              <a:rPr lang="en-US" dirty="0">
                <a:solidFill>
                  <a:schemeClr val="accent3"/>
                </a:solidFill>
              </a:rPr>
              <a:t>Current classroom-based data</a:t>
            </a:r>
          </a:p>
          <a:p>
            <a:pPr marL="285750" indent="-285750">
              <a:buFont typeface="Arial" panose="020B0604020202020204" pitchFamily="34" charset="0"/>
              <a:buChar char="•"/>
            </a:pPr>
            <a:r>
              <a:rPr lang="en-US" dirty="0">
                <a:solidFill>
                  <a:schemeClr val="accent3"/>
                </a:solidFill>
              </a:rPr>
              <a:t>Previous evaluation information</a:t>
            </a:r>
          </a:p>
          <a:p>
            <a:pPr marL="285750" indent="-285750">
              <a:buFont typeface="Arial" panose="020B0604020202020204" pitchFamily="34" charset="0"/>
              <a:buChar char="•"/>
            </a:pPr>
            <a:r>
              <a:rPr lang="en-US" dirty="0">
                <a:solidFill>
                  <a:schemeClr val="accent3"/>
                </a:solidFill>
              </a:rPr>
              <a:t>Additional data collected in all documented areas</a:t>
            </a:r>
          </a:p>
        </p:txBody>
      </p:sp>
      <p:sp>
        <p:nvSpPr>
          <p:cNvPr id="3" name="Rectangle 2"/>
          <p:cNvSpPr/>
          <p:nvPr/>
        </p:nvSpPr>
        <p:spPr>
          <a:xfrm>
            <a:off x="10389940" y="6446699"/>
            <a:ext cx="1220206" cy="246221"/>
          </a:xfrm>
          <a:prstGeom prst="rect">
            <a:avLst/>
          </a:prstGeom>
        </p:spPr>
        <p:txBody>
          <a:bodyPr wrap="none">
            <a:spAutoFit/>
          </a:bodyPr>
          <a:lstStyle/>
          <a:p>
            <a:r>
              <a:rPr lang="en-US" sz="1000" dirty="0"/>
              <a:t>§300.304(b)(1)(ii)</a:t>
            </a:r>
          </a:p>
        </p:txBody>
      </p:sp>
      <p:sp>
        <p:nvSpPr>
          <p:cNvPr id="12" name="TextBox 11">
            <a:extLst>
              <a:ext uri="{FF2B5EF4-FFF2-40B4-BE49-F238E27FC236}">
                <a16:creationId xmlns:a16="http://schemas.microsoft.com/office/drawing/2014/main" id="{556F80D6-C023-46A8-B1F3-F28626FD59EC}"/>
              </a:ext>
            </a:extLst>
          </p:cNvPr>
          <p:cNvSpPr txBox="1"/>
          <p:nvPr/>
        </p:nvSpPr>
        <p:spPr>
          <a:xfrm>
            <a:off x="1203909" y="4798370"/>
            <a:ext cx="4443547" cy="1477328"/>
          </a:xfrm>
          <a:prstGeom prst="rect">
            <a:avLst/>
          </a:prstGeom>
          <a:noFill/>
          <a:ln w="19050">
            <a:solidFill>
              <a:schemeClr val="accent3"/>
            </a:solidFill>
          </a:ln>
        </p:spPr>
        <p:txBody>
          <a:bodyPr wrap="square" rtlCol="0">
            <a:spAutoFit/>
          </a:bodyPr>
          <a:lstStyle/>
          <a:p>
            <a:r>
              <a:rPr lang="en-US" dirty="0">
                <a:solidFill>
                  <a:schemeClr val="accent3"/>
                </a:solidFill>
              </a:rPr>
              <a:t>Each of these fields link to the IEP Form B, Section 2</a:t>
            </a:r>
          </a:p>
          <a:p>
            <a:r>
              <a:rPr lang="en-US" dirty="0">
                <a:solidFill>
                  <a:schemeClr val="accent3"/>
                </a:solidFill>
              </a:rPr>
              <a:t>Headers do not print, so statements should be descriptive indicating areas of strength, need, etc.</a:t>
            </a:r>
          </a:p>
        </p:txBody>
      </p:sp>
      <p:pic>
        <p:nvPicPr>
          <p:cNvPr id="4" name="Picture 3">
            <a:extLst>
              <a:ext uri="{FF2B5EF4-FFF2-40B4-BE49-F238E27FC236}">
                <a16:creationId xmlns:a16="http://schemas.microsoft.com/office/drawing/2014/main" id="{3B88C7D8-8F02-4429-B8FE-59B1659E516E}"/>
              </a:ext>
            </a:extLst>
          </p:cNvPr>
          <p:cNvPicPr>
            <a:picLocks noChangeAspect="1"/>
          </p:cNvPicPr>
          <p:nvPr/>
        </p:nvPicPr>
        <p:blipFill>
          <a:blip r:embed="rId3"/>
          <a:stretch>
            <a:fillRect/>
          </a:stretch>
        </p:blipFill>
        <p:spPr>
          <a:xfrm>
            <a:off x="7114111" y="3397129"/>
            <a:ext cx="4201589" cy="3057070"/>
          </a:xfrm>
          <a:prstGeom prst="rect">
            <a:avLst/>
          </a:prstGeom>
        </p:spPr>
      </p:pic>
      <p:cxnSp>
        <p:nvCxnSpPr>
          <p:cNvPr id="14" name="Straight Arrow Connector 13">
            <a:extLst>
              <a:ext uri="{FF2B5EF4-FFF2-40B4-BE49-F238E27FC236}">
                <a16:creationId xmlns:a16="http://schemas.microsoft.com/office/drawing/2014/main" id="{D04B923B-8975-4B52-92FE-F0AB588F8B2D}"/>
              </a:ext>
            </a:extLst>
          </p:cNvPr>
          <p:cNvCxnSpPr>
            <a:cxnSpLocks/>
          </p:cNvCxnSpPr>
          <p:nvPr/>
        </p:nvCxnSpPr>
        <p:spPr>
          <a:xfrm>
            <a:off x="5509541" y="2015817"/>
            <a:ext cx="1748509" cy="2270433"/>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FD1F201-A048-4A91-BDAA-D549F670CE6A}"/>
              </a:ext>
            </a:extLst>
          </p:cNvPr>
          <p:cNvCxnSpPr>
            <a:cxnSpLocks/>
          </p:cNvCxnSpPr>
          <p:nvPr/>
        </p:nvCxnSpPr>
        <p:spPr>
          <a:xfrm>
            <a:off x="5610927" y="2927756"/>
            <a:ext cx="1748509" cy="2270433"/>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B57C4CE-FBF8-4EEB-8C07-A44BA7A33A55}"/>
              </a:ext>
            </a:extLst>
          </p:cNvPr>
          <p:cNvCxnSpPr>
            <a:cxnSpLocks/>
          </p:cNvCxnSpPr>
          <p:nvPr/>
        </p:nvCxnSpPr>
        <p:spPr>
          <a:xfrm>
            <a:off x="5548688" y="4092417"/>
            <a:ext cx="1749573" cy="1898808"/>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E6A847B-DD36-4E25-8A81-4F00EF6944FC}"/>
              </a:ext>
            </a:extLst>
          </p:cNvPr>
          <p:cNvSpPr/>
          <p:nvPr/>
        </p:nvSpPr>
        <p:spPr>
          <a:xfrm rot="20301055">
            <a:off x="11129544" y="3888293"/>
            <a:ext cx="742511" cy="584775"/>
          </a:xfrm>
          <a:prstGeom prst="rect">
            <a:avLst/>
          </a:prstGeom>
          <a:noFill/>
          <a:ln>
            <a:solidFill>
              <a:schemeClr val="accent3"/>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accent3"/>
                </a:solidFill>
                <a:effectLst/>
              </a:rPr>
              <a:t>IEP</a:t>
            </a:r>
          </a:p>
        </p:txBody>
      </p:sp>
    </p:spTree>
    <p:extLst>
      <p:ext uri="{BB962C8B-B14F-4D97-AF65-F5344CB8AC3E}">
        <p14:creationId xmlns:p14="http://schemas.microsoft.com/office/powerpoint/2010/main" val="1976922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750A46-B144-4012-AA8F-EF91EDA86D04}"/>
              </a:ext>
            </a:extLst>
          </p:cNvPr>
          <p:cNvPicPr>
            <a:picLocks noChangeAspect="1"/>
          </p:cNvPicPr>
          <p:nvPr/>
        </p:nvPicPr>
        <p:blipFill rotWithShape="1">
          <a:blip r:embed="rId2"/>
          <a:srcRect t="70009"/>
          <a:stretch/>
        </p:blipFill>
        <p:spPr>
          <a:xfrm>
            <a:off x="609786" y="1148486"/>
            <a:ext cx="5640472" cy="1670914"/>
          </a:xfrm>
          <a:prstGeom prst="rect">
            <a:avLst/>
          </a:prstGeom>
        </p:spPr>
      </p:pic>
      <p:sp>
        <p:nvSpPr>
          <p:cNvPr id="2" name="Title 1">
            <a:extLst>
              <a:ext uri="{FF2B5EF4-FFF2-40B4-BE49-F238E27FC236}">
                <a16:creationId xmlns:a16="http://schemas.microsoft.com/office/drawing/2014/main" id="{17AAE902-327D-4291-A7C7-1618AD1384B0}"/>
              </a:ext>
            </a:extLst>
          </p:cNvPr>
          <p:cNvSpPr>
            <a:spLocks noGrp="1"/>
          </p:cNvSpPr>
          <p:nvPr>
            <p:ph type="title"/>
          </p:nvPr>
        </p:nvSpPr>
        <p:spPr>
          <a:xfrm>
            <a:off x="1021606" y="199119"/>
            <a:ext cx="8893919" cy="1151405"/>
          </a:xfrm>
        </p:spPr>
        <p:txBody>
          <a:bodyPr/>
          <a:lstStyle/>
          <a:p>
            <a:r>
              <a:rPr lang="en-US" dirty="0"/>
              <a:t>Evaluation Summary </a:t>
            </a:r>
            <a:r>
              <a:rPr lang="en-US" dirty="0">
                <a:solidFill>
                  <a:schemeClr val="tx2"/>
                </a:solidFill>
              </a:rPr>
              <a:t>(E6)</a:t>
            </a:r>
          </a:p>
        </p:txBody>
      </p:sp>
      <p:sp>
        <p:nvSpPr>
          <p:cNvPr id="7" name="Oval 6">
            <a:extLst>
              <a:ext uri="{FF2B5EF4-FFF2-40B4-BE49-F238E27FC236}">
                <a16:creationId xmlns:a16="http://schemas.microsoft.com/office/drawing/2014/main" id="{DD55E898-48DC-410D-BD6F-1D1D0072A4F1}"/>
              </a:ext>
            </a:extLst>
          </p:cNvPr>
          <p:cNvSpPr/>
          <p:nvPr/>
        </p:nvSpPr>
        <p:spPr>
          <a:xfrm>
            <a:off x="339913" y="1239533"/>
            <a:ext cx="5843786" cy="125649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8E55A3-01EA-4AC8-86D7-22E6AFB40087}"/>
              </a:ext>
            </a:extLst>
          </p:cNvPr>
          <p:cNvSpPr txBox="1"/>
          <p:nvPr/>
        </p:nvSpPr>
        <p:spPr>
          <a:xfrm>
            <a:off x="830709" y="3022938"/>
            <a:ext cx="5198625" cy="2031325"/>
          </a:xfrm>
          <a:prstGeom prst="rect">
            <a:avLst/>
          </a:prstGeom>
          <a:noFill/>
          <a:ln w="19050">
            <a:solidFill>
              <a:schemeClr val="accent6">
                <a:lumMod val="75000"/>
              </a:schemeClr>
            </a:solidFill>
          </a:ln>
        </p:spPr>
        <p:txBody>
          <a:bodyPr wrap="square" lIns="91440" tIns="45720" rIns="91440" bIns="45720" rtlCol="0" anchor="t">
            <a:spAutoFit/>
          </a:bodyPr>
          <a:lstStyle/>
          <a:p>
            <a:r>
              <a:rPr lang="en-US" dirty="0">
                <a:solidFill>
                  <a:schemeClr val="bg2"/>
                </a:solidFill>
              </a:rPr>
              <a:t>If student is suspected of having a disability, specific statements detailing the implications of the student’s involvement and progress in the general education curriculum are required and must be student-specific</a:t>
            </a:r>
          </a:p>
          <a:p>
            <a:pPr algn="ctr"/>
            <a:r>
              <a:rPr lang="en-US" dirty="0">
                <a:solidFill>
                  <a:schemeClr val="accent4"/>
                </a:solidFill>
              </a:rPr>
              <a:t>**For preschoolers this means the general developmental progress of the child**</a:t>
            </a:r>
          </a:p>
        </p:txBody>
      </p:sp>
      <p:sp>
        <p:nvSpPr>
          <p:cNvPr id="3" name="Rectangle 2"/>
          <p:cNvSpPr/>
          <p:nvPr/>
        </p:nvSpPr>
        <p:spPr>
          <a:xfrm>
            <a:off x="10389940" y="6446699"/>
            <a:ext cx="1220206" cy="246221"/>
          </a:xfrm>
          <a:prstGeom prst="rect">
            <a:avLst/>
          </a:prstGeom>
        </p:spPr>
        <p:txBody>
          <a:bodyPr wrap="none">
            <a:spAutoFit/>
          </a:bodyPr>
          <a:lstStyle/>
          <a:p>
            <a:r>
              <a:rPr lang="en-US" sz="1000" dirty="0"/>
              <a:t>§300.304(b)(1)(ii)</a:t>
            </a:r>
          </a:p>
        </p:txBody>
      </p:sp>
      <p:sp>
        <p:nvSpPr>
          <p:cNvPr id="11" name="TextBox 10">
            <a:extLst>
              <a:ext uri="{FF2B5EF4-FFF2-40B4-BE49-F238E27FC236}">
                <a16:creationId xmlns:a16="http://schemas.microsoft.com/office/drawing/2014/main" id="{B08E55A3-01EA-4AC8-86D7-22E6AFB40087}"/>
              </a:ext>
            </a:extLst>
          </p:cNvPr>
          <p:cNvSpPr txBox="1"/>
          <p:nvPr/>
        </p:nvSpPr>
        <p:spPr>
          <a:xfrm>
            <a:off x="972571" y="5247849"/>
            <a:ext cx="4914900" cy="923330"/>
          </a:xfrm>
          <a:prstGeom prst="rect">
            <a:avLst/>
          </a:prstGeom>
          <a:noFill/>
          <a:ln w="19050">
            <a:solidFill>
              <a:schemeClr val="accent6">
                <a:lumMod val="75000"/>
              </a:schemeClr>
            </a:solidFill>
          </a:ln>
        </p:spPr>
        <p:txBody>
          <a:bodyPr wrap="square" lIns="91440" tIns="45720" rIns="91440" bIns="45720" rtlCol="0" anchor="t">
            <a:spAutoFit/>
          </a:bodyPr>
          <a:lstStyle/>
          <a:p>
            <a:r>
              <a:rPr lang="en-US" dirty="0">
                <a:solidFill>
                  <a:schemeClr val="accent6">
                    <a:lumMod val="75000"/>
                  </a:schemeClr>
                </a:solidFill>
              </a:rPr>
              <a:t>If student is NOT suspected of having a disability, a statement is still </a:t>
            </a:r>
            <a:r>
              <a:rPr lang="en-US" b="1" dirty="0">
                <a:solidFill>
                  <a:schemeClr val="accent6">
                    <a:lumMod val="75000"/>
                  </a:schemeClr>
                </a:solidFill>
              </a:rPr>
              <a:t>required</a:t>
            </a:r>
            <a:r>
              <a:rPr lang="en-US" dirty="0">
                <a:solidFill>
                  <a:schemeClr val="accent6">
                    <a:lumMod val="75000"/>
                  </a:schemeClr>
                </a:solidFill>
              </a:rPr>
              <a:t> as this header (G) prints on the report</a:t>
            </a:r>
          </a:p>
        </p:txBody>
      </p:sp>
      <p:pic>
        <p:nvPicPr>
          <p:cNvPr id="4" name="Picture 3">
            <a:extLst>
              <a:ext uri="{FF2B5EF4-FFF2-40B4-BE49-F238E27FC236}">
                <a16:creationId xmlns:a16="http://schemas.microsoft.com/office/drawing/2014/main" id="{0C6F7140-5E9A-47DE-8780-50677840B810}"/>
              </a:ext>
            </a:extLst>
          </p:cNvPr>
          <p:cNvPicPr>
            <a:picLocks noChangeAspect="1"/>
          </p:cNvPicPr>
          <p:nvPr/>
        </p:nvPicPr>
        <p:blipFill rotWithShape="1">
          <a:blip r:embed="rId3"/>
          <a:srcRect r="1270" b="61122"/>
          <a:stretch/>
        </p:blipFill>
        <p:spPr>
          <a:xfrm>
            <a:off x="6299291" y="1239737"/>
            <a:ext cx="5568860" cy="1783201"/>
          </a:xfrm>
          <a:prstGeom prst="rect">
            <a:avLst/>
          </a:prstGeom>
          <a:ln w="19050">
            <a:solidFill>
              <a:schemeClr val="accent6">
                <a:lumMod val="75000"/>
              </a:schemeClr>
            </a:solidFill>
          </a:ln>
        </p:spPr>
      </p:pic>
      <p:sp>
        <p:nvSpPr>
          <p:cNvPr id="12" name="Rectangle 11">
            <a:extLst>
              <a:ext uri="{FF2B5EF4-FFF2-40B4-BE49-F238E27FC236}">
                <a16:creationId xmlns:a16="http://schemas.microsoft.com/office/drawing/2014/main" id="{5A97B153-E2F2-4423-9A00-02C3A9280A14}"/>
              </a:ext>
            </a:extLst>
          </p:cNvPr>
          <p:cNvSpPr/>
          <p:nvPr/>
        </p:nvSpPr>
        <p:spPr>
          <a:xfrm>
            <a:off x="7439025" y="2622888"/>
            <a:ext cx="4238625" cy="40005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502BBA-CD28-3C41-0874-39380D528E43}"/>
              </a:ext>
            </a:extLst>
          </p:cNvPr>
          <p:cNvSpPr/>
          <p:nvPr/>
        </p:nvSpPr>
        <p:spPr>
          <a:xfrm rot="20301055">
            <a:off x="2437615" y="1792575"/>
            <a:ext cx="742511" cy="584775"/>
          </a:xfrm>
          <a:prstGeom prst="rect">
            <a:avLst/>
          </a:prstGeom>
          <a:noFill/>
          <a:ln>
            <a:solidFill>
              <a:schemeClr val="accent3"/>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accent3"/>
                </a:solidFill>
                <a:effectLst/>
              </a:rPr>
              <a:t>IEP</a:t>
            </a:r>
          </a:p>
        </p:txBody>
      </p:sp>
      <p:pic>
        <p:nvPicPr>
          <p:cNvPr id="9" name="Picture 8">
            <a:extLst>
              <a:ext uri="{FF2B5EF4-FFF2-40B4-BE49-F238E27FC236}">
                <a16:creationId xmlns:a16="http://schemas.microsoft.com/office/drawing/2014/main" id="{583549C9-A675-D56D-B949-946EAB64D722}"/>
              </a:ext>
            </a:extLst>
          </p:cNvPr>
          <p:cNvPicPr>
            <a:picLocks noChangeAspect="1"/>
          </p:cNvPicPr>
          <p:nvPr/>
        </p:nvPicPr>
        <p:blipFill>
          <a:blip r:embed="rId4"/>
          <a:stretch>
            <a:fillRect/>
          </a:stretch>
        </p:blipFill>
        <p:spPr>
          <a:xfrm>
            <a:off x="6322013" y="3337329"/>
            <a:ext cx="5546138" cy="1475482"/>
          </a:xfrm>
          <a:prstGeom prst="rect">
            <a:avLst/>
          </a:prstGeom>
          <a:ln w="28575">
            <a:solidFill>
              <a:schemeClr val="accent6">
                <a:lumMod val="75000"/>
              </a:schemeClr>
            </a:solidFill>
          </a:ln>
        </p:spPr>
      </p:pic>
    </p:spTree>
    <p:extLst>
      <p:ext uri="{BB962C8B-B14F-4D97-AF65-F5344CB8AC3E}">
        <p14:creationId xmlns:p14="http://schemas.microsoft.com/office/powerpoint/2010/main" val="532352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3374" y="1131112"/>
            <a:ext cx="5275563" cy="5168626"/>
          </a:xfrm>
          <a:prstGeom prst="rect">
            <a:avLst/>
          </a:prstGeom>
        </p:spPr>
      </p:pic>
      <p:sp>
        <p:nvSpPr>
          <p:cNvPr id="6" name="Title 1">
            <a:extLst>
              <a:ext uri="{FF2B5EF4-FFF2-40B4-BE49-F238E27FC236}">
                <a16:creationId xmlns:a16="http://schemas.microsoft.com/office/drawing/2014/main" id="{17AAE902-327D-4291-A7C7-1618AD1384B0}"/>
              </a:ext>
            </a:extLst>
          </p:cNvPr>
          <p:cNvSpPr txBox="1">
            <a:spLocks/>
          </p:cNvSpPr>
          <p:nvPr/>
        </p:nvSpPr>
        <p:spPr bwMode="gray">
          <a:xfrm>
            <a:off x="1021606" y="248770"/>
            <a:ext cx="8893919" cy="1151405"/>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Evaluation Summary </a:t>
            </a:r>
            <a:r>
              <a:rPr lang="en-US" dirty="0">
                <a:solidFill>
                  <a:schemeClr val="tx2"/>
                </a:solidFill>
              </a:rPr>
              <a:t>(</a:t>
            </a:r>
            <a:r>
              <a:rPr lang="en-US" dirty="0" err="1">
                <a:solidFill>
                  <a:schemeClr val="tx2"/>
                </a:solidFill>
              </a:rPr>
              <a:t>E6</a:t>
            </a:r>
            <a:r>
              <a:rPr lang="en-US" dirty="0">
                <a:solidFill>
                  <a:schemeClr val="tx2"/>
                </a:solidFill>
              </a:rPr>
              <a:t>)</a:t>
            </a:r>
          </a:p>
        </p:txBody>
      </p:sp>
      <p:sp>
        <p:nvSpPr>
          <p:cNvPr id="7" name="Oval 6">
            <a:extLst>
              <a:ext uri="{FF2B5EF4-FFF2-40B4-BE49-F238E27FC236}">
                <a16:creationId xmlns:a16="http://schemas.microsoft.com/office/drawing/2014/main" id="{A7C6A2DE-8A9F-48ED-BB3E-96EABCFFB9F7}"/>
              </a:ext>
            </a:extLst>
          </p:cNvPr>
          <p:cNvSpPr/>
          <p:nvPr/>
        </p:nvSpPr>
        <p:spPr>
          <a:xfrm>
            <a:off x="763970" y="2630572"/>
            <a:ext cx="4703906" cy="890394"/>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7C6A2DE-8A9F-48ED-BB3E-96EABCFFB9F7}"/>
              </a:ext>
            </a:extLst>
          </p:cNvPr>
          <p:cNvSpPr/>
          <p:nvPr/>
        </p:nvSpPr>
        <p:spPr>
          <a:xfrm>
            <a:off x="763970" y="3576914"/>
            <a:ext cx="2683378" cy="469569"/>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7C6A2DE-8A9F-48ED-BB3E-96EABCFFB9F7}"/>
              </a:ext>
            </a:extLst>
          </p:cNvPr>
          <p:cNvSpPr/>
          <p:nvPr/>
        </p:nvSpPr>
        <p:spPr>
          <a:xfrm>
            <a:off x="763969" y="4834759"/>
            <a:ext cx="5174375" cy="69368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74068" y="1298690"/>
            <a:ext cx="4067503" cy="923330"/>
          </a:xfrm>
          <a:prstGeom prst="rect">
            <a:avLst/>
          </a:prstGeom>
          <a:noFill/>
          <a:ln w="19050">
            <a:solidFill>
              <a:schemeClr val="accent4"/>
            </a:solidFill>
          </a:ln>
        </p:spPr>
        <p:txBody>
          <a:bodyPr wrap="square" rtlCol="0">
            <a:spAutoFit/>
          </a:bodyPr>
          <a:lstStyle/>
          <a:p>
            <a:r>
              <a:rPr lang="en-US" dirty="0">
                <a:solidFill>
                  <a:schemeClr val="accent4"/>
                </a:solidFill>
              </a:rPr>
              <a:t>Select all potential eligibility categories to be added to</a:t>
            </a:r>
          </a:p>
          <a:p>
            <a:r>
              <a:rPr lang="en-US" b="1" dirty="0">
                <a:solidFill>
                  <a:schemeClr val="accent4"/>
                </a:solidFill>
              </a:rPr>
              <a:t>H: Statement of Potential Eligibility</a:t>
            </a:r>
          </a:p>
        </p:txBody>
      </p:sp>
      <p:sp>
        <p:nvSpPr>
          <p:cNvPr id="11" name="TextBox 10"/>
          <p:cNvSpPr txBox="1"/>
          <p:nvPr/>
        </p:nvSpPr>
        <p:spPr>
          <a:xfrm>
            <a:off x="6773917" y="3393060"/>
            <a:ext cx="4067503" cy="923330"/>
          </a:xfrm>
          <a:prstGeom prst="rect">
            <a:avLst/>
          </a:prstGeom>
          <a:noFill/>
          <a:ln w="19050">
            <a:solidFill>
              <a:schemeClr val="accent3"/>
            </a:solidFill>
          </a:ln>
        </p:spPr>
        <p:txBody>
          <a:bodyPr wrap="square" lIns="91440" tIns="45720" rIns="91440" bIns="45720" rtlCol="0" anchor="t">
            <a:spAutoFit/>
          </a:bodyPr>
          <a:lstStyle/>
          <a:p>
            <a:r>
              <a:rPr lang="en-US" dirty="0">
                <a:solidFill>
                  <a:schemeClr val="accent3"/>
                </a:solidFill>
              </a:rPr>
              <a:t>Assistive Technology should be thoughtfully considered for each student</a:t>
            </a:r>
            <a:endParaRPr lang="en-US" b="1" dirty="0">
              <a:solidFill>
                <a:schemeClr val="accent3"/>
              </a:solidFill>
            </a:endParaRPr>
          </a:p>
        </p:txBody>
      </p:sp>
      <p:sp>
        <p:nvSpPr>
          <p:cNvPr id="12" name="TextBox 11"/>
          <p:cNvSpPr txBox="1"/>
          <p:nvPr/>
        </p:nvSpPr>
        <p:spPr>
          <a:xfrm>
            <a:off x="6674068" y="4635980"/>
            <a:ext cx="4067503" cy="1200329"/>
          </a:xfrm>
          <a:prstGeom prst="rect">
            <a:avLst/>
          </a:prstGeom>
          <a:noFill/>
          <a:ln w="19050">
            <a:solidFill>
              <a:schemeClr val="accent1"/>
            </a:solidFill>
          </a:ln>
        </p:spPr>
        <p:txBody>
          <a:bodyPr wrap="square" rtlCol="0">
            <a:spAutoFit/>
          </a:bodyPr>
          <a:lstStyle/>
          <a:p>
            <a:r>
              <a:rPr lang="en-US" dirty="0">
                <a:solidFill>
                  <a:schemeClr val="accent1">
                    <a:lumMod val="75000"/>
                  </a:schemeClr>
                </a:solidFill>
              </a:rPr>
              <a:t>Recommendations should be </a:t>
            </a:r>
            <a:r>
              <a:rPr lang="en-US" b="1" u="sng" dirty="0">
                <a:solidFill>
                  <a:schemeClr val="accent1">
                    <a:lumMod val="75000"/>
                  </a:schemeClr>
                </a:solidFill>
              </a:rPr>
              <a:t>student-specific</a:t>
            </a:r>
            <a:r>
              <a:rPr lang="en-US" dirty="0">
                <a:solidFill>
                  <a:schemeClr val="accent1">
                    <a:lumMod val="75000"/>
                  </a:schemeClr>
                </a:solidFill>
              </a:rPr>
              <a:t> and be stated so teachers and other providers can use them in the classroom</a:t>
            </a:r>
            <a:endParaRPr lang="en-US" b="1" dirty="0">
              <a:solidFill>
                <a:schemeClr val="accent1">
                  <a:lumMod val="75000"/>
                </a:schemeClr>
              </a:solidFill>
            </a:endParaRPr>
          </a:p>
        </p:txBody>
      </p:sp>
      <p:cxnSp>
        <p:nvCxnSpPr>
          <p:cNvPr id="15" name="Straight Arrow Connector 14"/>
          <p:cNvCxnSpPr/>
          <p:nvPr/>
        </p:nvCxnSpPr>
        <p:spPr>
          <a:xfrm flipH="1" flipV="1">
            <a:off x="4624552" y="1873141"/>
            <a:ext cx="367862" cy="92333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888264" y="6309275"/>
            <a:ext cx="1160895" cy="246221"/>
          </a:xfrm>
          <a:prstGeom prst="rect">
            <a:avLst/>
          </a:prstGeom>
        </p:spPr>
        <p:txBody>
          <a:bodyPr wrap="none">
            <a:spAutoFit/>
          </a:bodyPr>
          <a:lstStyle/>
          <a:p>
            <a:r>
              <a:rPr lang="en-US" sz="1000" dirty="0"/>
              <a:t>300.324(a)(2)(v)</a:t>
            </a:r>
          </a:p>
        </p:txBody>
      </p:sp>
      <p:sp>
        <p:nvSpPr>
          <p:cNvPr id="3" name="TextBox 2">
            <a:extLst>
              <a:ext uri="{FF2B5EF4-FFF2-40B4-BE49-F238E27FC236}">
                <a16:creationId xmlns:a16="http://schemas.microsoft.com/office/drawing/2014/main" id="{37D54426-FF74-8327-2597-9E5AD9018E21}"/>
              </a:ext>
            </a:extLst>
          </p:cNvPr>
          <p:cNvSpPr txBox="1"/>
          <p:nvPr/>
        </p:nvSpPr>
        <p:spPr>
          <a:xfrm>
            <a:off x="828515" y="1423868"/>
            <a:ext cx="4936181" cy="892552"/>
          </a:xfrm>
          <a:prstGeom prst="rect">
            <a:avLst/>
          </a:prstGeom>
          <a:noFill/>
          <a:ln w="12700">
            <a:solidFill>
              <a:srgbClr val="FF0000"/>
            </a:solidFill>
          </a:ln>
        </p:spPr>
        <p:txBody>
          <a:bodyPr wrap="square">
            <a:spAutoFit/>
          </a:bodyPr>
          <a:lstStyle/>
          <a:p>
            <a:pPr marL="0" marR="0">
              <a:spcBef>
                <a:spcPts val="0"/>
              </a:spcBef>
              <a:spcAft>
                <a:spcPts val="0"/>
              </a:spcAft>
            </a:pPr>
            <a:r>
              <a:rPr lang="en-US" sz="1000" dirty="0">
                <a:solidFill>
                  <a:srgbClr val="FF0000"/>
                </a:solidFill>
                <a:effectLst/>
                <a:latin typeface="Verdana" panose="020B0604030504040204" pitchFamily="34" charset="0"/>
                <a:ea typeface="Calibri" panose="020F0502020204030204" pitchFamily="34" charset="0"/>
              </a:rPr>
              <a:t>Data addressing the following potential categories of special education eligibility were included in this evaluation, either through assessment or review. Please refer to the attached Eligibility Determination page for documentation of the MET's decision regarding this student's category or categories of eligibility for special education, if any.</a:t>
            </a:r>
            <a:r>
              <a:rPr lang="en-US" sz="1200" dirty="0">
                <a:solidFill>
                  <a:srgbClr val="FF0000"/>
                </a:solidFill>
                <a:effectLst/>
                <a:latin typeface="Georgia" panose="02040502050405020303" pitchFamily="18" charset="0"/>
                <a:ea typeface="Calibri" panose="020F0502020204030204" pitchFamily="34" charset="0"/>
              </a:rPr>
              <a:t> </a:t>
            </a:r>
            <a:endParaRPr lang="en-US" sz="1200"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62096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2B8A-8F39-8D07-8BBC-1DD47A880DF8}"/>
              </a:ext>
            </a:extLst>
          </p:cNvPr>
          <p:cNvSpPr>
            <a:spLocks noGrp="1"/>
          </p:cNvSpPr>
          <p:nvPr>
            <p:ph type="title"/>
          </p:nvPr>
        </p:nvSpPr>
        <p:spPr/>
        <p:txBody>
          <a:bodyPr/>
          <a:lstStyle/>
          <a:p>
            <a:r>
              <a:rPr lang="en-US" dirty="0"/>
              <a:t>Evaluation Summary </a:t>
            </a:r>
            <a:r>
              <a:rPr lang="en-US" dirty="0">
                <a:solidFill>
                  <a:schemeClr val="bg1">
                    <a:lumMod val="95000"/>
                  </a:schemeClr>
                </a:solidFill>
              </a:rPr>
              <a:t>(</a:t>
            </a:r>
            <a:r>
              <a:rPr lang="en-US" dirty="0" err="1">
                <a:solidFill>
                  <a:schemeClr val="bg1">
                    <a:lumMod val="95000"/>
                  </a:schemeClr>
                </a:solidFill>
              </a:rPr>
              <a:t>E6</a:t>
            </a:r>
            <a:r>
              <a:rPr lang="en-US" dirty="0">
                <a:solidFill>
                  <a:schemeClr val="bg1">
                    <a:lumMod val="95000"/>
                  </a:schemeClr>
                </a:solidFill>
              </a:rPr>
              <a:t>)</a:t>
            </a:r>
          </a:p>
        </p:txBody>
      </p:sp>
      <p:sp>
        <p:nvSpPr>
          <p:cNvPr id="3" name="Content Placeholder 2">
            <a:extLst>
              <a:ext uri="{FF2B5EF4-FFF2-40B4-BE49-F238E27FC236}">
                <a16:creationId xmlns:a16="http://schemas.microsoft.com/office/drawing/2014/main" id="{0FE8EAA4-2F7A-C5C9-1895-96BDA2197278}"/>
              </a:ext>
            </a:extLst>
          </p:cNvPr>
          <p:cNvSpPr>
            <a:spLocks noGrp="1"/>
          </p:cNvSpPr>
          <p:nvPr>
            <p:ph idx="1"/>
          </p:nvPr>
        </p:nvSpPr>
        <p:spPr>
          <a:xfrm>
            <a:off x="1154955" y="2603500"/>
            <a:ext cx="3428920" cy="3416300"/>
          </a:xfrm>
        </p:spPr>
        <p:txBody>
          <a:bodyPr/>
          <a:lstStyle/>
          <a:p>
            <a:r>
              <a:rPr lang="en-US" dirty="0"/>
              <a:t>Student was assessed in </a:t>
            </a:r>
            <a:r>
              <a:rPr lang="en-US" b="1" u="sng" dirty="0">
                <a:solidFill>
                  <a:schemeClr val="tx2"/>
                </a:solidFill>
              </a:rPr>
              <a:t>all</a:t>
            </a:r>
            <a:r>
              <a:rPr lang="en-US" dirty="0"/>
              <a:t> areas related to the suspected disability</a:t>
            </a:r>
          </a:p>
        </p:txBody>
      </p:sp>
      <p:pic>
        <p:nvPicPr>
          <p:cNvPr id="5" name="Picture 4">
            <a:extLst>
              <a:ext uri="{FF2B5EF4-FFF2-40B4-BE49-F238E27FC236}">
                <a16:creationId xmlns:a16="http://schemas.microsoft.com/office/drawing/2014/main" id="{B4DEE972-398C-6CE0-B785-D1DE2D71BC9C}"/>
              </a:ext>
            </a:extLst>
          </p:cNvPr>
          <p:cNvPicPr>
            <a:picLocks noChangeAspect="1"/>
          </p:cNvPicPr>
          <p:nvPr/>
        </p:nvPicPr>
        <p:blipFill>
          <a:blip r:embed="rId2"/>
          <a:stretch>
            <a:fillRect/>
          </a:stretch>
        </p:blipFill>
        <p:spPr>
          <a:xfrm>
            <a:off x="4824064" y="2416175"/>
            <a:ext cx="6915150" cy="3790950"/>
          </a:xfrm>
          <a:prstGeom prst="rect">
            <a:avLst/>
          </a:prstGeom>
          <a:ln w="28575">
            <a:solidFill>
              <a:schemeClr val="accent4"/>
            </a:solidFill>
          </a:ln>
        </p:spPr>
      </p:pic>
      <p:sp>
        <p:nvSpPr>
          <p:cNvPr id="6" name="TextBox 5">
            <a:extLst>
              <a:ext uri="{FF2B5EF4-FFF2-40B4-BE49-F238E27FC236}">
                <a16:creationId xmlns:a16="http://schemas.microsoft.com/office/drawing/2014/main" id="{2D6F570E-456E-30BE-EFB5-E34CF60D7299}"/>
              </a:ext>
            </a:extLst>
          </p:cNvPr>
          <p:cNvSpPr txBox="1"/>
          <p:nvPr/>
        </p:nvSpPr>
        <p:spPr>
          <a:xfrm>
            <a:off x="1154953" y="3853007"/>
            <a:ext cx="3562013" cy="2031325"/>
          </a:xfrm>
          <a:prstGeom prst="rect">
            <a:avLst/>
          </a:prstGeom>
          <a:noFill/>
          <a:ln w="19050">
            <a:solidFill>
              <a:schemeClr val="accent6">
                <a:lumMod val="75000"/>
              </a:schemeClr>
            </a:solidFill>
          </a:ln>
        </p:spPr>
        <p:txBody>
          <a:bodyPr wrap="square" lIns="91440" tIns="45720" rIns="91440" bIns="45720" rtlCol="0" anchor="t">
            <a:spAutoFit/>
          </a:bodyPr>
          <a:lstStyle/>
          <a:p>
            <a:r>
              <a:rPr lang="en-US" dirty="0">
                <a:solidFill>
                  <a:schemeClr val="accent6">
                    <a:lumMod val="75000"/>
                  </a:schemeClr>
                </a:solidFill>
              </a:rPr>
              <a:t>Preschool </a:t>
            </a:r>
            <a:r>
              <a:rPr lang="en-US" dirty="0" err="1">
                <a:solidFill>
                  <a:schemeClr val="accent6">
                    <a:lumMod val="75000"/>
                  </a:schemeClr>
                </a:solidFill>
              </a:rPr>
              <a:t>CDA</a:t>
            </a:r>
            <a:r>
              <a:rPr lang="en-US" dirty="0">
                <a:solidFill>
                  <a:schemeClr val="accent6">
                    <a:lumMod val="75000"/>
                  </a:schemeClr>
                </a:solidFill>
              </a:rPr>
              <a:t> – All 5 domains addressed</a:t>
            </a:r>
          </a:p>
          <a:p>
            <a:pPr marL="285750" indent="-285750">
              <a:buFont typeface="Arial" panose="020B0604020202020204" pitchFamily="34" charset="0"/>
              <a:buChar char="•"/>
            </a:pPr>
            <a:r>
              <a:rPr lang="en-US" dirty="0">
                <a:solidFill>
                  <a:schemeClr val="accent6">
                    <a:lumMod val="75000"/>
                  </a:schemeClr>
                </a:solidFill>
              </a:rPr>
              <a:t>Review of data</a:t>
            </a:r>
          </a:p>
          <a:p>
            <a:pPr marL="285750" indent="-285750">
              <a:buFont typeface="Arial" panose="020B0604020202020204" pitchFamily="34" charset="0"/>
              <a:buChar char="•"/>
            </a:pPr>
            <a:r>
              <a:rPr lang="en-US" dirty="0">
                <a:solidFill>
                  <a:schemeClr val="accent6">
                    <a:lumMod val="75000"/>
                  </a:schemeClr>
                </a:solidFill>
              </a:rPr>
              <a:t>Criterion</a:t>
            </a:r>
          </a:p>
          <a:p>
            <a:pPr marL="285750" indent="-285750">
              <a:buFont typeface="Arial" panose="020B0604020202020204" pitchFamily="34" charset="0"/>
              <a:buChar char="•"/>
            </a:pPr>
            <a:r>
              <a:rPr lang="en-US" dirty="0">
                <a:solidFill>
                  <a:schemeClr val="accent6">
                    <a:lumMod val="75000"/>
                  </a:schemeClr>
                </a:solidFill>
              </a:rPr>
              <a:t>Norm-referenced</a:t>
            </a:r>
          </a:p>
          <a:p>
            <a:pPr marL="285750" indent="-285750">
              <a:buFont typeface="Arial" panose="020B0604020202020204" pitchFamily="34" charset="0"/>
              <a:buChar char="•"/>
            </a:pPr>
            <a:r>
              <a:rPr lang="en-US" dirty="0">
                <a:solidFill>
                  <a:schemeClr val="accent6">
                    <a:lumMod val="75000"/>
                  </a:schemeClr>
                </a:solidFill>
              </a:rPr>
              <a:t>Observation</a:t>
            </a:r>
          </a:p>
          <a:p>
            <a:pPr marL="285750" indent="-285750">
              <a:buFont typeface="Arial" panose="020B0604020202020204" pitchFamily="34" charset="0"/>
              <a:buChar char="•"/>
            </a:pPr>
            <a:r>
              <a:rPr lang="en-US" dirty="0">
                <a:solidFill>
                  <a:schemeClr val="accent6">
                    <a:lumMod val="75000"/>
                  </a:schemeClr>
                </a:solidFill>
              </a:rPr>
              <a:t>Parent input</a:t>
            </a:r>
          </a:p>
        </p:txBody>
      </p:sp>
    </p:spTree>
    <p:extLst>
      <p:ext uri="{BB962C8B-B14F-4D97-AF65-F5344CB8AC3E}">
        <p14:creationId xmlns:p14="http://schemas.microsoft.com/office/powerpoint/2010/main" val="351473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Referrals</a:t>
            </a:r>
          </a:p>
        </p:txBody>
      </p:sp>
      <p:sp>
        <p:nvSpPr>
          <p:cNvPr id="3" name="Content Placeholder 2"/>
          <p:cNvSpPr>
            <a:spLocks noGrp="1"/>
          </p:cNvSpPr>
          <p:nvPr>
            <p:ph type="body" idx="1"/>
          </p:nvPr>
        </p:nvSpPr>
        <p:spPr/>
        <p:txBody>
          <a:bodyPr/>
          <a:lstStyle/>
          <a:p>
            <a:r>
              <a:rPr lang="en-US" dirty="0"/>
              <a:t>Referral Sources</a:t>
            </a:r>
          </a:p>
        </p:txBody>
      </p:sp>
      <p:sp>
        <p:nvSpPr>
          <p:cNvPr id="6" name="Content Placeholder 5"/>
          <p:cNvSpPr>
            <a:spLocks noGrp="1"/>
          </p:cNvSpPr>
          <p:nvPr>
            <p:ph sz="half" idx="2"/>
          </p:nvPr>
        </p:nvSpPr>
        <p:spPr/>
        <p:txBody>
          <a:bodyPr vert="horz" lIns="91440" tIns="45720" rIns="91440" bIns="45720" rtlCol="0" anchor="t">
            <a:normAutofit/>
          </a:bodyPr>
          <a:lstStyle/>
          <a:p>
            <a:r>
              <a:rPr lang="en-US" dirty="0"/>
              <a:t>Arizona Early Intervention Program (</a:t>
            </a:r>
            <a:r>
              <a:rPr lang="en-US" dirty="0" err="1"/>
              <a:t>AzEIP</a:t>
            </a:r>
            <a:r>
              <a:rPr lang="en-US" dirty="0"/>
              <a:t>) </a:t>
            </a:r>
          </a:p>
          <a:p>
            <a:r>
              <a:rPr lang="en-US" dirty="0"/>
              <a:t>Head Start </a:t>
            </a:r>
          </a:p>
          <a:p>
            <a:r>
              <a:rPr lang="en-US" dirty="0"/>
              <a:t>Parent/Guardian</a:t>
            </a:r>
          </a:p>
          <a:p>
            <a:r>
              <a:rPr lang="en-US" dirty="0"/>
              <a:t>School-based referrals</a:t>
            </a:r>
          </a:p>
        </p:txBody>
      </p:sp>
      <p:sp>
        <p:nvSpPr>
          <p:cNvPr id="7" name="Text Placeholder 6"/>
          <p:cNvSpPr>
            <a:spLocks noGrp="1"/>
          </p:cNvSpPr>
          <p:nvPr>
            <p:ph type="body" sz="quarter" idx="3"/>
          </p:nvPr>
        </p:nvSpPr>
        <p:spPr/>
        <p:txBody>
          <a:bodyPr/>
          <a:lstStyle/>
          <a:p>
            <a:r>
              <a:rPr lang="en-US" dirty="0"/>
              <a:t>PWN for Initial Referral </a:t>
            </a:r>
            <a:endParaRPr lang="en-US"/>
          </a:p>
        </p:txBody>
      </p:sp>
      <p:sp>
        <p:nvSpPr>
          <p:cNvPr id="8" name="Content Placeholder 7"/>
          <p:cNvSpPr>
            <a:spLocks noGrp="1"/>
          </p:cNvSpPr>
          <p:nvPr>
            <p:ph sz="quarter" idx="4"/>
          </p:nvPr>
        </p:nvSpPr>
        <p:spPr/>
        <p:txBody>
          <a:bodyPr/>
          <a:lstStyle/>
          <a:p>
            <a:r>
              <a:rPr lang="en-US" dirty="0"/>
              <a:t>Outlines the decision to refer a child to the multidisciplinary evaluation team (MET) and the reasons for that referral</a:t>
            </a:r>
          </a:p>
          <a:p>
            <a:r>
              <a:rPr lang="en-US" dirty="0"/>
              <a:t>Issued </a:t>
            </a:r>
            <a:r>
              <a:rPr lang="en-US" b="1" dirty="0"/>
              <a:t>before</a:t>
            </a:r>
            <a:r>
              <a:rPr lang="en-US" dirty="0"/>
              <a:t> the review of existing data and </a:t>
            </a:r>
            <a:r>
              <a:rPr lang="en-US" b="1" dirty="0"/>
              <a:t>before</a:t>
            </a:r>
            <a:r>
              <a:rPr lang="en-US" dirty="0"/>
              <a:t> the decision is made to collect additional data for possible qualification for special education services</a:t>
            </a:r>
          </a:p>
        </p:txBody>
      </p:sp>
      <p:sp>
        <p:nvSpPr>
          <p:cNvPr id="4" name="Rectangle 3"/>
          <p:cNvSpPr/>
          <p:nvPr/>
        </p:nvSpPr>
        <p:spPr>
          <a:xfrm>
            <a:off x="10127852" y="6347215"/>
            <a:ext cx="906017" cy="246221"/>
          </a:xfrm>
          <a:prstGeom prst="rect">
            <a:avLst/>
          </a:prstGeom>
        </p:spPr>
        <p:txBody>
          <a:bodyPr wrap="none">
            <a:spAutoFit/>
          </a:bodyPr>
          <a:lstStyle/>
          <a:p>
            <a:r>
              <a:rPr lang="en-US" sz="1000" dirty="0"/>
              <a:t>§300.503(a)</a:t>
            </a:r>
          </a:p>
        </p:txBody>
      </p:sp>
    </p:spTree>
    <p:extLst>
      <p:ext uri="{BB962C8B-B14F-4D97-AF65-F5344CB8AC3E}">
        <p14:creationId xmlns:p14="http://schemas.microsoft.com/office/powerpoint/2010/main" val="2548767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2064" y="1262421"/>
            <a:ext cx="5515675" cy="4339593"/>
          </a:xfrm>
          <a:prstGeom prst="rect">
            <a:avLst/>
          </a:prstGeom>
        </p:spPr>
      </p:pic>
      <p:sp>
        <p:nvSpPr>
          <p:cNvPr id="6" name="Title 1">
            <a:extLst>
              <a:ext uri="{FF2B5EF4-FFF2-40B4-BE49-F238E27FC236}">
                <a16:creationId xmlns:a16="http://schemas.microsoft.com/office/drawing/2014/main" id="{17AAE902-327D-4291-A7C7-1618AD1384B0}"/>
              </a:ext>
            </a:extLst>
          </p:cNvPr>
          <p:cNvSpPr txBox="1">
            <a:spLocks/>
          </p:cNvSpPr>
          <p:nvPr/>
        </p:nvSpPr>
        <p:spPr bwMode="gray">
          <a:xfrm>
            <a:off x="464558" y="207815"/>
            <a:ext cx="8893919" cy="1151405"/>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Eligibility Determination </a:t>
            </a:r>
            <a:r>
              <a:rPr lang="en-US" dirty="0">
                <a:solidFill>
                  <a:schemeClr val="tx2"/>
                </a:solidFill>
              </a:rPr>
              <a:t>(E7)</a:t>
            </a:r>
          </a:p>
        </p:txBody>
      </p:sp>
      <p:sp>
        <p:nvSpPr>
          <p:cNvPr id="7" name="Oval 6">
            <a:extLst>
              <a:ext uri="{FF2B5EF4-FFF2-40B4-BE49-F238E27FC236}">
                <a16:creationId xmlns:a16="http://schemas.microsoft.com/office/drawing/2014/main" id="{A7C6A2DE-8A9F-48ED-BB3E-96EABCFFB9F7}"/>
              </a:ext>
            </a:extLst>
          </p:cNvPr>
          <p:cNvSpPr/>
          <p:nvPr/>
        </p:nvSpPr>
        <p:spPr>
          <a:xfrm>
            <a:off x="607156" y="2701159"/>
            <a:ext cx="3943823" cy="1860331"/>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7C6A2DE-8A9F-48ED-BB3E-96EABCFFB9F7}"/>
              </a:ext>
            </a:extLst>
          </p:cNvPr>
          <p:cNvSpPr/>
          <p:nvPr/>
        </p:nvSpPr>
        <p:spPr>
          <a:xfrm>
            <a:off x="607156" y="4700487"/>
            <a:ext cx="2762745" cy="901527"/>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7C6A2DE-8A9F-48ED-BB3E-96EABCFFB9F7}"/>
              </a:ext>
            </a:extLst>
          </p:cNvPr>
          <p:cNvSpPr/>
          <p:nvPr/>
        </p:nvSpPr>
        <p:spPr>
          <a:xfrm>
            <a:off x="607783" y="1765738"/>
            <a:ext cx="2762118" cy="352376"/>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TextBox 9"/>
          <p:cNvSpPr txBox="1"/>
          <p:nvPr/>
        </p:nvSpPr>
        <p:spPr>
          <a:xfrm>
            <a:off x="6831724" y="3169659"/>
            <a:ext cx="4067503" cy="923330"/>
          </a:xfrm>
          <a:prstGeom prst="rect">
            <a:avLst/>
          </a:prstGeom>
          <a:noFill/>
          <a:ln w="19050">
            <a:solidFill>
              <a:schemeClr val="accent4"/>
            </a:solidFill>
          </a:ln>
        </p:spPr>
        <p:txBody>
          <a:bodyPr wrap="square" lIns="91440" tIns="45720" rIns="91440" bIns="45720" rtlCol="0" anchor="t">
            <a:spAutoFit/>
          </a:bodyPr>
          <a:lstStyle/>
          <a:p>
            <a:r>
              <a:rPr lang="en-US" dirty="0">
                <a:solidFill>
                  <a:schemeClr val="accent4"/>
                </a:solidFill>
              </a:rPr>
              <a:t>Both questions MUST be answered in order to determine if a student is eligible for special education</a:t>
            </a:r>
            <a:endParaRPr lang="en-US" b="1" dirty="0">
              <a:solidFill>
                <a:schemeClr val="accent4"/>
              </a:solidFill>
            </a:endParaRPr>
          </a:p>
        </p:txBody>
      </p:sp>
      <p:sp>
        <p:nvSpPr>
          <p:cNvPr id="11" name="TextBox 10"/>
          <p:cNvSpPr txBox="1"/>
          <p:nvPr/>
        </p:nvSpPr>
        <p:spPr>
          <a:xfrm>
            <a:off x="6530208" y="4574261"/>
            <a:ext cx="4067503" cy="1477328"/>
          </a:xfrm>
          <a:prstGeom prst="rect">
            <a:avLst/>
          </a:prstGeom>
          <a:noFill/>
          <a:ln w="19050">
            <a:solidFill>
              <a:schemeClr val="accent3"/>
            </a:solidFill>
          </a:ln>
        </p:spPr>
        <p:txBody>
          <a:bodyPr wrap="square" rtlCol="0">
            <a:spAutoFit/>
          </a:bodyPr>
          <a:lstStyle/>
          <a:p>
            <a:r>
              <a:rPr lang="en-US" b="1" dirty="0">
                <a:solidFill>
                  <a:schemeClr val="accent3"/>
                </a:solidFill>
              </a:rPr>
              <a:t>A2. </a:t>
            </a:r>
            <a:r>
              <a:rPr lang="en-US" dirty="0">
                <a:solidFill>
                  <a:schemeClr val="accent3"/>
                </a:solidFill>
              </a:rPr>
              <a:t>Student is </a:t>
            </a:r>
            <a:r>
              <a:rPr lang="en-US" i="1" dirty="0">
                <a:solidFill>
                  <a:schemeClr val="accent3"/>
                </a:solidFill>
              </a:rPr>
              <a:t>only</a:t>
            </a:r>
            <a:r>
              <a:rPr lang="en-US" dirty="0">
                <a:solidFill>
                  <a:schemeClr val="accent3"/>
                </a:solidFill>
              </a:rPr>
              <a:t> eligible for special education services if both criteria are met above (meets the criteria </a:t>
            </a:r>
            <a:r>
              <a:rPr lang="en-US" b="1" u="sng" dirty="0">
                <a:solidFill>
                  <a:schemeClr val="accent3"/>
                </a:solidFill>
              </a:rPr>
              <a:t>AND</a:t>
            </a:r>
            <a:r>
              <a:rPr lang="en-US" dirty="0">
                <a:solidFill>
                  <a:schemeClr val="accent3"/>
                </a:solidFill>
              </a:rPr>
              <a:t> is need of specially designed instruction)</a:t>
            </a:r>
            <a:endParaRPr lang="en-US" b="1" dirty="0">
              <a:solidFill>
                <a:schemeClr val="accent3"/>
              </a:solidFill>
            </a:endParaRPr>
          </a:p>
        </p:txBody>
      </p:sp>
      <p:sp>
        <p:nvSpPr>
          <p:cNvPr id="12" name="TextBox 11"/>
          <p:cNvSpPr txBox="1"/>
          <p:nvPr/>
        </p:nvSpPr>
        <p:spPr>
          <a:xfrm>
            <a:off x="6530208" y="1500830"/>
            <a:ext cx="4067503" cy="1200329"/>
          </a:xfrm>
          <a:prstGeom prst="rect">
            <a:avLst/>
          </a:prstGeom>
          <a:noFill/>
          <a:ln w="19050">
            <a:solidFill>
              <a:schemeClr val="accent6">
                <a:lumMod val="75000"/>
              </a:schemeClr>
            </a:solidFill>
          </a:ln>
        </p:spPr>
        <p:txBody>
          <a:bodyPr wrap="square" lIns="91440" tIns="45720" rIns="91440" bIns="45720" rtlCol="0" anchor="t">
            <a:spAutoFit/>
          </a:bodyPr>
          <a:lstStyle/>
          <a:p>
            <a:r>
              <a:rPr lang="en-US" dirty="0">
                <a:solidFill>
                  <a:schemeClr val="accent6">
                    <a:lumMod val="75000"/>
                  </a:schemeClr>
                </a:solidFill>
              </a:rPr>
              <a:t>Enter the date eligibility was determined.  This links to the coversheet of the IEP and is used when a report is generated.</a:t>
            </a:r>
            <a:endParaRPr lang="en-US" b="1" dirty="0">
              <a:solidFill>
                <a:schemeClr val="accent6">
                  <a:lumMod val="75000"/>
                </a:schemeClr>
              </a:solidFill>
            </a:endParaRPr>
          </a:p>
        </p:txBody>
      </p:sp>
      <p:sp>
        <p:nvSpPr>
          <p:cNvPr id="3" name="Rectangle 2"/>
          <p:cNvSpPr/>
          <p:nvPr/>
        </p:nvSpPr>
        <p:spPr>
          <a:xfrm>
            <a:off x="9263060" y="6376416"/>
            <a:ext cx="2256278" cy="246221"/>
          </a:xfrm>
          <a:prstGeom prst="rect">
            <a:avLst/>
          </a:prstGeom>
        </p:spPr>
        <p:txBody>
          <a:bodyPr wrap="square">
            <a:spAutoFit/>
          </a:bodyPr>
          <a:lstStyle/>
          <a:p>
            <a:r>
              <a:rPr lang="en-US" sz="1000" dirty="0">
                <a:solidFill>
                  <a:srgbClr val="000000"/>
                </a:solidFill>
                <a:latin typeface="Calibri" panose="020F0502020204030204" pitchFamily="34" charset="0"/>
              </a:rPr>
              <a:t>§300.306(a)(1); ARS 15-761 (30) &amp; (32)</a:t>
            </a:r>
          </a:p>
        </p:txBody>
      </p:sp>
    </p:spTree>
    <p:extLst>
      <p:ext uri="{BB962C8B-B14F-4D97-AF65-F5344CB8AC3E}">
        <p14:creationId xmlns:p14="http://schemas.microsoft.com/office/powerpoint/2010/main" val="2297228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Eligibility</a:t>
            </a:r>
          </a:p>
        </p:txBody>
      </p:sp>
      <p:sp>
        <p:nvSpPr>
          <p:cNvPr id="3" name="Content Placeholder 2"/>
          <p:cNvSpPr>
            <a:spLocks noGrp="1"/>
          </p:cNvSpPr>
          <p:nvPr>
            <p:ph idx="1"/>
          </p:nvPr>
        </p:nvSpPr>
        <p:spPr>
          <a:xfrm>
            <a:off x="1154954" y="2603500"/>
            <a:ext cx="8377929" cy="3416300"/>
          </a:xfrm>
        </p:spPr>
        <p:txBody>
          <a:bodyPr vert="horz" lIns="91440" tIns="45720" rIns="91440" bIns="45720" rtlCol="0" anchor="t">
            <a:normAutofit/>
          </a:bodyPr>
          <a:lstStyle/>
          <a:p>
            <a:r>
              <a:rPr lang="en-US" dirty="0"/>
              <a:t>MET report generated by</a:t>
            </a:r>
            <a:r>
              <a:rPr lang="en-US" dirty="0">
                <a:solidFill>
                  <a:srgbClr val="404040"/>
                </a:solidFill>
              </a:rPr>
              <a:t> </a:t>
            </a:r>
            <a:r>
              <a:rPr lang="en-US" b="1" dirty="0">
                <a:solidFill>
                  <a:schemeClr val="accent1"/>
                </a:solidFill>
              </a:rPr>
              <a:t>multiple</a:t>
            </a:r>
            <a:r>
              <a:rPr lang="en-US" dirty="0"/>
              <a:t> </a:t>
            </a:r>
            <a:r>
              <a:rPr lang="en-US" b="1" dirty="0">
                <a:solidFill>
                  <a:schemeClr val="accent1"/>
                </a:solidFill>
              </a:rPr>
              <a:t>people</a:t>
            </a:r>
            <a:r>
              <a:rPr lang="en-US" dirty="0"/>
              <a:t> with a role in making the decision based on </a:t>
            </a:r>
            <a:r>
              <a:rPr lang="en-US" b="1" dirty="0">
                <a:solidFill>
                  <a:schemeClr val="accent1"/>
                </a:solidFill>
              </a:rPr>
              <a:t>data</a:t>
            </a:r>
            <a:r>
              <a:rPr lang="en-US" dirty="0"/>
              <a:t> from a </a:t>
            </a:r>
            <a:r>
              <a:rPr lang="en-US" b="1" dirty="0">
                <a:solidFill>
                  <a:schemeClr val="accent1"/>
                </a:solidFill>
              </a:rPr>
              <a:t>variety of sources:</a:t>
            </a:r>
          </a:p>
          <a:p>
            <a:pPr lvl="1"/>
            <a:r>
              <a:rPr lang="en-US" dirty="0"/>
              <a:t>aptitude and achievement tests</a:t>
            </a:r>
          </a:p>
          <a:p>
            <a:pPr lvl="1"/>
            <a:r>
              <a:rPr lang="en-US" dirty="0"/>
              <a:t>parent input</a:t>
            </a:r>
          </a:p>
          <a:p>
            <a:pPr lvl="1"/>
            <a:r>
              <a:rPr lang="en-US" dirty="0"/>
              <a:t>teacher recommendations</a:t>
            </a:r>
          </a:p>
          <a:p>
            <a:pPr lvl="1"/>
            <a:r>
              <a:rPr lang="en-US" dirty="0"/>
              <a:t>information about the student’s physical condition, social or cultural background</a:t>
            </a:r>
          </a:p>
          <a:p>
            <a:pPr lvl="1"/>
            <a:r>
              <a:rPr lang="en-US" dirty="0"/>
              <a:t>adaptive behavior</a:t>
            </a:r>
          </a:p>
          <a:p>
            <a:endParaRPr lang="en-US" dirty="0"/>
          </a:p>
        </p:txBody>
      </p:sp>
      <p:sp>
        <p:nvSpPr>
          <p:cNvPr id="4" name="Rectangle 3"/>
          <p:cNvSpPr/>
          <p:nvPr/>
        </p:nvSpPr>
        <p:spPr>
          <a:xfrm rot="21060000">
            <a:off x="4020288" y="5390341"/>
            <a:ext cx="3448380"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Documented</a:t>
            </a:r>
          </a:p>
        </p:txBody>
      </p:sp>
      <p:sp>
        <p:nvSpPr>
          <p:cNvPr id="5" name="Rectangle 4"/>
          <p:cNvSpPr/>
          <p:nvPr/>
        </p:nvSpPr>
        <p:spPr>
          <a:xfrm rot="1068875">
            <a:off x="8318178" y="3409496"/>
            <a:ext cx="3430365" cy="1077218"/>
          </a:xfrm>
          <a:prstGeom prst="rect">
            <a:avLst/>
          </a:prstGeom>
          <a:noFill/>
        </p:spPr>
        <p:txBody>
          <a:bodyPr wrap="square" lIns="91440" tIns="45720" rIns="91440" bIns="45720" anchor="t">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rPr>
              <a:t>Thoughtfully</a:t>
            </a:r>
          </a:p>
          <a:p>
            <a:pPr algn="ctr"/>
            <a:r>
              <a:rPr lang="en-US" sz="3200" b="1" dirty="0">
                <a:ln/>
                <a:solidFill>
                  <a:schemeClr val="accent4"/>
                </a:solidFill>
              </a:rPr>
              <a:t>considered</a:t>
            </a:r>
            <a:endParaRPr lang="en-US" sz="3200" b="1" cap="none" spc="0" dirty="0">
              <a:ln/>
              <a:solidFill>
                <a:schemeClr val="accent4"/>
              </a:solidFill>
              <a:effectLst/>
            </a:endParaRPr>
          </a:p>
        </p:txBody>
      </p:sp>
      <p:sp>
        <p:nvSpPr>
          <p:cNvPr id="7" name="Rectangle 6"/>
          <p:cNvSpPr/>
          <p:nvPr/>
        </p:nvSpPr>
        <p:spPr>
          <a:xfrm>
            <a:off x="10437309" y="6366783"/>
            <a:ext cx="1103187" cy="246221"/>
          </a:xfrm>
          <a:prstGeom prst="rect">
            <a:avLst/>
          </a:prstGeom>
        </p:spPr>
        <p:txBody>
          <a:bodyPr wrap="none">
            <a:spAutoFit/>
          </a:bodyPr>
          <a:lstStyle/>
          <a:p>
            <a:r>
              <a:rPr lang="en-US" sz="1000" dirty="0"/>
              <a:t>§300.306 (c)(1)</a:t>
            </a:r>
          </a:p>
        </p:txBody>
      </p:sp>
    </p:spTree>
    <p:extLst>
      <p:ext uri="{BB962C8B-B14F-4D97-AF65-F5344CB8AC3E}">
        <p14:creationId xmlns:p14="http://schemas.microsoft.com/office/powerpoint/2010/main" val="3184882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5494" y="1131112"/>
            <a:ext cx="5081587" cy="5163219"/>
          </a:xfrm>
          <a:prstGeom prst="rect">
            <a:avLst/>
          </a:prstGeom>
        </p:spPr>
      </p:pic>
      <p:sp>
        <p:nvSpPr>
          <p:cNvPr id="6" name="Title 1">
            <a:extLst>
              <a:ext uri="{FF2B5EF4-FFF2-40B4-BE49-F238E27FC236}">
                <a16:creationId xmlns:a16="http://schemas.microsoft.com/office/drawing/2014/main" id="{17AAE902-327D-4291-A7C7-1618AD1384B0}"/>
              </a:ext>
            </a:extLst>
          </p:cNvPr>
          <p:cNvSpPr txBox="1">
            <a:spLocks/>
          </p:cNvSpPr>
          <p:nvPr/>
        </p:nvSpPr>
        <p:spPr bwMode="gray">
          <a:xfrm>
            <a:off x="464558" y="207815"/>
            <a:ext cx="8893919" cy="1151405"/>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Eligibility Determination </a:t>
            </a:r>
            <a:r>
              <a:rPr lang="en-US" dirty="0">
                <a:solidFill>
                  <a:schemeClr val="tx2"/>
                </a:solidFill>
              </a:rPr>
              <a:t>(E7)</a:t>
            </a:r>
          </a:p>
        </p:txBody>
      </p:sp>
      <p:sp>
        <p:nvSpPr>
          <p:cNvPr id="7" name="Oval 6">
            <a:extLst>
              <a:ext uri="{FF2B5EF4-FFF2-40B4-BE49-F238E27FC236}">
                <a16:creationId xmlns:a16="http://schemas.microsoft.com/office/drawing/2014/main" id="{A7C6A2DE-8A9F-48ED-BB3E-96EABCFFB9F7}"/>
              </a:ext>
            </a:extLst>
          </p:cNvPr>
          <p:cNvSpPr/>
          <p:nvPr/>
        </p:nvSpPr>
        <p:spPr>
          <a:xfrm>
            <a:off x="725415" y="5633545"/>
            <a:ext cx="2774529" cy="304801"/>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7C6A2DE-8A9F-48ED-BB3E-96EABCFFB9F7}"/>
              </a:ext>
            </a:extLst>
          </p:cNvPr>
          <p:cNvSpPr/>
          <p:nvPr/>
        </p:nvSpPr>
        <p:spPr>
          <a:xfrm>
            <a:off x="865494" y="3712720"/>
            <a:ext cx="1667499" cy="1773679"/>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7C6A2DE-8A9F-48ED-BB3E-96EABCFFB9F7}"/>
              </a:ext>
            </a:extLst>
          </p:cNvPr>
          <p:cNvSpPr/>
          <p:nvPr/>
        </p:nvSpPr>
        <p:spPr>
          <a:xfrm>
            <a:off x="607468" y="1076343"/>
            <a:ext cx="5299345" cy="209331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TextBox 9"/>
          <p:cNvSpPr txBox="1"/>
          <p:nvPr/>
        </p:nvSpPr>
        <p:spPr>
          <a:xfrm>
            <a:off x="6746685" y="5171880"/>
            <a:ext cx="4132776" cy="923330"/>
          </a:xfrm>
          <a:prstGeom prst="rect">
            <a:avLst/>
          </a:prstGeom>
          <a:noFill/>
          <a:ln w="19050">
            <a:solidFill>
              <a:schemeClr val="accent6">
                <a:lumMod val="75000"/>
              </a:schemeClr>
            </a:solidFill>
          </a:ln>
        </p:spPr>
        <p:txBody>
          <a:bodyPr wrap="square" lIns="91440" tIns="45720" rIns="91440" bIns="45720" rtlCol="0" anchor="t">
            <a:spAutoFit/>
          </a:bodyPr>
          <a:lstStyle/>
          <a:p>
            <a:r>
              <a:rPr lang="en-US" dirty="0">
                <a:solidFill>
                  <a:schemeClr val="accent6">
                    <a:lumMod val="75000"/>
                  </a:schemeClr>
                </a:solidFill>
              </a:rPr>
              <a:t>Enter further clarification here.</a:t>
            </a:r>
          </a:p>
          <a:p>
            <a:endParaRPr lang="en-US" dirty="0">
              <a:solidFill>
                <a:schemeClr val="accent6">
                  <a:lumMod val="75000"/>
                </a:schemeClr>
              </a:solidFill>
            </a:endParaRPr>
          </a:p>
          <a:p>
            <a:r>
              <a:rPr lang="en-US" dirty="0">
                <a:solidFill>
                  <a:schemeClr val="accent6">
                    <a:lumMod val="75000"/>
                  </a:schemeClr>
                </a:solidFill>
              </a:rPr>
              <a:t>If blank, this section will NOT print.</a:t>
            </a:r>
          </a:p>
        </p:txBody>
      </p:sp>
      <p:sp>
        <p:nvSpPr>
          <p:cNvPr id="11" name="TextBox 10"/>
          <p:cNvSpPr txBox="1"/>
          <p:nvPr/>
        </p:nvSpPr>
        <p:spPr>
          <a:xfrm>
            <a:off x="7166084" y="3255913"/>
            <a:ext cx="4067503" cy="1200329"/>
          </a:xfrm>
          <a:prstGeom prst="rect">
            <a:avLst/>
          </a:prstGeom>
          <a:noFill/>
          <a:ln w="19050">
            <a:solidFill>
              <a:schemeClr val="accent3"/>
            </a:solidFill>
          </a:ln>
        </p:spPr>
        <p:txBody>
          <a:bodyPr wrap="square" lIns="91440" tIns="45720" rIns="91440" bIns="45720" rtlCol="0" anchor="t">
            <a:spAutoFit/>
          </a:bodyPr>
          <a:lstStyle/>
          <a:p>
            <a:r>
              <a:rPr lang="en-US" dirty="0">
                <a:solidFill>
                  <a:schemeClr val="accent3"/>
                </a:solidFill>
              </a:rPr>
              <a:t>If Multiple Disabilities (MD) is selected, additional documentation of areas can be included in this section.</a:t>
            </a:r>
          </a:p>
        </p:txBody>
      </p:sp>
      <p:sp>
        <p:nvSpPr>
          <p:cNvPr id="12" name="TextBox 11"/>
          <p:cNvSpPr txBox="1"/>
          <p:nvPr/>
        </p:nvSpPr>
        <p:spPr>
          <a:xfrm>
            <a:off x="6530208" y="1500830"/>
            <a:ext cx="4067503" cy="923330"/>
          </a:xfrm>
          <a:prstGeom prst="rect">
            <a:avLst/>
          </a:prstGeom>
          <a:noFill/>
          <a:ln w="19050">
            <a:solidFill>
              <a:schemeClr val="accent1"/>
            </a:solidFill>
          </a:ln>
        </p:spPr>
        <p:txBody>
          <a:bodyPr wrap="square" lIns="91440" tIns="45720" rIns="91440" bIns="45720" rtlCol="0" anchor="t">
            <a:spAutoFit/>
          </a:bodyPr>
          <a:lstStyle/>
          <a:p>
            <a:r>
              <a:rPr lang="en-US" dirty="0">
                <a:solidFill>
                  <a:schemeClr val="accent1">
                    <a:lumMod val="75000"/>
                  </a:schemeClr>
                </a:solidFill>
              </a:rPr>
              <a:t>Select all areas of eligibility.</a:t>
            </a:r>
          </a:p>
          <a:p>
            <a:r>
              <a:rPr lang="en-US" b="1" dirty="0">
                <a:solidFill>
                  <a:schemeClr val="accent1">
                    <a:lumMod val="75000"/>
                  </a:schemeClr>
                </a:solidFill>
              </a:rPr>
              <a:t>Note: </a:t>
            </a:r>
            <a:r>
              <a:rPr lang="en-US" dirty="0">
                <a:solidFill>
                  <a:schemeClr val="accent1">
                    <a:lumMod val="75000"/>
                  </a:schemeClr>
                </a:solidFill>
              </a:rPr>
              <a:t>The first option selected will indicate “P” for Primary disability.</a:t>
            </a:r>
          </a:p>
        </p:txBody>
      </p:sp>
      <p:sp>
        <p:nvSpPr>
          <p:cNvPr id="3" name="Rectangle 2"/>
          <p:cNvSpPr/>
          <p:nvPr/>
        </p:nvSpPr>
        <p:spPr>
          <a:xfrm>
            <a:off x="9263060" y="6376416"/>
            <a:ext cx="2256278" cy="246221"/>
          </a:xfrm>
          <a:prstGeom prst="rect">
            <a:avLst/>
          </a:prstGeom>
        </p:spPr>
        <p:txBody>
          <a:bodyPr wrap="square">
            <a:spAutoFit/>
          </a:bodyPr>
          <a:lstStyle/>
          <a:p>
            <a:r>
              <a:rPr lang="en-US" sz="1000" dirty="0">
                <a:solidFill>
                  <a:srgbClr val="000000"/>
                </a:solidFill>
                <a:latin typeface="Calibri" panose="020F0502020204030204" pitchFamily="34" charset="0"/>
              </a:rPr>
              <a:t>§300.306(a)(1); ARS 15-761 (30) &amp; (32)</a:t>
            </a:r>
          </a:p>
        </p:txBody>
      </p:sp>
    </p:spTree>
    <p:extLst>
      <p:ext uri="{BB962C8B-B14F-4D97-AF65-F5344CB8AC3E}">
        <p14:creationId xmlns:p14="http://schemas.microsoft.com/office/powerpoint/2010/main" val="4192902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2954"/>
          <a:stretch/>
        </p:blipFill>
        <p:spPr>
          <a:xfrm>
            <a:off x="498204" y="1161498"/>
            <a:ext cx="5008915" cy="2046133"/>
          </a:xfrm>
          <a:prstGeom prst="rect">
            <a:avLst/>
          </a:prstGeom>
        </p:spPr>
      </p:pic>
      <p:sp>
        <p:nvSpPr>
          <p:cNvPr id="5" name="Title 1">
            <a:extLst>
              <a:ext uri="{FF2B5EF4-FFF2-40B4-BE49-F238E27FC236}">
                <a16:creationId xmlns:a16="http://schemas.microsoft.com/office/drawing/2014/main" id="{17AAE902-327D-4291-A7C7-1618AD1384B0}"/>
              </a:ext>
            </a:extLst>
          </p:cNvPr>
          <p:cNvSpPr txBox="1">
            <a:spLocks/>
          </p:cNvSpPr>
          <p:nvPr/>
        </p:nvSpPr>
        <p:spPr bwMode="gray">
          <a:xfrm>
            <a:off x="464558" y="336331"/>
            <a:ext cx="8893919" cy="9598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Eligibility Determination </a:t>
            </a:r>
            <a:r>
              <a:rPr lang="en-US" dirty="0">
                <a:solidFill>
                  <a:schemeClr val="tx2"/>
                </a:solidFill>
              </a:rPr>
              <a:t>(E7)</a:t>
            </a:r>
          </a:p>
        </p:txBody>
      </p:sp>
      <p:pic>
        <p:nvPicPr>
          <p:cNvPr id="6" name="Picture 5"/>
          <p:cNvPicPr>
            <a:picLocks noChangeAspect="1"/>
          </p:cNvPicPr>
          <p:nvPr/>
        </p:nvPicPr>
        <p:blipFill>
          <a:blip r:embed="rId3"/>
          <a:stretch>
            <a:fillRect/>
          </a:stretch>
        </p:blipFill>
        <p:spPr>
          <a:xfrm>
            <a:off x="3963055" y="2494902"/>
            <a:ext cx="4606675" cy="3806049"/>
          </a:xfrm>
          <a:prstGeom prst="rect">
            <a:avLst/>
          </a:prstGeom>
        </p:spPr>
      </p:pic>
      <p:sp>
        <p:nvSpPr>
          <p:cNvPr id="7" name="Oval 6">
            <a:extLst>
              <a:ext uri="{FF2B5EF4-FFF2-40B4-BE49-F238E27FC236}">
                <a16:creationId xmlns:a16="http://schemas.microsoft.com/office/drawing/2014/main" id="{A7C6A2DE-8A9F-48ED-BB3E-96EABCFFB9F7}"/>
              </a:ext>
            </a:extLst>
          </p:cNvPr>
          <p:cNvSpPr/>
          <p:nvPr/>
        </p:nvSpPr>
        <p:spPr>
          <a:xfrm>
            <a:off x="796655" y="1585326"/>
            <a:ext cx="4521579" cy="90957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TextBox 7"/>
          <p:cNvSpPr txBox="1"/>
          <p:nvPr/>
        </p:nvSpPr>
        <p:spPr>
          <a:xfrm>
            <a:off x="6530207" y="1328564"/>
            <a:ext cx="4642289" cy="923330"/>
          </a:xfrm>
          <a:prstGeom prst="rect">
            <a:avLst/>
          </a:prstGeom>
          <a:noFill/>
          <a:ln w="19050">
            <a:solidFill>
              <a:schemeClr val="accent4"/>
            </a:solidFill>
          </a:ln>
        </p:spPr>
        <p:txBody>
          <a:bodyPr wrap="square" rtlCol="0">
            <a:spAutoFit/>
          </a:bodyPr>
          <a:lstStyle/>
          <a:p>
            <a:r>
              <a:rPr lang="en-US" dirty="0">
                <a:solidFill>
                  <a:schemeClr val="accent4"/>
                </a:solidFill>
              </a:rPr>
              <a:t>Add MET participants</a:t>
            </a:r>
          </a:p>
          <a:p>
            <a:pPr marL="285750" indent="-285750">
              <a:buFont typeface="Arial" panose="020B0604020202020204" pitchFamily="34" charset="0"/>
              <a:buChar char="•"/>
            </a:pPr>
            <a:r>
              <a:rPr lang="en-US" dirty="0">
                <a:solidFill>
                  <a:schemeClr val="accent4"/>
                </a:solidFill>
              </a:rPr>
              <a:t>From meeting notice/E4 Participants/ Default/Individually selected</a:t>
            </a:r>
          </a:p>
        </p:txBody>
      </p:sp>
      <p:sp>
        <p:nvSpPr>
          <p:cNvPr id="9" name="TextBox 8"/>
          <p:cNvSpPr txBox="1"/>
          <p:nvPr/>
        </p:nvSpPr>
        <p:spPr>
          <a:xfrm>
            <a:off x="796655" y="3906673"/>
            <a:ext cx="2913022" cy="1200329"/>
          </a:xfrm>
          <a:prstGeom prst="rect">
            <a:avLst/>
          </a:prstGeom>
          <a:noFill/>
          <a:ln w="19050">
            <a:solidFill>
              <a:schemeClr val="accent1"/>
            </a:solidFill>
          </a:ln>
        </p:spPr>
        <p:txBody>
          <a:bodyPr wrap="square" lIns="91440" tIns="45720" rIns="91440" bIns="45720" rtlCol="0" anchor="t">
            <a:spAutoFit/>
          </a:bodyPr>
          <a:lstStyle/>
          <a:p>
            <a:r>
              <a:rPr lang="en-US" dirty="0">
                <a:solidFill>
                  <a:schemeClr val="accent1"/>
                </a:solidFill>
              </a:rPr>
              <a:t>Participants selected will appear once saved</a:t>
            </a:r>
          </a:p>
          <a:p>
            <a:endParaRPr lang="en-US" dirty="0">
              <a:solidFill>
                <a:schemeClr val="accent1"/>
              </a:solidFill>
            </a:endParaRPr>
          </a:p>
          <a:p>
            <a:r>
              <a:rPr lang="en-US" dirty="0">
                <a:solidFill>
                  <a:schemeClr val="accent1"/>
                </a:solidFill>
              </a:rPr>
              <a:t>These fields are editable</a:t>
            </a:r>
          </a:p>
        </p:txBody>
      </p:sp>
      <p:sp>
        <p:nvSpPr>
          <p:cNvPr id="10" name="Oval 9">
            <a:extLst>
              <a:ext uri="{FF2B5EF4-FFF2-40B4-BE49-F238E27FC236}">
                <a16:creationId xmlns:a16="http://schemas.microsoft.com/office/drawing/2014/main" id="{A7C6A2DE-8A9F-48ED-BB3E-96EABCFFB9F7}"/>
              </a:ext>
            </a:extLst>
          </p:cNvPr>
          <p:cNvSpPr/>
          <p:nvPr/>
        </p:nvSpPr>
        <p:spPr>
          <a:xfrm>
            <a:off x="3888828" y="2737909"/>
            <a:ext cx="2028496" cy="211786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1" name="Oval 10">
            <a:extLst>
              <a:ext uri="{FF2B5EF4-FFF2-40B4-BE49-F238E27FC236}">
                <a16:creationId xmlns:a16="http://schemas.microsoft.com/office/drawing/2014/main" id="{A7C6A2DE-8A9F-48ED-BB3E-96EABCFFB9F7}"/>
              </a:ext>
            </a:extLst>
          </p:cNvPr>
          <p:cNvSpPr/>
          <p:nvPr/>
        </p:nvSpPr>
        <p:spPr>
          <a:xfrm>
            <a:off x="7746124" y="2494902"/>
            <a:ext cx="823606" cy="249751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TextBox 11"/>
          <p:cNvSpPr txBox="1"/>
          <p:nvPr/>
        </p:nvSpPr>
        <p:spPr>
          <a:xfrm>
            <a:off x="8823108" y="2509997"/>
            <a:ext cx="3092173" cy="2308324"/>
          </a:xfrm>
          <a:prstGeom prst="rect">
            <a:avLst/>
          </a:prstGeom>
          <a:noFill/>
          <a:ln w="19050">
            <a:solidFill>
              <a:schemeClr val="accent3"/>
            </a:solidFill>
          </a:ln>
        </p:spPr>
        <p:txBody>
          <a:bodyPr wrap="square" lIns="91440" tIns="45720" rIns="91440" bIns="45720" rtlCol="0" anchor="t">
            <a:spAutoFit/>
          </a:bodyPr>
          <a:lstStyle/>
          <a:p>
            <a:r>
              <a:rPr lang="en-US" dirty="0">
                <a:solidFill>
                  <a:schemeClr val="accent3"/>
                </a:solidFill>
              </a:rPr>
              <a:t>If eligibility is SLD, documentation of  agreement from each team member, or disagreement, is require.  The additional columns will appear once the form is saved.</a:t>
            </a:r>
          </a:p>
        </p:txBody>
      </p:sp>
      <p:sp>
        <p:nvSpPr>
          <p:cNvPr id="13" name="Oval 12">
            <a:extLst>
              <a:ext uri="{FF2B5EF4-FFF2-40B4-BE49-F238E27FC236}">
                <a16:creationId xmlns:a16="http://schemas.microsoft.com/office/drawing/2014/main" id="{A7C6A2DE-8A9F-48ED-BB3E-96EABCFFB9F7}"/>
              </a:ext>
            </a:extLst>
          </p:cNvPr>
          <p:cNvSpPr/>
          <p:nvPr/>
        </p:nvSpPr>
        <p:spPr>
          <a:xfrm flipH="1" flipV="1">
            <a:off x="5318234" y="5884767"/>
            <a:ext cx="1981200" cy="362607"/>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4" name="TextBox 13"/>
          <p:cNvSpPr txBox="1"/>
          <p:nvPr/>
        </p:nvSpPr>
        <p:spPr>
          <a:xfrm>
            <a:off x="8643957" y="5146103"/>
            <a:ext cx="3379967" cy="1477328"/>
          </a:xfrm>
          <a:prstGeom prst="rect">
            <a:avLst/>
          </a:prstGeom>
          <a:noFill/>
          <a:ln w="19050">
            <a:solidFill>
              <a:schemeClr val="accent6">
                <a:lumMod val="75000"/>
              </a:schemeClr>
            </a:solidFill>
          </a:ln>
        </p:spPr>
        <p:txBody>
          <a:bodyPr wrap="square" lIns="91440" tIns="45720" rIns="91440" bIns="45720" rtlCol="0" anchor="t">
            <a:spAutoFit/>
          </a:bodyPr>
          <a:lstStyle/>
          <a:p>
            <a:r>
              <a:rPr lang="en-US" dirty="0">
                <a:solidFill>
                  <a:schemeClr val="accent6">
                    <a:lumMod val="75000"/>
                  </a:schemeClr>
                </a:solidFill>
              </a:rPr>
              <a:t>Information entered in forms E1-E7 will populate on the linked PWN (once created).  Review for accuracy.</a:t>
            </a:r>
          </a:p>
        </p:txBody>
      </p:sp>
      <p:sp>
        <p:nvSpPr>
          <p:cNvPr id="15" name="Rectangle 14"/>
          <p:cNvSpPr/>
          <p:nvPr/>
        </p:nvSpPr>
        <p:spPr>
          <a:xfrm>
            <a:off x="464558" y="6500320"/>
            <a:ext cx="6096000" cy="246221"/>
          </a:xfrm>
          <a:prstGeom prst="rect">
            <a:avLst/>
          </a:prstGeom>
        </p:spPr>
        <p:txBody>
          <a:bodyPr>
            <a:spAutoFit/>
          </a:bodyPr>
          <a:lstStyle/>
          <a:p>
            <a:r>
              <a:rPr lang="pt-BR" sz="1000" dirty="0"/>
              <a:t>§300.8(c)(10); §300.307; § 300.309; §300.311; ARS 15-761(33) R7-2-401. E.7.d</a:t>
            </a:r>
            <a:endParaRPr lang="en-US" sz="1000" dirty="0"/>
          </a:p>
        </p:txBody>
      </p:sp>
    </p:spTree>
    <p:extLst>
      <p:ext uri="{BB962C8B-B14F-4D97-AF65-F5344CB8AC3E}">
        <p14:creationId xmlns:p14="http://schemas.microsoft.com/office/powerpoint/2010/main" val="4234674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Re-evaluations</a:t>
            </a:r>
          </a:p>
        </p:txBody>
      </p:sp>
      <p:sp>
        <p:nvSpPr>
          <p:cNvPr id="7" name="Content Placeholder 2"/>
          <p:cNvSpPr txBox="1">
            <a:spLocks/>
          </p:cNvSpPr>
          <p:nvPr/>
        </p:nvSpPr>
        <p:spPr>
          <a:xfrm>
            <a:off x="830985" y="3873779"/>
            <a:ext cx="5424522" cy="280363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Many components of the Initial Evaluation are repeated with Re-evaluations</a:t>
            </a:r>
          </a:p>
          <a:p>
            <a:r>
              <a:rPr lang="en-US" dirty="0"/>
              <a:t>Differences specifically related to Re-evaluations are noted on the following slides</a:t>
            </a:r>
          </a:p>
          <a:p>
            <a:endParaRPr lang="en-US" dirty="0"/>
          </a:p>
        </p:txBody>
      </p:sp>
      <p:sp>
        <p:nvSpPr>
          <p:cNvPr id="9" name="Content Placeholder 2"/>
          <p:cNvSpPr txBox="1">
            <a:spLocks/>
          </p:cNvSpPr>
          <p:nvPr/>
        </p:nvSpPr>
        <p:spPr>
          <a:xfrm>
            <a:off x="6413532" y="3873779"/>
            <a:ext cx="5009361" cy="235431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Re-evaluations must occur every 3 years</a:t>
            </a:r>
          </a:p>
          <a:p>
            <a:pPr lvl="1"/>
            <a:r>
              <a:rPr lang="en-US" dirty="0"/>
              <a:t>Unless a parent and the district agree it is unnecessary [§300.303 (b)(2)]</a:t>
            </a:r>
          </a:p>
          <a:p>
            <a:r>
              <a:rPr lang="en-US" dirty="0"/>
              <a:t>Re-evaluations may not occur more than once per year</a:t>
            </a:r>
          </a:p>
          <a:p>
            <a:pPr lvl="1"/>
            <a:r>
              <a:rPr lang="en-US" dirty="0"/>
              <a:t>Unless a parent and the district agree otherwise [§300.303 (b)(1)]</a:t>
            </a:r>
          </a:p>
        </p:txBody>
      </p:sp>
      <p:pic>
        <p:nvPicPr>
          <p:cNvPr id="1026" name="Picture 2" descr="See the source image">
            <a:extLst>
              <a:ext uri="{FF2B5EF4-FFF2-40B4-BE49-F238E27FC236}">
                <a16:creationId xmlns:a16="http://schemas.microsoft.com/office/drawing/2014/main" id="{B29762EF-B5A6-D635-7779-9BED16E77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870" y="565834"/>
            <a:ext cx="3576217" cy="237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651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08323" y="1891206"/>
            <a:ext cx="7096125" cy="952500"/>
          </a:xfrm>
          <a:prstGeom prst="rect">
            <a:avLst/>
          </a:prstGeom>
        </p:spPr>
      </p:pic>
      <p:pic>
        <p:nvPicPr>
          <p:cNvPr id="7" name="Picture 6"/>
          <p:cNvPicPr>
            <a:picLocks noChangeAspect="1"/>
          </p:cNvPicPr>
          <p:nvPr/>
        </p:nvPicPr>
        <p:blipFill>
          <a:blip r:embed="rId3"/>
          <a:stretch>
            <a:fillRect/>
          </a:stretch>
        </p:blipFill>
        <p:spPr>
          <a:xfrm>
            <a:off x="2912844" y="2931894"/>
            <a:ext cx="3990975" cy="2276475"/>
          </a:xfrm>
          <a:prstGeom prst="rect">
            <a:avLst/>
          </a:prstGeom>
        </p:spPr>
      </p:pic>
      <p:sp>
        <p:nvSpPr>
          <p:cNvPr id="8" name="Title 7"/>
          <p:cNvSpPr>
            <a:spLocks noGrp="1"/>
          </p:cNvSpPr>
          <p:nvPr>
            <p:ph type="title"/>
          </p:nvPr>
        </p:nvSpPr>
        <p:spPr>
          <a:xfrm>
            <a:off x="1154953" y="536028"/>
            <a:ext cx="8761413" cy="1144604"/>
          </a:xfrm>
        </p:spPr>
        <p:txBody>
          <a:bodyPr/>
          <a:lstStyle/>
          <a:p>
            <a:pPr algn="ctr"/>
            <a:r>
              <a:rPr lang="en-US" dirty="0"/>
              <a:t>Copying a MET</a:t>
            </a:r>
          </a:p>
        </p:txBody>
      </p:sp>
      <p:pic>
        <p:nvPicPr>
          <p:cNvPr id="10" name="Picture 9"/>
          <p:cNvPicPr>
            <a:picLocks noChangeAspect="1"/>
          </p:cNvPicPr>
          <p:nvPr/>
        </p:nvPicPr>
        <p:blipFill>
          <a:blip r:embed="rId4"/>
          <a:stretch>
            <a:fillRect/>
          </a:stretch>
        </p:blipFill>
        <p:spPr>
          <a:xfrm>
            <a:off x="4204137" y="5208369"/>
            <a:ext cx="7086600" cy="1257300"/>
          </a:xfrm>
          <a:prstGeom prst="rect">
            <a:avLst/>
          </a:prstGeom>
        </p:spPr>
      </p:pic>
      <p:sp>
        <p:nvSpPr>
          <p:cNvPr id="11" name="Oval 10">
            <a:extLst>
              <a:ext uri="{FF2B5EF4-FFF2-40B4-BE49-F238E27FC236}">
                <a16:creationId xmlns:a16="http://schemas.microsoft.com/office/drawing/2014/main" id="{A7C6A2DE-8A9F-48ED-BB3E-96EABCFFB9F7}"/>
              </a:ext>
            </a:extLst>
          </p:cNvPr>
          <p:cNvSpPr/>
          <p:nvPr/>
        </p:nvSpPr>
        <p:spPr>
          <a:xfrm>
            <a:off x="1240221" y="2396359"/>
            <a:ext cx="830317" cy="535535"/>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91699" y="3146800"/>
            <a:ext cx="2098949" cy="1754326"/>
          </a:xfrm>
          <a:prstGeom prst="rect">
            <a:avLst/>
          </a:prstGeom>
          <a:noFill/>
          <a:ln w="19050">
            <a:solidFill>
              <a:schemeClr val="accent4"/>
            </a:solidFill>
          </a:ln>
        </p:spPr>
        <p:txBody>
          <a:bodyPr wrap="square" lIns="91440" tIns="45720" rIns="91440" bIns="45720" rtlCol="0" anchor="t">
            <a:spAutoFit/>
          </a:bodyPr>
          <a:lstStyle/>
          <a:p>
            <a:r>
              <a:rPr lang="en-US" dirty="0">
                <a:solidFill>
                  <a:schemeClr val="accent4"/>
                </a:solidFill>
              </a:rPr>
              <a:t>If you </a:t>
            </a:r>
            <a:r>
              <a:rPr lang="en-US" i="1" dirty="0">
                <a:solidFill>
                  <a:schemeClr val="accent4"/>
                </a:solidFill>
              </a:rPr>
              <a:t>copy</a:t>
            </a:r>
            <a:r>
              <a:rPr lang="en-US" dirty="0">
                <a:solidFill>
                  <a:schemeClr val="accent4"/>
                </a:solidFill>
              </a:rPr>
              <a:t> the MET, some information from the Initial MET will be copied into a new Re-Eval MET</a:t>
            </a:r>
          </a:p>
        </p:txBody>
      </p:sp>
      <p:cxnSp>
        <p:nvCxnSpPr>
          <p:cNvPr id="14" name="Straight Arrow Connector 13"/>
          <p:cNvCxnSpPr/>
          <p:nvPr/>
        </p:nvCxnSpPr>
        <p:spPr>
          <a:xfrm>
            <a:off x="2008215" y="2811523"/>
            <a:ext cx="3352061" cy="302549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09491" y="3008300"/>
            <a:ext cx="3477612" cy="2031325"/>
          </a:xfrm>
          <a:prstGeom prst="rect">
            <a:avLst/>
          </a:prstGeom>
          <a:noFill/>
          <a:ln w="19050">
            <a:solidFill>
              <a:schemeClr val="accent3"/>
            </a:solidFill>
          </a:ln>
        </p:spPr>
        <p:txBody>
          <a:bodyPr wrap="square" rtlCol="0">
            <a:spAutoFit/>
          </a:bodyPr>
          <a:lstStyle/>
          <a:p>
            <a:r>
              <a:rPr lang="en-US" dirty="0">
                <a:solidFill>
                  <a:schemeClr val="accent3"/>
                </a:solidFill>
              </a:rPr>
              <a:t>Evaluation information from E5 will copy to C: Review of Previous Evaluations on E2</a:t>
            </a:r>
          </a:p>
          <a:p>
            <a:endParaRPr lang="en-US" dirty="0">
              <a:solidFill>
                <a:schemeClr val="accent3"/>
              </a:solidFill>
            </a:endParaRPr>
          </a:p>
          <a:p>
            <a:r>
              <a:rPr lang="en-US" dirty="0">
                <a:solidFill>
                  <a:schemeClr val="accent3"/>
                </a:solidFill>
              </a:rPr>
              <a:t>All information copied over should be reviewed and edited as appropriate</a:t>
            </a:r>
          </a:p>
        </p:txBody>
      </p:sp>
      <p:sp>
        <p:nvSpPr>
          <p:cNvPr id="18" name="TextBox 17"/>
          <p:cNvSpPr txBox="1"/>
          <p:nvPr/>
        </p:nvSpPr>
        <p:spPr>
          <a:xfrm>
            <a:off x="516403" y="5378156"/>
            <a:ext cx="3108270" cy="1200329"/>
          </a:xfrm>
          <a:prstGeom prst="rect">
            <a:avLst/>
          </a:prstGeom>
          <a:noFill/>
          <a:ln w="19050">
            <a:solidFill>
              <a:schemeClr val="accent1"/>
            </a:solidFill>
          </a:ln>
        </p:spPr>
        <p:txBody>
          <a:bodyPr wrap="square" rtlCol="0">
            <a:spAutoFit/>
          </a:bodyPr>
          <a:lstStyle/>
          <a:p>
            <a:r>
              <a:rPr lang="en-US" dirty="0">
                <a:solidFill>
                  <a:schemeClr val="accent1">
                    <a:lumMod val="75000"/>
                  </a:schemeClr>
                </a:solidFill>
              </a:rPr>
              <a:t>Copying is possible for</a:t>
            </a:r>
          </a:p>
          <a:p>
            <a:pPr marL="285750" indent="-285750">
              <a:buFont typeface="Arial" panose="020B0604020202020204" pitchFamily="34" charset="0"/>
              <a:buChar char="•"/>
            </a:pPr>
            <a:r>
              <a:rPr lang="en-US" dirty="0">
                <a:solidFill>
                  <a:schemeClr val="accent1">
                    <a:lumMod val="75000"/>
                  </a:schemeClr>
                </a:solidFill>
              </a:rPr>
              <a:t>Initial to Re-</a:t>
            </a:r>
            <a:r>
              <a:rPr lang="en-US" dirty="0" err="1">
                <a:solidFill>
                  <a:schemeClr val="accent1">
                    <a:lumMod val="75000"/>
                  </a:schemeClr>
                </a:solidFill>
              </a:rPr>
              <a:t>Eval</a:t>
            </a: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Re-</a:t>
            </a:r>
            <a:r>
              <a:rPr lang="en-US" dirty="0" err="1">
                <a:solidFill>
                  <a:schemeClr val="accent1">
                    <a:lumMod val="75000"/>
                  </a:schemeClr>
                </a:solidFill>
              </a:rPr>
              <a:t>Eval</a:t>
            </a:r>
            <a:r>
              <a:rPr lang="en-US" dirty="0">
                <a:solidFill>
                  <a:schemeClr val="accent1">
                    <a:lumMod val="75000"/>
                  </a:schemeClr>
                </a:solidFill>
              </a:rPr>
              <a:t> to Re-</a:t>
            </a:r>
            <a:r>
              <a:rPr lang="en-US" dirty="0" err="1">
                <a:solidFill>
                  <a:schemeClr val="accent1">
                    <a:lumMod val="75000"/>
                  </a:schemeClr>
                </a:solidFill>
              </a:rPr>
              <a:t>Eval</a:t>
            </a: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Transfer to Re-</a:t>
            </a:r>
            <a:r>
              <a:rPr lang="en-US" dirty="0" err="1">
                <a:solidFill>
                  <a:schemeClr val="accent1">
                    <a:lumMod val="75000"/>
                  </a:schemeClr>
                </a:solidFill>
              </a:rPr>
              <a:t>Eval</a:t>
            </a:r>
            <a:endParaRPr lang="en-US" dirty="0">
              <a:solidFill>
                <a:schemeClr val="accent1">
                  <a:lumMod val="75000"/>
                </a:schemeClr>
              </a:solidFill>
            </a:endParaRPr>
          </a:p>
        </p:txBody>
      </p:sp>
      <p:sp>
        <p:nvSpPr>
          <p:cNvPr id="2" name="Rectangle 1">
            <a:extLst>
              <a:ext uri="{FF2B5EF4-FFF2-40B4-BE49-F238E27FC236}">
                <a16:creationId xmlns:a16="http://schemas.microsoft.com/office/drawing/2014/main" id="{E34C98AD-1C11-5453-E550-D10319A092D8}"/>
              </a:ext>
            </a:extLst>
          </p:cNvPr>
          <p:cNvSpPr/>
          <p:nvPr/>
        </p:nvSpPr>
        <p:spPr>
          <a:xfrm rot="1445540">
            <a:off x="8336346" y="1538933"/>
            <a:ext cx="3344185" cy="923330"/>
          </a:xfrm>
          <a:prstGeom prst="rect">
            <a:avLst/>
          </a:prstGeom>
          <a:solidFill>
            <a:schemeClr val="accent2">
              <a:lumMod val="40000"/>
              <a:lumOff val="60000"/>
            </a:schemeClr>
          </a:solidFill>
          <a:ln>
            <a:solidFill>
              <a:schemeClr val="accent3"/>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ARCHIVE!</a:t>
            </a:r>
          </a:p>
        </p:txBody>
      </p:sp>
      <p:cxnSp>
        <p:nvCxnSpPr>
          <p:cNvPr id="4" name="Straight Arrow Connector 3">
            <a:extLst>
              <a:ext uri="{FF2B5EF4-FFF2-40B4-BE49-F238E27FC236}">
                <a16:creationId xmlns:a16="http://schemas.microsoft.com/office/drawing/2014/main" id="{8901801D-B175-6911-77B1-7A98A6579320}"/>
              </a:ext>
            </a:extLst>
          </p:cNvPr>
          <p:cNvCxnSpPr>
            <a:cxnSpLocks/>
          </p:cNvCxnSpPr>
          <p:nvPr/>
        </p:nvCxnSpPr>
        <p:spPr>
          <a:xfrm flipH="1">
            <a:off x="10394934" y="2931894"/>
            <a:ext cx="895803" cy="339007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6635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1858" y="1060012"/>
            <a:ext cx="5211055" cy="5218060"/>
          </a:xfrm>
          <a:prstGeom prst="rect">
            <a:avLst/>
          </a:prstGeom>
        </p:spPr>
      </p:pic>
      <p:sp>
        <p:nvSpPr>
          <p:cNvPr id="5" name="Title 1"/>
          <p:cNvSpPr>
            <a:spLocks noGrp="1"/>
          </p:cNvSpPr>
          <p:nvPr>
            <p:ph type="title"/>
          </p:nvPr>
        </p:nvSpPr>
        <p:spPr>
          <a:xfrm>
            <a:off x="850153" y="353048"/>
            <a:ext cx="8761413" cy="706964"/>
          </a:xfrm>
        </p:spPr>
        <p:txBody>
          <a:bodyPr/>
          <a:lstStyle/>
          <a:p>
            <a:r>
              <a:rPr lang="en-US" dirty="0"/>
              <a:t>Coversheet (E1)</a:t>
            </a:r>
          </a:p>
        </p:txBody>
      </p:sp>
      <p:sp>
        <p:nvSpPr>
          <p:cNvPr id="7" name="Oval 6">
            <a:extLst>
              <a:ext uri="{FF2B5EF4-FFF2-40B4-BE49-F238E27FC236}">
                <a16:creationId xmlns:a16="http://schemas.microsoft.com/office/drawing/2014/main" id="{A7C6A2DE-8A9F-48ED-BB3E-96EABCFFB9F7}"/>
              </a:ext>
            </a:extLst>
          </p:cNvPr>
          <p:cNvSpPr/>
          <p:nvPr/>
        </p:nvSpPr>
        <p:spPr>
          <a:xfrm flipH="1" flipV="1">
            <a:off x="681858" y="1281235"/>
            <a:ext cx="3595852" cy="957467"/>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TextBox 7"/>
          <p:cNvSpPr txBox="1"/>
          <p:nvPr/>
        </p:nvSpPr>
        <p:spPr>
          <a:xfrm>
            <a:off x="6699544" y="1543600"/>
            <a:ext cx="3379967" cy="923330"/>
          </a:xfrm>
          <a:prstGeom prst="rect">
            <a:avLst/>
          </a:prstGeom>
          <a:noFill/>
          <a:ln w="19050">
            <a:solidFill>
              <a:schemeClr val="accent6">
                <a:lumMod val="75000"/>
              </a:schemeClr>
            </a:solidFill>
          </a:ln>
        </p:spPr>
        <p:txBody>
          <a:bodyPr wrap="square" rtlCol="0">
            <a:spAutoFit/>
          </a:bodyPr>
          <a:lstStyle/>
          <a:p>
            <a:r>
              <a:rPr lang="en-US" dirty="0">
                <a:solidFill>
                  <a:schemeClr val="accent6">
                    <a:lumMod val="75000"/>
                  </a:schemeClr>
                </a:solidFill>
              </a:rPr>
              <a:t>Reason for referral must be completed as this section will print on the report</a:t>
            </a:r>
          </a:p>
        </p:txBody>
      </p:sp>
      <p:sp>
        <p:nvSpPr>
          <p:cNvPr id="9" name="Oval 8">
            <a:extLst>
              <a:ext uri="{FF2B5EF4-FFF2-40B4-BE49-F238E27FC236}">
                <a16:creationId xmlns:a16="http://schemas.microsoft.com/office/drawing/2014/main" id="{A7C6A2DE-8A9F-48ED-BB3E-96EABCFFB9F7}"/>
              </a:ext>
            </a:extLst>
          </p:cNvPr>
          <p:cNvSpPr/>
          <p:nvPr/>
        </p:nvSpPr>
        <p:spPr>
          <a:xfrm flipH="1" flipV="1">
            <a:off x="681858" y="2466930"/>
            <a:ext cx="5056790" cy="3544986"/>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0" name="TextBox 9"/>
          <p:cNvSpPr txBox="1"/>
          <p:nvPr/>
        </p:nvSpPr>
        <p:spPr>
          <a:xfrm>
            <a:off x="7004342" y="3541610"/>
            <a:ext cx="4229245" cy="1754326"/>
          </a:xfrm>
          <a:prstGeom prst="rect">
            <a:avLst/>
          </a:prstGeom>
          <a:noFill/>
          <a:ln w="19050">
            <a:solidFill>
              <a:schemeClr val="accent3"/>
            </a:solidFill>
          </a:ln>
        </p:spPr>
        <p:txBody>
          <a:bodyPr wrap="square" rtlCol="0">
            <a:spAutoFit/>
          </a:bodyPr>
          <a:lstStyle/>
          <a:p>
            <a:r>
              <a:rPr lang="en-US" dirty="0">
                <a:solidFill>
                  <a:schemeClr val="accent3"/>
                </a:solidFill>
              </a:rPr>
              <a:t>Previous eligibility information will populate automatically if copied from previous MET</a:t>
            </a:r>
          </a:p>
          <a:p>
            <a:endParaRPr lang="en-US" dirty="0">
              <a:solidFill>
                <a:schemeClr val="accent3"/>
              </a:solidFill>
            </a:endParaRPr>
          </a:p>
          <a:p>
            <a:r>
              <a:rPr lang="en-US" dirty="0">
                <a:solidFill>
                  <a:schemeClr val="accent3"/>
                </a:solidFill>
              </a:rPr>
              <a:t>Otherwise, this information must be manually entered</a:t>
            </a:r>
          </a:p>
        </p:txBody>
      </p:sp>
    </p:spTree>
    <p:extLst>
      <p:ext uri="{BB962C8B-B14F-4D97-AF65-F5344CB8AC3E}">
        <p14:creationId xmlns:p14="http://schemas.microsoft.com/office/powerpoint/2010/main" val="1411801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8814" y="2371017"/>
            <a:ext cx="5673156" cy="3899339"/>
          </a:xfrm>
          <a:prstGeom prst="rect">
            <a:avLst/>
          </a:prstGeom>
        </p:spPr>
      </p:pic>
      <p:sp>
        <p:nvSpPr>
          <p:cNvPr id="8" name="TextBox 7"/>
          <p:cNvSpPr txBox="1"/>
          <p:nvPr/>
        </p:nvSpPr>
        <p:spPr>
          <a:xfrm>
            <a:off x="7027508" y="2748680"/>
            <a:ext cx="4135823" cy="1754326"/>
          </a:xfrm>
          <a:prstGeom prst="rect">
            <a:avLst/>
          </a:prstGeom>
          <a:noFill/>
          <a:ln w="19050">
            <a:solidFill>
              <a:schemeClr val="accent4"/>
            </a:solidFill>
          </a:ln>
        </p:spPr>
        <p:txBody>
          <a:bodyPr wrap="square" rtlCol="0">
            <a:spAutoFit/>
          </a:bodyPr>
          <a:lstStyle/>
          <a:p>
            <a:r>
              <a:rPr lang="en-US" b="1" dirty="0">
                <a:solidFill>
                  <a:schemeClr val="accent4"/>
                </a:solidFill>
              </a:rPr>
              <a:t>C: </a:t>
            </a:r>
            <a:r>
              <a:rPr lang="en-US" dirty="0">
                <a:solidFill>
                  <a:schemeClr val="accent4"/>
                </a:solidFill>
              </a:rPr>
              <a:t>Each member of the team should provide information related to their specific discipline, as well as</a:t>
            </a:r>
          </a:p>
          <a:p>
            <a:pPr marL="285750" indent="-285750">
              <a:buFont typeface="Arial" panose="020B0604020202020204" pitchFamily="34" charset="0"/>
              <a:buChar char="•"/>
            </a:pPr>
            <a:r>
              <a:rPr lang="en-US" dirty="0">
                <a:solidFill>
                  <a:schemeClr val="accent4"/>
                </a:solidFill>
              </a:rPr>
              <a:t>Progress toward IEP goals</a:t>
            </a:r>
          </a:p>
          <a:p>
            <a:pPr marL="285750" indent="-285750">
              <a:buFont typeface="Arial" panose="020B0604020202020204" pitchFamily="34" charset="0"/>
              <a:buChar char="•"/>
            </a:pPr>
            <a:r>
              <a:rPr lang="en-US" dirty="0">
                <a:solidFill>
                  <a:schemeClr val="accent4"/>
                </a:solidFill>
              </a:rPr>
              <a:t>Observations</a:t>
            </a:r>
          </a:p>
          <a:p>
            <a:pPr marL="285750" indent="-285750">
              <a:buFont typeface="Arial" panose="020B0604020202020204" pitchFamily="34" charset="0"/>
              <a:buChar char="•"/>
            </a:pPr>
            <a:r>
              <a:rPr lang="en-US" dirty="0">
                <a:solidFill>
                  <a:schemeClr val="accent4"/>
                </a:solidFill>
              </a:rPr>
              <a:t>Work habits/motivation</a:t>
            </a:r>
          </a:p>
        </p:txBody>
      </p:sp>
      <p:sp>
        <p:nvSpPr>
          <p:cNvPr id="9" name="Oval 8"/>
          <p:cNvSpPr/>
          <p:nvPr/>
        </p:nvSpPr>
        <p:spPr>
          <a:xfrm>
            <a:off x="453104" y="2371017"/>
            <a:ext cx="4985395" cy="41842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224758" y="6270356"/>
            <a:ext cx="1383260"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§300.305(a)(1)(</a:t>
            </a:r>
            <a:r>
              <a:rPr lang="en-US" sz="1000" dirty="0" err="1">
                <a:solidFill>
                  <a:srgbClr val="000000"/>
                </a:solidFill>
                <a:latin typeface="Calibri" panose="020F0502020204030204" pitchFamily="34" charset="0"/>
              </a:rPr>
              <a:t>i</a:t>
            </a:r>
            <a:r>
              <a:rPr lang="en-US" sz="1000" dirty="0">
                <a:solidFill>
                  <a:srgbClr val="000000"/>
                </a:solidFill>
                <a:latin typeface="Calibri" panose="020F0502020204030204" pitchFamily="34" charset="0"/>
              </a:rPr>
              <a:t>) </a:t>
            </a:r>
            <a:r>
              <a:rPr lang="en-US" sz="800" dirty="0">
                <a:solidFill>
                  <a:srgbClr val="000000"/>
                </a:solidFill>
                <a:latin typeface="Calibri" panose="020F0502020204030204" pitchFamily="34" charset="0"/>
              </a:rPr>
              <a:t>	</a:t>
            </a:r>
          </a:p>
        </p:txBody>
      </p:sp>
      <p:sp>
        <p:nvSpPr>
          <p:cNvPr id="17" name="TextBox 16"/>
          <p:cNvSpPr txBox="1"/>
          <p:nvPr/>
        </p:nvSpPr>
        <p:spPr>
          <a:xfrm>
            <a:off x="6571200" y="4648017"/>
            <a:ext cx="4345188" cy="1477328"/>
          </a:xfrm>
          <a:prstGeom prst="rect">
            <a:avLst/>
          </a:prstGeom>
          <a:noFill/>
          <a:ln w="19050">
            <a:solidFill>
              <a:schemeClr val="accent1"/>
            </a:solidFill>
          </a:ln>
        </p:spPr>
        <p:txBody>
          <a:bodyPr wrap="square" lIns="91440" tIns="45720" rIns="91440" bIns="45720" rtlCol="0" anchor="t">
            <a:spAutoFit/>
          </a:bodyPr>
          <a:lstStyle/>
          <a:p>
            <a:r>
              <a:rPr lang="en-US" dirty="0">
                <a:solidFill>
                  <a:schemeClr val="accent1">
                    <a:lumMod val="75000"/>
                  </a:schemeClr>
                </a:solidFill>
                <a:ea typeface="+mn-lt"/>
                <a:cs typeface="+mn-lt"/>
              </a:rPr>
              <a:t>When determining whether a student has a specific learning disability (SLD), a classroom</a:t>
            </a:r>
            <a:r>
              <a:rPr lang="en-US" dirty="0">
                <a:solidFill>
                  <a:schemeClr val="accent1">
                    <a:lumMod val="75000"/>
                  </a:schemeClr>
                </a:solidFill>
              </a:rPr>
              <a:t> observation may be noted here to fulfill the requirement for an observation. </a:t>
            </a:r>
          </a:p>
        </p:txBody>
      </p:sp>
      <p:sp>
        <p:nvSpPr>
          <p:cNvPr id="12" name="Oval 11"/>
          <p:cNvSpPr/>
          <p:nvPr/>
        </p:nvSpPr>
        <p:spPr>
          <a:xfrm>
            <a:off x="453104" y="4926951"/>
            <a:ext cx="3138317" cy="45973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69059" y="1399202"/>
            <a:ext cx="4347329" cy="1200329"/>
          </a:xfrm>
          <a:prstGeom prst="rect">
            <a:avLst/>
          </a:prstGeom>
          <a:ln w="19050">
            <a:solidFill>
              <a:schemeClr val="accent3"/>
            </a:solidFill>
          </a:ln>
        </p:spPr>
        <p:txBody>
          <a:bodyPr wrap="square" lIns="91440" tIns="45720" rIns="91440" bIns="45720" anchor="t">
            <a:spAutoFit/>
          </a:bodyPr>
          <a:lstStyle/>
          <a:p>
            <a:r>
              <a:rPr lang="en-US" dirty="0">
                <a:solidFill>
                  <a:schemeClr val="accent3"/>
                </a:solidFill>
              </a:rPr>
              <a:t>CDA Re-eval: Team may include information from Teaching Strategies GOLD, curriculum “assessments”, Child Outcomes Survey (COS).</a:t>
            </a:r>
          </a:p>
        </p:txBody>
      </p:sp>
      <p:pic>
        <p:nvPicPr>
          <p:cNvPr id="5" name="Picture 4"/>
          <p:cNvPicPr>
            <a:picLocks noChangeAspect="1"/>
          </p:cNvPicPr>
          <p:nvPr/>
        </p:nvPicPr>
        <p:blipFill>
          <a:blip r:embed="rId3"/>
          <a:stretch>
            <a:fillRect/>
          </a:stretch>
        </p:blipFill>
        <p:spPr>
          <a:xfrm>
            <a:off x="538814" y="1130887"/>
            <a:ext cx="5736683" cy="708423"/>
          </a:xfrm>
          <a:prstGeom prst="rect">
            <a:avLst/>
          </a:prstGeom>
        </p:spPr>
      </p:pic>
      <p:sp>
        <p:nvSpPr>
          <p:cNvPr id="18" name="Oval 17"/>
          <p:cNvSpPr/>
          <p:nvPr/>
        </p:nvSpPr>
        <p:spPr>
          <a:xfrm>
            <a:off x="453104" y="1030088"/>
            <a:ext cx="5232994" cy="45973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bwMode="gray">
          <a:xfrm>
            <a:off x="814550" y="469765"/>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Collected/Current </a:t>
            </a:r>
            <a:r>
              <a:rPr lang="en-US">
                <a:solidFill>
                  <a:schemeClr val="tx2"/>
                </a:solidFill>
              </a:rPr>
              <a:t>Data (E3)</a:t>
            </a:r>
            <a:endParaRPr lang="en-US" dirty="0">
              <a:solidFill>
                <a:schemeClr val="tx2"/>
              </a:solidFill>
            </a:endParaRPr>
          </a:p>
        </p:txBody>
      </p:sp>
    </p:spTree>
    <p:extLst>
      <p:ext uri="{BB962C8B-B14F-4D97-AF65-F5344CB8AC3E}">
        <p14:creationId xmlns:p14="http://schemas.microsoft.com/office/powerpoint/2010/main" val="1290633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7908" y="1189969"/>
            <a:ext cx="5622559" cy="4723252"/>
          </a:xfrm>
          <a:prstGeom prst="rect">
            <a:avLst/>
          </a:prstGeom>
        </p:spPr>
      </p:pic>
      <p:sp>
        <p:nvSpPr>
          <p:cNvPr id="2" name="Title 1"/>
          <p:cNvSpPr>
            <a:spLocks noGrp="1"/>
          </p:cNvSpPr>
          <p:nvPr>
            <p:ph type="title"/>
          </p:nvPr>
        </p:nvSpPr>
        <p:spPr>
          <a:xfrm>
            <a:off x="597908" y="270776"/>
            <a:ext cx="8115168" cy="916893"/>
          </a:xfrm>
        </p:spPr>
        <p:txBody>
          <a:bodyPr/>
          <a:lstStyle/>
          <a:p>
            <a:r>
              <a:rPr lang="en-US" dirty="0"/>
              <a:t>Considerations (E4)</a:t>
            </a:r>
          </a:p>
        </p:txBody>
      </p:sp>
      <p:sp>
        <p:nvSpPr>
          <p:cNvPr id="5" name="TextBox 4"/>
          <p:cNvSpPr txBox="1"/>
          <p:nvPr/>
        </p:nvSpPr>
        <p:spPr>
          <a:xfrm>
            <a:off x="6547946" y="1322301"/>
            <a:ext cx="4946362" cy="2031325"/>
          </a:xfrm>
          <a:prstGeom prst="rect">
            <a:avLst/>
          </a:prstGeom>
          <a:noFill/>
          <a:ln w="19050">
            <a:solidFill>
              <a:schemeClr val="accent6">
                <a:lumMod val="75000"/>
              </a:schemeClr>
            </a:solidFill>
          </a:ln>
        </p:spPr>
        <p:txBody>
          <a:bodyPr wrap="square" lIns="91440" tIns="45720" rIns="91440" bIns="45720" rtlCol="0" anchor="t">
            <a:spAutoFit/>
          </a:bodyPr>
          <a:lstStyle/>
          <a:p>
            <a:r>
              <a:rPr lang="en-US" dirty="0">
                <a:solidFill>
                  <a:schemeClr val="accent6">
                    <a:lumMod val="75000"/>
                  </a:schemeClr>
                </a:solidFill>
              </a:rPr>
              <a:t>If all answers = </a:t>
            </a:r>
            <a:r>
              <a:rPr lang="en-US" b="1" dirty="0">
                <a:solidFill>
                  <a:schemeClr val="accent6">
                    <a:lumMod val="75000"/>
                  </a:schemeClr>
                </a:solidFill>
              </a:rPr>
              <a:t>Yes</a:t>
            </a:r>
            <a:r>
              <a:rPr lang="en-US" dirty="0">
                <a:solidFill>
                  <a:schemeClr val="accent6">
                    <a:lumMod val="75000"/>
                  </a:schemeClr>
                </a:solidFill>
              </a:rPr>
              <a:t>, </a:t>
            </a:r>
          </a:p>
          <a:p>
            <a:r>
              <a:rPr lang="en-US" dirty="0">
                <a:solidFill>
                  <a:schemeClr val="accent6">
                    <a:lumMod val="75000"/>
                  </a:schemeClr>
                </a:solidFill>
              </a:rPr>
              <a:t>then no additional data is needed</a:t>
            </a:r>
          </a:p>
          <a:p>
            <a:endParaRPr lang="en-US" dirty="0">
              <a:solidFill>
                <a:schemeClr val="accent6">
                  <a:lumMod val="75000"/>
                </a:schemeClr>
              </a:solidFill>
            </a:endParaRPr>
          </a:p>
          <a:p>
            <a:r>
              <a:rPr lang="en-US" dirty="0">
                <a:solidFill>
                  <a:schemeClr val="accent6">
                    <a:lumMod val="75000"/>
                  </a:schemeClr>
                </a:solidFill>
              </a:rPr>
              <a:t>Parents must be informed of the </a:t>
            </a:r>
            <a:r>
              <a:rPr lang="en-US" b="1" u="sng" dirty="0">
                <a:solidFill>
                  <a:schemeClr val="accent6">
                    <a:lumMod val="75000"/>
                  </a:schemeClr>
                </a:solidFill>
              </a:rPr>
              <a:t>reasons</a:t>
            </a:r>
            <a:r>
              <a:rPr lang="en-US" dirty="0">
                <a:solidFill>
                  <a:schemeClr val="accent6">
                    <a:lumMod val="75000"/>
                  </a:schemeClr>
                </a:solidFill>
              </a:rPr>
              <a:t> why no additional data is collected, as well as their right to request additional data</a:t>
            </a:r>
          </a:p>
        </p:txBody>
      </p:sp>
      <p:sp>
        <p:nvSpPr>
          <p:cNvPr id="6" name="Oval 5"/>
          <p:cNvSpPr/>
          <p:nvPr/>
        </p:nvSpPr>
        <p:spPr>
          <a:xfrm>
            <a:off x="597908" y="1131112"/>
            <a:ext cx="3417044" cy="38237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40253" y="3485477"/>
            <a:ext cx="4946362" cy="1754326"/>
          </a:xfrm>
          <a:prstGeom prst="rect">
            <a:avLst/>
          </a:prstGeom>
          <a:noFill/>
          <a:ln w="19050">
            <a:solidFill>
              <a:schemeClr val="accent4"/>
            </a:solidFill>
          </a:ln>
        </p:spPr>
        <p:txBody>
          <a:bodyPr wrap="square" lIns="91440" tIns="45720" rIns="91440" bIns="45720" rtlCol="0" anchor="t">
            <a:spAutoFit/>
          </a:bodyPr>
          <a:lstStyle/>
          <a:p>
            <a:r>
              <a:rPr lang="en-US" dirty="0">
                <a:solidFill>
                  <a:schemeClr val="accent4"/>
                </a:solidFill>
              </a:rPr>
              <a:t>Select this box to indicate parents were notified.  Once printed this should be initialed.</a:t>
            </a:r>
          </a:p>
          <a:p>
            <a:endParaRPr lang="en-US" dirty="0">
              <a:solidFill>
                <a:schemeClr val="accent4"/>
              </a:solidFill>
            </a:endParaRPr>
          </a:p>
          <a:p>
            <a:r>
              <a:rPr lang="en-US" dirty="0">
                <a:solidFill>
                  <a:schemeClr val="accent4"/>
                </a:solidFill>
              </a:rPr>
              <a:t>The same statement will appear on the linked PWN, when .created</a:t>
            </a:r>
          </a:p>
        </p:txBody>
      </p:sp>
      <p:sp>
        <p:nvSpPr>
          <p:cNvPr id="12" name="Oval 11"/>
          <p:cNvSpPr/>
          <p:nvPr/>
        </p:nvSpPr>
        <p:spPr>
          <a:xfrm>
            <a:off x="597907" y="5158363"/>
            <a:ext cx="5622560" cy="47518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6064469" y="5430992"/>
            <a:ext cx="5741932" cy="1148386"/>
          </a:xfrm>
          <a:prstGeom prst="rect">
            <a:avLst/>
          </a:prstGeom>
        </p:spPr>
      </p:pic>
      <p:sp>
        <p:nvSpPr>
          <p:cNvPr id="15" name="Rectangle 14"/>
          <p:cNvSpPr/>
          <p:nvPr/>
        </p:nvSpPr>
        <p:spPr>
          <a:xfrm>
            <a:off x="4949614" y="6456267"/>
            <a:ext cx="906017" cy="246221"/>
          </a:xfrm>
          <a:prstGeom prst="rect">
            <a:avLst/>
          </a:prstGeom>
        </p:spPr>
        <p:txBody>
          <a:bodyPr wrap="none">
            <a:spAutoFit/>
          </a:bodyPr>
          <a:lstStyle/>
          <a:p>
            <a:r>
              <a:rPr lang="en-US" sz="1000" dirty="0"/>
              <a:t>§300.305(d)</a:t>
            </a:r>
          </a:p>
        </p:txBody>
      </p:sp>
      <p:sp>
        <p:nvSpPr>
          <p:cNvPr id="4" name="Rectangle 3">
            <a:extLst>
              <a:ext uri="{FF2B5EF4-FFF2-40B4-BE49-F238E27FC236}">
                <a16:creationId xmlns:a16="http://schemas.microsoft.com/office/drawing/2014/main" id="{DDAB0D94-FFEF-BC88-0844-0F551275B2D0}"/>
              </a:ext>
            </a:extLst>
          </p:cNvPr>
          <p:cNvSpPr/>
          <p:nvPr/>
        </p:nvSpPr>
        <p:spPr>
          <a:xfrm>
            <a:off x="7273550" y="5664342"/>
            <a:ext cx="3171061" cy="923330"/>
          </a:xfrm>
          <a:prstGeom prst="rect">
            <a:avLst/>
          </a:prstGeom>
          <a:noFill/>
        </p:spPr>
        <p:txBody>
          <a:bodyPr wrap="none" lIns="91440" tIns="45720" rIns="91440" bIns="45720">
            <a:spAutoFit/>
          </a:bodyPr>
          <a:lstStyle/>
          <a:p>
            <a:pPr algn="ctr"/>
            <a:r>
              <a:rPr lang="en-US" sz="5400" dirty="0">
                <a:ln w="0"/>
                <a:solidFill>
                  <a:schemeClr val="accent4">
                    <a:lumMod val="75000"/>
                  </a:schemeClr>
                </a:solidFill>
                <a:effectLst>
                  <a:outerShdw blurRad="38100" dist="25400" dir="5400000" algn="ctr" rotWithShape="0">
                    <a:srgbClr val="6E747A">
                      <a:alpha val="43000"/>
                    </a:srgbClr>
                  </a:outerShdw>
                </a:effectLst>
                <a:latin typeface="Gabriola" panose="04040605051002020D02" pitchFamily="82" charset="0"/>
              </a:rPr>
              <a:t>Personalize it!</a:t>
            </a:r>
            <a:endParaRPr lang="en-US" sz="5400" b="0" cap="none" spc="0" dirty="0">
              <a:ln w="0"/>
              <a:solidFill>
                <a:schemeClr val="accent4">
                  <a:lumMod val="75000"/>
                </a:schemeClr>
              </a:solidFill>
              <a:effectLst>
                <a:outerShdw blurRad="38100" dist="25400" dir="5400000" algn="ctr" rotWithShape="0">
                  <a:srgbClr val="6E747A">
                    <a:alpha val="43000"/>
                  </a:srgbClr>
                </a:outerShdw>
              </a:effectLst>
              <a:latin typeface="Gabriola" panose="04040605051002020D02" pitchFamily="82" charset="0"/>
            </a:endParaRPr>
          </a:p>
        </p:txBody>
      </p:sp>
    </p:spTree>
    <p:extLst>
      <p:ext uri="{BB962C8B-B14F-4D97-AF65-F5344CB8AC3E}">
        <p14:creationId xmlns:p14="http://schemas.microsoft.com/office/powerpoint/2010/main" val="1928772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6896"/>
          <a:stretch/>
        </p:blipFill>
        <p:spPr>
          <a:xfrm>
            <a:off x="623049" y="2696982"/>
            <a:ext cx="5723398" cy="1492868"/>
          </a:xfrm>
          <a:prstGeom prst="rect">
            <a:avLst/>
          </a:prstGeom>
        </p:spPr>
      </p:pic>
      <p:sp>
        <p:nvSpPr>
          <p:cNvPr id="2" name="Title 1">
            <a:extLst>
              <a:ext uri="{FF2B5EF4-FFF2-40B4-BE49-F238E27FC236}">
                <a16:creationId xmlns:a16="http://schemas.microsoft.com/office/drawing/2014/main" id="{17AAE902-327D-4291-A7C7-1618AD1384B0}"/>
              </a:ext>
            </a:extLst>
          </p:cNvPr>
          <p:cNvSpPr>
            <a:spLocks noGrp="1"/>
          </p:cNvSpPr>
          <p:nvPr>
            <p:ph type="title"/>
          </p:nvPr>
        </p:nvSpPr>
        <p:spPr>
          <a:xfrm>
            <a:off x="1021606" y="199119"/>
            <a:ext cx="8893919" cy="1151405"/>
          </a:xfrm>
        </p:spPr>
        <p:txBody>
          <a:bodyPr/>
          <a:lstStyle/>
          <a:p>
            <a:r>
              <a:rPr lang="en-US" dirty="0"/>
              <a:t>Evaluation Summary </a:t>
            </a:r>
            <a:r>
              <a:rPr lang="en-US" dirty="0">
                <a:solidFill>
                  <a:schemeClr val="tx2"/>
                </a:solidFill>
              </a:rPr>
              <a:t>(E6)</a:t>
            </a:r>
          </a:p>
        </p:txBody>
      </p:sp>
      <p:sp>
        <p:nvSpPr>
          <p:cNvPr id="5" name="Oval 4">
            <a:extLst>
              <a:ext uri="{FF2B5EF4-FFF2-40B4-BE49-F238E27FC236}">
                <a16:creationId xmlns:a16="http://schemas.microsoft.com/office/drawing/2014/main" id="{2F8A999A-E1F8-4B0D-BFC3-0D928FCC170E}"/>
              </a:ext>
            </a:extLst>
          </p:cNvPr>
          <p:cNvSpPr/>
          <p:nvPr/>
        </p:nvSpPr>
        <p:spPr>
          <a:xfrm>
            <a:off x="623049" y="3133123"/>
            <a:ext cx="5435599" cy="87235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6" name="TextBox 5">
            <a:extLst>
              <a:ext uri="{FF2B5EF4-FFF2-40B4-BE49-F238E27FC236}">
                <a16:creationId xmlns:a16="http://schemas.microsoft.com/office/drawing/2014/main" id="{2D16BDA9-3077-427C-A9F9-E980D262F76F}"/>
              </a:ext>
            </a:extLst>
          </p:cNvPr>
          <p:cNvSpPr txBox="1"/>
          <p:nvPr/>
        </p:nvSpPr>
        <p:spPr>
          <a:xfrm>
            <a:off x="6485389" y="1222181"/>
            <a:ext cx="5435599" cy="2862322"/>
          </a:xfrm>
          <a:prstGeom prst="rect">
            <a:avLst/>
          </a:prstGeom>
          <a:noFill/>
          <a:ln w="19050">
            <a:solidFill>
              <a:schemeClr val="accent3"/>
            </a:solidFill>
          </a:ln>
        </p:spPr>
        <p:txBody>
          <a:bodyPr wrap="square" lIns="91440" tIns="45720" rIns="91440" bIns="45720" rtlCol="0" anchor="t">
            <a:spAutoFit/>
          </a:bodyPr>
          <a:lstStyle/>
          <a:p>
            <a:r>
              <a:rPr lang="en-US" dirty="0">
                <a:solidFill>
                  <a:schemeClr val="accent3"/>
                </a:solidFill>
              </a:rPr>
              <a:t>Team must consider the needs of the student</a:t>
            </a:r>
          </a:p>
          <a:p>
            <a:pPr marL="517525" indent="-285750">
              <a:buFont typeface="Arial" panose="020B0604020202020204" pitchFamily="34" charset="0"/>
              <a:buChar char="•"/>
            </a:pPr>
            <a:r>
              <a:rPr lang="en-US" dirty="0">
                <a:solidFill>
                  <a:schemeClr val="accent3"/>
                </a:solidFill>
              </a:rPr>
              <a:t>Making progress toward annual goals</a:t>
            </a:r>
          </a:p>
          <a:p>
            <a:pPr marL="517525" indent="-285750">
              <a:buFont typeface="Arial" panose="020B0604020202020204" pitchFamily="34" charset="0"/>
              <a:buChar char="•"/>
            </a:pPr>
            <a:r>
              <a:rPr lang="en-US" dirty="0">
                <a:solidFill>
                  <a:schemeClr val="accent3"/>
                </a:solidFill>
              </a:rPr>
              <a:t>Making progress in the general curriculum</a:t>
            </a:r>
          </a:p>
          <a:p>
            <a:r>
              <a:rPr lang="en-US" dirty="0">
                <a:solidFill>
                  <a:schemeClr val="accent3"/>
                </a:solidFill>
              </a:rPr>
              <a:t>If progress was insufficient, document recommended </a:t>
            </a:r>
          </a:p>
          <a:p>
            <a:pPr marL="517525" indent="-285750">
              <a:buFont typeface="Arial" panose="020B0604020202020204" pitchFamily="34" charset="0"/>
              <a:buChar char="•"/>
            </a:pPr>
            <a:r>
              <a:rPr lang="en-US" dirty="0">
                <a:solidFill>
                  <a:schemeClr val="accent3"/>
                </a:solidFill>
              </a:rPr>
              <a:t>Additions</a:t>
            </a:r>
          </a:p>
          <a:p>
            <a:pPr marL="517525" indent="-285750">
              <a:buFont typeface="Arial" panose="020B0604020202020204" pitchFamily="34" charset="0"/>
              <a:buChar char="•"/>
            </a:pPr>
            <a:r>
              <a:rPr lang="en-US" dirty="0">
                <a:solidFill>
                  <a:schemeClr val="accent3"/>
                </a:solidFill>
              </a:rPr>
              <a:t>Deletions</a:t>
            </a:r>
          </a:p>
          <a:p>
            <a:pPr marL="517525" indent="-285750">
              <a:buFont typeface="Arial" panose="020B0604020202020204" pitchFamily="34" charset="0"/>
              <a:buChar char="•"/>
            </a:pPr>
            <a:r>
              <a:rPr lang="en-US" dirty="0">
                <a:solidFill>
                  <a:schemeClr val="accent3"/>
                </a:solidFill>
              </a:rPr>
              <a:t>Revisions</a:t>
            </a:r>
          </a:p>
          <a:p>
            <a:r>
              <a:rPr lang="en-US" dirty="0">
                <a:solidFill>
                  <a:schemeClr val="accent3"/>
                </a:solidFill>
              </a:rPr>
              <a:t>If not recommended, a statement is necessary to indicate this decision.</a:t>
            </a:r>
          </a:p>
        </p:txBody>
      </p:sp>
      <p:sp>
        <p:nvSpPr>
          <p:cNvPr id="3" name="Rectangle 2"/>
          <p:cNvSpPr/>
          <p:nvPr/>
        </p:nvSpPr>
        <p:spPr>
          <a:xfrm>
            <a:off x="10389940" y="6446699"/>
            <a:ext cx="1435008" cy="246221"/>
          </a:xfrm>
          <a:prstGeom prst="rect">
            <a:avLst/>
          </a:prstGeom>
        </p:spPr>
        <p:txBody>
          <a:bodyPr wrap="none">
            <a:spAutoFit/>
          </a:bodyPr>
          <a:lstStyle/>
          <a:p>
            <a:r>
              <a:rPr lang="en-US" sz="1000" dirty="0"/>
              <a:t>§300.305(a)(2)(B)(iv)</a:t>
            </a:r>
          </a:p>
        </p:txBody>
      </p:sp>
      <p:pic>
        <p:nvPicPr>
          <p:cNvPr id="7" name="Picture 6">
            <a:extLst>
              <a:ext uri="{FF2B5EF4-FFF2-40B4-BE49-F238E27FC236}">
                <a16:creationId xmlns:a16="http://schemas.microsoft.com/office/drawing/2014/main" id="{CE162297-B326-43EF-B378-42E1E1CC4A4F}"/>
              </a:ext>
            </a:extLst>
          </p:cNvPr>
          <p:cNvPicPr>
            <a:picLocks noChangeAspect="1"/>
          </p:cNvPicPr>
          <p:nvPr/>
        </p:nvPicPr>
        <p:blipFill>
          <a:blip r:embed="rId3"/>
          <a:stretch>
            <a:fillRect/>
          </a:stretch>
        </p:blipFill>
        <p:spPr>
          <a:xfrm>
            <a:off x="623049" y="1086461"/>
            <a:ext cx="5606302" cy="1469613"/>
          </a:xfrm>
          <a:prstGeom prst="rect">
            <a:avLst/>
          </a:prstGeom>
        </p:spPr>
      </p:pic>
      <p:sp>
        <p:nvSpPr>
          <p:cNvPr id="12" name="Rectangle 11"/>
          <p:cNvSpPr/>
          <p:nvPr/>
        </p:nvSpPr>
        <p:spPr>
          <a:xfrm>
            <a:off x="1989244" y="5899794"/>
            <a:ext cx="2141932" cy="461665"/>
          </a:xfrm>
          <a:prstGeom prst="rect">
            <a:avLst/>
          </a:prstGeom>
          <a:noFill/>
          <a:ln>
            <a:solidFill>
              <a:schemeClr val="accent1"/>
            </a:solidFill>
          </a:ln>
        </p:spPr>
        <p:txBody>
          <a:bodyPr wrap="none" lIns="91440" tIns="45720" rIns="91440" bIns="45720">
            <a:spAutoFit/>
          </a:bodyPr>
          <a:lstStyle/>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Documented</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a:off x="7275162" y="4141134"/>
            <a:ext cx="3832282" cy="461665"/>
          </a:xfrm>
          <a:prstGeom prst="rect">
            <a:avLst/>
          </a:prstGeom>
          <a:noFill/>
          <a:ln>
            <a:solidFill>
              <a:schemeClr val="accent1"/>
            </a:solidFill>
          </a:ln>
        </p:spPr>
        <p:txBody>
          <a:bodyPr wrap="square" lIns="91440" tIns="45720" rIns="91440" bIns="45720">
            <a:spAutoFit/>
          </a:bodyPr>
          <a:lstStyle/>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Carefully considered</a:t>
            </a:r>
          </a:p>
        </p:txBody>
      </p:sp>
      <p:pic>
        <p:nvPicPr>
          <p:cNvPr id="11" name="Picture 10">
            <a:extLst>
              <a:ext uri="{FF2B5EF4-FFF2-40B4-BE49-F238E27FC236}">
                <a16:creationId xmlns:a16="http://schemas.microsoft.com/office/drawing/2014/main" id="{EAD10F76-5AB3-C4AF-4F24-A4601A3AFFE7}"/>
              </a:ext>
            </a:extLst>
          </p:cNvPr>
          <p:cNvPicPr>
            <a:picLocks noChangeAspect="1"/>
          </p:cNvPicPr>
          <p:nvPr/>
        </p:nvPicPr>
        <p:blipFill>
          <a:blip r:embed="rId4"/>
          <a:stretch>
            <a:fillRect/>
          </a:stretch>
        </p:blipFill>
        <p:spPr>
          <a:xfrm>
            <a:off x="623049" y="4330757"/>
            <a:ext cx="5658661" cy="1305061"/>
          </a:xfrm>
          <a:prstGeom prst="rect">
            <a:avLst/>
          </a:prstGeom>
        </p:spPr>
      </p:pic>
      <p:pic>
        <p:nvPicPr>
          <p:cNvPr id="9" name="Picture 8">
            <a:extLst>
              <a:ext uri="{FF2B5EF4-FFF2-40B4-BE49-F238E27FC236}">
                <a16:creationId xmlns:a16="http://schemas.microsoft.com/office/drawing/2014/main" id="{A605425D-1813-546E-3D91-1DAE41EBFFB8}"/>
              </a:ext>
            </a:extLst>
          </p:cNvPr>
          <p:cNvPicPr>
            <a:picLocks noChangeAspect="1"/>
          </p:cNvPicPr>
          <p:nvPr/>
        </p:nvPicPr>
        <p:blipFill>
          <a:blip r:embed="rId5"/>
          <a:stretch>
            <a:fillRect/>
          </a:stretch>
        </p:blipFill>
        <p:spPr>
          <a:xfrm>
            <a:off x="6485389" y="4670212"/>
            <a:ext cx="4962525" cy="1676400"/>
          </a:xfrm>
          <a:prstGeom prst="rect">
            <a:avLst/>
          </a:prstGeom>
        </p:spPr>
      </p:pic>
    </p:spTree>
    <p:extLst>
      <p:ext uri="{BB962C8B-B14F-4D97-AF65-F5344CB8AC3E}">
        <p14:creationId xmlns:p14="http://schemas.microsoft.com/office/powerpoint/2010/main" val="136674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Referrals</a:t>
            </a:r>
          </a:p>
        </p:txBody>
      </p:sp>
      <p:sp>
        <p:nvSpPr>
          <p:cNvPr id="3" name="Content Placeholder 2"/>
          <p:cNvSpPr>
            <a:spLocks noGrp="1"/>
          </p:cNvSpPr>
          <p:nvPr>
            <p:ph idx="1"/>
          </p:nvPr>
        </p:nvSpPr>
        <p:spPr>
          <a:xfrm>
            <a:off x="1154954" y="2603500"/>
            <a:ext cx="9873602" cy="3416300"/>
          </a:xfrm>
        </p:spPr>
        <p:txBody>
          <a:bodyPr vert="horz" lIns="91440" tIns="45720" rIns="91440" bIns="45720" rtlCol="0" anchor="t">
            <a:normAutofit/>
          </a:bodyPr>
          <a:lstStyle/>
          <a:p>
            <a:r>
              <a:rPr lang="en-US" dirty="0"/>
              <a:t>Must be conducted within </a:t>
            </a:r>
            <a:r>
              <a:rPr lang="en-US" b="1" dirty="0"/>
              <a:t>60 calendar days </a:t>
            </a:r>
            <a:r>
              <a:rPr lang="en-US" dirty="0"/>
              <a:t>of receiving informed parental consent</a:t>
            </a:r>
          </a:p>
          <a:p>
            <a:r>
              <a:rPr lang="en-US" dirty="0"/>
              <a:t>Must follow procedures to determine</a:t>
            </a:r>
          </a:p>
          <a:p>
            <a:pPr lvl="1"/>
            <a:r>
              <a:rPr lang="en-US" b="1" dirty="0"/>
              <a:t>If a child has a disability</a:t>
            </a:r>
            <a:r>
              <a:rPr lang="en-US" dirty="0"/>
              <a:t>, defined as: “having an intellectual disability, a hearing impairment (including deafness), a speech or language impairment, a visual impairment (including blindness), a serious emotional disturbance (referred to in this part as “emotional disturbance”), an orthopedic impairment, autism, traumatic brain injury, an other health impairment, a specific learning disability, deaf-blindness, or multiple disabilities, </a:t>
            </a:r>
            <a:r>
              <a:rPr lang="en-US" b="1" u="sng" dirty="0"/>
              <a:t>and</a:t>
            </a:r>
            <a:r>
              <a:rPr lang="en-US" dirty="0"/>
              <a:t> who, by reason thereof, needs special education and related services” (</a:t>
            </a:r>
            <a:r>
              <a:rPr lang="da-DK" dirty="0"/>
              <a:t>§300.8)</a:t>
            </a:r>
          </a:p>
          <a:p>
            <a:pPr lvl="1"/>
            <a:r>
              <a:rPr lang="da-DK" dirty="0"/>
              <a:t>The </a:t>
            </a:r>
            <a:r>
              <a:rPr lang="da-DK" b="1" dirty="0"/>
              <a:t>educational needs of the child</a:t>
            </a:r>
            <a:endParaRPr lang="en-US" b="1" dirty="0"/>
          </a:p>
        </p:txBody>
      </p:sp>
    </p:spTree>
    <p:extLst>
      <p:ext uri="{BB962C8B-B14F-4D97-AF65-F5344CB8AC3E}">
        <p14:creationId xmlns:p14="http://schemas.microsoft.com/office/powerpoint/2010/main" val="3931583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Transfer MET</a:t>
            </a:r>
          </a:p>
        </p:txBody>
      </p:sp>
      <p:sp>
        <p:nvSpPr>
          <p:cNvPr id="10" name="Text Placeholder 2"/>
          <p:cNvSpPr>
            <a:spLocks noGrp="1"/>
          </p:cNvSpPr>
          <p:nvPr>
            <p:ph type="body" sz="half" idx="2"/>
          </p:nvPr>
        </p:nvSpPr>
        <p:spPr>
          <a:xfrm>
            <a:off x="1538651" y="3351002"/>
            <a:ext cx="4654761" cy="449027"/>
          </a:xfrm>
          <a:prstGeom prst="rect">
            <a:avLst/>
          </a:prstGeom>
        </p:spPr>
        <p:txBody>
          <a:bodyPr/>
          <a:lstStyle/>
          <a:p>
            <a:pPr algn="ctr"/>
            <a:r>
              <a:rPr lang="en-US" dirty="0">
                <a:solidFill>
                  <a:schemeClr val="accent4"/>
                </a:solidFill>
              </a:rPr>
              <a:t>Another e-</a:t>
            </a:r>
            <a:r>
              <a:rPr lang="en-US" dirty="0" err="1">
                <a:solidFill>
                  <a:schemeClr val="accent4"/>
                </a:solidFill>
              </a:rPr>
              <a:t>IEPPRO</a:t>
            </a:r>
            <a:r>
              <a:rPr lang="en-US" dirty="0">
                <a:solidFill>
                  <a:schemeClr val="accent4"/>
                </a:solidFill>
              </a:rPr>
              <a:t> district</a:t>
            </a:r>
          </a:p>
        </p:txBody>
      </p:sp>
      <p:sp>
        <p:nvSpPr>
          <p:cNvPr id="12" name="Text Placeholder 4"/>
          <p:cNvSpPr>
            <a:spLocks noGrp="1"/>
          </p:cNvSpPr>
          <p:nvPr>
            <p:ph type="body" sz="quarter" idx="4294967295"/>
          </p:nvPr>
        </p:nvSpPr>
        <p:spPr>
          <a:xfrm>
            <a:off x="6589071" y="3397827"/>
            <a:ext cx="4825159" cy="498475"/>
          </a:xfrm>
          <a:prstGeom prst="rect">
            <a:avLst/>
          </a:prstGeom>
        </p:spPr>
        <p:txBody>
          <a:bodyPr vert="horz" lIns="91440" tIns="45720" rIns="91440" bIns="45720" rtlCol="0" anchor="t">
            <a:normAutofit/>
          </a:bodyPr>
          <a:lstStyle/>
          <a:p>
            <a:pPr marL="0" indent="0" algn="ctr">
              <a:buNone/>
            </a:pPr>
            <a:r>
              <a:rPr lang="en-US" dirty="0">
                <a:solidFill>
                  <a:schemeClr val="accent4"/>
                </a:solidFill>
              </a:rPr>
              <a:t>Non-e-</a:t>
            </a:r>
            <a:r>
              <a:rPr lang="en-US" dirty="0" err="1">
                <a:solidFill>
                  <a:schemeClr val="accent4"/>
                </a:solidFill>
              </a:rPr>
              <a:t>IEPPRO</a:t>
            </a:r>
            <a:r>
              <a:rPr lang="en-US" dirty="0">
                <a:solidFill>
                  <a:schemeClr val="accent4"/>
                </a:solidFill>
              </a:rPr>
              <a:t> district</a:t>
            </a:r>
          </a:p>
        </p:txBody>
      </p:sp>
      <p:sp>
        <p:nvSpPr>
          <p:cNvPr id="13" name="Content Placeholder 5"/>
          <p:cNvSpPr txBox="1">
            <a:spLocks/>
          </p:cNvSpPr>
          <p:nvPr/>
        </p:nvSpPr>
        <p:spPr>
          <a:xfrm>
            <a:off x="6589071" y="3856704"/>
            <a:ext cx="4825159" cy="255653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The original paperwork should be uploaded to </a:t>
            </a:r>
            <a:r>
              <a:rPr lang="en-US" i="1" dirty="0"/>
              <a:t>Supporting Documents </a:t>
            </a:r>
            <a:endParaRPr lang="en-US" dirty="0"/>
          </a:p>
          <a:p>
            <a:r>
              <a:rPr lang="en-US" dirty="0"/>
              <a:t>Add a Transfer MET and complete reflecting information received from previous district</a:t>
            </a:r>
          </a:p>
          <a:p>
            <a:endParaRPr lang="en-US" dirty="0"/>
          </a:p>
          <a:p>
            <a:endParaRPr lang="en-US" dirty="0"/>
          </a:p>
        </p:txBody>
      </p:sp>
      <p:sp>
        <p:nvSpPr>
          <p:cNvPr id="14" name="Text Placeholder 2"/>
          <p:cNvSpPr txBox="1">
            <a:spLocks/>
          </p:cNvSpPr>
          <p:nvPr/>
        </p:nvSpPr>
        <p:spPr>
          <a:xfrm>
            <a:off x="3850106" y="2116275"/>
            <a:ext cx="3877404" cy="923006"/>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dirty="0"/>
              <a:t>When a student transfers from another district</a:t>
            </a:r>
          </a:p>
        </p:txBody>
      </p:sp>
      <p:sp>
        <p:nvSpPr>
          <p:cNvPr id="15" name="Content Placeholder 5"/>
          <p:cNvSpPr txBox="1">
            <a:spLocks/>
          </p:cNvSpPr>
          <p:nvPr/>
        </p:nvSpPr>
        <p:spPr>
          <a:xfrm>
            <a:off x="1535315" y="3856704"/>
            <a:ext cx="4825159" cy="284003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The original paperwork will be transferred to our system electronically</a:t>
            </a:r>
          </a:p>
          <a:p>
            <a:r>
              <a:rPr lang="en-US" dirty="0"/>
              <a:t>Review the MET and check for compliance</a:t>
            </a:r>
          </a:p>
          <a:p>
            <a:r>
              <a:rPr lang="en-US" dirty="0"/>
              <a:t>Add a Transfer MET reflecting information received from previous district </a:t>
            </a:r>
          </a:p>
          <a:p>
            <a:endParaRPr lang="en-US" dirty="0"/>
          </a:p>
          <a:p>
            <a:endParaRPr lang="en-US" dirty="0"/>
          </a:p>
        </p:txBody>
      </p:sp>
      <p:pic>
        <p:nvPicPr>
          <p:cNvPr id="3074" name="Picture 2" descr="See the source image">
            <a:extLst>
              <a:ext uri="{FF2B5EF4-FFF2-40B4-BE49-F238E27FC236}">
                <a16:creationId xmlns:a16="http://schemas.microsoft.com/office/drawing/2014/main" id="{23209460-6088-A6AB-6A87-D50008C3C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072" y="632269"/>
            <a:ext cx="2583156" cy="17223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0E419B7B-24FC-1F28-9C7F-0B8AA7EDC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98" y="632269"/>
            <a:ext cx="3071977" cy="160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259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MET</a:t>
            </a:r>
          </a:p>
        </p:txBody>
      </p:sp>
      <p:pic>
        <p:nvPicPr>
          <p:cNvPr id="7" name="Picture 6">
            <a:extLst>
              <a:ext uri="{FF2B5EF4-FFF2-40B4-BE49-F238E27FC236}">
                <a16:creationId xmlns:a16="http://schemas.microsoft.com/office/drawing/2014/main" id="{1D826944-1AA1-5BB0-8989-CBA4FC5FC06C}"/>
              </a:ext>
            </a:extLst>
          </p:cNvPr>
          <p:cNvPicPr>
            <a:picLocks noChangeAspect="1"/>
          </p:cNvPicPr>
          <p:nvPr/>
        </p:nvPicPr>
        <p:blipFill>
          <a:blip r:embed="rId2"/>
          <a:stretch>
            <a:fillRect/>
          </a:stretch>
        </p:blipFill>
        <p:spPr>
          <a:xfrm>
            <a:off x="1241152" y="2363020"/>
            <a:ext cx="10055353" cy="1331467"/>
          </a:xfrm>
          <a:prstGeom prst="rect">
            <a:avLst/>
          </a:prstGeom>
        </p:spPr>
      </p:pic>
      <p:graphicFrame>
        <p:nvGraphicFramePr>
          <p:cNvPr id="9" name="Content Placeholder 5">
            <a:extLst>
              <a:ext uri="{FF2B5EF4-FFF2-40B4-BE49-F238E27FC236}">
                <a16:creationId xmlns:a16="http://schemas.microsoft.com/office/drawing/2014/main" id="{F1D02AAC-CE87-BBA8-64AD-6C2EEE4C3B7F}"/>
              </a:ext>
            </a:extLst>
          </p:cNvPr>
          <p:cNvGraphicFramePr>
            <a:graphicFrameLocks noGrp="1"/>
          </p:cNvGraphicFramePr>
          <p:nvPr>
            <p:ph idx="1"/>
          </p:nvPr>
        </p:nvGraphicFramePr>
        <p:xfrm>
          <a:off x="1154955" y="3857296"/>
          <a:ext cx="10227748" cy="2511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733872" y="2632124"/>
            <a:ext cx="4918296" cy="27367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293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MET</a:t>
            </a:r>
          </a:p>
        </p:txBody>
      </p:sp>
      <p:sp>
        <p:nvSpPr>
          <p:cNvPr id="6" name="Content Placeholder 5"/>
          <p:cNvSpPr>
            <a:spLocks noGrp="1"/>
          </p:cNvSpPr>
          <p:nvPr>
            <p:ph idx="1"/>
          </p:nvPr>
        </p:nvSpPr>
        <p:spPr>
          <a:xfrm>
            <a:off x="4066319" y="4981376"/>
            <a:ext cx="5004109" cy="1587589"/>
          </a:xfrm>
        </p:spPr>
        <p:txBody>
          <a:bodyPr/>
          <a:lstStyle/>
          <a:p>
            <a:r>
              <a:rPr lang="en-US" dirty="0"/>
              <a:t>Check the appropriate conclusion</a:t>
            </a:r>
          </a:p>
          <a:p>
            <a:r>
              <a:rPr lang="en-US" dirty="0"/>
              <a:t>Enter the date of the review</a:t>
            </a:r>
          </a:p>
          <a:p>
            <a:r>
              <a:rPr lang="en-US" dirty="0"/>
              <a:t>Create a PWN</a:t>
            </a:r>
          </a:p>
        </p:txBody>
      </p:sp>
      <p:pic>
        <p:nvPicPr>
          <p:cNvPr id="5" name="Picture 4">
            <a:extLst>
              <a:ext uri="{FF2B5EF4-FFF2-40B4-BE49-F238E27FC236}">
                <a16:creationId xmlns:a16="http://schemas.microsoft.com/office/drawing/2014/main" id="{726D485B-A2A5-DB27-796B-15B7FC9C66A6}"/>
              </a:ext>
            </a:extLst>
          </p:cNvPr>
          <p:cNvPicPr>
            <a:picLocks noChangeAspect="1"/>
          </p:cNvPicPr>
          <p:nvPr/>
        </p:nvPicPr>
        <p:blipFill>
          <a:blip r:embed="rId2"/>
          <a:stretch>
            <a:fillRect/>
          </a:stretch>
        </p:blipFill>
        <p:spPr>
          <a:xfrm>
            <a:off x="1220534" y="2400732"/>
            <a:ext cx="9750931" cy="2414389"/>
          </a:xfrm>
          <a:prstGeom prst="rect">
            <a:avLst/>
          </a:prstGeom>
        </p:spPr>
      </p:pic>
    </p:spTree>
    <p:extLst>
      <p:ext uri="{BB962C8B-B14F-4D97-AF65-F5344CB8AC3E}">
        <p14:creationId xmlns:p14="http://schemas.microsoft.com/office/powerpoint/2010/main" val="796378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8016-5AF2-DAE3-147F-1ABB11A4AE30}"/>
              </a:ext>
            </a:extLst>
          </p:cNvPr>
          <p:cNvSpPr>
            <a:spLocks noGrp="1"/>
          </p:cNvSpPr>
          <p:nvPr>
            <p:ph type="title"/>
          </p:nvPr>
        </p:nvSpPr>
        <p:spPr/>
        <p:txBody>
          <a:bodyPr/>
          <a:lstStyle/>
          <a:p>
            <a:r>
              <a:rPr lang="en-US" dirty="0"/>
              <a:t>Eligibility Categories</a:t>
            </a:r>
          </a:p>
        </p:txBody>
      </p:sp>
      <p:sp>
        <p:nvSpPr>
          <p:cNvPr id="3" name="Content Placeholder 2">
            <a:extLst>
              <a:ext uri="{FF2B5EF4-FFF2-40B4-BE49-F238E27FC236}">
                <a16:creationId xmlns:a16="http://schemas.microsoft.com/office/drawing/2014/main" id="{38D7E15F-36F0-CDB8-8AD3-F2937F0345E9}"/>
              </a:ext>
            </a:extLst>
          </p:cNvPr>
          <p:cNvSpPr>
            <a:spLocks noGrp="1"/>
          </p:cNvSpPr>
          <p:nvPr>
            <p:ph sz="half" idx="1"/>
          </p:nvPr>
        </p:nvSpPr>
        <p:spPr/>
        <p:txBody>
          <a:bodyPr>
            <a:normAutofit lnSpcReduction="10000"/>
          </a:bodyPr>
          <a:lstStyle/>
          <a:p>
            <a:pPr marL="342900" indent="-342900">
              <a:buFont typeface="Arial" panose="020B0604020202020204" pitchFamily="34" charset="0"/>
              <a:buChar char="•"/>
            </a:pPr>
            <a:r>
              <a:rPr lang="en-US" dirty="0">
                <a:solidFill>
                  <a:schemeClr val="accent1">
                    <a:lumMod val="75000"/>
                  </a:schemeClr>
                </a:solidFill>
              </a:rPr>
              <a:t>Autism</a:t>
            </a:r>
          </a:p>
          <a:p>
            <a:pPr marL="342900" indent="-342900">
              <a:buFont typeface="Arial" panose="020B0604020202020204" pitchFamily="34" charset="0"/>
              <a:buChar char="•"/>
            </a:pPr>
            <a:r>
              <a:rPr lang="en-US" dirty="0">
                <a:solidFill>
                  <a:schemeClr val="accent1">
                    <a:lumMod val="75000"/>
                  </a:schemeClr>
                </a:solidFill>
              </a:rPr>
              <a:t>Emotional Disability</a:t>
            </a:r>
          </a:p>
          <a:p>
            <a:pPr marL="342900" indent="-342900">
              <a:buFont typeface="Arial" panose="020B0604020202020204" pitchFamily="34" charset="0"/>
              <a:buChar char="•"/>
            </a:pPr>
            <a:r>
              <a:rPr lang="en-US" dirty="0">
                <a:solidFill>
                  <a:schemeClr val="accent1">
                    <a:lumMod val="75000"/>
                  </a:schemeClr>
                </a:solidFill>
              </a:rPr>
              <a:t>Hearing Impairment</a:t>
            </a:r>
          </a:p>
          <a:p>
            <a:pPr marL="342900" indent="-342900">
              <a:buFont typeface="Arial" panose="020B0604020202020204" pitchFamily="34" charset="0"/>
              <a:buChar char="•"/>
            </a:pPr>
            <a:r>
              <a:rPr lang="en-US" dirty="0">
                <a:solidFill>
                  <a:schemeClr val="accent1">
                    <a:lumMod val="75000"/>
                  </a:schemeClr>
                </a:solidFill>
              </a:rPr>
              <a:t>Mild Intellectual Disability </a:t>
            </a:r>
          </a:p>
          <a:p>
            <a:pPr marL="342900" indent="-342900">
              <a:buFont typeface="Arial" panose="020B0604020202020204" pitchFamily="34" charset="0"/>
              <a:buChar char="•"/>
            </a:pPr>
            <a:r>
              <a:rPr lang="en-US" dirty="0">
                <a:solidFill>
                  <a:schemeClr val="accent1">
                    <a:lumMod val="75000"/>
                  </a:schemeClr>
                </a:solidFill>
              </a:rPr>
              <a:t>Moderate Intellectual Disability</a:t>
            </a:r>
          </a:p>
          <a:p>
            <a:pPr marL="342900" indent="-342900">
              <a:buFont typeface="Arial" panose="020B0604020202020204" pitchFamily="34" charset="0"/>
              <a:buChar char="•"/>
            </a:pPr>
            <a:r>
              <a:rPr lang="en-US" dirty="0">
                <a:solidFill>
                  <a:schemeClr val="accent1">
                    <a:lumMod val="75000"/>
                  </a:schemeClr>
                </a:solidFill>
              </a:rPr>
              <a:t>Severe Intellectual Disability</a:t>
            </a:r>
          </a:p>
          <a:p>
            <a:pPr marL="342900" indent="-342900">
              <a:buFont typeface="Arial" panose="020B0604020202020204" pitchFamily="34" charset="0"/>
              <a:buChar char="•"/>
            </a:pPr>
            <a:r>
              <a:rPr lang="en-US" dirty="0">
                <a:solidFill>
                  <a:schemeClr val="accent1">
                    <a:lumMod val="75000"/>
                  </a:schemeClr>
                </a:solidFill>
              </a:rPr>
              <a:t>Multiple Disabilities</a:t>
            </a:r>
          </a:p>
          <a:p>
            <a:pPr marL="342900" indent="-342900">
              <a:buFont typeface="Arial" panose="020B0604020202020204" pitchFamily="34" charset="0"/>
              <a:buChar char="•"/>
            </a:pPr>
            <a:r>
              <a:rPr lang="en-US" dirty="0">
                <a:solidFill>
                  <a:schemeClr val="accent1">
                    <a:lumMod val="75000"/>
                  </a:schemeClr>
                </a:solidFill>
              </a:rPr>
              <a:t>Multiple Disabilities with Severe Sensory Impairment</a:t>
            </a:r>
          </a:p>
        </p:txBody>
      </p:sp>
      <p:sp>
        <p:nvSpPr>
          <p:cNvPr id="4" name="Content Placeholder 3">
            <a:extLst>
              <a:ext uri="{FF2B5EF4-FFF2-40B4-BE49-F238E27FC236}">
                <a16:creationId xmlns:a16="http://schemas.microsoft.com/office/drawing/2014/main" id="{1F683B8B-FA05-EEEA-BD46-E374893C2032}"/>
              </a:ext>
            </a:extLst>
          </p:cNvPr>
          <p:cNvSpPr>
            <a:spLocks noGrp="1"/>
          </p:cNvSpPr>
          <p:nvPr>
            <p:ph sz="half" idx="2"/>
          </p:nvPr>
        </p:nvSpPr>
        <p:spPr/>
        <p:txBody>
          <a:bodyPr>
            <a:normAutofit lnSpcReduction="10000"/>
          </a:bodyPr>
          <a:lstStyle/>
          <a:p>
            <a:pPr marL="342900" indent="-342900">
              <a:buFont typeface="Arial" panose="020B0604020202020204" pitchFamily="34" charset="0"/>
              <a:buChar char="•"/>
            </a:pPr>
            <a:r>
              <a:rPr lang="en-US" dirty="0">
                <a:solidFill>
                  <a:schemeClr val="accent1">
                    <a:lumMod val="75000"/>
                  </a:schemeClr>
                </a:solidFill>
              </a:rPr>
              <a:t>Orthopedic Impairment</a:t>
            </a:r>
          </a:p>
          <a:p>
            <a:pPr marL="342900" indent="-342900">
              <a:buFont typeface="Arial" panose="020B0604020202020204" pitchFamily="34" charset="0"/>
              <a:buChar char="•"/>
            </a:pPr>
            <a:r>
              <a:rPr lang="en-US" dirty="0">
                <a:solidFill>
                  <a:schemeClr val="accent1">
                    <a:lumMod val="75000"/>
                  </a:schemeClr>
                </a:solidFill>
              </a:rPr>
              <a:t>Other Health Impairment</a:t>
            </a:r>
          </a:p>
          <a:p>
            <a:pPr marL="342900" indent="-342900">
              <a:buFont typeface="Arial" panose="020B0604020202020204" pitchFamily="34" charset="0"/>
              <a:buChar char="•"/>
            </a:pPr>
            <a:r>
              <a:rPr lang="en-US" dirty="0">
                <a:solidFill>
                  <a:schemeClr val="accent1">
                    <a:lumMod val="75000"/>
                  </a:schemeClr>
                </a:solidFill>
              </a:rPr>
              <a:t>Developmental Delay</a:t>
            </a:r>
          </a:p>
          <a:p>
            <a:pPr marL="342900" indent="-342900">
              <a:buFont typeface="Arial" panose="020B0604020202020204" pitchFamily="34" charset="0"/>
              <a:buChar char="•"/>
            </a:pPr>
            <a:r>
              <a:rPr lang="en-US" dirty="0">
                <a:solidFill>
                  <a:schemeClr val="accent1">
                    <a:lumMod val="75000"/>
                  </a:schemeClr>
                </a:solidFill>
              </a:rPr>
              <a:t>Preschool Severe Delay*</a:t>
            </a:r>
          </a:p>
          <a:p>
            <a:pPr marL="342900" indent="-342900">
              <a:buFont typeface="Arial" panose="020B0604020202020204" pitchFamily="34" charset="0"/>
              <a:buChar char="•"/>
            </a:pPr>
            <a:r>
              <a:rPr lang="en-US" dirty="0">
                <a:solidFill>
                  <a:schemeClr val="accent1">
                    <a:lumMod val="75000"/>
                  </a:schemeClr>
                </a:solidFill>
              </a:rPr>
              <a:t>Speech or Language Impairment</a:t>
            </a:r>
          </a:p>
          <a:p>
            <a:pPr marL="342900" indent="-342900">
              <a:buFont typeface="Arial" panose="020B0604020202020204" pitchFamily="34" charset="0"/>
              <a:buChar char="•"/>
            </a:pPr>
            <a:r>
              <a:rPr lang="en-US" dirty="0">
                <a:solidFill>
                  <a:schemeClr val="accent1">
                    <a:lumMod val="75000"/>
                  </a:schemeClr>
                </a:solidFill>
              </a:rPr>
              <a:t>Specific Learning Disability</a:t>
            </a:r>
          </a:p>
          <a:p>
            <a:pPr marL="342900" indent="-342900">
              <a:buFont typeface="Arial" panose="020B0604020202020204" pitchFamily="34" charset="0"/>
              <a:buChar char="•"/>
            </a:pPr>
            <a:r>
              <a:rPr lang="en-US" dirty="0">
                <a:solidFill>
                  <a:schemeClr val="accent1">
                    <a:lumMod val="75000"/>
                  </a:schemeClr>
                </a:solidFill>
              </a:rPr>
              <a:t>Traumatic Brain Injury</a:t>
            </a:r>
          </a:p>
          <a:p>
            <a:pPr marL="342900" indent="-342900">
              <a:buFont typeface="Arial" panose="020B0604020202020204" pitchFamily="34" charset="0"/>
              <a:buChar char="•"/>
            </a:pPr>
            <a:r>
              <a:rPr lang="en-US" dirty="0">
                <a:solidFill>
                  <a:schemeClr val="accent1">
                    <a:lumMod val="75000"/>
                  </a:schemeClr>
                </a:solidFill>
              </a:rPr>
              <a:t>Visual Impairment</a:t>
            </a:r>
          </a:p>
        </p:txBody>
      </p:sp>
    </p:spTree>
    <p:extLst>
      <p:ext uri="{BB962C8B-B14F-4D97-AF65-F5344CB8AC3E}">
        <p14:creationId xmlns:p14="http://schemas.microsoft.com/office/powerpoint/2010/main" val="2941644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0172-20AF-4563-B825-0075873AC0C1}"/>
              </a:ext>
            </a:extLst>
          </p:cNvPr>
          <p:cNvSpPr>
            <a:spLocks noGrp="1"/>
          </p:cNvSpPr>
          <p:nvPr>
            <p:ph type="title"/>
          </p:nvPr>
        </p:nvSpPr>
        <p:spPr>
          <a:xfrm>
            <a:off x="1829512" y="968532"/>
            <a:ext cx="8381287" cy="1145181"/>
          </a:xfrm>
        </p:spPr>
        <p:txBody>
          <a:bodyPr/>
          <a:lstStyle/>
          <a:p>
            <a:pPr algn="ctr"/>
            <a:r>
              <a:rPr lang="en-US" dirty="0"/>
              <a:t>Eligibility Categories in Preschool</a:t>
            </a:r>
          </a:p>
        </p:txBody>
      </p:sp>
      <p:sp>
        <p:nvSpPr>
          <p:cNvPr id="4" name="Text Placeholder 2">
            <a:extLst>
              <a:ext uri="{FF2B5EF4-FFF2-40B4-BE49-F238E27FC236}">
                <a16:creationId xmlns:a16="http://schemas.microsoft.com/office/drawing/2014/main" id="{55B48A99-F97F-4904-AF53-F51D6DA66D60}"/>
              </a:ext>
            </a:extLst>
          </p:cNvPr>
          <p:cNvSpPr txBox="1">
            <a:spLocks/>
          </p:cNvSpPr>
          <p:nvPr/>
        </p:nvSpPr>
        <p:spPr>
          <a:xfrm>
            <a:off x="3604058" y="2247528"/>
            <a:ext cx="4983883" cy="249676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none">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dirty="0"/>
              <a:t>Hearing Impairment</a:t>
            </a:r>
          </a:p>
          <a:p>
            <a:pPr marL="342900" indent="-342900">
              <a:buFont typeface="Arial" panose="020B0604020202020204" pitchFamily="34" charset="0"/>
              <a:buChar char="•"/>
            </a:pPr>
            <a:r>
              <a:rPr lang="en-US" dirty="0"/>
              <a:t>Visual Impairment</a:t>
            </a:r>
          </a:p>
          <a:p>
            <a:pPr marL="342900" indent="-342900">
              <a:buFont typeface="Arial" panose="020B0604020202020204" pitchFamily="34" charset="0"/>
              <a:buChar char="•"/>
            </a:pPr>
            <a:r>
              <a:rPr lang="en-US" dirty="0"/>
              <a:t>Speech or Language Impairment</a:t>
            </a:r>
          </a:p>
          <a:p>
            <a:pPr marL="342900" indent="-342900">
              <a:buFont typeface="Arial" panose="020B0604020202020204" pitchFamily="34" charset="0"/>
              <a:buChar char="•"/>
            </a:pPr>
            <a:r>
              <a:rPr lang="en-US" dirty="0"/>
              <a:t>Developmental Delay</a:t>
            </a:r>
          </a:p>
          <a:p>
            <a:pPr marL="342900" indent="-342900">
              <a:buFont typeface="Arial" panose="020B0604020202020204" pitchFamily="34" charset="0"/>
              <a:buChar char="•"/>
            </a:pPr>
            <a:r>
              <a:rPr lang="en-US" dirty="0"/>
              <a:t>Preschool Severe Delay</a:t>
            </a:r>
          </a:p>
          <a:p>
            <a:pPr marL="342900" indent="-34290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9D5FB934-316F-366B-DE79-4934264513EF}"/>
              </a:ext>
            </a:extLst>
          </p:cNvPr>
          <p:cNvSpPr txBox="1"/>
          <p:nvPr/>
        </p:nvSpPr>
        <p:spPr>
          <a:xfrm>
            <a:off x="2395605" y="4989616"/>
            <a:ext cx="7400790" cy="646331"/>
          </a:xfrm>
          <a:prstGeom prst="rect">
            <a:avLst/>
          </a:prstGeom>
          <a:noFill/>
          <a:ln w="19050">
            <a:solidFill>
              <a:schemeClr val="accent3"/>
            </a:solidFill>
          </a:ln>
        </p:spPr>
        <p:txBody>
          <a:bodyPr wrap="square" lIns="91440" tIns="45720" rIns="91440" bIns="45720" rtlCol="0" anchor="t">
            <a:spAutoFit/>
          </a:bodyPr>
          <a:lstStyle/>
          <a:p>
            <a:r>
              <a:rPr lang="en-US" dirty="0">
                <a:solidFill>
                  <a:schemeClr val="accent3"/>
                </a:solidFill>
              </a:rPr>
              <a:t>These are the only categories that will be funded by the state.</a:t>
            </a:r>
          </a:p>
          <a:p>
            <a:r>
              <a:rPr lang="en-US" dirty="0">
                <a:solidFill>
                  <a:schemeClr val="accent3"/>
                </a:solidFill>
              </a:rPr>
              <a:t>All eligibility categories are allowable for preschool, except </a:t>
            </a:r>
            <a:r>
              <a:rPr lang="en-US" dirty="0" err="1">
                <a:solidFill>
                  <a:schemeClr val="accent3"/>
                </a:solidFill>
              </a:rPr>
              <a:t>EDP</a:t>
            </a:r>
            <a:r>
              <a:rPr lang="en-US" dirty="0">
                <a:solidFill>
                  <a:schemeClr val="accent3"/>
                </a:solidFill>
              </a:rPr>
              <a:t>.</a:t>
            </a:r>
          </a:p>
        </p:txBody>
      </p:sp>
    </p:spTree>
    <p:extLst>
      <p:ext uri="{BB962C8B-B14F-4D97-AF65-F5344CB8AC3E}">
        <p14:creationId xmlns:p14="http://schemas.microsoft.com/office/powerpoint/2010/main" val="1578814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(A)</a:t>
            </a:r>
          </a:p>
        </p:txBody>
      </p:sp>
      <p:pic>
        <p:nvPicPr>
          <p:cNvPr id="4" name="Picture 3">
            <a:extLst>
              <a:ext uri="{FF2B5EF4-FFF2-40B4-BE49-F238E27FC236}">
                <a16:creationId xmlns:a16="http://schemas.microsoft.com/office/drawing/2014/main" id="{46EE5365-1B9E-4A54-8DDE-C87CF11B19E9}"/>
              </a:ext>
            </a:extLst>
          </p:cNvPr>
          <p:cNvPicPr>
            <a:picLocks noChangeAspect="1"/>
          </p:cNvPicPr>
          <p:nvPr/>
        </p:nvPicPr>
        <p:blipFill>
          <a:blip r:embed="rId2"/>
          <a:stretch>
            <a:fillRect/>
          </a:stretch>
        </p:blipFill>
        <p:spPr>
          <a:xfrm>
            <a:off x="936283" y="2675500"/>
            <a:ext cx="10319433" cy="3208832"/>
          </a:xfrm>
          <a:prstGeom prst="rect">
            <a:avLst/>
          </a:prstGeom>
        </p:spPr>
      </p:pic>
    </p:spTree>
    <p:extLst>
      <p:ext uri="{BB962C8B-B14F-4D97-AF65-F5344CB8AC3E}">
        <p14:creationId xmlns:p14="http://schemas.microsoft.com/office/powerpoint/2010/main" val="425094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Delay (DD)</a:t>
            </a:r>
          </a:p>
        </p:txBody>
      </p:sp>
      <p:pic>
        <p:nvPicPr>
          <p:cNvPr id="3" name="Picture 2">
            <a:extLst>
              <a:ext uri="{FF2B5EF4-FFF2-40B4-BE49-F238E27FC236}">
                <a16:creationId xmlns:a16="http://schemas.microsoft.com/office/drawing/2014/main" id="{E9A6241C-384E-4ECF-8790-F49DBBB096E9}"/>
              </a:ext>
            </a:extLst>
          </p:cNvPr>
          <p:cNvPicPr>
            <a:picLocks noChangeAspect="1"/>
          </p:cNvPicPr>
          <p:nvPr/>
        </p:nvPicPr>
        <p:blipFill rotWithShape="1">
          <a:blip r:embed="rId2"/>
          <a:srcRect b="20422"/>
          <a:stretch/>
        </p:blipFill>
        <p:spPr>
          <a:xfrm>
            <a:off x="769455" y="2366959"/>
            <a:ext cx="8025918" cy="3007929"/>
          </a:xfrm>
          <a:prstGeom prst="rect">
            <a:avLst/>
          </a:prstGeom>
        </p:spPr>
      </p:pic>
      <p:sp>
        <p:nvSpPr>
          <p:cNvPr id="5" name="TextBox 4">
            <a:extLst>
              <a:ext uri="{FF2B5EF4-FFF2-40B4-BE49-F238E27FC236}">
                <a16:creationId xmlns:a16="http://schemas.microsoft.com/office/drawing/2014/main" id="{22804F80-482F-DBD8-4B86-60741AA2D5C4}"/>
              </a:ext>
            </a:extLst>
          </p:cNvPr>
          <p:cNvSpPr txBox="1"/>
          <p:nvPr/>
        </p:nvSpPr>
        <p:spPr>
          <a:xfrm>
            <a:off x="8795373" y="2485094"/>
            <a:ext cx="2913407" cy="923330"/>
          </a:xfrm>
          <a:prstGeom prst="rect">
            <a:avLst/>
          </a:prstGeom>
          <a:noFill/>
          <a:ln>
            <a:solidFill>
              <a:schemeClr val="accent1"/>
            </a:solidFill>
          </a:ln>
        </p:spPr>
        <p:txBody>
          <a:bodyPr wrap="square" rtlCol="0">
            <a:spAutoFit/>
          </a:bodyPr>
          <a:lstStyle/>
          <a:p>
            <a:r>
              <a:rPr lang="en-US" dirty="0"/>
              <a:t>By a child who is at least three years of age, but </a:t>
            </a:r>
            <a:r>
              <a:rPr lang="en-US" b="1" dirty="0"/>
              <a:t>under ten </a:t>
            </a:r>
            <a:r>
              <a:rPr lang="en-US" dirty="0"/>
              <a:t>years of age,</a:t>
            </a:r>
          </a:p>
        </p:txBody>
      </p:sp>
      <p:sp>
        <p:nvSpPr>
          <p:cNvPr id="6" name="Arrow: Bent 5">
            <a:extLst>
              <a:ext uri="{FF2B5EF4-FFF2-40B4-BE49-F238E27FC236}">
                <a16:creationId xmlns:a16="http://schemas.microsoft.com/office/drawing/2014/main" id="{1CC6C4D7-DA85-C164-C82F-DDD1BF268C91}"/>
              </a:ext>
            </a:extLst>
          </p:cNvPr>
          <p:cNvSpPr/>
          <p:nvPr/>
        </p:nvSpPr>
        <p:spPr>
          <a:xfrm>
            <a:off x="4383156" y="2727442"/>
            <a:ext cx="4220373" cy="43933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EAC88B73-1EA5-2664-18FA-0FB1AE6647C0}"/>
              </a:ext>
            </a:extLst>
          </p:cNvPr>
          <p:cNvPicPr>
            <a:picLocks noChangeAspect="1"/>
          </p:cNvPicPr>
          <p:nvPr/>
        </p:nvPicPr>
        <p:blipFill>
          <a:blip r:embed="rId3"/>
          <a:stretch>
            <a:fillRect/>
          </a:stretch>
        </p:blipFill>
        <p:spPr>
          <a:xfrm>
            <a:off x="769455" y="5374888"/>
            <a:ext cx="7203667" cy="1243557"/>
          </a:xfrm>
          <a:prstGeom prst="rect">
            <a:avLst/>
          </a:prstGeom>
        </p:spPr>
      </p:pic>
    </p:spTree>
    <p:extLst>
      <p:ext uri="{BB962C8B-B14F-4D97-AF65-F5344CB8AC3E}">
        <p14:creationId xmlns:p14="http://schemas.microsoft.com/office/powerpoint/2010/main" val="258536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Delay (DD)</a:t>
            </a:r>
          </a:p>
        </p:txBody>
      </p:sp>
      <p:pic>
        <p:nvPicPr>
          <p:cNvPr id="3" name="Picture 2">
            <a:extLst>
              <a:ext uri="{FF2B5EF4-FFF2-40B4-BE49-F238E27FC236}">
                <a16:creationId xmlns:a16="http://schemas.microsoft.com/office/drawing/2014/main" id="{E9A6241C-384E-4ECF-8790-F49DBBB096E9}"/>
              </a:ext>
            </a:extLst>
          </p:cNvPr>
          <p:cNvPicPr>
            <a:picLocks noChangeAspect="1"/>
          </p:cNvPicPr>
          <p:nvPr/>
        </p:nvPicPr>
        <p:blipFill rotWithShape="1">
          <a:blip r:embed="rId2"/>
          <a:srcRect b="20422"/>
          <a:stretch/>
        </p:blipFill>
        <p:spPr>
          <a:xfrm>
            <a:off x="769455" y="2366959"/>
            <a:ext cx="8025918" cy="3007929"/>
          </a:xfrm>
          <a:prstGeom prst="rect">
            <a:avLst/>
          </a:prstGeom>
        </p:spPr>
      </p:pic>
      <p:sp>
        <p:nvSpPr>
          <p:cNvPr id="5" name="TextBox 4">
            <a:extLst>
              <a:ext uri="{FF2B5EF4-FFF2-40B4-BE49-F238E27FC236}">
                <a16:creationId xmlns:a16="http://schemas.microsoft.com/office/drawing/2014/main" id="{22804F80-482F-DBD8-4B86-60741AA2D5C4}"/>
              </a:ext>
            </a:extLst>
          </p:cNvPr>
          <p:cNvSpPr txBox="1"/>
          <p:nvPr/>
        </p:nvSpPr>
        <p:spPr>
          <a:xfrm>
            <a:off x="8795373" y="2485094"/>
            <a:ext cx="2913407" cy="923330"/>
          </a:xfrm>
          <a:prstGeom prst="rect">
            <a:avLst/>
          </a:prstGeom>
          <a:noFill/>
          <a:ln>
            <a:solidFill>
              <a:schemeClr val="accent1"/>
            </a:solidFill>
          </a:ln>
        </p:spPr>
        <p:txBody>
          <a:bodyPr wrap="square" rtlCol="0">
            <a:spAutoFit/>
          </a:bodyPr>
          <a:lstStyle/>
          <a:p>
            <a:r>
              <a:rPr lang="en-US" dirty="0"/>
              <a:t>By a child who is at least three years of age, but </a:t>
            </a:r>
            <a:r>
              <a:rPr lang="en-US" b="1" dirty="0"/>
              <a:t>under ten </a:t>
            </a:r>
            <a:r>
              <a:rPr lang="en-US" dirty="0"/>
              <a:t>years of age,</a:t>
            </a:r>
          </a:p>
        </p:txBody>
      </p:sp>
      <p:sp>
        <p:nvSpPr>
          <p:cNvPr id="6" name="Arrow: Bent 5">
            <a:extLst>
              <a:ext uri="{FF2B5EF4-FFF2-40B4-BE49-F238E27FC236}">
                <a16:creationId xmlns:a16="http://schemas.microsoft.com/office/drawing/2014/main" id="{1CC6C4D7-DA85-C164-C82F-DDD1BF268C91}"/>
              </a:ext>
            </a:extLst>
          </p:cNvPr>
          <p:cNvSpPr/>
          <p:nvPr/>
        </p:nvSpPr>
        <p:spPr>
          <a:xfrm>
            <a:off x="4383156" y="2727442"/>
            <a:ext cx="4220373" cy="43933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EAC88B73-1EA5-2664-18FA-0FB1AE6647C0}"/>
              </a:ext>
            </a:extLst>
          </p:cNvPr>
          <p:cNvPicPr>
            <a:picLocks noChangeAspect="1"/>
          </p:cNvPicPr>
          <p:nvPr/>
        </p:nvPicPr>
        <p:blipFill>
          <a:blip r:embed="rId3"/>
          <a:stretch>
            <a:fillRect/>
          </a:stretch>
        </p:blipFill>
        <p:spPr>
          <a:xfrm>
            <a:off x="769455" y="5374888"/>
            <a:ext cx="7203667" cy="1243557"/>
          </a:xfrm>
          <a:prstGeom prst="rect">
            <a:avLst/>
          </a:prstGeom>
        </p:spPr>
      </p:pic>
      <p:pic>
        <p:nvPicPr>
          <p:cNvPr id="4" name="Picture 3">
            <a:extLst>
              <a:ext uri="{FF2B5EF4-FFF2-40B4-BE49-F238E27FC236}">
                <a16:creationId xmlns:a16="http://schemas.microsoft.com/office/drawing/2014/main" id="{E31A0CFC-383E-E139-9C06-25F3B68AEBD9}"/>
              </a:ext>
            </a:extLst>
          </p:cNvPr>
          <p:cNvPicPr>
            <a:picLocks noChangeAspect="1"/>
          </p:cNvPicPr>
          <p:nvPr/>
        </p:nvPicPr>
        <p:blipFill>
          <a:blip r:embed="rId4"/>
          <a:stretch>
            <a:fillRect/>
          </a:stretch>
        </p:blipFill>
        <p:spPr>
          <a:xfrm>
            <a:off x="5475249" y="3651249"/>
            <a:ext cx="6233531" cy="2870273"/>
          </a:xfrm>
          <a:prstGeom prst="rect">
            <a:avLst/>
          </a:prstGeom>
          <a:ln w="19050">
            <a:solidFill>
              <a:schemeClr val="accent1"/>
            </a:solidFill>
          </a:ln>
        </p:spPr>
      </p:pic>
    </p:spTree>
    <p:extLst>
      <p:ext uri="{BB962C8B-B14F-4D97-AF65-F5344CB8AC3E}">
        <p14:creationId xmlns:p14="http://schemas.microsoft.com/office/powerpoint/2010/main" val="4246149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Disability (ED)</a:t>
            </a:r>
          </a:p>
        </p:txBody>
      </p:sp>
      <p:pic>
        <p:nvPicPr>
          <p:cNvPr id="5" name="Picture 4">
            <a:extLst>
              <a:ext uri="{FF2B5EF4-FFF2-40B4-BE49-F238E27FC236}">
                <a16:creationId xmlns:a16="http://schemas.microsoft.com/office/drawing/2014/main" id="{88812F48-71BA-46DC-A23A-F498C2CF2F95}"/>
              </a:ext>
            </a:extLst>
          </p:cNvPr>
          <p:cNvPicPr>
            <a:picLocks noChangeAspect="1"/>
          </p:cNvPicPr>
          <p:nvPr/>
        </p:nvPicPr>
        <p:blipFill>
          <a:blip r:embed="rId2"/>
          <a:stretch>
            <a:fillRect/>
          </a:stretch>
        </p:blipFill>
        <p:spPr>
          <a:xfrm>
            <a:off x="2309973" y="2488771"/>
            <a:ext cx="7572054" cy="4101529"/>
          </a:xfrm>
          <a:prstGeom prst="rect">
            <a:avLst/>
          </a:prstGeom>
        </p:spPr>
      </p:pic>
    </p:spTree>
    <p:extLst>
      <p:ext uri="{BB962C8B-B14F-4D97-AF65-F5344CB8AC3E}">
        <p14:creationId xmlns:p14="http://schemas.microsoft.com/office/powerpoint/2010/main" val="1863877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 Impairment (HI)</a:t>
            </a:r>
          </a:p>
        </p:txBody>
      </p:sp>
      <p:pic>
        <p:nvPicPr>
          <p:cNvPr id="4" name="Picture 3">
            <a:extLst>
              <a:ext uri="{FF2B5EF4-FFF2-40B4-BE49-F238E27FC236}">
                <a16:creationId xmlns:a16="http://schemas.microsoft.com/office/drawing/2014/main" id="{3D53325E-9B09-4F6A-B335-7C036F2BC3F5}"/>
              </a:ext>
            </a:extLst>
          </p:cNvPr>
          <p:cNvPicPr>
            <a:picLocks noChangeAspect="1"/>
          </p:cNvPicPr>
          <p:nvPr/>
        </p:nvPicPr>
        <p:blipFill>
          <a:blip r:embed="rId2"/>
          <a:stretch>
            <a:fillRect/>
          </a:stretch>
        </p:blipFill>
        <p:spPr>
          <a:xfrm>
            <a:off x="1912117" y="2518666"/>
            <a:ext cx="8367766" cy="2945176"/>
          </a:xfrm>
          <a:prstGeom prst="rect">
            <a:avLst/>
          </a:prstGeom>
        </p:spPr>
      </p:pic>
      <p:pic>
        <p:nvPicPr>
          <p:cNvPr id="6" name="Picture 5">
            <a:extLst>
              <a:ext uri="{FF2B5EF4-FFF2-40B4-BE49-F238E27FC236}">
                <a16:creationId xmlns:a16="http://schemas.microsoft.com/office/drawing/2014/main" id="{B0928139-F0D8-64D1-7EA7-F164D1176AA9}"/>
              </a:ext>
            </a:extLst>
          </p:cNvPr>
          <p:cNvPicPr>
            <a:picLocks noChangeAspect="1"/>
          </p:cNvPicPr>
          <p:nvPr/>
        </p:nvPicPr>
        <p:blipFill>
          <a:blip r:embed="rId3"/>
          <a:stretch>
            <a:fillRect/>
          </a:stretch>
        </p:blipFill>
        <p:spPr>
          <a:xfrm>
            <a:off x="2182859" y="5463842"/>
            <a:ext cx="6705600" cy="914400"/>
          </a:xfrm>
          <a:prstGeom prst="rect">
            <a:avLst/>
          </a:prstGeom>
          <a:ln w="28575">
            <a:solidFill>
              <a:schemeClr val="accent3"/>
            </a:solidFill>
          </a:ln>
        </p:spPr>
      </p:pic>
    </p:spTree>
    <p:extLst>
      <p:ext uri="{BB962C8B-B14F-4D97-AF65-F5344CB8AC3E}">
        <p14:creationId xmlns:p14="http://schemas.microsoft.com/office/powerpoint/2010/main" val="336585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829B02-9121-9657-279E-F5585B556FB1}"/>
              </a:ext>
            </a:extLst>
          </p:cNvPr>
          <p:cNvPicPr>
            <a:picLocks noChangeAspect="1"/>
          </p:cNvPicPr>
          <p:nvPr/>
        </p:nvPicPr>
        <p:blipFill>
          <a:blip r:embed="rId2"/>
          <a:stretch>
            <a:fillRect/>
          </a:stretch>
        </p:blipFill>
        <p:spPr>
          <a:xfrm>
            <a:off x="584969" y="1090092"/>
            <a:ext cx="5581267" cy="4407459"/>
          </a:xfrm>
          <a:prstGeom prst="rect">
            <a:avLst/>
          </a:prstGeom>
        </p:spPr>
      </p:pic>
      <p:sp>
        <p:nvSpPr>
          <p:cNvPr id="6" name="Oval 5"/>
          <p:cNvSpPr/>
          <p:nvPr/>
        </p:nvSpPr>
        <p:spPr>
          <a:xfrm>
            <a:off x="669052" y="1217668"/>
            <a:ext cx="2133600" cy="62011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51394" y="1338631"/>
            <a:ext cx="2858814" cy="646331"/>
          </a:xfrm>
          <a:prstGeom prst="rect">
            <a:avLst/>
          </a:prstGeom>
          <a:noFill/>
          <a:ln w="19050">
            <a:solidFill>
              <a:schemeClr val="accent1"/>
            </a:solidFill>
          </a:ln>
        </p:spPr>
        <p:txBody>
          <a:bodyPr wrap="square" rtlCol="0">
            <a:spAutoFit/>
          </a:bodyPr>
          <a:lstStyle/>
          <a:p>
            <a:r>
              <a:rPr lang="en-US" dirty="0">
                <a:solidFill>
                  <a:schemeClr val="accent1">
                    <a:lumMod val="75000"/>
                  </a:schemeClr>
                </a:solidFill>
              </a:rPr>
              <a:t>Link the meeting notice, if appropriate.</a:t>
            </a:r>
          </a:p>
        </p:txBody>
      </p:sp>
      <p:sp>
        <p:nvSpPr>
          <p:cNvPr id="8" name="TextBox 7"/>
          <p:cNvSpPr txBox="1"/>
          <p:nvPr/>
        </p:nvSpPr>
        <p:spPr>
          <a:xfrm>
            <a:off x="6798386" y="2242560"/>
            <a:ext cx="4135823" cy="923330"/>
          </a:xfrm>
          <a:prstGeom prst="rect">
            <a:avLst/>
          </a:prstGeom>
          <a:noFill/>
          <a:ln w="19050">
            <a:solidFill>
              <a:schemeClr val="accent3"/>
            </a:solidFill>
          </a:ln>
        </p:spPr>
        <p:txBody>
          <a:bodyPr wrap="square" rtlCol="0">
            <a:spAutoFit/>
          </a:bodyPr>
          <a:lstStyle/>
          <a:p>
            <a:r>
              <a:rPr lang="en-US" dirty="0">
                <a:solidFill>
                  <a:schemeClr val="accent3"/>
                </a:solidFill>
              </a:rPr>
              <a:t>Ensure the correct </a:t>
            </a:r>
            <a:r>
              <a:rPr lang="en-US" b="1" dirty="0">
                <a:solidFill>
                  <a:schemeClr val="accent3"/>
                </a:solidFill>
              </a:rPr>
              <a:t>type</a:t>
            </a:r>
            <a:r>
              <a:rPr lang="en-US" dirty="0">
                <a:solidFill>
                  <a:schemeClr val="accent3"/>
                </a:solidFill>
              </a:rPr>
              <a:t> of MET is indicated – this drives the format of the forms throughout the MET.</a:t>
            </a:r>
          </a:p>
        </p:txBody>
      </p:sp>
      <p:sp>
        <p:nvSpPr>
          <p:cNvPr id="9" name="Oval 8"/>
          <p:cNvSpPr/>
          <p:nvPr/>
        </p:nvSpPr>
        <p:spPr>
          <a:xfrm>
            <a:off x="584969" y="2754351"/>
            <a:ext cx="5332411" cy="23131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4969" y="3914078"/>
            <a:ext cx="2133600" cy="60119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51394" y="4515268"/>
            <a:ext cx="4135823" cy="1754326"/>
          </a:xfrm>
          <a:prstGeom prst="rect">
            <a:avLst/>
          </a:prstGeom>
          <a:noFill/>
          <a:ln w="19050">
            <a:solidFill>
              <a:schemeClr val="accent4"/>
            </a:solidFill>
          </a:ln>
        </p:spPr>
        <p:txBody>
          <a:bodyPr wrap="square" lIns="91440" tIns="45720" rIns="91440" bIns="45720" rtlCol="0" anchor="t">
            <a:spAutoFit/>
          </a:bodyPr>
          <a:lstStyle/>
          <a:p>
            <a:r>
              <a:rPr lang="en-US" dirty="0">
                <a:solidFill>
                  <a:schemeClr val="accent4"/>
                </a:solidFill>
              </a:rPr>
              <a:t>Pre-referral data is necessary for most initial evaluations.  A date must be entered to complete the heading sentence which prints on the report.  If section D is not selected, it will not print.</a:t>
            </a:r>
          </a:p>
        </p:txBody>
      </p:sp>
      <p:sp>
        <p:nvSpPr>
          <p:cNvPr id="14" name="TextBox 13"/>
          <p:cNvSpPr txBox="1"/>
          <p:nvPr/>
        </p:nvSpPr>
        <p:spPr>
          <a:xfrm>
            <a:off x="8958262" y="6413467"/>
            <a:ext cx="2532994" cy="215444"/>
          </a:xfrm>
          <a:prstGeom prst="rect">
            <a:avLst/>
          </a:prstGeom>
          <a:noFill/>
        </p:spPr>
        <p:txBody>
          <a:bodyPr wrap="square" rtlCol="0">
            <a:spAutoFit/>
          </a:bodyPr>
          <a:lstStyle/>
          <a:p>
            <a:r>
              <a:rPr lang="en-US" sz="800" dirty="0"/>
              <a:t>§300.306(b)(iii) &amp; ARS15- 761(2)(b)(iii)</a:t>
            </a:r>
          </a:p>
        </p:txBody>
      </p:sp>
      <p:sp>
        <p:nvSpPr>
          <p:cNvPr id="15" name="Title 1"/>
          <p:cNvSpPr>
            <a:spLocks noGrp="1"/>
          </p:cNvSpPr>
          <p:nvPr>
            <p:ph type="title"/>
          </p:nvPr>
        </p:nvSpPr>
        <p:spPr>
          <a:xfrm>
            <a:off x="850153" y="374069"/>
            <a:ext cx="8761413" cy="706964"/>
          </a:xfrm>
        </p:spPr>
        <p:txBody>
          <a:bodyPr/>
          <a:lstStyle/>
          <a:p>
            <a:r>
              <a:rPr lang="en-US" dirty="0"/>
              <a:t>Coversheet (E1)</a:t>
            </a:r>
          </a:p>
        </p:txBody>
      </p:sp>
      <p:pic>
        <p:nvPicPr>
          <p:cNvPr id="16" name="Picture 15"/>
          <p:cNvPicPr>
            <a:picLocks noChangeAspect="1"/>
          </p:cNvPicPr>
          <p:nvPr/>
        </p:nvPicPr>
        <p:blipFill>
          <a:blip r:embed="rId3"/>
          <a:stretch>
            <a:fillRect/>
          </a:stretch>
        </p:blipFill>
        <p:spPr>
          <a:xfrm>
            <a:off x="11206654" y="236264"/>
            <a:ext cx="844769" cy="844769"/>
          </a:xfrm>
          <a:prstGeom prst="rect">
            <a:avLst/>
          </a:prstGeom>
        </p:spPr>
      </p:pic>
      <p:sp>
        <p:nvSpPr>
          <p:cNvPr id="2" name="Rectangle 1"/>
          <p:cNvSpPr/>
          <p:nvPr/>
        </p:nvSpPr>
        <p:spPr>
          <a:xfrm>
            <a:off x="6798385" y="3378914"/>
            <a:ext cx="4135824" cy="923330"/>
          </a:xfrm>
          <a:prstGeom prst="rect">
            <a:avLst/>
          </a:prstGeom>
          <a:ln w="19050">
            <a:solidFill>
              <a:schemeClr val="accent6">
                <a:lumMod val="75000"/>
              </a:schemeClr>
            </a:solidFill>
          </a:ln>
        </p:spPr>
        <p:txBody>
          <a:bodyPr wrap="square">
            <a:spAutoFit/>
          </a:bodyPr>
          <a:lstStyle/>
          <a:p>
            <a:r>
              <a:rPr lang="en-US" dirty="0">
                <a:solidFill>
                  <a:schemeClr val="accent6">
                    <a:lumMod val="75000"/>
                  </a:schemeClr>
                </a:solidFill>
              </a:rPr>
              <a:t>Reason for referral must be completed as this section will print on the report.</a:t>
            </a:r>
          </a:p>
        </p:txBody>
      </p:sp>
      <p:sp>
        <p:nvSpPr>
          <p:cNvPr id="13" name="Oval 12"/>
          <p:cNvSpPr/>
          <p:nvPr/>
        </p:nvSpPr>
        <p:spPr>
          <a:xfrm>
            <a:off x="833823" y="3100419"/>
            <a:ext cx="5083557" cy="71916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365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Disability (ID)</a:t>
            </a:r>
          </a:p>
        </p:txBody>
      </p:sp>
      <p:sp>
        <p:nvSpPr>
          <p:cNvPr id="3" name="Content Placeholder 2"/>
          <p:cNvSpPr>
            <a:spLocks noGrp="1"/>
          </p:cNvSpPr>
          <p:nvPr>
            <p:ph idx="1"/>
          </p:nvPr>
        </p:nvSpPr>
        <p:spPr>
          <a:xfrm>
            <a:off x="1154955" y="2603499"/>
            <a:ext cx="8761412" cy="3879493"/>
          </a:xfrm>
        </p:spPr>
        <p:txBody>
          <a:bodyPr/>
          <a:lstStyle/>
          <a:p>
            <a:r>
              <a:rPr lang="en-US" dirty="0"/>
              <a:t>CUSD utilizes an Intellectual Disability Evaluation Model (IDEM)</a:t>
            </a:r>
          </a:p>
          <a:p>
            <a:pPr lvl="1"/>
            <a:r>
              <a:rPr lang="en-US" dirty="0"/>
              <a:t>Evaluation guidelines and practices for the identification of students with Intellectual Disabilities (ID)</a:t>
            </a:r>
          </a:p>
          <a:p>
            <a:pPr lvl="1"/>
            <a:r>
              <a:rPr lang="en-US" dirty="0"/>
              <a:t>Use of comprehensive </a:t>
            </a:r>
            <a:r>
              <a:rPr lang="en-US" dirty="0" err="1"/>
              <a:t>multitrait</a:t>
            </a:r>
            <a:r>
              <a:rPr lang="en-US" dirty="0"/>
              <a:t>, multimethod evaluation process</a:t>
            </a:r>
          </a:p>
          <a:p>
            <a:r>
              <a:rPr lang="en-US" dirty="0"/>
              <a:t>The IDEM manual is available in the Psychologist’s Shared Drive</a:t>
            </a:r>
            <a:endParaRPr lang="en-US" dirty="0">
              <a:solidFill>
                <a:srgbClr val="FF0000"/>
              </a:solidFill>
            </a:endParaRPr>
          </a:p>
          <a:p>
            <a:endParaRPr lang="en-US" dirty="0">
              <a:solidFill>
                <a:srgbClr val="FF0000"/>
              </a:solidFill>
            </a:endParaRPr>
          </a:p>
          <a:p>
            <a:r>
              <a:rPr lang="en-US" dirty="0">
                <a:solidFill>
                  <a:schemeClr val="tx1"/>
                </a:solidFill>
              </a:rPr>
              <a:t>Different definitions exist for</a:t>
            </a:r>
          </a:p>
          <a:p>
            <a:pPr lvl="1"/>
            <a:r>
              <a:rPr lang="en-US" dirty="0">
                <a:solidFill>
                  <a:schemeClr val="tx1"/>
                </a:solidFill>
              </a:rPr>
              <a:t>Mild Intellectual Disability (MIID)</a:t>
            </a:r>
          </a:p>
          <a:p>
            <a:pPr lvl="1"/>
            <a:r>
              <a:rPr lang="en-US" dirty="0">
                <a:solidFill>
                  <a:schemeClr val="tx1"/>
                </a:solidFill>
              </a:rPr>
              <a:t>Moderate Intellectual Disability (MOID)</a:t>
            </a:r>
          </a:p>
          <a:p>
            <a:pPr lvl="1"/>
            <a:r>
              <a:rPr lang="en-US" dirty="0">
                <a:solidFill>
                  <a:schemeClr val="tx1"/>
                </a:solidFill>
              </a:rPr>
              <a:t>Severe Intellectual Disability (SID)</a:t>
            </a:r>
          </a:p>
        </p:txBody>
      </p:sp>
    </p:spTree>
    <p:extLst>
      <p:ext uri="{BB962C8B-B14F-4D97-AF65-F5344CB8AC3E}">
        <p14:creationId xmlns:p14="http://schemas.microsoft.com/office/powerpoint/2010/main" val="1460311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Disability (ID)</a:t>
            </a:r>
          </a:p>
        </p:txBody>
      </p:sp>
      <p:pic>
        <p:nvPicPr>
          <p:cNvPr id="6" name="Picture 5">
            <a:extLst>
              <a:ext uri="{FF2B5EF4-FFF2-40B4-BE49-F238E27FC236}">
                <a16:creationId xmlns:a16="http://schemas.microsoft.com/office/drawing/2014/main" id="{78A6D45C-4BF3-41FC-BD77-C132BF8E191D}"/>
              </a:ext>
            </a:extLst>
          </p:cNvPr>
          <p:cNvPicPr>
            <a:picLocks noChangeAspect="1"/>
          </p:cNvPicPr>
          <p:nvPr/>
        </p:nvPicPr>
        <p:blipFill>
          <a:blip r:embed="rId2"/>
          <a:stretch>
            <a:fillRect/>
          </a:stretch>
        </p:blipFill>
        <p:spPr>
          <a:xfrm>
            <a:off x="1982041" y="2446665"/>
            <a:ext cx="7934325" cy="2638425"/>
          </a:xfrm>
          <a:prstGeom prst="rect">
            <a:avLst/>
          </a:prstGeom>
        </p:spPr>
      </p:pic>
      <p:pic>
        <p:nvPicPr>
          <p:cNvPr id="7" name="Picture 6">
            <a:extLst>
              <a:ext uri="{FF2B5EF4-FFF2-40B4-BE49-F238E27FC236}">
                <a16:creationId xmlns:a16="http://schemas.microsoft.com/office/drawing/2014/main" id="{F821C8AF-B805-4822-8123-38D486645B37}"/>
              </a:ext>
            </a:extLst>
          </p:cNvPr>
          <p:cNvPicPr>
            <a:picLocks noChangeAspect="1"/>
          </p:cNvPicPr>
          <p:nvPr/>
        </p:nvPicPr>
        <p:blipFill>
          <a:blip r:embed="rId3"/>
          <a:stretch>
            <a:fillRect/>
          </a:stretch>
        </p:blipFill>
        <p:spPr>
          <a:xfrm>
            <a:off x="1982041" y="4972692"/>
            <a:ext cx="7934325" cy="1371600"/>
          </a:xfrm>
          <a:prstGeom prst="rect">
            <a:avLst/>
          </a:prstGeom>
        </p:spPr>
      </p:pic>
      <p:cxnSp>
        <p:nvCxnSpPr>
          <p:cNvPr id="9" name="Straight Connector 8">
            <a:extLst>
              <a:ext uri="{FF2B5EF4-FFF2-40B4-BE49-F238E27FC236}">
                <a16:creationId xmlns:a16="http://schemas.microsoft.com/office/drawing/2014/main" id="{94BE96EE-7514-4F46-A7AD-E02F71CCD3F4}"/>
              </a:ext>
            </a:extLst>
          </p:cNvPr>
          <p:cNvCxnSpPr>
            <a:cxnSpLocks/>
          </p:cNvCxnSpPr>
          <p:nvPr/>
        </p:nvCxnSpPr>
        <p:spPr>
          <a:xfrm>
            <a:off x="6096000" y="3357880"/>
            <a:ext cx="30886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D95F62-D7E3-4F9A-8E31-CF106B1AAA0B}"/>
              </a:ext>
            </a:extLst>
          </p:cNvPr>
          <p:cNvCxnSpPr>
            <a:cxnSpLocks/>
          </p:cNvCxnSpPr>
          <p:nvPr/>
        </p:nvCxnSpPr>
        <p:spPr>
          <a:xfrm>
            <a:off x="6888480" y="4638040"/>
            <a:ext cx="24079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7EA726-6EDA-4B91-9708-101327C56CCB}"/>
              </a:ext>
            </a:extLst>
          </p:cNvPr>
          <p:cNvCxnSpPr>
            <a:cxnSpLocks/>
          </p:cNvCxnSpPr>
          <p:nvPr/>
        </p:nvCxnSpPr>
        <p:spPr>
          <a:xfrm>
            <a:off x="6096000" y="5877560"/>
            <a:ext cx="23063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7ADDBCE-8A81-481E-A009-DC4F64F03C3E}"/>
              </a:ext>
            </a:extLst>
          </p:cNvPr>
          <p:cNvSpPr/>
          <p:nvPr/>
        </p:nvSpPr>
        <p:spPr>
          <a:xfrm rot="20668203">
            <a:off x="60698" y="3587300"/>
            <a:ext cx="1866195" cy="707886"/>
          </a:xfrm>
          <a:prstGeom prst="rect">
            <a:avLst/>
          </a:prstGeom>
          <a:noFill/>
        </p:spPr>
        <p:txBody>
          <a:bodyPr wrap="square" lIns="91440" tIns="45720" rIns="91440" bIns="45720">
            <a:spAutoFit/>
          </a:bodyPr>
          <a:lstStyle/>
          <a:p>
            <a:pPr algn="ctr"/>
            <a:r>
              <a:rPr lang="en-US" sz="2000" b="0" cap="none" spc="0" dirty="0">
                <a:ln w="0"/>
                <a:solidFill>
                  <a:schemeClr val="accent3"/>
                </a:solidFill>
                <a:effectLst>
                  <a:outerShdw blurRad="38100" dist="19050" dir="2700000" algn="tl" rotWithShape="0">
                    <a:schemeClr val="dk1">
                      <a:alpha val="40000"/>
                    </a:schemeClr>
                  </a:outerShdw>
                </a:effectLst>
              </a:rPr>
              <a:t>Intellectual Functioning</a:t>
            </a:r>
          </a:p>
        </p:txBody>
      </p:sp>
      <p:sp>
        <p:nvSpPr>
          <p:cNvPr id="18" name="Rectangle 17">
            <a:extLst>
              <a:ext uri="{FF2B5EF4-FFF2-40B4-BE49-F238E27FC236}">
                <a16:creationId xmlns:a16="http://schemas.microsoft.com/office/drawing/2014/main" id="{DCA711BC-F304-4822-B1B6-BE52D38B932D}"/>
              </a:ext>
            </a:extLst>
          </p:cNvPr>
          <p:cNvSpPr/>
          <p:nvPr/>
        </p:nvSpPr>
        <p:spPr>
          <a:xfrm rot="798870">
            <a:off x="9977064" y="3588132"/>
            <a:ext cx="1866195" cy="707886"/>
          </a:xfrm>
          <a:prstGeom prst="rect">
            <a:avLst/>
          </a:prstGeom>
          <a:noFill/>
        </p:spPr>
        <p:txBody>
          <a:bodyPr wrap="square" lIns="91440" tIns="45720" rIns="91440" bIns="45720">
            <a:spAutoFit/>
          </a:bodyPr>
          <a:lstStyle/>
          <a:p>
            <a:pPr algn="ctr"/>
            <a:r>
              <a:rPr lang="en-US" sz="2000" b="0" cap="none" spc="0" dirty="0">
                <a:ln w="0"/>
                <a:solidFill>
                  <a:schemeClr val="accent3"/>
                </a:solidFill>
                <a:effectLst>
                  <a:outerShdw blurRad="38100" dist="19050" dir="2700000" algn="tl" rotWithShape="0">
                    <a:schemeClr val="dk1">
                      <a:alpha val="40000"/>
                    </a:schemeClr>
                  </a:outerShdw>
                </a:effectLst>
              </a:rPr>
              <a:t>Adaptive Behavior</a:t>
            </a:r>
          </a:p>
        </p:txBody>
      </p:sp>
    </p:spTree>
    <p:extLst>
      <p:ext uri="{BB962C8B-B14F-4D97-AF65-F5344CB8AC3E}">
        <p14:creationId xmlns:p14="http://schemas.microsoft.com/office/powerpoint/2010/main" val="2672651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Disabilities (MD)</a:t>
            </a:r>
          </a:p>
        </p:txBody>
      </p:sp>
      <p:pic>
        <p:nvPicPr>
          <p:cNvPr id="3" name="Picture 2">
            <a:extLst>
              <a:ext uri="{FF2B5EF4-FFF2-40B4-BE49-F238E27FC236}">
                <a16:creationId xmlns:a16="http://schemas.microsoft.com/office/drawing/2014/main" id="{6C7ED43E-7F6D-4C94-88BA-2B247F8141D3}"/>
              </a:ext>
            </a:extLst>
          </p:cNvPr>
          <p:cNvPicPr>
            <a:picLocks noChangeAspect="1"/>
          </p:cNvPicPr>
          <p:nvPr/>
        </p:nvPicPr>
        <p:blipFill>
          <a:blip r:embed="rId2"/>
          <a:stretch>
            <a:fillRect/>
          </a:stretch>
        </p:blipFill>
        <p:spPr>
          <a:xfrm>
            <a:off x="2152109" y="2419642"/>
            <a:ext cx="7887781" cy="4351028"/>
          </a:xfrm>
          <a:prstGeom prst="rect">
            <a:avLst/>
          </a:prstGeom>
        </p:spPr>
      </p:pic>
      <p:cxnSp>
        <p:nvCxnSpPr>
          <p:cNvPr id="7" name="Straight Connector 6">
            <a:extLst>
              <a:ext uri="{FF2B5EF4-FFF2-40B4-BE49-F238E27FC236}">
                <a16:creationId xmlns:a16="http://schemas.microsoft.com/office/drawing/2014/main" id="{77114698-2949-4769-877B-579675A24C00}"/>
              </a:ext>
            </a:extLst>
          </p:cNvPr>
          <p:cNvCxnSpPr>
            <a:cxnSpLocks/>
          </p:cNvCxnSpPr>
          <p:nvPr/>
        </p:nvCxnSpPr>
        <p:spPr>
          <a:xfrm>
            <a:off x="6095999" y="4595156"/>
            <a:ext cx="106508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671C11-7280-4DC8-BCC5-3A618AE4504D}"/>
              </a:ext>
            </a:extLst>
          </p:cNvPr>
          <p:cNvCxnSpPr>
            <a:cxnSpLocks/>
          </p:cNvCxnSpPr>
          <p:nvPr/>
        </p:nvCxnSpPr>
        <p:spPr>
          <a:xfrm>
            <a:off x="2529839" y="6373156"/>
            <a:ext cx="106508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D6BE8F4-F530-433B-B7BD-229900FB935D}"/>
              </a:ext>
            </a:extLst>
          </p:cNvPr>
          <p:cNvCxnSpPr>
            <a:cxnSpLocks/>
          </p:cNvCxnSpPr>
          <p:nvPr/>
        </p:nvCxnSpPr>
        <p:spPr>
          <a:xfrm>
            <a:off x="7528559" y="6373156"/>
            <a:ext cx="168656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026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614" y="597748"/>
            <a:ext cx="8761413" cy="1332652"/>
          </a:xfrm>
        </p:spPr>
        <p:txBody>
          <a:bodyPr/>
          <a:lstStyle/>
          <a:p>
            <a:r>
              <a:rPr lang="en-US" dirty="0"/>
              <a:t> Multiple Disabilities with Severe Sensory Impairment (MDSSI)</a:t>
            </a:r>
          </a:p>
        </p:txBody>
      </p:sp>
      <p:pic>
        <p:nvPicPr>
          <p:cNvPr id="3" name="Picture 2">
            <a:extLst>
              <a:ext uri="{FF2B5EF4-FFF2-40B4-BE49-F238E27FC236}">
                <a16:creationId xmlns:a16="http://schemas.microsoft.com/office/drawing/2014/main" id="{03FDE4B9-362E-4016-A753-1F2A2AB3AA94}"/>
              </a:ext>
            </a:extLst>
          </p:cNvPr>
          <p:cNvPicPr>
            <a:picLocks noChangeAspect="1"/>
          </p:cNvPicPr>
          <p:nvPr/>
        </p:nvPicPr>
        <p:blipFill>
          <a:blip r:embed="rId2"/>
          <a:stretch>
            <a:fillRect/>
          </a:stretch>
        </p:blipFill>
        <p:spPr>
          <a:xfrm>
            <a:off x="1550985" y="2465809"/>
            <a:ext cx="7900670" cy="4051195"/>
          </a:xfrm>
          <a:prstGeom prst="rect">
            <a:avLst/>
          </a:prstGeom>
        </p:spPr>
      </p:pic>
    </p:spTree>
    <p:extLst>
      <p:ext uri="{BB962C8B-B14F-4D97-AF65-F5344CB8AC3E}">
        <p14:creationId xmlns:p14="http://schemas.microsoft.com/office/powerpoint/2010/main" val="13966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Health Impairment (OHI)</a:t>
            </a:r>
          </a:p>
        </p:txBody>
      </p:sp>
      <p:pic>
        <p:nvPicPr>
          <p:cNvPr id="5" name="Picture 4">
            <a:extLst>
              <a:ext uri="{FF2B5EF4-FFF2-40B4-BE49-F238E27FC236}">
                <a16:creationId xmlns:a16="http://schemas.microsoft.com/office/drawing/2014/main" id="{553BA65A-B9D7-41BA-8A04-457B86DD697C}"/>
              </a:ext>
            </a:extLst>
          </p:cNvPr>
          <p:cNvPicPr>
            <a:picLocks noChangeAspect="1"/>
          </p:cNvPicPr>
          <p:nvPr/>
        </p:nvPicPr>
        <p:blipFill>
          <a:blip r:embed="rId2"/>
          <a:stretch>
            <a:fillRect/>
          </a:stretch>
        </p:blipFill>
        <p:spPr>
          <a:xfrm>
            <a:off x="702961" y="2645540"/>
            <a:ext cx="10786077" cy="3850562"/>
          </a:xfrm>
          <a:prstGeom prst="rect">
            <a:avLst/>
          </a:prstGeom>
        </p:spPr>
      </p:pic>
    </p:spTree>
    <p:extLst>
      <p:ext uri="{BB962C8B-B14F-4D97-AF65-F5344CB8AC3E}">
        <p14:creationId xmlns:p14="http://schemas.microsoft.com/office/powerpoint/2010/main" val="2171309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Orthopedic Impairment (OI)</a:t>
            </a:r>
          </a:p>
        </p:txBody>
      </p:sp>
      <p:pic>
        <p:nvPicPr>
          <p:cNvPr id="3" name="Picture 2">
            <a:extLst>
              <a:ext uri="{FF2B5EF4-FFF2-40B4-BE49-F238E27FC236}">
                <a16:creationId xmlns:a16="http://schemas.microsoft.com/office/drawing/2014/main" id="{C44EDEC6-707F-416D-98A0-4085BB5CD82B}"/>
              </a:ext>
            </a:extLst>
          </p:cNvPr>
          <p:cNvPicPr>
            <a:picLocks noChangeAspect="1"/>
          </p:cNvPicPr>
          <p:nvPr/>
        </p:nvPicPr>
        <p:blipFill>
          <a:blip r:embed="rId2"/>
          <a:stretch>
            <a:fillRect/>
          </a:stretch>
        </p:blipFill>
        <p:spPr>
          <a:xfrm>
            <a:off x="637463" y="2694918"/>
            <a:ext cx="11102010" cy="2801992"/>
          </a:xfrm>
          <a:prstGeom prst="rect">
            <a:avLst/>
          </a:prstGeom>
        </p:spPr>
      </p:pic>
    </p:spTree>
    <p:extLst>
      <p:ext uri="{BB962C8B-B14F-4D97-AF65-F5344CB8AC3E}">
        <p14:creationId xmlns:p14="http://schemas.microsoft.com/office/powerpoint/2010/main" val="3272323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Speech-Language Impairment (SLI)</a:t>
            </a:r>
          </a:p>
        </p:txBody>
      </p:sp>
      <p:pic>
        <p:nvPicPr>
          <p:cNvPr id="5" name="Picture 4">
            <a:extLst>
              <a:ext uri="{FF2B5EF4-FFF2-40B4-BE49-F238E27FC236}">
                <a16:creationId xmlns:a16="http://schemas.microsoft.com/office/drawing/2014/main" id="{9A856DE1-9CAF-4142-9074-5BE996B400D4}"/>
              </a:ext>
            </a:extLst>
          </p:cNvPr>
          <p:cNvPicPr>
            <a:picLocks noChangeAspect="1"/>
          </p:cNvPicPr>
          <p:nvPr/>
        </p:nvPicPr>
        <p:blipFill rotWithShape="1">
          <a:blip r:embed="rId2"/>
          <a:srcRect t="28515"/>
          <a:stretch/>
        </p:blipFill>
        <p:spPr>
          <a:xfrm>
            <a:off x="794046" y="2792832"/>
            <a:ext cx="6703921" cy="1912983"/>
          </a:xfrm>
          <a:prstGeom prst="rect">
            <a:avLst/>
          </a:prstGeom>
        </p:spPr>
      </p:pic>
      <p:pic>
        <p:nvPicPr>
          <p:cNvPr id="4" name="Picture 3">
            <a:extLst>
              <a:ext uri="{FF2B5EF4-FFF2-40B4-BE49-F238E27FC236}">
                <a16:creationId xmlns:a16="http://schemas.microsoft.com/office/drawing/2014/main" id="{944FE249-FE29-4CF0-A719-1B065D19CC1D}"/>
              </a:ext>
            </a:extLst>
          </p:cNvPr>
          <p:cNvPicPr>
            <a:picLocks noChangeAspect="1"/>
          </p:cNvPicPr>
          <p:nvPr/>
        </p:nvPicPr>
        <p:blipFill rotWithShape="1">
          <a:blip r:embed="rId3"/>
          <a:srcRect b="50096"/>
          <a:stretch/>
        </p:blipFill>
        <p:spPr>
          <a:xfrm>
            <a:off x="520390" y="4960593"/>
            <a:ext cx="6816549" cy="1236978"/>
          </a:xfrm>
          <a:prstGeom prst="rect">
            <a:avLst/>
          </a:prstGeom>
        </p:spPr>
      </p:pic>
      <p:pic>
        <p:nvPicPr>
          <p:cNvPr id="7" name="Picture 6">
            <a:extLst>
              <a:ext uri="{FF2B5EF4-FFF2-40B4-BE49-F238E27FC236}">
                <a16:creationId xmlns:a16="http://schemas.microsoft.com/office/drawing/2014/main" id="{0E065B73-C963-484C-BBE4-858742F5748D}"/>
              </a:ext>
            </a:extLst>
          </p:cNvPr>
          <p:cNvPicPr>
            <a:picLocks noChangeAspect="1"/>
          </p:cNvPicPr>
          <p:nvPr/>
        </p:nvPicPr>
        <p:blipFill rotWithShape="1">
          <a:blip r:embed="rId2"/>
          <a:srcRect b="83832"/>
          <a:stretch/>
        </p:blipFill>
        <p:spPr>
          <a:xfrm>
            <a:off x="794047" y="2281955"/>
            <a:ext cx="7884726" cy="508877"/>
          </a:xfrm>
          <a:prstGeom prst="rect">
            <a:avLst/>
          </a:prstGeom>
        </p:spPr>
      </p:pic>
      <p:sp>
        <p:nvSpPr>
          <p:cNvPr id="11" name="TextBox 10">
            <a:extLst>
              <a:ext uri="{FF2B5EF4-FFF2-40B4-BE49-F238E27FC236}">
                <a16:creationId xmlns:a16="http://schemas.microsoft.com/office/drawing/2014/main" id="{CFC22E4A-C14C-BD32-927B-7DD951C17097}"/>
              </a:ext>
            </a:extLst>
          </p:cNvPr>
          <p:cNvSpPr txBox="1"/>
          <p:nvPr/>
        </p:nvSpPr>
        <p:spPr>
          <a:xfrm>
            <a:off x="7474336" y="2539487"/>
            <a:ext cx="4565264" cy="3970318"/>
          </a:xfrm>
          <a:prstGeom prst="rect">
            <a:avLst/>
          </a:prstGeom>
          <a:noFill/>
          <a:ln w="19050">
            <a:solidFill>
              <a:schemeClr val="accent1"/>
            </a:solidFill>
          </a:ln>
        </p:spPr>
        <p:txBody>
          <a:bodyPr wrap="square">
            <a:spAutoFit/>
          </a:bodyPr>
          <a:lstStyle/>
          <a:p>
            <a:r>
              <a:rPr lang="en-US" sz="1400" dirty="0"/>
              <a:t>For a preschool student, performance on norm-referenced language test that measures </a:t>
            </a:r>
            <a:r>
              <a:rPr lang="en-US" sz="1400" b="1" dirty="0">
                <a:solidFill>
                  <a:srgbClr val="92D050"/>
                </a:solidFill>
              </a:rPr>
              <a:t>at least one and one-half standard deviations </a:t>
            </a:r>
            <a:r>
              <a:rPr lang="en-US" sz="1400" dirty="0"/>
              <a:t>below the mean. The results of this norm-referenced measure must be corroborated by information from a comprehensive developmental assessment and from parental input. A CDA (comprehensive developmental assessment in all 5 domains) may be accomplished through a review of existing data, criterion-referenced assessments, norm-referenced assessments, observation, and parent input. For the purpose of determining eligibility, at least one norm-referenced assessment to obtain standard deviation information must be used to determine whether eligibility criteria are met. </a:t>
            </a:r>
            <a:r>
              <a:rPr lang="en-US" sz="1400" u="sng" dirty="0"/>
              <a:t>Additionally, eligibility can only be determined if the child is not eligible under another preschool category or developmental delay</a:t>
            </a:r>
          </a:p>
        </p:txBody>
      </p:sp>
      <p:sp>
        <p:nvSpPr>
          <p:cNvPr id="3" name="Rectangle 2">
            <a:extLst>
              <a:ext uri="{FF2B5EF4-FFF2-40B4-BE49-F238E27FC236}">
                <a16:creationId xmlns:a16="http://schemas.microsoft.com/office/drawing/2014/main" id="{247FD924-DF1D-8157-4C92-299E33F9BEEB}"/>
              </a:ext>
            </a:extLst>
          </p:cNvPr>
          <p:cNvSpPr/>
          <p:nvPr/>
        </p:nvSpPr>
        <p:spPr>
          <a:xfrm>
            <a:off x="1553988" y="1515634"/>
            <a:ext cx="7210628" cy="584775"/>
          </a:xfrm>
          <a:prstGeom prst="rect">
            <a:avLst/>
          </a:prstGeom>
          <a:noFill/>
        </p:spPr>
        <p:txBody>
          <a:bodyPr wrap="none" lIns="91440" tIns="45720" rIns="91440" bIns="45720">
            <a:spAutoFit/>
          </a:bodyPr>
          <a:lstStyle/>
          <a:p>
            <a:pPr algn="ctr"/>
            <a:r>
              <a:rPr lang="en-US" sz="3200" b="0" cap="none" spc="0" dirty="0">
                <a:ln w="0"/>
                <a:solidFill>
                  <a:schemeClr val="accent3"/>
                </a:solidFill>
                <a:effectLst>
                  <a:outerShdw blurRad="38100" dist="19050" dir="2700000" algn="tl" rotWithShape="0">
                    <a:schemeClr val="dk1">
                      <a:alpha val="40000"/>
                    </a:schemeClr>
                  </a:outerShdw>
                </a:effectLst>
              </a:rPr>
              <a:t>Refer to District Matrices/Guidelines</a:t>
            </a:r>
          </a:p>
        </p:txBody>
      </p:sp>
    </p:spTree>
    <p:extLst>
      <p:ext uri="{BB962C8B-B14F-4D97-AF65-F5344CB8AC3E}">
        <p14:creationId xmlns:p14="http://schemas.microsoft.com/office/powerpoint/2010/main" val="2411521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Learning Disability</a:t>
            </a:r>
          </a:p>
        </p:txBody>
      </p:sp>
      <p:sp>
        <p:nvSpPr>
          <p:cNvPr id="3" name="Content Placeholder 2"/>
          <p:cNvSpPr>
            <a:spLocks noGrp="1"/>
          </p:cNvSpPr>
          <p:nvPr>
            <p:ph idx="1"/>
          </p:nvPr>
        </p:nvSpPr>
        <p:spPr>
          <a:xfrm>
            <a:off x="1154954" y="2316480"/>
            <a:ext cx="8761412" cy="1361440"/>
          </a:xfrm>
        </p:spPr>
        <p:txBody>
          <a:bodyPr>
            <a:normAutofit/>
          </a:bodyPr>
          <a:lstStyle/>
          <a:p>
            <a:r>
              <a:rPr lang="en-US" sz="2000" dirty="0"/>
              <a:t>CUSD utilizes a Learning Disabilities and Evaluation </a:t>
            </a:r>
            <a:r>
              <a:rPr lang="en-US" sz="2000"/>
              <a:t>Model (LDEM</a:t>
            </a:r>
            <a:r>
              <a:rPr lang="en-US" sz="2000" dirty="0"/>
              <a:t>)</a:t>
            </a:r>
          </a:p>
          <a:p>
            <a:pPr lvl="1"/>
            <a:r>
              <a:rPr lang="en-US" sz="1800" dirty="0"/>
              <a:t>Evaluation guidelines and practices for the identification of students with Specific Learning Disabilities (SLD)</a:t>
            </a:r>
          </a:p>
        </p:txBody>
      </p:sp>
      <p:sp>
        <p:nvSpPr>
          <p:cNvPr id="5" name="Content Placeholder 2">
            <a:extLst>
              <a:ext uri="{FF2B5EF4-FFF2-40B4-BE49-F238E27FC236}">
                <a16:creationId xmlns:a16="http://schemas.microsoft.com/office/drawing/2014/main" id="{76B1BD8C-D12C-43D4-A2CE-2FD5C87E06A7}"/>
              </a:ext>
            </a:extLst>
          </p:cNvPr>
          <p:cNvSpPr txBox="1">
            <a:spLocks/>
          </p:cNvSpPr>
          <p:nvPr/>
        </p:nvSpPr>
        <p:spPr>
          <a:xfrm>
            <a:off x="1154953" y="3526461"/>
            <a:ext cx="2858818" cy="24512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The LDEM manual is available in the Psychologist’s Shared Drive</a:t>
            </a:r>
            <a:endParaRPr lang="en-US" dirty="0">
              <a:solidFill>
                <a:srgbClr val="FF0000"/>
              </a:solidFill>
            </a:endParaRPr>
          </a:p>
          <a:p>
            <a:endParaRPr lang="en-US" dirty="0">
              <a:solidFill>
                <a:srgbClr val="FF0000"/>
              </a:solidFill>
            </a:endParaRPr>
          </a:p>
        </p:txBody>
      </p:sp>
      <p:pic>
        <p:nvPicPr>
          <p:cNvPr id="7" name="Picture 6">
            <a:extLst>
              <a:ext uri="{FF2B5EF4-FFF2-40B4-BE49-F238E27FC236}">
                <a16:creationId xmlns:a16="http://schemas.microsoft.com/office/drawing/2014/main" id="{B9310D1B-923B-DE57-FAB7-3A27486A916E}"/>
              </a:ext>
            </a:extLst>
          </p:cNvPr>
          <p:cNvPicPr>
            <a:picLocks noChangeAspect="1"/>
          </p:cNvPicPr>
          <p:nvPr/>
        </p:nvPicPr>
        <p:blipFill>
          <a:blip r:embed="rId2"/>
          <a:stretch>
            <a:fillRect/>
          </a:stretch>
        </p:blipFill>
        <p:spPr>
          <a:xfrm>
            <a:off x="4013771" y="3431773"/>
            <a:ext cx="7023275" cy="3123638"/>
          </a:xfrm>
          <a:prstGeom prst="rect">
            <a:avLst/>
          </a:prstGeom>
        </p:spPr>
      </p:pic>
    </p:spTree>
    <p:extLst>
      <p:ext uri="{BB962C8B-B14F-4D97-AF65-F5344CB8AC3E}">
        <p14:creationId xmlns:p14="http://schemas.microsoft.com/office/powerpoint/2010/main" val="1432423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Learning Disability</a:t>
            </a:r>
          </a:p>
        </p:txBody>
      </p:sp>
      <p:sp>
        <p:nvSpPr>
          <p:cNvPr id="3" name="Content Placeholder 2"/>
          <p:cNvSpPr>
            <a:spLocks noGrp="1"/>
          </p:cNvSpPr>
          <p:nvPr>
            <p:ph idx="1"/>
          </p:nvPr>
        </p:nvSpPr>
        <p:spPr>
          <a:xfrm>
            <a:off x="1154954" y="2468032"/>
            <a:ext cx="8761412" cy="1058429"/>
          </a:xfrm>
        </p:spPr>
        <p:txBody>
          <a:bodyPr/>
          <a:lstStyle/>
          <a:p>
            <a:r>
              <a:rPr lang="en-US" dirty="0"/>
              <a:t>Additional requirements for determining eligibility for Specific Learning Disability (SLD) include:</a:t>
            </a:r>
          </a:p>
        </p:txBody>
      </p:sp>
      <p:pic>
        <p:nvPicPr>
          <p:cNvPr id="6" name="Picture 5">
            <a:extLst>
              <a:ext uri="{FF2B5EF4-FFF2-40B4-BE49-F238E27FC236}">
                <a16:creationId xmlns:a16="http://schemas.microsoft.com/office/drawing/2014/main" id="{AED83455-5C1B-434D-8795-33FC82C538A1}"/>
              </a:ext>
            </a:extLst>
          </p:cNvPr>
          <p:cNvPicPr>
            <a:picLocks noChangeAspect="1"/>
          </p:cNvPicPr>
          <p:nvPr/>
        </p:nvPicPr>
        <p:blipFill>
          <a:blip r:embed="rId2"/>
          <a:stretch>
            <a:fillRect/>
          </a:stretch>
        </p:blipFill>
        <p:spPr>
          <a:xfrm>
            <a:off x="1404595" y="3254683"/>
            <a:ext cx="9382809" cy="3105021"/>
          </a:xfrm>
          <a:prstGeom prst="rect">
            <a:avLst/>
          </a:prstGeom>
        </p:spPr>
      </p:pic>
      <p:cxnSp>
        <p:nvCxnSpPr>
          <p:cNvPr id="8" name="Straight Connector 7">
            <a:extLst>
              <a:ext uri="{FF2B5EF4-FFF2-40B4-BE49-F238E27FC236}">
                <a16:creationId xmlns:a16="http://schemas.microsoft.com/office/drawing/2014/main" id="{8C04C360-762F-44D1-8164-A7BF8F716C23}"/>
              </a:ext>
            </a:extLst>
          </p:cNvPr>
          <p:cNvCxnSpPr/>
          <p:nvPr/>
        </p:nvCxnSpPr>
        <p:spPr>
          <a:xfrm>
            <a:off x="8013843" y="4078840"/>
            <a:ext cx="2434975"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421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Traumatic Brain Injury (TBI)</a:t>
            </a:r>
          </a:p>
        </p:txBody>
      </p:sp>
      <p:pic>
        <p:nvPicPr>
          <p:cNvPr id="4" name="Picture 3">
            <a:extLst>
              <a:ext uri="{FF2B5EF4-FFF2-40B4-BE49-F238E27FC236}">
                <a16:creationId xmlns:a16="http://schemas.microsoft.com/office/drawing/2014/main" id="{22B99D68-B8D5-4DD1-86B1-F46A5AE91934}"/>
              </a:ext>
            </a:extLst>
          </p:cNvPr>
          <p:cNvPicPr>
            <a:picLocks noChangeAspect="1"/>
          </p:cNvPicPr>
          <p:nvPr/>
        </p:nvPicPr>
        <p:blipFill>
          <a:blip r:embed="rId2"/>
          <a:stretch>
            <a:fillRect/>
          </a:stretch>
        </p:blipFill>
        <p:spPr>
          <a:xfrm>
            <a:off x="975773" y="2673753"/>
            <a:ext cx="10240453" cy="3367452"/>
          </a:xfrm>
          <a:prstGeom prst="rect">
            <a:avLst/>
          </a:prstGeom>
        </p:spPr>
      </p:pic>
    </p:spTree>
    <p:extLst>
      <p:ext uri="{BB962C8B-B14F-4D97-AF65-F5344CB8AC3E}">
        <p14:creationId xmlns:p14="http://schemas.microsoft.com/office/powerpoint/2010/main" val="295969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 and Vision</a:t>
            </a:r>
          </a:p>
        </p:txBody>
      </p:sp>
      <p:sp>
        <p:nvSpPr>
          <p:cNvPr id="3" name="Content Placeholder 2"/>
          <p:cNvSpPr>
            <a:spLocks noGrp="1"/>
          </p:cNvSpPr>
          <p:nvPr>
            <p:ph idx="1"/>
          </p:nvPr>
        </p:nvSpPr>
        <p:spPr>
          <a:xfrm>
            <a:off x="1154955" y="2984500"/>
            <a:ext cx="8761412" cy="3416300"/>
          </a:xfrm>
        </p:spPr>
        <p:txBody>
          <a:bodyPr vert="horz" lIns="91440" tIns="45720" rIns="91440" bIns="45720" rtlCol="0" anchor="t">
            <a:normAutofit/>
          </a:bodyPr>
          <a:lstStyle/>
          <a:p>
            <a:r>
              <a:rPr lang="en-US" sz="2000" dirty="0"/>
              <a:t>If a problem was identified through the vision or hearing screening, the problem </a:t>
            </a:r>
            <a:r>
              <a:rPr lang="en-US" sz="2000" b="1" u="sng" dirty="0">
                <a:solidFill>
                  <a:schemeClr val="accent1"/>
                </a:solidFill>
              </a:rPr>
              <a:t>must be resolved prior</a:t>
            </a:r>
            <a:r>
              <a:rPr lang="en-US" sz="2000" dirty="0"/>
              <a:t> to continuing the evaluation</a:t>
            </a:r>
          </a:p>
          <a:p>
            <a:pPr lvl="1"/>
            <a:r>
              <a:rPr lang="en-US" sz="1800" dirty="0"/>
              <a:t>UNLESS the nature of the problem is part of the evaluation process and the strategies/ instruments used during the evaluation take into account the issues with vision or hearing.</a:t>
            </a:r>
            <a:endParaRPr lang="en-US" sz="1800" b="1" dirty="0"/>
          </a:p>
        </p:txBody>
      </p:sp>
      <p:sp>
        <p:nvSpPr>
          <p:cNvPr id="4" name="Rectangle 3"/>
          <p:cNvSpPr/>
          <p:nvPr/>
        </p:nvSpPr>
        <p:spPr>
          <a:xfrm>
            <a:off x="8905809" y="6365907"/>
            <a:ext cx="1510350" cy="246221"/>
          </a:xfrm>
          <a:prstGeom prst="rect">
            <a:avLst/>
          </a:prstGeom>
        </p:spPr>
        <p:txBody>
          <a:bodyPr wrap="none">
            <a:spAutoFit/>
          </a:bodyPr>
          <a:lstStyle/>
          <a:p>
            <a:r>
              <a:rPr lang="en-US" sz="1000" dirty="0"/>
              <a:t>ADE </a:t>
            </a:r>
            <a:r>
              <a:rPr lang="en-US" sz="1000" dirty="0" err="1"/>
              <a:t>Guidesteps</a:t>
            </a:r>
            <a:r>
              <a:rPr lang="en-US" sz="1000" dirty="0"/>
              <a:t> II.A.4</a:t>
            </a:r>
          </a:p>
        </p:txBody>
      </p:sp>
    </p:spTree>
    <p:extLst>
      <p:ext uri="{BB962C8B-B14F-4D97-AF65-F5344CB8AC3E}">
        <p14:creationId xmlns:p14="http://schemas.microsoft.com/office/powerpoint/2010/main" val="38649288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Impairment (VI)</a:t>
            </a:r>
          </a:p>
        </p:txBody>
      </p:sp>
      <p:pic>
        <p:nvPicPr>
          <p:cNvPr id="3" name="Picture 2">
            <a:extLst>
              <a:ext uri="{FF2B5EF4-FFF2-40B4-BE49-F238E27FC236}">
                <a16:creationId xmlns:a16="http://schemas.microsoft.com/office/drawing/2014/main" id="{EB7095D0-484E-444B-A2C8-7365911D3EE5}"/>
              </a:ext>
            </a:extLst>
          </p:cNvPr>
          <p:cNvPicPr>
            <a:picLocks noChangeAspect="1"/>
          </p:cNvPicPr>
          <p:nvPr/>
        </p:nvPicPr>
        <p:blipFill>
          <a:blip r:embed="rId2"/>
          <a:stretch>
            <a:fillRect/>
          </a:stretch>
        </p:blipFill>
        <p:spPr>
          <a:xfrm>
            <a:off x="1600199" y="2328862"/>
            <a:ext cx="8991600" cy="2200275"/>
          </a:xfrm>
          <a:prstGeom prst="rect">
            <a:avLst/>
          </a:prstGeom>
        </p:spPr>
      </p:pic>
      <p:pic>
        <p:nvPicPr>
          <p:cNvPr id="5" name="Picture 4">
            <a:extLst>
              <a:ext uri="{FF2B5EF4-FFF2-40B4-BE49-F238E27FC236}">
                <a16:creationId xmlns:a16="http://schemas.microsoft.com/office/drawing/2014/main" id="{064B1DA7-9862-4B82-BBF8-65FF20ABA75B}"/>
              </a:ext>
            </a:extLst>
          </p:cNvPr>
          <p:cNvPicPr>
            <a:picLocks noChangeAspect="1"/>
          </p:cNvPicPr>
          <p:nvPr/>
        </p:nvPicPr>
        <p:blipFill rotWithShape="1">
          <a:blip r:embed="rId3"/>
          <a:srcRect t="43475"/>
          <a:stretch/>
        </p:blipFill>
        <p:spPr>
          <a:xfrm>
            <a:off x="1972697" y="4450080"/>
            <a:ext cx="8246603" cy="2325097"/>
          </a:xfrm>
          <a:prstGeom prst="rect">
            <a:avLst/>
          </a:prstGeom>
        </p:spPr>
      </p:pic>
    </p:spTree>
    <p:extLst>
      <p:ext uri="{BB962C8B-B14F-4D97-AF65-F5344CB8AC3E}">
        <p14:creationId xmlns:p14="http://schemas.microsoft.com/office/powerpoint/2010/main" val="36144142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Preschool Severe Delay (PSD)</a:t>
            </a:r>
          </a:p>
        </p:txBody>
      </p:sp>
      <p:pic>
        <p:nvPicPr>
          <p:cNvPr id="3" name="Picture 2">
            <a:extLst>
              <a:ext uri="{FF2B5EF4-FFF2-40B4-BE49-F238E27FC236}">
                <a16:creationId xmlns:a16="http://schemas.microsoft.com/office/drawing/2014/main" id="{DB1D6DC4-495B-401C-8B57-80AA9CDEF668}"/>
              </a:ext>
            </a:extLst>
          </p:cNvPr>
          <p:cNvPicPr>
            <a:picLocks noChangeAspect="1"/>
          </p:cNvPicPr>
          <p:nvPr/>
        </p:nvPicPr>
        <p:blipFill>
          <a:blip r:embed="rId2"/>
          <a:stretch>
            <a:fillRect/>
          </a:stretch>
        </p:blipFill>
        <p:spPr>
          <a:xfrm>
            <a:off x="1854309" y="2530391"/>
            <a:ext cx="8062057" cy="3778312"/>
          </a:xfrm>
          <a:prstGeom prst="rect">
            <a:avLst/>
          </a:prstGeom>
        </p:spPr>
      </p:pic>
      <p:cxnSp>
        <p:nvCxnSpPr>
          <p:cNvPr id="6" name="Straight Connector 5">
            <a:extLst>
              <a:ext uri="{FF2B5EF4-FFF2-40B4-BE49-F238E27FC236}">
                <a16:creationId xmlns:a16="http://schemas.microsoft.com/office/drawing/2014/main" id="{8B91365D-7485-4C0C-ADA5-775B435DD2FD}"/>
              </a:ext>
            </a:extLst>
          </p:cNvPr>
          <p:cNvCxnSpPr/>
          <p:nvPr/>
        </p:nvCxnSpPr>
        <p:spPr>
          <a:xfrm>
            <a:off x="8817744" y="3510280"/>
            <a:ext cx="95549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512A6A-F9A9-4E84-B688-0BBC12AACFD0}"/>
              </a:ext>
            </a:extLst>
          </p:cNvPr>
          <p:cNvCxnSpPr>
            <a:cxnSpLocks/>
          </p:cNvCxnSpPr>
          <p:nvPr/>
        </p:nvCxnSpPr>
        <p:spPr>
          <a:xfrm>
            <a:off x="2152784" y="3743960"/>
            <a:ext cx="345999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490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197F-58BB-FDA4-6F43-DC76FE39AAFB}"/>
              </a:ext>
            </a:extLst>
          </p:cNvPr>
          <p:cNvSpPr>
            <a:spLocks noGrp="1"/>
          </p:cNvSpPr>
          <p:nvPr>
            <p:ph type="title"/>
          </p:nvPr>
        </p:nvSpPr>
        <p:spPr>
          <a:xfrm>
            <a:off x="1457325" y="648679"/>
            <a:ext cx="9169787" cy="1325563"/>
          </a:xfrm>
        </p:spPr>
        <p:txBody>
          <a:bodyPr>
            <a:noAutofit/>
          </a:bodyPr>
          <a:lstStyle/>
          <a:p>
            <a:pPr rtl="0">
              <a:spcBef>
                <a:spcPts val="600"/>
              </a:spcBef>
              <a:spcAft>
                <a:spcPts val="0"/>
              </a:spcAft>
            </a:pPr>
            <a:r>
              <a:rPr lang="en-US" sz="2400" b="0" i="0" u="none" strike="noStrike" dirty="0">
                <a:solidFill>
                  <a:schemeClr val="bg1"/>
                </a:solidFill>
                <a:effectLst/>
                <a:latin typeface="Chivo"/>
              </a:rPr>
              <a:t>Thank you for participating in this year's PD Menu!  </a:t>
            </a:r>
            <a:br>
              <a:rPr lang="en-US" sz="2400" b="0" dirty="0">
                <a:solidFill>
                  <a:schemeClr val="bg1"/>
                </a:solidFill>
                <a:effectLst/>
              </a:rPr>
            </a:br>
            <a:r>
              <a:rPr lang="en-US" sz="2400" b="0" i="0" u="none" strike="noStrike" dirty="0">
                <a:solidFill>
                  <a:schemeClr val="bg1"/>
                </a:solidFill>
                <a:effectLst/>
                <a:latin typeface="Chivo"/>
              </a:rPr>
              <a:t>Please fill out the course survey to help us continue to plan and improve.</a:t>
            </a:r>
            <a:br>
              <a:rPr lang="en-US" sz="2400" b="0" dirty="0">
                <a:solidFill>
                  <a:schemeClr val="bg1"/>
                </a:solidFill>
                <a:effectLst/>
              </a:rPr>
            </a:br>
            <a:r>
              <a:rPr lang="en-US" sz="2400" b="0" i="0" u="none" strike="noStrike" dirty="0">
                <a:solidFill>
                  <a:schemeClr val="bg1"/>
                </a:solidFill>
                <a:effectLst/>
                <a:latin typeface="Chivo"/>
              </a:rPr>
              <a:t>Please type the Course Title, Instructor Name, and Start Date exactly as it appears on this slide.</a:t>
            </a:r>
            <a:endParaRPr lang="en-US" sz="2400" dirty="0">
              <a:solidFill>
                <a:schemeClr val="bg1"/>
              </a:solidFill>
            </a:endParaRPr>
          </a:p>
        </p:txBody>
      </p:sp>
      <p:sp>
        <p:nvSpPr>
          <p:cNvPr id="3" name="Content Placeholder 2">
            <a:extLst>
              <a:ext uri="{FF2B5EF4-FFF2-40B4-BE49-F238E27FC236}">
                <a16:creationId xmlns:a16="http://schemas.microsoft.com/office/drawing/2014/main" id="{3E0B218A-07A5-4CC1-430E-1B6D0C7FC841}"/>
              </a:ext>
            </a:extLst>
          </p:cNvPr>
          <p:cNvSpPr>
            <a:spLocks noGrp="1"/>
          </p:cNvSpPr>
          <p:nvPr>
            <p:ph sz="half" idx="1"/>
          </p:nvPr>
        </p:nvSpPr>
        <p:spPr>
          <a:xfrm>
            <a:off x="838200" y="2383542"/>
            <a:ext cx="10174357" cy="2732598"/>
          </a:xfrm>
        </p:spPr>
        <p:txBody>
          <a:bodyPr/>
          <a:lstStyle/>
          <a:p>
            <a:pPr marL="0" indent="0" rtl="0">
              <a:spcBef>
                <a:spcPts val="0"/>
              </a:spcBef>
              <a:spcAft>
                <a:spcPts val="0"/>
              </a:spcAft>
              <a:buNone/>
            </a:pPr>
            <a:r>
              <a:rPr lang="en-US" sz="1800" b="0" i="0" u="sng" dirty="0">
                <a:solidFill>
                  <a:srgbClr val="000000"/>
                </a:solidFill>
                <a:effectLst/>
                <a:latin typeface="Arial" panose="020B0604020202020204" pitchFamily="34" charset="0"/>
              </a:rPr>
              <a:t>Course Title</a:t>
            </a:r>
            <a:r>
              <a:rPr lang="en-US" sz="1800" b="0" i="0" u="none" strike="noStrike" dirty="0">
                <a:solidFill>
                  <a:srgbClr val="000000"/>
                </a:solidFill>
                <a:effectLst/>
                <a:latin typeface="Arial" panose="020B0604020202020204" pitchFamily="34" charset="0"/>
              </a:rPr>
              <a:t>:  MET Report Writing </a:t>
            </a:r>
            <a:endParaRPr lang="en-US" b="0" dirty="0">
              <a:effectLst/>
            </a:endParaRPr>
          </a:p>
          <a:p>
            <a:pPr marL="0" indent="0" rtl="0">
              <a:spcBef>
                <a:spcPts val="0"/>
              </a:spcBef>
              <a:spcAft>
                <a:spcPts val="0"/>
              </a:spcAft>
              <a:buNone/>
            </a:pPr>
            <a:br>
              <a:rPr lang="en-US" b="0" dirty="0">
                <a:effectLst/>
              </a:rPr>
            </a:br>
            <a:r>
              <a:rPr lang="en-US" sz="1800" b="0" i="0" u="sng" dirty="0">
                <a:solidFill>
                  <a:srgbClr val="000000"/>
                </a:solidFill>
                <a:effectLst/>
                <a:latin typeface="Arial" panose="020B0604020202020204" pitchFamily="34" charset="0"/>
              </a:rPr>
              <a:t>Instructor Name</a:t>
            </a:r>
            <a:r>
              <a:rPr lang="en-US" sz="1800" b="0" i="0" u="none" strike="noStrike" dirty="0">
                <a:solidFill>
                  <a:srgbClr val="000000"/>
                </a:solidFill>
                <a:effectLst/>
                <a:latin typeface="Arial" panose="020B0604020202020204" pitchFamily="34" charset="0"/>
              </a:rPr>
              <a:t>:  Alicia Arellano</a:t>
            </a:r>
            <a:endParaRPr lang="en-US" b="0" dirty="0">
              <a:effectLst/>
            </a:endParaRPr>
          </a:p>
          <a:p>
            <a:pPr marL="0" indent="0" rtl="0">
              <a:spcBef>
                <a:spcPts val="0"/>
              </a:spcBef>
              <a:spcAft>
                <a:spcPts val="0"/>
              </a:spcAft>
              <a:buNone/>
            </a:pPr>
            <a:br>
              <a:rPr lang="en-US" b="0" dirty="0">
                <a:effectLst/>
              </a:rPr>
            </a:br>
            <a:r>
              <a:rPr lang="en-US" sz="1800" b="0" i="0" u="sng" dirty="0">
                <a:solidFill>
                  <a:srgbClr val="000000"/>
                </a:solidFill>
                <a:effectLst/>
                <a:latin typeface="Arial" panose="020B0604020202020204" pitchFamily="34" charset="0"/>
              </a:rPr>
              <a:t>Start Date of Class</a:t>
            </a:r>
            <a:r>
              <a:rPr lang="en-US" sz="1800" b="0" i="0" u="none" strike="noStrike" dirty="0">
                <a:solidFill>
                  <a:srgbClr val="000000"/>
                </a:solidFill>
                <a:effectLst/>
                <a:latin typeface="Arial" panose="020B0604020202020204" pitchFamily="34" charset="0"/>
              </a:rPr>
              <a:t>:  </a:t>
            </a:r>
            <a:r>
              <a:rPr lang="en-US" dirty="0">
                <a:solidFill>
                  <a:srgbClr val="000000"/>
                </a:solidFill>
                <a:latin typeface="Arial" panose="020B0604020202020204" pitchFamily="34" charset="0"/>
              </a:rPr>
              <a:t>10</a:t>
            </a:r>
            <a:r>
              <a:rPr lang="en-US" sz="1800" b="0" i="0" u="none" strike="noStrike" dirty="0">
                <a:solidFill>
                  <a:srgbClr val="000000"/>
                </a:solidFill>
                <a:effectLst/>
                <a:latin typeface="Arial" panose="020B0604020202020204" pitchFamily="34" charset="0"/>
              </a:rPr>
              <a:t>/23/23</a:t>
            </a:r>
            <a:br>
              <a:rPr lang="en-US" dirty="0"/>
            </a:br>
            <a:endParaRPr lang="en-US" dirty="0"/>
          </a:p>
        </p:txBody>
      </p:sp>
      <p:sp>
        <p:nvSpPr>
          <p:cNvPr id="7" name="Slide Number Placeholder 6">
            <a:extLst>
              <a:ext uri="{FF2B5EF4-FFF2-40B4-BE49-F238E27FC236}">
                <a16:creationId xmlns:a16="http://schemas.microsoft.com/office/drawing/2014/main" id="{0FE15907-6E7C-A0E6-A361-3877FB06FC34}"/>
              </a:ext>
            </a:extLst>
          </p:cNvPr>
          <p:cNvSpPr>
            <a:spLocks noGrp="1"/>
          </p:cNvSpPr>
          <p:nvPr>
            <p:ph type="sldNum" sz="quarter" idx="12"/>
          </p:nvPr>
        </p:nvSpPr>
        <p:spPr/>
        <p:txBody>
          <a:bodyPr/>
          <a:lstStyle/>
          <a:p>
            <a:fld id="{B9713C8C-8E70-45D5-AE59-23E60168254E}" type="slidenum">
              <a:rPr lang="en-US" smtClean="0"/>
              <a:t>62</a:t>
            </a:fld>
            <a:endParaRPr lang="en-US" dirty="0"/>
          </a:p>
        </p:txBody>
      </p:sp>
      <p:pic>
        <p:nvPicPr>
          <p:cNvPr id="1029" name="Picture 5" descr="A red and white logo with an apple&#10;&#10;Description automatically generated">
            <a:extLst>
              <a:ext uri="{FF2B5EF4-FFF2-40B4-BE49-F238E27FC236}">
                <a16:creationId xmlns:a16="http://schemas.microsoft.com/office/drawing/2014/main" id="{6C27A38D-D986-62C0-CEAC-ABD287E78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401568"/>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 qr code on a white background&#10;&#10;Description automatically generated">
            <a:extLst>
              <a:ext uri="{FF2B5EF4-FFF2-40B4-BE49-F238E27FC236}">
                <a16:creationId xmlns:a16="http://schemas.microsoft.com/office/drawing/2014/main" id="{6BE969B6-010A-EFDA-5754-ACF3C54F8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6" y="4111625"/>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5D00329-6FE7-1A85-767E-D73261D4E5EC}"/>
              </a:ext>
            </a:extLst>
          </p:cNvPr>
          <p:cNvSpPr txBox="1"/>
          <p:nvPr/>
        </p:nvSpPr>
        <p:spPr>
          <a:xfrm>
            <a:off x="4772026" y="5116140"/>
            <a:ext cx="7248939" cy="707886"/>
          </a:xfrm>
          <a:prstGeom prst="rect">
            <a:avLst/>
          </a:prstGeom>
          <a:noFill/>
        </p:spPr>
        <p:txBody>
          <a:bodyPr wrap="square">
            <a:spAutoFit/>
          </a:bodyPr>
          <a:lstStyle/>
          <a:p>
            <a:r>
              <a:rPr lang="en-US" sz="4000" b="1" i="0" u="none" strike="noStrike" dirty="0">
                <a:solidFill>
                  <a:srgbClr val="000000"/>
                </a:solidFill>
                <a:effectLst/>
                <a:latin typeface="Roboto Slab" pitchFamily="2" charset="0"/>
              </a:rPr>
              <a:t>PD Menu-Course Survey</a:t>
            </a:r>
            <a:endParaRPr lang="en-US" sz="4000" dirty="0"/>
          </a:p>
        </p:txBody>
      </p:sp>
    </p:spTree>
    <p:extLst>
      <p:ext uri="{BB962C8B-B14F-4D97-AF65-F5344CB8AC3E}">
        <p14:creationId xmlns:p14="http://schemas.microsoft.com/office/powerpoint/2010/main" val="19966173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9ED9-C3F1-B4AB-9923-90276F1234AE}"/>
              </a:ext>
            </a:extLst>
          </p:cNvPr>
          <p:cNvSpPr>
            <a:spLocks noGrp="1"/>
          </p:cNvSpPr>
          <p:nvPr>
            <p:ph type="title"/>
          </p:nvPr>
        </p:nvSpPr>
        <p:spPr/>
        <p:txBody>
          <a:bodyPr/>
          <a:lstStyle/>
          <a:p>
            <a:r>
              <a:rPr lang="en-US" dirty="0"/>
              <a:t>IMPORTANT REMINDERS</a:t>
            </a:r>
          </a:p>
        </p:txBody>
      </p:sp>
      <p:sp>
        <p:nvSpPr>
          <p:cNvPr id="3" name="Content Placeholder 2">
            <a:extLst>
              <a:ext uri="{FF2B5EF4-FFF2-40B4-BE49-F238E27FC236}">
                <a16:creationId xmlns:a16="http://schemas.microsoft.com/office/drawing/2014/main" id="{AC5A5873-7896-BEC3-4EEE-407FDE95174F}"/>
              </a:ext>
            </a:extLst>
          </p:cNvPr>
          <p:cNvSpPr>
            <a:spLocks noGrp="1"/>
          </p:cNvSpPr>
          <p:nvPr>
            <p:ph sz="half" idx="1"/>
          </p:nvPr>
        </p:nvSpPr>
        <p:spPr>
          <a:xfrm>
            <a:off x="838200" y="2355102"/>
            <a:ext cx="10677939" cy="3953107"/>
          </a:xfrm>
        </p:spPr>
        <p:txBody>
          <a:bodyPr>
            <a:normAutofit fontScale="92500" lnSpcReduction="20000"/>
          </a:bodyPr>
          <a:lstStyle/>
          <a:p>
            <a:r>
              <a:rPr lang="en-US" dirty="0"/>
              <a:t>$750 for 4 hours or $1,500 for 8 hours – payout in June after timesheet audit</a:t>
            </a:r>
          </a:p>
          <a:p>
            <a:pPr lvl="1"/>
            <a:r>
              <a:rPr lang="en-US" dirty="0"/>
              <a:t>No partial credit (i.e. for 2 or 6 hours)</a:t>
            </a:r>
          </a:p>
          <a:p>
            <a:r>
              <a:rPr lang="en-US" dirty="0"/>
              <a:t>Only classes with "PD Menu" in title count, no exceptions</a:t>
            </a:r>
          </a:p>
          <a:p>
            <a:r>
              <a:rPr lang="en-US" dirty="0"/>
              <a:t>May not repeat courses previously taken for PD Menu</a:t>
            </a:r>
          </a:p>
          <a:p>
            <a:r>
              <a:rPr lang="en-US" dirty="0"/>
              <a:t>Be mindful of audience of each course – i.e., 2nd grade cannot take a HS Science only course</a:t>
            </a:r>
          </a:p>
          <a:p>
            <a:r>
              <a:rPr lang="en-US" dirty="0"/>
              <a:t>All participants (4 or 8 hours) MUST complete 2-hour PD Menu-Required Course</a:t>
            </a:r>
          </a:p>
          <a:p>
            <a:pPr lvl="1"/>
            <a:r>
              <a:rPr lang="en-US" dirty="0"/>
              <a:t>Not eligible for stipend if missing requirement</a:t>
            </a:r>
          </a:p>
          <a:p>
            <a:r>
              <a:rPr lang="en-US" dirty="0"/>
              <a:t>One timesheet per participant – list all courses on one</a:t>
            </a:r>
          </a:p>
          <a:p>
            <a:r>
              <a:rPr lang="en-US" dirty="0"/>
              <a:t>All timesheets due </a:t>
            </a:r>
            <a:r>
              <a:rPr lang="en-US" b="1" u="sng" dirty="0"/>
              <a:t>APRIL 12, 2024</a:t>
            </a:r>
          </a:p>
          <a:p>
            <a:pPr lvl="1"/>
            <a:r>
              <a:rPr lang="en-US" dirty="0"/>
              <a:t>Scan to Jane Craig (</a:t>
            </a:r>
            <a:r>
              <a:rPr lang="en-US" dirty="0">
                <a:hlinkClick r:id="rId2"/>
              </a:rPr>
              <a:t>craig.jane@cusd80.com</a:t>
            </a:r>
            <a:r>
              <a:rPr lang="en-US" dirty="0"/>
              <a:t>)</a:t>
            </a:r>
          </a:p>
          <a:p>
            <a:pPr lvl="1"/>
            <a:r>
              <a:rPr lang="en-US" dirty="0"/>
              <a:t>Reach out to Jane if you do not receive confirmation within one week</a:t>
            </a:r>
          </a:p>
          <a:p>
            <a:pPr lvl="1"/>
            <a:r>
              <a:rPr lang="en-US" dirty="0"/>
              <a:t>Save copy of submission &amp; confirmation for your records</a:t>
            </a:r>
          </a:p>
          <a:p>
            <a:endParaRPr lang="en-US" dirty="0"/>
          </a:p>
        </p:txBody>
      </p:sp>
      <p:sp>
        <p:nvSpPr>
          <p:cNvPr id="7" name="Slide Number Placeholder 6">
            <a:extLst>
              <a:ext uri="{FF2B5EF4-FFF2-40B4-BE49-F238E27FC236}">
                <a16:creationId xmlns:a16="http://schemas.microsoft.com/office/drawing/2014/main" id="{1611C61F-F33D-F36E-B015-07A7F59D4642}"/>
              </a:ext>
            </a:extLst>
          </p:cNvPr>
          <p:cNvSpPr>
            <a:spLocks noGrp="1"/>
          </p:cNvSpPr>
          <p:nvPr>
            <p:ph type="sldNum" sz="quarter" idx="12"/>
          </p:nvPr>
        </p:nvSpPr>
        <p:spPr/>
        <p:txBody>
          <a:bodyPr/>
          <a:lstStyle/>
          <a:p>
            <a:fld id="{B9713C8C-8E70-45D5-AE59-23E60168254E}" type="slidenum">
              <a:rPr lang="en-US" smtClean="0"/>
              <a:t>63</a:t>
            </a:fld>
            <a:endParaRPr lang="en-US" dirty="0"/>
          </a:p>
        </p:txBody>
      </p:sp>
      <p:sp>
        <p:nvSpPr>
          <p:cNvPr id="9" name="TextBox 8">
            <a:extLst>
              <a:ext uri="{FF2B5EF4-FFF2-40B4-BE49-F238E27FC236}">
                <a16:creationId xmlns:a16="http://schemas.microsoft.com/office/drawing/2014/main" id="{A2F0932A-9F9C-259A-8A9A-2B81519585D4}"/>
              </a:ext>
            </a:extLst>
          </p:cNvPr>
          <p:cNvSpPr txBox="1"/>
          <p:nvPr/>
        </p:nvSpPr>
        <p:spPr>
          <a:xfrm>
            <a:off x="9236766" y="6123543"/>
            <a:ext cx="2117034" cy="369332"/>
          </a:xfrm>
          <a:prstGeom prst="rect">
            <a:avLst/>
          </a:prstGeom>
          <a:noFill/>
        </p:spPr>
        <p:txBody>
          <a:bodyPr wrap="square">
            <a:spAutoFit/>
          </a:bodyPr>
          <a:lstStyle/>
          <a:p>
            <a:r>
              <a:rPr lang="en-US" sz="1800" b="1" i="0" u="none" strike="noStrike" dirty="0">
                <a:solidFill>
                  <a:srgbClr val="000000"/>
                </a:solidFill>
                <a:effectLst/>
                <a:latin typeface="Roboto Slab" pitchFamily="2" charset="0"/>
              </a:rPr>
              <a:t>PD Menu 23-24</a:t>
            </a:r>
            <a:endParaRPr lang="en-US" dirty="0"/>
          </a:p>
        </p:txBody>
      </p:sp>
    </p:spTree>
    <p:extLst>
      <p:ext uri="{BB962C8B-B14F-4D97-AF65-F5344CB8AC3E}">
        <p14:creationId xmlns:p14="http://schemas.microsoft.com/office/powerpoint/2010/main" val="1608684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514AB6-9049-D657-2666-95368284E658}"/>
              </a:ext>
            </a:extLst>
          </p:cNvPr>
          <p:cNvSpPr txBox="1"/>
          <p:nvPr/>
        </p:nvSpPr>
        <p:spPr>
          <a:xfrm>
            <a:off x="5583948" y="487025"/>
            <a:ext cx="5968715" cy="5657297"/>
          </a:xfrm>
          <a:prstGeom prst="rect">
            <a:avLst/>
          </a:prstGeom>
          <a:noFill/>
        </p:spPr>
        <p:txBody>
          <a:bodyPr wrap="square">
            <a:spAutoFit/>
          </a:bodyPr>
          <a:lstStyle/>
          <a:p>
            <a:pPr marL="342900" marR="0" lvl="1" indent="-342900">
              <a:spcBef>
                <a:spcPts val="0"/>
              </a:spcBef>
              <a:spcAft>
                <a:spcPts val="0"/>
              </a:spcAft>
              <a:buSzPct val="100000"/>
              <a:buFont typeface="Arial" panose="020B0604020202020204" pitchFamily="34" charset="0"/>
              <a:buChar char="•"/>
              <a:tabLst>
                <a:tab pos="914400" algn="l"/>
              </a:tabLst>
            </a:pPr>
            <a:r>
              <a:rPr lang="en-US" sz="2400" dirty="0">
                <a:solidFill>
                  <a:schemeClr val="bg1"/>
                </a:solidFill>
                <a:effectLst/>
                <a:ea typeface="Times New Roman" panose="02020603050405020304" pitchFamily="18" charset="0"/>
              </a:rPr>
              <a:t>You will need to complete a timesheet with your total hours, making sure to list the title of the courses you took to fulfill </a:t>
            </a:r>
            <a:r>
              <a:rPr lang="en-US" sz="2400" dirty="0">
                <a:solidFill>
                  <a:schemeClr val="bg1"/>
                </a:solidFill>
                <a:ea typeface="Times New Roman" panose="02020603050405020304" pitchFamily="18" charset="0"/>
              </a:rPr>
              <a:t>your required</a:t>
            </a:r>
            <a:r>
              <a:rPr lang="en-US" sz="2400" dirty="0">
                <a:solidFill>
                  <a:schemeClr val="bg1"/>
                </a:solidFill>
                <a:effectLst/>
                <a:ea typeface="Times New Roman" panose="02020603050405020304" pitchFamily="18" charset="0"/>
              </a:rPr>
              <a:t> hours –</a:t>
            </a:r>
            <a:r>
              <a:rPr lang="en-US" sz="2400" dirty="0">
                <a:solidFill>
                  <a:schemeClr val="bg1"/>
                </a:solidFill>
                <a:effectLst/>
                <a:highlight>
                  <a:srgbClr val="FF00FF"/>
                </a:highlight>
                <a:ea typeface="Times New Roman" panose="02020603050405020304" pitchFamily="18" charset="0"/>
              </a:rPr>
              <a:t>one timesheet </a:t>
            </a:r>
            <a:r>
              <a:rPr lang="en-US" sz="2400" dirty="0">
                <a:solidFill>
                  <a:schemeClr val="bg1"/>
                </a:solidFill>
                <a:effectLst/>
                <a:ea typeface="Times New Roman" panose="02020603050405020304" pitchFamily="18" charset="0"/>
              </a:rPr>
              <a:t>per participant.</a:t>
            </a:r>
          </a:p>
          <a:p>
            <a:pPr marL="342900" marR="0" lvl="1" indent="-342900">
              <a:spcBef>
                <a:spcPts val="0"/>
              </a:spcBef>
              <a:spcAft>
                <a:spcPts val="0"/>
              </a:spcAft>
              <a:buSzPct val="100000"/>
              <a:buFont typeface="Arial" panose="020B0604020202020204" pitchFamily="34" charset="0"/>
              <a:buChar char="•"/>
              <a:tabLst>
                <a:tab pos="914400" algn="l"/>
              </a:tabLst>
            </a:pPr>
            <a:endParaRPr lang="en-US" sz="2400" dirty="0">
              <a:solidFill>
                <a:schemeClr val="bg1"/>
              </a:solidFill>
              <a:effectLst/>
              <a:ea typeface="Times New Roman" panose="02020603050405020304" pitchFamily="18" charset="0"/>
            </a:endParaRPr>
          </a:p>
          <a:p>
            <a:pPr marL="342900" marR="0" lvl="1" indent="-342900">
              <a:spcBef>
                <a:spcPts val="0"/>
              </a:spcBef>
              <a:spcAft>
                <a:spcPts val="0"/>
              </a:spcAft>
              <a:buSzPct val="100000"/>
              <a:buFont typeface="Arial" panose="020B0604020202020204" pitchFamily="34" charset="0"/>
              <a:buChar char="•"/>
              <a:tabLst>
                <a:tab pos="914400" algn="l"/>
              </a:tabLst>
            </a:pPr>
            <a:r>
              <a:rPr lang="en-US" sz="2400" dirty="0">
                <a:solidFill>
                  <a:schemeClr val="bg1"/>
                </a:solidFill>
                <a:effectLst/>
                <a:ea typeface="Times New Roman" panose="02020603050405020304" pitchFamily="18" charset="0"/>
              </a:rPr>
              <a:t>Please do not send multiple timesheets; you will receive a confirmation of receipt within one week. Filling out multiple timesheets could delay </a:t>
            </a:r>
            <a:r>
              <a:rPr lang="en-US" sz="2400" dirty="0">
                <a:solidFill>
                  <a:schemeClr val="bg1"/>
                </a:solidFill>
                <a:ea typeface="Times New Roman" panose="02020603050405020304" pitchFamily="18" charset="0"/>
              </a:rPr>
              <a:t>payment</a:t>
            </a:r>
            <a:r>
              <a:rPr lang="en-US" sz="2400" dirty="0">
                <a:solidFill>
                  <a:schemeClr val="bg1"/>
                </a:solidFill>
                <a:effectLst/>
                <a:ea typeface="Times New Roman" panose="02020603050405020304" pitchFamily="18" charset="0"/>
              </a:rPr>
              <a:t>.</a:t>
            </a:r>
          </a:p>
          <a:p>
            <a:pPr marL="285750" marR="0" lvl="1" indent="-285750">
              <a:spcBef>
                <a:spcPts val="0"/>
              </a:spcBef>
              <a:spcAft>
                <a:spcPts val="0"/>
              </a:spcAft>
              <a:buSzPts val="1000"/>
              <a:buFont typeface="Arial" panose="020B0604020202020204" pitchFamily="34" charset="0"/>
              <a:buChar char="•"/>
              <a:tabLst>
                <a:tab pos="914400" algn="l"/>
              </a:tabLst>
            </a:pPr>
            <a:endParaRPr lang="en-US" sz="2400" dirty="0">
              <a:solidFill>
                <a:schemeClr val="bg1"/>
              </a:solidFill>
              <a:ea typeface="Calibri" panose="020F0502020204030204" pitchFamily="34" charset="0"/>
            </a:endParaRPr>
          </a:p>
          <a:p>
            <a:pPr marL="342900" marR="0" lvl="1" indent="-342900">
              <a:spcBef>
                <a:spcPts val="0"/>
              </a:spcBef>
              <a:spcAft>
                <a:spcPts val="0"/>
              </a:spcAft>
              <a:buSzPct val="100000"/>
              <a:buFont typeface="Arial" panose="020B0604020202020204" pitchFamily="34" charset="0"/>
              <a:buChar char="•"/>
              <a:tabLst>
                <a:tab pos="914400" algn="l"/>
              </a:tabLst>
            </a:pPr>
            <a:r>
              <a:rPr lang="en-US" sz="2400" dirty="0">
                <a:solidFill>
                  <a:schemeClr val="bg1"/>
                </a:solidFill>
                <a:effectLst/>
                <a:ea typeface="Calibri" panose="020F0502020204030204" pitchFamily="34" charset="0"/>
              </a:rPr>
              <a:t>Refer to the email sent </a:t>
            </a:r>
            <a:r>
              <a:rPr lang="en-US" sz="2400" dirty="0">
                <a:solidFill>
                  <a:schemeClr val="bg1"/>
                </a:solidFill>
                <a:ea typeface="Calibri" panose="020F0502020204030204" pitchFamily="34" charset="0"/>
              </a:rPr>
              <a:t>9</a:t>
            </a:r>
            <a:r>
              <a:rPr lang="en-US" sz="2400" dirty="0">
                <a:solidFill>
                  <a:schemeClr val="bg1"/>
                </a:solidFill>
                <a:effectLst/>
                <a:ea typeface="Calibri" panose="020F0502020204030204" pitchFamily="34" charset="0"/>
              </a:rPr>
              <a:t>/1/23 for further instructions.</a:t>
            </a:r>
          </a:p>
        </p:txBody>
      </p:sp>
      <p:pic>
        <p:nvPicPr>
          <p:cNvPr id="4" name="Picture 3">
            <a:extLst>
              <a:ext uri="{FF2B5EF4-FFF2-40B4-BE49-F238E27FC236}">
                <a16:creationId xmlns:a16="http://schemas.microsoft.com/office/drawing/2014/main" id="{5CF2511F-4205-D0AD-43EC-E4CD6B605697}"/>
              </a:ext>
            </a:extLst>
          </p:cNvPr>
          <p:cNvPicPr>
            <a:picLocks noChangeAspect="1"/>
          </p:cNvPicPr>
          <p:nvPr/>
        </p:nvPicPr>
        <p:blipFill>
          <a:blip r:embed="rId2"/>
          <a:stretch>
            <a:fillRect/>
          </a:stretch>
        </p:blipFill>
        <p:spPr>
          <a:xfrm>
            <a:off x="328361" y="302729"/>
            <a:ext cx="5177060" cy="6311758"/>
          </a:xfrm>
          <a:prstGeom prst="rect">
            <a:avLst/>
          </a:prstGeom>
        </p:spPr>
      </p:pic>
      <p:sp>
        <p:nvSpPr>
          <p:cNvPr id="5" name="Rectangle 4">
            <a:extLst>
              <a:ext uri="{FF2B5EF4-FFF2-40B4-BE49-F238E27FC236}">
                <a16:creationId xmlns:a16="http://schemas.microsoft.com/office/drawing/2014/main" id="{A30BE39F-8E3D-28BF-993D-4E96011DF072}"/>
              </a:ext>
            </a:extLst>
          </p:cNvPr>
          <p:cNvSpPr/>
          <p:nvPr/>
        </p:nvSpPr>
        <p:spPr>
          <a:xfrm rot="20564952">
            <a:off x="2083875" y="1921128"/>
            <a:ext cx="3698448" cy="584775"/>
          </a:xfrm>
          <a:prstGeom prst="rect">
            <a:avLst/>
          </a:prstGeom>
          <a:solidFill>
            <a:schemeClr val="accent1">
              <a:lumMod val="40000"/>
              <a:lumOff val="60000"/>
            </a:schemeClr>
          </a:solid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Due April 12, 2024</a:t>
            </a:r>
          </a:p>
        </p:txBody>
      </p:sp>
    </p:spTree>
    <p:extLst>
      <p:ext uri="{BB962C8B-B14F-4D97-AF65-F5344CB8AC3E}">
        <p14:creationId xmlns:p14="http://schemas.microsoft.com/office/powerpoint/2010/main" val="1527622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A208-AB7C-F409-D508-AC8D742EC416}"/>
              </a:ext>
            </a:extLst>
          </p:cNvPr>
          <p:cNvSpPr>
            <a:spLocks noGrp="1"/>
          </p:cNvSpPr>
          <p:nvPr>
            <p:ph type="title"/>
          </p:nvPr>
        </p:nvSpPr>
        <p:spPr/>
        <p:txBody>
          <a:bodyPr/>
          <a:lstStyle/>
          <a:p>
            <a:pPr algn="ctr"/>
            <a:r>
              <a:rPr lang="en-US" dirty="0"/>
              <a:t>THANK YOU</a:t>
            </a:r>
          </a:p>
        </p:txBody>
      </p:sp>
      <p:sp>
        <p:nvSpPr>
          <p:cNvPr id="4" name="Text Placeholder 3">
            <a:extLst>
              <a:ext uri="{FF2B5EF4-FFF2-40B4-BE49-F238E27FC236}">
                <a16:creationId xmlns:a16="http://schemas.microsoft.com/office/drawing/2014/main" id="{A151A8B5-CCC2-D700-2AAE-F0384A882690}"/>
              </a:ext>
            </a:extLst>
          </p:cNvPr>
          <p:cNvSpPr>
            <a:spLocks noGrp="1"/>
          </p:cNvSpPr>
          <p:nvPr>
            <p:ph type="body" sz="half" idx="2"/>
          </p:nvPr>
        </p:nvSpPr>
        <p:spPr/>
        <p:txBody>
          <a:bodyPr vert="horz" lIns="91440" tIns="45720" rIns="91440" bIns="45720" rtlCol="0" anchor="t">
            <a:normAutofit/>
          </a:bodyPr>
          <a:lstStyle/>
          <a:p>
            <a:pPr algn="ctr"/>
            <a:r>
              <a:rPr lang="en-US" dirty="0"/>
              <a:t>LEAVE ADDITIONAL QUESTIONS OR FEEDBACK ON YOUR TABLE</a:t>
            </a:r>
          </a:p>
        </p:txBody>
      </p:sp>
      <p:pic>
        <p:nvPicPr>
          <p:cNvPr id="11" name="Picture 10">
            <a:extLst>
              <a:ext uri="{FF2B5EF4-FFF2-40B4-BE49-F238E27FC236}">
                <a16:creationId xmlns:a16="http://schemas.microsoft.com/office/drawing/2014/main" id="{B6E1EF48-3AAD-E59B-37AA-99569EC1EE62}"/>
              </a:ext>
            </a:extLst>
          </p:cNvPr>
          <p:cNvPicPr>
            <a:picLocks noChangeAspect="1"/>
          </p:cNvPicPr>
          <p:nvPr/>
        </p:nvPicPr>
        <p:blipFill>
          <a:blip r:embed="rId2"/>
          <a:stretch>
            <a:fillRect/>
          </a:stretch>
        </p:blipFill>
        <p:spPr>
          <a:xfrm>
            <a:off x="2764493" y="222546"/>
            <a:ext cx="6663013" cy="4070018"/>
          </a:xfrm>
          <a:prstGeom prst="rect">
            <a:avLst/>
          </a:prstGeom>
        </p:spPr>
      </p:pic>
    </p:spTree>
    <p:extLst>
      <p:ext uri="{BB962C8B-B14F-4D97-AF65-F5344CB8AC3E}">
        <p14:creationId xmlns:p14="http://schemas.microsoft.com/office/powerpoint/2010/main" val="41635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4340" y="1268782"/>
            <a:ext cx="5679055" cy="3468416"/>
          </a:xfrm>
          <a:prstGeom prst="rect">
            <a:avLst/>
          </a:prstGeom>
        </p:spPr>
      </p:pic>
      <p:sp>
        <p:nvSpPr>
          <p:cNvPr id="8" name="TextBox 7"/>
          <p:cNvSpPr txBox="1"/>
          <p:nvPr/>
        </p:nvSpPr>
        <p:spPr>
          <a:xfrm>
            <a:off x="6616260" y="3799790"/>
            <a:ext cx="4135823" cy="923330"/>
          </a:xfrm>
          <a:prstGeom prst="rect">
            <a:avLst/>
          </a:prstGeom>
          <a:noFill/>
          <a:ln w="19050">
            <a:solidFill>
              <a:schemeClr val="accent3"/>
            </a:solidFill>
          </a:ln>
        </p:spPr>
        <p:txBody>
          <a:bodyPr wrap="square" lIns="91440" tIns="45720" rIns="91440" bIns="45720" rtlCol="0" anchor="t">
            <a:spAutoFit/>
          </a:bodyPr>
          <a:lstStyle/>
          <a:p>
            <a:r>
              <a:rPr lang="en-US" dirty="0">
                <a:solidFill>
                  <a:schemeClr val="accent3"/>
                </a:solidFill>
              </a:rPr>
              <a:t>If a meeting notice is linked, contact details can be selected to display on the printed coversheet</a:t>
            </a:r>
          </a:p>
        </p:txBody>
      </p:sp>
      <p:sp>
        <p:nvSpPr>
          <p:cNvPr id="9" name="Oval 8"/>
          <p:cNvSpPr/>
          <p:nvPr/>
        </p:nvSpPr>
        <p:spPr>
          <a:xfrm>
            <a:off x="544340" y="3977359"/>
            <a:ext cx="5083557" cy="315311"/>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81048" y="4292670"/>
            <a:ext cx="2490952" cy="27554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14149" y="5132034"/>
            <a:ext cx="4135823" cy="923330"/>
          </a:xfrm>
          <a:prstGeom prst="rect">
            <a:avLst/>
          </a:prstGeom>
          <a:noFill/>
          <a:ln w="19050">
            <a:solidFill>
              <a:schemeClr val="accent4"/>
            </a:solidFill>
          </a:ln>
        </p:spPr>
        <p:txBody>
          <a:bodyPr wrap="square" lIns="91440" tIns="45720" rIns="91440" bIns="45720" rtlCol="0" anchor="t">
            <a:spAutoFit/>
          </a:bodyPr>
          <a:lstStyle/>
          <a:p>
            <a:r>
              <a:rPr lang="en-US" dirty="0">
                <a:solidFill>
                  <a:schemeClr val="accent4"/>
                </a:solidFill>
              </a:rPr>
              <a:t>A PWN for Initial Referral is required when a student is referred for an INITIAL evaluation [§300.503(a)]</a:t>
            </a:r>
          </a:p>
        </p:txBody>
      </p:sp>
      <p:sp>
        <p:nvSpPr>
          <p:cNvPr id="12" name="Oval 11"/>
          <p:cNvSpPr/>
          <p:nvPr/>
        </p:nvSpPr>
        <p:spPr>
          <a:xfrm>
            <a:off x="717090" y="1212522"/>
            <a:ext cx="5221997" cy="153943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51242" y="1359552"/>
            <a:ext cx="4100841" cy="2031325"/>
          </a:xfrm>
          <a:prstGeom prst="rect">
            <a:avLst/>
          </a:prstGeom>
          <a:noFill/>
          <a:ln w="19050">
            <a:solidFill>
              <a:schemeClr val="accent6">
                <a:lumMod val="75000"/>
              </a:schemeClr>
            </a:solidFill>
          </a:ln>
        </p:spPr>
        <p:txBody>
          <a:bodyPr wrap="square" rtlCol="0">
            <a:spAutoFit/>
          </a:bodyPr>
          <a:lstStyle/>
          <a:p>
            <a:r>
              <a:rPr lang="en-US" dirty="0">
                <a:solidFill>
                  <a:schemeClr val="accent6">
                    <a:lumMod val="75000"/>
                  </a:schemeClr>
                </a:solidFill>
              </a:rPr>
              <a:t>Hearing, vision, and language data may be loaded from the </a:t>
            </a:r>
            <a:r>
              <a:rPr lang="en-US" i="1" dirty="0">
                <a:solidFill>
                  <a:schemeClr val="accent6">
                    <a:lumMod val="75000"/>
                  </a:schemeClr>
                </a:solidFill>
              </a:rPr>
              <a:t>Student Profile</a:t>
            </a:r>
            <a:r>
              <a:rPr lang="en-US" dirty="0">
                <a:solidFill>
                  <a:schemeClr val="accent6">
                    <a:lumMod val="75000"/>
                  </a:schemeClr>
                </a:solidFill>
              </a:rPr>
              <a:t> page or entered manually.</a:t>
            </a:r>
          </a:p>
          <a:p>
            <a:endParaRPr lang="en-US" dirty="0">
              <a:solidFill>
                <a:schemeClr val="accent6">
                  <a:lumMod val="75000"/>
                </a:schemeClr>
              </a:solidFill>
            </a:endParaRPr>
          </a:p>
          <a:p>
            <a:r>
              <a:rPr lang="en-US" dirty="0">
                <a:solidFill>
                  <a:schemeClr val="accent6">
                    <a:lumMod val="75000"/>
                  </a:schemeClr>
                </a:solidFill>
              </a:rPr>
              <a:t>Language information from the PHLOTE form is required.</a:t>
            </a:r>
          </a:p>
        </p:txBody>
      </p:sp>
      <p:sp>
        <p:nvSpPr>
          <p:cNvPr id="15" name="Title 1"/>
          <p:cNvSpPr>
            <a:spLocks noGrp="1"/>
          </p:cNvSpPr>
          <p:nvPr>
            <p:ph type="title"/>
          </p:nvPr>
        </p:nvSpPr>
        <p:spPr>
          <a:xfrm>
            <a:off x="850153" y="374069"/>
            <a:ext cx="8761413" cy="706964"/>
          </a:xfrm>
        </p:spPr>
        <p:txBody>
          <a:bodyPr/>
          <a:lstStyle/>
          <a:p>
            <a:r>
              <a:rPr lang="en-US" dirty="0"/>
              <a:t>Coversheet (E1)</a:t>
            </a:r>
          </a:p>
        </p:txBody>
      </p:sp>
      <p:sp>
        <p:nvSpPr>
          <p:cNvPr id="3" name="TextBox 2"/>
          <p:cNvSpPr txBox="1"/>
          <p:nvPr/>
        </p:nvSpPr>
        <p:spPr>
          <a:xfrm>
            <a:off x="544340" y="5039275"/>
            <a:ext cx="5679055" cy="923330"/>
          </a:xfrm>
          <a:prstGeom prst="rect">
            <a:avLst/>
          </a:prstGeom>
          <a:noFill/>
          <a:ln>
            <a:solidFill>
              <a:schemeClr val="accent4">
                <a:lumMod val="20000"/>
                <a:lumOff val="80000"/>
              </a:schemeClr>
            </a:solidFill>
          </a:ln>
        </p:spPr>
        <p:txBody>
          <a:bodyPr wrap="square" rtlCol="0">
            <a:spAutoFit/>
          </a:bodyPr>
          <a:lstStyle/>
          <a:p>
            <a:r>
              <a:rPr lang="en-US" dirty="0">
                <a:solidFill>
                  <a:schemeClr val="accent4">
                    <a:lumMod val="20000"/>
                    <a:lumOff val="80000"/>
                  </a:schemeClr>
                </a:solidFill>
              </a:rPr>
              <a:t>Remember:  For a parent request for evaluation, an initial referral PWN is still required, and must be completed </a:t>
            </a:r>
            <a:r>
              <a:rPr lang="en-US" b="1" dirty="0">
                <a:solidFill>
                  <a:schemeClr val="accent4">
                    <a:lumMod val="20000"/>
                    <a:lumOff val="80000"/>
                  </a:schemeClr>
                </a:solidFill>
              </a:rPr>
              <a:t>before</a:t>
            </a:r>
            <a:r>
              <a:rPr lang="en-US" dirty="0">
                <a:solidFill>
                  <a:schemeClr val="accent4">
                    <a:lumMod val="20000"/>
                    <a:lumOff val="80000"/>
                  </a:schemeClr>
                </a:solidFill>
              </a:rPr>
              <a:t> the MET convenes </a:t>
            </a:r>
          </a:p>
        </p:txBody>
      </p:sp>
    </p:spTree>
    <p:extLst>
      <p:ext uri="{BB962C8B-B14F-4D97-AF65-F5344CB8AC3E}">
        <p14:creationId xmlns:p14="http://schemas.microsoft.com/office/powerpoint/2010/main" val="381451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Referrals</a:t>
            </a:r>
          </a:p>
        </p:txBody>
      </p:sp>
      <p:sp>
        <p:nvSpPr>
          <p:cNvPr id="3" name="Content Placeholder 2"/>
          <p:cNvSpPr>
            <a:spLocks noGrp="1"/>
          </p:cNvSpPr>
          <p:nvPr>
            <p:ph idx="1"/>
          </p:nvPr>
        </p:nvSpPr>
        <p:spPr>
          <a:xfrm>
            <a:off x="1154955" y="2603500"/>
            <a:ext cx="7888684" cy="2393926"/>
          </a:xfrm>
        </p:spPr>
        <p:txBody>
          <a:bodyPr>
            <a:normAutofit/>
          </a:bodyPr>
          <a:lstStyle/>
          <a:p>
            <a:r>
              <a:rPr lang="en-US" dirty="0"/>
              <a:t>Begin with a review of existing data</a:t>
            </a:r>
          </a:p>
          <a:p>
            <a:pPr lvl="1"/>
            <a:r>
              <a:rPr lang="en-US" dirty="0"/>
              <a:t>Evaluations and information </a:t>
            </a:r>
            <a:r>
              <a:rPr lang="en-US" b="1" dirty="0"/>
              <a:t>provided by the </a:t>
            </a:r>
            <a:r>
              <a:rPr lang="en-US" b="1" dirty="0">
                <a:solidFill>
                  <a:schemeClr val="accent3"/>
                </a:solidFill>
              </a:rPr>
              <a:t>parents</a:t>
            </a:r>
            <a:r>
              <a:rPr lang="en-US" b="1" dirty="0"/>
              <a:t> </a:t>
            </a:r>
            <a:r>
              <a:rPr lang="en-US" dirty="0"/>
              <a:t>of the child</a:t>
            </a:r>
          </a:p>
          <a:p>
            <a:pPr lvl="1"/>
            <a:r>
              <a:rPr lang="en-US" b="1" dirty="0">
                <a:solidFill>
                  <a:schemeClr val="accent3"/>
                </a:solidFill>
              </a:rPr>
              <a:t>Current</a:t>
            </a:r>
            <a:r>
              <a:rPr lang="en-US" dirty="0"/>
              <a:t> classroom-based, local, or state assessments, and classroom-based observations</a:t>
            </a:r>
          </a:p>
          <a:p>
            <a:pPr lvl="1"/>
            <a:r>
              <a:rPr lang="en-US" b="1" dirty="0">
                <a:solidFill>
                  <a:schemeClr val="accent3"/>
                </a:solidFill>
              </a:rPr>
              <a:t>Observations</a:t>
            </a:r>
            <a:r>
              <a:rPr lang="en-US" dirty="0"/>
              <a:t> by teachers and related services providers</a:t>
            </a:r>
          </a:p>
          <a:p>
            <a:pPr lvl="1"/>
            <a:r>
              <a:rPr lang="en-US" b="1" dirty="0">
                <a:solidFill>
                  <a:schemeClr val="accent3"/>
                </a:solidFill>
              </a:rPr>
              <a:t>Information</a:t>
            </a:r>
            <a:r>
              <a:rPr lang="en-US" dirty="0"/>
              <a:t> from outside providers, homeschool providers, medical professionals</a:t>
            </a:r>
          </a:p>
        </p:txBody>
      </p:sp>
      <p:sp>
        <p:nvSpPr>
          <p:cNvPr id="5" name="Rectangle 4"/>
          <p:cNvSpPr/>
          <p:nvPr/>
        </p:nvSpPr>
        <p:spPr>
          <a:xfrm>
            <a:off x="3170807" y="5151537"/>
            <a:ext cx="4241089" cy="923330"/>
          </a:xfrm>
          <a:prstGeom prst="rect">
            <a:avLst/>
          </a:prstGeom>
        </p:spPr>
        <p:txBody>
          <a:bodyPr wrap="square">
            <a:spAutoFit/>
          </a:bodyPr>
          <a:lstStyle/>
          <a:p>
            <a:r>
              <a:rPr lang="en-US" dirty="0">
                <a:solidFill>
                  <a:srgbClr val="000000"/>
                </a:solidFill>
                <a:latin typeface="Calibri" panose="020F0502020204030204" pitchFamily="34" charset="0"/>
              </a:rPr>
              <a:t>All of this information is collected </a:t>
            </a:r>
            <a:r>
              <a:rPr lang="en-US" b="1" u="sng" dirty="0">
                <a:solidFill>
                  <a:schemeClr val="accent3"/>
                </a:solidFill>
                <a:latin typeface="Calibri" panose="020F0502020204030204" pitchFamily="34" charset="0"/>
              </a:rPr>
              <a:t>before</a:t>
            </a:r>
            <a:r>
              <a:rPr lang="en-US" dirty="0">
                <a:solidFill>
                  <a:srgbClr val="000000"/>
                </a:solidFill>
                <a:latin typeface="Calibri" panose="020F0502020204030204" pitchFamily="34" charset="0"/>
              </a:rPr>
              <a:t> the decision of the need for additional data  	</a:t>
            </a:r>
          </a:p>
        </p:txBody>
      </p:sp>
      <p:sp>
        <p:nvSpPr>
          <p:cNvPr id="6" name="Rectangle 5"/>
          <p:cNvSpPr/>
          <p:nvPr/>
        </p:nvSpPr>
        <p:spPr>
          <a:xfrm>
            <a:off x="9490972" y="6105868"/>
            <a:ext cx="2329484" cy="246221"/>
          </a:xfrm>
          <a:prstGeom prst="rect">
            <a:avLst/>
          </a:prstGeom>
        </p:spPr>
        <p:txBody>
          <a:bodyPr wrap="none">
            <a:spAutoFit/>
          </a:bodyPr>
          <a:lstStyle/>
          <a:p>
            <a:r>
              <a:rPr lang="en-US" sz="1000" dirty="0">
                <a:solidFill>
                  <a:srgbClr val="000000"/>
                </a:solidFill>
                <a:latin typeface="Calibri" panose="020F0502020204030204" pitchFamily="34" charset="0"/>
              </a:rPr>
              <a:t>§300.305(a)(1)(</a:t>
            </a:r>
            <a:r>
              <a:rPr lang="en-US" sz="1000" dirty="0" err="1">
                <a:solidFill>
                  <a:srgbClr val="000000"/>
                </a:solidFill>
                <a:latin typeface="Calibri" panose="020F0502020204030204" pitchFamily="34" charset="0"/>
              </a:rPr>
              <a:t>i</a:t>
            </a:r>
            <a:r>
              <a:rPr lang="en-US" sz="1000" dirty="0">
                <a:solidFill>
                  <a:srgbClr val="000000"/>
                </a:solidFill>
                <a:latin typeface="Calibri" panose="020F0502020204030204" pitchFamily="34" charset="0"/>
              </a:rPr>
              <a:t>) &amp; ADE </a:t>
            </a:r>
            <a:r>
              <a:rPr lang="en-US" sz="1000" dirty="0" err="1">
                <a:solidFill>
                  <a:srgbClr val="000000"/>
                </a:solidFill>
                <a:latin typeface="Calibri" panose="020F0502020204030204" pitchFamily="34" charset="0"/>
              </a:rPr>
              <a:t>Guidesteps</a:t>
            </a:r>
            <a:r>
              <a:rPr lang="en-US" sz="1000" dirty="0">
                <a:solidFill>
                  <a:srgbClr val="000000"/>
                </a:solidFill>
                <a:latin typeface="Calibri" panose="020F0502020204030204" pitchFamily="34" charset="0"/>
              </a:rPr>
              <a:t> II.A.2</a:t>
            </a:r>
          </a:p>
        </p:txBody>
      </p:sp>
      <p:sp>
        <p:nvSpPr>
          <p:cNvPr id="7" name="Rectangle 6"/>
          <p:cNvSpPr/>
          <p:nvPr/>
        </p:nvSpPr>
        <p:spPr>
          <a:xfrm rot="20732152">
            <a:off x="6291808" y="865485"/>
            <a:ext cx="2040943"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MET 1</a:t>
            </a:r>
          </a:p>
        </p:txBody>
      </p:sp>
      <p:sp>
        <p:nvSpPr>
          <p:cNvPr id="8" name="Rectangle 7"/>
          <p:cNvSpPr/>
          <p:nvPr/>
        </p:nvSpPr>
        <p:spPr>
          <a:xfrm rot="1112987">
            <a:off x="1418040" y="5213273"/>
            <a:ext cx="1673856"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ROED</a:t>
            </a:r>
          </a:p>
        </p:txBody>
      </p:sp>
      <p:pic>
        <p:nvPicPr>
          <p:cNvPr id="10" name="Picture 9" descr="A picture containing logo&#10;&#10;Description automatically generated">
            <a:extLst>
              <a:ext uri="{FF2B5EF4-FFF2-40B4-BE49-F238E27FC236}">
                <a16:creationId xmlns:a16="http://schemas.microsoft.com/office/drawing/2014/main" id="{C55DA134-8C07-D7B0-7EB8-3EB56DF5E999}"/>
              </a:ext>
            </a:extLst>
          </p:cNvPr>
          <p:cNvPicPr>
            <a:picLocks noChangeAspect="1"/>
          </p:cNvPicPr>
          <p:nvPr/>
        </p:nvPicPr>
        <p:blipFill>
          <a:blip r:embed="rId2">
            <a:clrChange>
              <a:clrFrom>
                <a:srgbClr val="FFFFFF"/>
              </a:clrFrom>
              <a:clrTo>
                <a:srgbClr val="FFFFFF">
                  <a:alpha val="0"/>
                </a:srgbClr>
              </a:clrTo>
            </a:clrChange>
            <a:extLst>
              <a:ext uri="{837473B0-CC2E-450A-ABE3-18F120FF3D39}">
                <a1611:picAttrSrcUrl xmlns:a1611="http://schemas.microsoft.com/office/drawing/2016/11/main" r:id="rId3"/>
              </a:ext>
            </a:extLst>
          </a:blip>
          <a:stretch>
            <a:fillRect/>
          </a:stretch>
        </p:blipFill>
        <p:spPr>
          <a:xfrm>
            <a:off x="7772161" y="3528684"/>
            <a:ext cx="3956259" cy="2322375"/>
          </a:xfrm>
          <a:prstGeom prst="rect">
            <a:avLst/>
          </a:prstGeom>
        </p:spPr>
      </p:pic>
    </p:spTree>
    <p:extLst>
      <p:ext uri="{BB962C8B-B14F-4D97-AF65-F5344CB8AC3E}">
        <p14:creationId xmlns:p14="http://schemas.microsoft.com/office/powerpoint/2010/main" val="76879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8183" y="1090501"/>
            <a:ext cx="5643624" cy="5173954"/>
          </a:xfrm>
          <a:prstGeom prst="rect">
            <a:avLst/>
          </a:prstGeom>
        </p:spPr>
      </p:pic>
      <p:sp>
        <p:nvSpPr>
          <p:cNvPr id="8" name="TextBox 7"/>
          <p:cNvSpPr txBox="1"/>
          <p:nvPr/>
        </p:nvSpPr>
        <p:spPr>
          <a:xfrm>
            <a:off x="6563942" y="1393399"/>
            <a:ext cx="4135823" cy="1200329"/>
          </a:xfrm>
          <a:prstGeom prst="rect">
            <a:avLst/>
          </a:prstGeom>
          <a:noFill/>
          <a:ln w="19050">
            <a:solidFill>
              <a:schemeClr val="accent3"/>
            </a:solidFill>
          </a:ln>
        </p:spPr>
        <p:txBody>
          <a:bodyPr wrap="square" rtlCol="0">
            <a:spAutoFit/>
          </a:bodyPr>
          <a:lstStyle/>
          <a:p>
            <a:r>
              <a:rPr lang="en-US" b="1" dirty="0">
                <a:solidFill>
                  <a:schemeClr val="accent3"/>
                </a:solidFill>
              </a:rPr>
              <a:t>A: </a:t>
            </a:r>
            <a:r>
              <a:rPr lang="en-US" dirty="0">
                <a:solidFill>
                  <a:schemeClr val="accent3"/>
                </a:solidFill>
              </a:rPr>
              <a:t>This information must include </a:t>
            </a:r>
            <a:r>
              <a:rPr lang="en-US" b="1" u="sng" dirty="0">
                <a:solidFill>
                  <a:schemeClr val="accent3"/>
                </a:solidFill>
              </a:rPr>
              <a:t>CURRENT</a:t>
            </a:r>
            <a:r>
              <a:rPr lang="en-US" dirty="0">
                <a:solidFill>
                  <a:schemeClr val="accent3"/>
                </a:solidFill>
              </a:rPr>
              <a:t> information provided by parents, not only a review of the student’s history</a:t>
            </a:r>
          </a:p>
        </p:txBody>
      </p:sp>
      <p:sp>
        <p:nvSpPr>
          <p:cNvPr id="9" name="Oval 8"/>
          <p:cNvSpPr/>
          <p:nvPr/>
        </p:nvSpPr>
        <p:spPr>
          <a:xfrm>
            <a:off x="448965" y="1652849"/>
            <a:ext cx="5732842" cy="982775"/>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195035" y="6386214"/>
            <a:ext cx="1412984" cy="246221"/>
          </a:xfrm>
          <a:prstGeom prst="rect">
            <a:avLst/>
          </a:prstGeom>
          <a:noFill/>
        </p:spPr>
        <p:txBody>
          <a:bodyPr wrap="square" rtlCol="0">
            <a:spAutoFit/>
          </a:bodyPr>
          <a:lstStyle/>
          <a:p>
            <a:r>
              <a:rPr lang="en-US" sz="1000" dirty="0"/>
              <a:t>§300.305(a)(1)(</a:t>
            </a:r>
            <a:r>
              <a:rPr lang="en-US" sz="1000" dirty="0" err="1"/>
              <a:t>i</a:t>
            </a:r>
            <a:r>
              <a:rPr lang="en-US" sz="1000" dirty="0"/>
              <a:t>)</a:t>
            </a:r>
          </a:p>
        </p:txBody>
      </p:sp>
      <p:sp>
        <p:nvSpPr>
          <p:cNvPr id="15" name="Title 1"/>
          <p:cNvSpPr>
            <a:spLocks noGrp="1"/>
          </p:cNvSpPr>
          <p:nvPr>
            <p:ph type="title"/>
          </p:nvPr>
        </p:nvSpPr>
        <p:spPr>
          <a:xfrm>
            <a:off x="850153" y="374069"/>
            <a:ext cx="8761413" cy="706964"/>
          </a:xfrm>
        </p:spPr>
        <p:txBody>
          <a:bodyPr/>
          <a:lstStyle/>
          <a:p>
            <a:r>
              <a:rPr lang="en-US" dirty="0"/>
              <a:t>Background (E2)</a:t>
            </a:r>
          </a:p>
        </p:txBody>
      </p:sp>
      <p:cxnSp>
        <p:nvCxnSpPr>
          <p:cNvPr id="5" name="Straight Arrow Connector 4"/>
          <p:cNvCxnSpPr>
            <a:cxnSpLocks/>
          </p:cNvCxnSpPr>
          <p:nvPr/>
        </p:nvCxnSpPr>
        <p:spPr>
          <a:xfrm>
            <a:off x="5830645" y="2334409"/>
            <a:ext cx="1105414" cy="571685"/>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BC3AE34-FDFD-EC6D-9C8B-252A177C8CCB}"/>
              </a:ext>
            </a:extLst>
          </p:cNvPr>
          <p:cNvPicPr>
            <a:picLocks noChangeAspect="1"/>
          </p:cNvPicPr>
          <p:nvPr/>
        </p:nvPicPr>
        <p:blipFill>
          <a:blip r:embed="rId3"/>
          <a:stretch>
            <a:fillRect/>
          </a:stretch>
        </p:blipFill>
        <p:spPr>
          <a:xfrm>
            <a:off x="5124777" y="3080328"/>
            <a:ext cx="6905625" cy="2390775"/>
          </a:xfrm>
          <a:prstGeom prst="rect">
            <a:avLst/>
          </a:prstGeom>
          <a:ln w="28575">
            <a:solidFill>
              <a:schemeClr val="accent3"/>
            </a:solidFill>
          </a:ln>
        </p:spPr>
      </p:pic>
    </p:spTree>
    <p:extLst>
      <p:ext uri="{BB962C8B-B14F-4D97-AF65-F5344CB8AC3E}">
        <p14:creationId xmlns:p14="http://schemas.microsoft.com/office/powerpoint/2010/main" val="1006243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7A9596B9F4334E90FD1055CAAD266E" ma:contentTypeVersion="13" ma:contentTypeDescription="Create a new document." ma:contentTypeScope="" ma:versionID="0c64ddb9882b02965bced3fe7f0b5436">
  <xsd:schema xmlns:xsd="http://www.w3.org/2001/XMLSchema" xmlns:xs="http://www.w3.org/2001/XMLSchema" xmlns:p="http://schemas.microsoft.com/office/2006/metadata/properties" xmlns:ns3="a315480c-c300-4866-b02b-14f7333200b9" xmlns:ns4="db580473-a3f8-47e9-aa20-0a927044ca80" targetNamespace="http://schemas.microsoft.com/office/2006/metadata/properties" ma:root="true" ma:fieldsID="e9065fcf0c1823ee9b16b0a113187de3" ns3:_="" ns4:_="">
    <xsd:import namespace="a315480c-c300-4866-b02b-14f7333200b9"/>
    <xsd:import namespace="db580473-a3f8-47e9-aa20-0a927044ca8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EventHashCode" minOccurs="0"/>
                <xsd:element ref="ns4:MediaServiceGenerationTime" minOccurs="0"/>
                <xsd:element ref="ns4:MediaServiceDateTaken"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15480c-c300-4866-b02b-14f7333200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580473-a3f8-47e9-aa20-0a927044ca8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A561B4-64C8-4AF3-89E1-2E0F11942792}">
  <ds:schemaRefs>
    <ds:schemaRef ds:uri="http://schemas.microsoft.com/sharepoint/v3/contenttype/forms"/>
  </ds:schemaRefs>
</ds:datastoreItem>
</file>

<file path=customXml/itemProps2.xml><?xml version="1.0" encoding="utf-8"?>
<ds:datastoreItem xmlns:ds="http://schemas.openxmlformats.org/officeDocument/2006/customXml" ds:itemID="{CD58340B-6CAB-4CAA-8F4C-D90EAF5EA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15480c-c300-4866-b02b-14f7333200b9"/>
    <ds:schemaRef ds:uri="db580473-a3f8-47e9-aa20-0a927044c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E098BB-CF35-4DF5-B9EA-BADF655CB357}">
  <ds:schemaRefs>
    <ds:schemaRef ds:uri="http://purl.org/dc/elements/1.1/"/>
    <ds:schemaRef ds:uri="a315480c-c300-4866-b02b-14f7333200b9"/>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db580473-a3f8-47e9-aa20-0a927044ca80"/>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2141</TotalTime>
  <Words>3703</Words>
  <Application>Microsoft Office PowerPoint</Application>
  <PresentationFormat>Widescreen</PresentationFormat>
  <Paragraphs>392</Paragraphs>
  <Slides>65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Arial</vt:lpstr>
      <vt:lpstr>Calibri</vt:lpstr>
      <vt:lpstr>Century Gothic</vt:lpstr>
      <vt:lpstr>Chivo</vt:lpstr>
      <vt:lpstr>Gabriola</vt:lpstr>
      <vt:lpstr>Georgia</vt:lpstr>
      <vt:lpstr>Roboto Slab</vt:lpstr>
      <vt:lpstr>Verdana</vt:lpstr>
      <vt:lpstr>Wingdings 3</vt:lpstr>
      <vt:lpstr>Ion Boardroom</vt:lpstr>
      <vt:lpstr>MET Module</vt:lpstr>
      <vt:lpstr>MET Participants</vt:lpstr>
      <vt:lpstr>Initial Referrals</vt:lpstr>
      <vt:lpstr>Initial Referrals</vt:lpstr>
      <vt:lpstr>Coversheet (E1)</vt:lpstr>
      <vt:lpstr>Hearing and Vision</vt:lpstr>
      <vt:lpstr>Coversheet (E1)</vt:lpstr>
      <vt:lpstr>Initial Referrals</vt:lpstr>
      <vt:lpstr>Background (E2)</vt:lpstr>
      <vt:lpstr>Background (E2)</vt:lpstr>
      <vt:lpstr>     Collected/Current Data (E3)</vt:lpstr>
      <vt:lpstr>     Collected/Current Data (E3)</vt:lpstr>
      <vt:lpstr>Collected/Current Data (E3):  Information to Consider</vt:lpstr>
      <vt:lpstr>Considerations (E4)</vt:lpstr>
      <vt:lpstr>Considerations (E4)</vt:lpstr>
      <vt:lpstr>Considerations (E4)</vt:lpstr>
      <vt:lpstr>Considerations (E4)</vt:lpstr>
      <vt:lpstr>Initial Referral Consent</vt:lpstr>
      <vt:lpstr>Special Circumstances</vt:lpstr>
      <vt:lpstr>Special Circumstances</vt:lpstr>
      <vt:lpstr>Assessment (E5)</vt:lpstr>
      <vt:lpstr>Assessments (E5)</vt:lpstr>
      <vt:lpstr>Assessment Data and E5</vt:lpstr>
      <vt:lpstr>Evaluation Summary (E6)</vt:lpstr>
      <vt:lpstr>PowerPoint Presentation</vt:lpstr>
      <vt:lpstr>Evaluation Summary (E6)</vt:lpstr>
      <vt:lpstr>Evaluation Summary (E6)</vt:lpstr>
      <vt:lpstr>PowerPoint Presentation</vt:lpstr>
      <vt:lpstr>Evaluation Summary (E6)</vt:lpstr>
      <vt:lpstr>PowerPoint Presentation</vt:lpstr>
      <vt:lpstr>Determining Eligibility</vt:lpstr>
      <vt:lpstr>PowerPoint Presentation</vt:lpstr>
      <vt:lpstr>PowerPoint Presentation</vt:lpstr>
      <vt:lpstr>Re-evaluations</vt:lpstr>
      <vt:lpstr>Copying a MET</vt:lpstr>
      <vt:lpstr>Coversheet (E1)</vt:lpstr>
      <vt:lpstr>PowerPoint Presentation</vt:lpstr>
      <vt:lpstr>Considerations (E4)</vt:lpstr>
      <vt:lpstr>Evaluation Summary (E6)</vt:lpstr>
      <vt:lpstr>Transfer MET</vt:lpstr>
      <vt:lpstr>Transfer MET</vt:lpstr>
      <vt:lpstr>Transfer MET</vt:lpstr>
      <vt:lpstr>Eligibility Categories</vt:lpstr>
      <vt:lpstr>Eligibility Categories in Preschool</vt:lpstr>
      <vt:lpstr>Autism (A)</vt:lpstr>
      <vt:lpstr>Developmental Delay (DD)</vt:lpstr>
      <vt:lpstr>Developmental Delay (DD)</vt:lpstr>
      <vt:lpstr>Emotional Disability (ED)</vt:lpstr>
      <vt:lpstr>Hearing Impairment (HI)</vt:lpstr>
      <vt:lpstr>Intellectual Disability (ID)</vt:lpstr>
      <vt:lpstr>Intellectual Disability (ID)</vt:lpstr>
      <vt:lpstr>Multiple Disabilities (MD)</vt:lpstr>
      <vt:lpstr> Multiple Disabilities with Severe Sensory Impairment (MDSSI)</vt:lpstr>
      <vt:lpstr>Other Health Impairment (OHI)</vt:lpstr>
      <vt:lpstr>Orthopedic Impairment (OI)</vt:lpstr>
      <vt:lpstr>Speech-Language Impairment (SLI)</vt:lpstr>
      <vt:lpstr>Specific Learning Disability</vt:lpstr>
      <vt:lpstr>Specific Learning Disability</vt:lpstr>
      <vt:lpstr>Traumatic Brain Injury (TBI)</vt:lpstr>
      <vt:lpstr>Visual Impairment (VI)</vt:lpstr>
      <vt:lpstr>Preschool Severe Delay (PSD)</vt:lpstr>
      <vt:lpstr>Thank you for participating in this year's PD Menu!   Please fill out the course survey to help us continue to plan and improve. Please type the Course Title, Instructor Name, and Start Date exactly as it appears on this slide.</vt:lpstr>
      <vt:lpstr>IMPORTANT REMINDERS</vt:lpstr>
      <vt:lpstr>PowerPoint Presentation</vt:lpstr>
      <vt:lpstr>THANK YOU</vt:lpstr>
    </vt:vector>
  </TitlesOfParts>
  <Company>Chandler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 Module</dc:title>
  <dc:creator>Arellano, Alicia</dc:creator>
  <cp:lastModifiedBy>Strobel, Stephanie</cp:lastModifiedBy>
  <cp:revision>298</cp:revision>
  <cp:lastPrinted>2022-09-21T18:46:25Z</cp:lastPrinted>
  <dcterms:created xsi:type="dcterms:W3CDTF">2020-02-11T17:25:34Z</dcterms:created>
  <dcterms:modified xsi:type="dcterms:W3CDTF">2023-09-21T19:26:20Z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0x010100C37A9596B9F4334E90FD1055CAAD266E</vt:lpwstr>
  </property>
</Properties>
</file>