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1" name="Google Shape;21;p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" name="Google Shape;26;p2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769521" y="702069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7855433" y="749720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nstantia"/>
              <a:buNone/>
              <a:defRPr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dt" idx="10"/>
          </p:nvPr>
        </p:nvSpPr>
        <p:spPr>
          <a:xfrm>
            <a:off x="6770676" y="535759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ftr" idx="11"/>
          </p:nvPr>
        </p:nvSpPr>
        <p:spPr>
          <a:xfrm>
            <a:off x="1174044" y="5357592"/>
            <a:ext cx="50348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 rot="5400000">
            <a:off x="2759337" y="822961"/>
            <a:ext cx="3603812" cy="619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body" idx="1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  <a:defRPr sz="4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2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3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4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" name="Google Shape;72;p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4" name="Google Shape;74;p9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9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9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9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Google Shape;78;p9"/>
          <p:cNvSpPr/>
          <p:nvPr/>
        </p:nvSpPr>
        <p:spPr>
          <a:xfrm rot="-60000">
            <a:off x="749808" y="576072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9" name="Google Shape;79;p9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7345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4164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Char char="O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2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850"/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dt" idx="10"/>
          </p:nvPr>
        </p:nvSpPr>
        <p:spPr>
          <a:xfrm rot="60000">
            <a:off x="6341698" y="588567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ftr" idx="11"/>
          </p:nvPr>
        </p:nvSpPr>
        <p:spPr>
          <a:xfrm rot="-60000">
            <a:off x="914554" y="5829261"/>
            <a:ext cx="35226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ldNum" idx="12"/>
          </p:nvPr>
        </p:nvSpPr>
        <p:spPr>
          <a:xfrm rot="60000">
            <a:off x="7557313" y="589696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Google Shape;89;p10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1" name="Google Shape;91;p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Google Shape;92;p10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Google Shape;93;p10"/>
          <p:cNvSpPr/>
          <p:nvPr/>
        </p:nvSpPr>
        <p:spPr>
          <a:xfrm rot="-60000">
            <a:off x="745058" y="575769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Google Shape;94;p10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0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6" name="Google Shape;96;p1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"/>
          <p:cNvSpPr txBox="1"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>
            <a:spLocks noGrp="1"/>
          </p:cNvSpPr>
          <p:nvPr>
            <p:ph type="pic" idx="2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850"/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dt" idx="10"/>
          </p:nvPr>
        </p:nvSpPr>
        <p:spPr>
          <a:xfrm rot="60000">
            <a:off x="6345936" y="5888737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ftr" idx="11"/>
          </p:nvPr>
        </p:nvSpPr>
        <p:spPr>
          <a:xfrm rot="-60000">
            <a:off x="914569" y="5831037"/>
            <a:ext cx="3319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 rot="60000">
            <a:off x="7562089" y="5900026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Google Shape;9;p1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rotWithShape="1">
            <a:blip r:embed="rId14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" name="Google Shape;12;p1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1435684">
            <a:off x="543741" y="273091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4096196">
            <a:off x="8115079" y="298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state.tx.u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>
            <a:spLocks noGrp="1"/>
          </p:cNvSpPr>
          <p:nvPr>
            <p:ph type="ctrTitle"/>
          </p:nvPr>
        </p:nvSpPr>
        <p:spPr>
          <a:xfrm>
            <a:off x="609600" y="24384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BOOSTER CLUB/PTO GROUPS</a:t>
            </a:r>
            <a:endParaRPr sz="36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1"/>
          </p:nvPr>
        </p:nvSpPr>
        <p:spPr>
          <a:xfrm>
            <a:off x="1752600" y="3962400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WALLER ISD</a:t>
            </a:r>
            <a:endParaRPr dirty="0"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2020-2021</a:t>
            </a:r>
            <a:endParaRPr sz="2400" b="1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2" name="Google Shape;1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246741"/>
            <a:ext cx="2952750" cy="2278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Identification Number </a:t>
            </a:r>
            <a:endParaRPr sz="4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28" name="Google Shape;128;p14" descr="C:\Users\apinkham\AppData\Local\Microsoft\Windows\Temporary Internet Files\Content.IE5\DRLGF20B\No_circle.svg[1]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59869" y="2119313"/>
            <a:ext cx="3603625" cy="36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/>
        </p:nvSpPr>
        <p:spPr>
          <a:xfrm>
            <a:off x="3124200" y="3581400"/>
            <a:ext cx="2971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74-6002539</a:t>
            </a:r>
            <a:endParaRPr sz="40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Steps to Start a Booster Club</a:t>
            </a:r>
            <a:endParaRPr sz="36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5" name="Google Shape;135;p15"/>
          <p:cNvSpPr txBox="1">
            <a:spLocks noGrp="1"/>
          </p:cNvSpPr>
          <p:nvPr>
            <p:ph type="body" idx="1"/>
          </p:nvPr>
        </p:nvSpPr>
        <p:spPr>
          <a:xfrm>
            <a:off x="1463040" y="1752600"/>
            <a:ext cx="6196405" cy="3970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Char char="O"/>
            </a:pPr>
            <a:r>
              <a:rPr lang="en-US" sz="114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Obtain written approval from the school Principal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None/>
            </a:pPr>
            <a:r>
              <a:rPr lang="en-US" sz="114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Char char="O"/>
            </a:pPr>
            <a:r>
              <a:rPr lang="en-US" sz="114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Send a copy of the written approval to the Business Office</a:t>
            </a:r>
            <a:endParaRPr/>
          </a:p>
          <a:p>
            <a:pPr marL="274320" marR="0" lvl="0" indent="-212788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None/>
            </a:pPr>
            <a:endParaRPr sz="114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Char char="O"/>
            </a:pPr>
            <a:r>
              <a:rPr lang="en-US" sz="114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Establish the PTO/ Booster Club's mailing address</a:t>
            </a:r>
            <a:endParaRPr/>
          </a:p>
          <a:p>
            <a:pPr marL="274320" marR="0" lvl="0" indent="-212788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None/>
            </a:pPr>
            <a:endParaRPr sz="114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Char char="O"/>
            </a:pPr>
            <a:r>
              <a:rPr lang="en-US" sz="114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 for incorporation with the Texas Secretary of State </a:t>
            </a:r>
            <a:r>
              <a:rPr lang="en-US" sz="1140" b="0" i="0" u="sng" strike="noStrike" cap="none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www.sos.state.tx.us</a:t>
            </a:r>
            <a:endParaRPr sz="114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12788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None/>
            </a:pPr>
            <a:endParaRPr sz="114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Char char="O"/>
            </a:pPr>
            <a:r>
              <a:rPr lang="en-US" sz="114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Receive a letter of acknowledgement from the IRS</a:t>
            </a:r>
            <a:endParaRPr/>
          </a:p>
          <a:p>
            <a:pPr marL="274320" marR="0" lvl="0" indent="-212788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None/>
            </a:pPr>
            <a:endParaRPr sz="114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Char char="O"/>
            </a:pPr>
            <a:r>
              <a:rPr lang="en-US" sz="114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Apply for federal tax-exemption as a public 501(c)(3) organization with the IRS</a:t>
            </a:r>
            <a:endParaRPr/>
          </a:p>
          <a:p>
            <a:pPr marL="274320" marR="0" lvl="0" indent="-212788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None/>
            </a:pPr>
            <a:endParaRPr sz="114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Char char="O"/>
            </a:pPr>
            <a:r>
              <a:rPr lang="en-US" sz="114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Apply for a Sales Tax Permit with the Texas State Comptroller's Office H. Apply for an EIN with the IRS by completing IRS form SS4</a:t>
            </a:r>
            <a:endParaRPr sz="114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12788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None/>
            </a:pPr>
            <a:endParaRPr sz="114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Char char="O"/>
            </a:pPr>
            <a:r>
              <a:rPr lang="en-US" sz="114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Send a copy of the Determination Letter to the Business Office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None/>
            </a:pPr>
            <a:endParaRPr sz="114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Char char="O"/>
            </a:pPr>
            <a:r>
              <a:rPr lang="en-US" sz="114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Apply for limited exemption from Texas sales, excise, and use tax with the Texas State Comptroller's Office</a:t>
            </a:r>
            <a:endParaRPr/>
          </a:p>
          <a:p>
            <a:pPr marL="274320" marR="0" lvl="0" indent="-212788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None/>
            </a:pPr>
            <a:endParaRPr sz="114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Char char="O"/>
            </a:pPr>
            <a:r>
              <a:rPr lang="en-US" sz="114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 for franchise tax exemption with the Texas State Comptroller's Office</a:t>
            </a:r>
            <a:endParaRPr sz="114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12788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None/>
            </a:pPr>
            <a:endParaRPr sz="114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Char char="O"/>
            </a:pPr>
            <a:r>
              <a:rPr lang="en-US" sz="114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Put all documents in a "permanent file"</a:t>
            </a:r>
            <a:endParaRPr/>
          </a:p>
          <a:p>
            <a:pPr marL="274320" marR="0" lvl="0" indent="-212788" algn="l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None/>
            </a:pPr>
            <a:endParaRPr sz="114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Checklist</a:t>
            </a:r>
            <a:endParaRPr sz="4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Turn in Officers annually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Fundraisers </a:t>
            </a:r>
            <a:endParaRPr/>
          </a:p>
          <a:p>
            <a:pPr marL="640080" marR="0" lvl="1" indent="-27432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</a:pPr>
            <a:r>
              <a:rPr lang="en-US"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Prior approval</a:t>
            </a:r>
            <a:endParaRPr/>
          </a:p>
          <a:p>
            <a:pPr marL="640080" marR="0" lvl="1" indent="-27432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</a:pPr>
            <a:r>
              <a:rPr lang="en-US"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not have too many </a:t>
            </a:r>
            <a:endParaRPr/>
          </a:p>
          <a:p>
            <a:pPr marL="640080" marR="0" lvl="1" indent="-27432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</a:pPr>
            <a:r>
              <a:rPr lang="en-US"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Fundraiser Summarys</a:t>
            </a:r>
            <a:endParaRPr sz="2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40080" marR="0" lvl="1" indent="-27432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</a:pPr>
            <a:r>
              <a:rPr lang="en-US"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not REQUIRE fundraising </a:t>
            </a:r>
            <a:endParaRPr/>
          </a:p>
          <a:p>
            <a:pPr marL="640080" marR="0" lvl="1" indent="-27432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</a:pPr>
            <a:r>
              <a:rPr lang="en-US"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not have individual student accounts</a:t>
            </a:r>
            <a:endParaRPr sz="2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65760" marR="0" lvl="1" indent="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</a:pPr>
            <a:endParaRPr sz="2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Continued…..</a:t>
            </a:r>
            <a:endParaRPr sz="4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Update your check signers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Make sure a WISD employee is not a check signer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Sales Tax and Fundraising 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 your taxes with the IRS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not co-mingle funds</a:t>
            </a: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Fiscal Responsibility</a:t>
            </a:r>
            <a:endParaRPr sz="4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3" name="Google Shape;153;p18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not do anything you would not want to see on the local/national news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Keep tabulation sheets of money collected from students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Highly recommend more than one person count money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Sample forms 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Balance sheets/Income and expense</a:t>
            </a: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Audit Annually</a:t>
            </a:r>
            <a:endParaRPr sz="4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Volunteer committee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Bank reconciliations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Bank Statements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Receipts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Disbursements</a:t>
            </a:r>
            <a:endParaRPr/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Cash for travel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Thank you!</a:t>
            </a:r>
            <a:endParaRPr sz="4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5" name="Google Shape;165;p20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endParaRPr sz="24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1571020" y="2408042"/>
            <a:ext cx="5842176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latin typeface="Source Sans Pro"/>
                <a:ea typeface="Source Sans Pro"/>
                <a:cs typeface="Source Sans Pro"/>
                <a:sym typeface="Source Sans Pro"/>
              </a:rPr>
              <a:t>For volunteering for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Source Sans Pro"/>
                <a:ea typeface="Source Sans Pro"/>
                <a:cs typeface="Source Sans Pro"/>
                <a:sym typeface="Source Sans Pro"/>
              </a:rPr>
              <a:t>the students of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latin typeface="Source Sans Pro"/>
                <a:ea typeface="Source Sans Pro"/>
                <a:cs typeface="Source Sans Pro"/>
                <a:sym typeface="Source Sans Pro"/>
              </a:rPr>
              <a:t>Waller ISD!!!</a:t>
            </a:r>
            <a:endParaRPr sz="5400" b="1" cap="none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shpin">
  <a:themeElements>
    <a:clrScheme name="Pushpin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285</Words>
  <Application>Microsoft Office PowerPoint</Application>
  <PresentationFormat>On-screen Show (4:3)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Source Sans Pro</vt:lpstr>
      <vt:lpstr>Courgette</vt:lpstr>
      <vt:lpstr>Constantia</vt:lpstr>
      <vt:lpstr>Arial</vt:lpstr>
      <vt:lpstr>Pushpin</vt:lpstr>
      <vt:lpstr>BOOSTER CLUB/PTO GROUPS</vt:lpstr>
      <vt:lpstr>Identification Number </vt:lpstr>
      <vt:lpstr>Steps to Start a Booster Club</vt:lpstr>
      <vt:lpstr>Checklist</vt:lpstr>
      <vt:lpstr>Continued…..</vt:lpstr>
      <vt:lpstr>Fiscal Responsibility</vt:lpstr>
      <vt:lpstr>Audit Annually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CLUB/PTO GROUPS</dc:title>
  <dc:creator>Henley, Kimberly</dc:creator>
  <cp:lastModifiedBy>Hackler, Karen</cp:lastModifiedBy>
  <cp:revision>3</cp:revision>
  <dcterms:modified xsi:type="dcterms:W3CDTF">2020-08-20T15:12:35Z</dcterms:modified>
</cp:coreProperties>
</file>