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handoutMasterIdLst>
    <p:handoutMasterId r:id="rId29"/>
  </p:handoutMasterIdLst>
  <p:sldIdLst>
    <p:sldId id="259" r:id="rId3"/>
    <p:sldId id="281" r:id="rId4"/>
    <p:sldId id="282" r:id="rId5"/>
    <p:sldId id="260" r:id="rId6"/>
    <p:sldId id="280" r:id="rId7"/>
    <p:sldId id="261" r:id="rId8"/>
    <p:sldId id="262" r:id="rId9"/>
    <p:sldId id="283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5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2E03"/>
    <a:srgbClr val="9E2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310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83013" y="8674066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45102-F2A1-47DD-859F-E96F442AD5E2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289" y="8869557"/>
            <a:ext cx="2362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b="1" dirty="0">
                <a:cs typeface="Arial" panose="020B0604020202020204" pitchFamily="34" charset="0"/>
              </a:rPr>
              <a:t>  © 2017 Dannis Woliver Kelley</a:t>
            </a:r>
          </a:p>
        </p:txBody>
      </p:sp>
    </p:spTree>
    <p:extLst>
      <p:ext uri="{BB962C8B-B14F-4D97-AF65-F5344CB8AC3E}">
        <p14:creationId xmlns:p14="http://schemas.microsoft.com/office/powerpoint/2010/main" val="3349503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9D510-A6DD-4FF3-BB85-1E1130A71C82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144B4-B86F-46B8-849C-39849017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3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796702-9E50-4541-8C52-8D0BCA017893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8" tIns="43243" rIns="86488" bIns="43243" anchor="b"/>
          <a:lstStyle>
            <a:lvl1pPr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416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D0ADB2F-0AF1-42FC-843A-0D8260EB8741}" type="slidenum">
              <a:rPr lang="en-US" altLang="en-US" sz="1100"/>
              <a:pPr algn="r" eaLnBrk="1" hangingPunct="1"/>
              <a:t>3</a:t>
            </a:fld>
            <a:endParaRPr lang="en-US" altLang="en-US" sz="110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  <a:noFill/>
        </p:spPr>
        <p:txBody>
          <a:bodyPr lIns="86488" tIns="43243" rIns="86488" bIns="43243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898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319A41-8517-4D9A-940F-76A1A3EB1120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8" tIns="43243" rIns="86488" bIns="43243" anchor="b"/>
          <a:lstStyle>
            <a:lvl1pPr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416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8830778-4032-4E1B-94BC-FFAD0125A4CA}" type="slidenum">
              <a:rPr lang="en-US" altLang="en-US" sz="1100"/>
              <a:pPr algn="r" eaLnBrk="1" hangingPunct="1"/>
              <a:t>16</a:t>
            </a:fld>
            <a:endParaRPr lang="en-US" altLang="en-US" sz="110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  <a:noFill/>
        </p:spPr>
        <p:txBody>
          <a:bodyPr lIns="86488" tIns="43243" rIns="86488" bIns="43243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141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0B0D07-D9D8-4B60-93BB-164A8333057C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8" tIns="43243" rIns="86488" bIns="43243" anchor="b"/>
          <a:lstStyle>
            <a:lvl1pPr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416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F938AFD-7BFA-4C53-A523-6EF52DFCE406}" type="slidenum">
              <a:rPr lang="en-US" altLang="en-US" sz="1100"/>
              <a:pPr algn="r" eaLnBrk="1" hangingPunct="1"/>
              <a:t>17</a:t>
            </a:fld>
            <a:endParaRPr lang="en-US" altLang="en-US" sz="11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  <a:noFill/>
        </p:spPr>
        <p:txBody>
          <a:bodyPr lIns="86488" tIns="43243" rIns="86488" bIns="43243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166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5EF7D0-D7D1-4DA9-915F-92713CFFAA56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8" tIns="43243" rIns="86488" bIns="43243" anchor="b"/>
          <a:lstStyle>
            <a:lvl1pPr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416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0D5A981-3192-43CF-AE78-8622FE8EF2B4}" type="slidenum">
              <a:rPr lang="en-US" altLang="en-US" sz="1100"/>
              <a:pPr algn="r" eaLnBrk="1" hangingPunct="1"/>
              <a:t>19</a:t>
            </a:fld>
            <a:endParaRPr lang="en-US" altLang="en-US" sz="110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  <a:noFill/>
        </p:spPr>
        <p:txBody>
          <a:bodyPr lIns="86488" tIns="43243" rIns="86488" bIns="43243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92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62C7DD-11C4-4BE7-A74B-410238528601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8" tIns="43243" rIns="86488" bIns="43243" anchor="b"/>
          <a:lstStyle>
            <a:lvl1pPr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416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5B8E87C-9C1D-4511-BB32-C3994E9465C4}" type="slidenum">
              <a:rPr lang="en-US" altLang="en-US" sz="1100"/>
              <a:pPr algn="r" eaLnBrk="1" hangingPunct="1"/>
              <a:t>21</a:t>
            </a:fld>
            <a:endParaRPr lang="en-US" altLang="en-US" sz="1100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  <a:noFill/>
        </p:spPr>
        <p:txBody>
          <a:bodyPr lIns="86488" tIns="43243" rIns="86488" bIns="43243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749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9AFE63-CA19-47B5-B756-211909CE6A55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7600" cy="348615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54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89B0D5-DEAB-4277-897C-95228D24ABE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8" tIns="43243" rIns="86488" bIns="43243" anchor="b"/>
          <a:lstStyle>
            <a:lvl1pPr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416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0301A4C-D4CE-475D-BDF5-28ED93ADB94A}" type="slidenum">
              <a:rPr lang="en-US" altLang="en-US" sz="1100"/>
              <a:pPr algn="r" eaLnBrk="1" hangingPunct="1"/>
              <a:t>5</a:t>
            </a:fld>
            <a:endParaRPr lang="en-US" altLang="en-US" sz="110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  <a:noFill/>
        </p:spPr>
        <p:txBody>
          <a:bodyPr lIns="86488" tIns="43243" rIns="86488" bIns="43243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913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35F90D-FE93-4C10-AE21-4BADB6E323A5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7600" cy="34861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6425"/>
            <a:ext cx="5610225" cy="4183063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881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345BF3-CDCF-48CA-A88E-4EBC47F5B728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778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FADD12-D844-4A15-A405-CBF84116A5AF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7600" cy="34861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6425"/>
            <a:ext cx="5610225" cy="4183063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958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318C75-96FE-4109-85E0-68E44D7722BA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7600" cy="34861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992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0D5D2E-A8A2-4161-BBDD-9CCECE4235AC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7600" cy="34861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163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2BACF6-6FA6-4807-964D-C2D7D3027F65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8" tIns="43243" rIns="86488" bIns="43243" anchor="b"/>
          <a:lstStyle>
            <a:lvl1pPr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416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 defTabSz="908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83F3635-9BB8-42C3-90D8-32A4DBE7CDEE}" type="slidenum">
              <a:rPr lang="en-US" altLang="en-US" sz="1100"/>
              <a:pPr algn="r" eaLnBrk="1" hangingPunct="1"/>
              <a:t>15</a:t>
            </a:fld>
            <a:endParaRPr lang="en-US" altLang="en-US" sz="110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  <a:noFill/>
        </p:spPr>
        <p:txBody>
          <a:bodyPr lIns="86488" tIns="43243" rIns="86488" bIns="43243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8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9427"/>
            <a:ext cx="12192000" cy="6867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8333" y="2070003"/>
            <a:ext cx="10092267" cy="1439960"/>
          </a:xfrm>
        </p:spPr>
        <p:txBody>
          <a:bodyPr anchor="t"/>
          <a:lstStyle>
            <a:lvl1pPr algn="ctr">
              <a:defRPr sz="4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(Arial, Bold, Center, 50pt)</a:t>
            </a:r>
            <a:br>
              <a:rPr lang="en-US" dirty="0"/>
            </a:br>
            <a:r>
              <a:rPr lang="en-US" dirty="0"/>
              <a:t>Subtitle (Arial Bold, Center, 46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58333" y="4220064"/>
            <a:ext cx="10092267" cy="914227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Date and Presenter (Arial, Center, 28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pic>
        <p:nvPicPr>
          <p:cNvPr id="12" name="Picture 17" descr="DWK_PPslide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870"/>
          <a:stretch/>
        </p:blipFill>
        <p:spPr bwMode="auto">
          <a:xfrm>
            <a:off x="0" y="-9427"/>
            <a:ext cx="288156" cy="688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14" y="283268"/>
            <a:ext cx="2701522" cy="1356038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366715" y="5929315"/>
            <a:ext cx="1147865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333333"/>
                </a:solidFill>
                <a:latin typeface="Calibri" panose="020F0502020204030204" pitchFamily="34" charset="0"/>
              </a:rPr>
              <a:t>SAN</a:t>
            </a:r>
            <a:r>
              <a:rPr lang="en-US" sz="1500" baseline="0" dirty="0">
                <a:solidFill>
                  <a:srgbClr val="333333"/>
                </a:solidFill>
                <a:latin typeface="Calibri" panose="020F0502020204030204" pitchFamily="34" charset="0"/>
              </a:rPr>
              <a:t> FRANCISCO   </a:t>
            </a:r>
            <a:r>
              <a:rPr lang="en-US" sz="1500" baseline="0" dirty="0">
                <a:solidFill>
                  <a:srgbClr val="9E2E00"/>
                </a:solidFill>
                <a:latin typeface="Calibri" panose="020F0502020204030204" pitchFamily="34" charset="0"/>
              </a:rPr>
              <a:t>|</a:t>
            </a:r>
            <a:r>
              <a:rPr lang="en-US" sz="1500" baseline="0" dirty="0">
                <a:solidFill>
                  <a:srgbClr val="333333"/>
                </a:solidFill>
                <a:latin typeface="Calibri" panose="020F0502020204030204" pitchFamily="34" charset="0"/>
              </a:rPr>
              <a:t>   LONG BEACH   </a:t>
            </a:r>
            <a:r>
              <a:rPr lang="en-US" sz="1500" dirty="0">
                <a:solidFill>
                  <a:srgbClr val="9E2E00"/>
                </a:solidFill>
                <a:latin typeface="Calibri" panose="020F0502020204030204" pitchFamily="34" charset="0"/>
              </a:rPr>
              <a:t>|</a:t>
            </a:r>
            <a:r>
              <a:rPr lang="en-US" sz="1500" baseline="0" dirty="0">
                <a:solidFill>
                  <a:srgbClr val="333333"/>
                </a:solidFill>
                <a:latin typeface="Calibri" panose="020F0502020204030204" pitchFamily="34" charset="0"/>
              </a:rPr>
              <a:t>   SAN DIEGO   </a:t>
            </a:r>
            <a:r>
              <a:rPr lang="en-US" sz="1500" dirty="0">
                <a:solidFill>
                  <a:srgbClr val="9E2E00"/>
                </a:solidFill>
                <a:latin typeface="Calibri" panose="020F0502020204030204" pitchFamily="34" charset="0"/>
              </a:rPr>
              <a:t>|</a:t>
            </a:r>
            <a:r>
              <a:rPr lang="en-US" sz="1500" baseline="0" dirty="0">
                <a:solidFill>
                  <a:srgbClr val="333333"/>
                </a:solidFill>
                <a:latin typeface="Calibri" panose="020F0502020204030204" pitchFamily="34" charset="0"/>
              </a:rPr>
              <a:t>   NOVATO   </a:t>
            </a:r>
            <a:r>
              <a:rPr lang="en-US" sz="1500" kern="1200" dirty="0">
                <a:solidFill>
                  <a:srgbClr val="9E2E00"/>
                </a:solidFill>
                <a:latin typeface="Calibri" panose="020F0502020204030204" pitchFamily="34" charset="0"/>
                <a:ea typeface="+mn-ea"/>
                <a:cs typeface="+mn-cs"/>
              </a:rPr>
              <a:t>|</a:t>
            </a:r>
            <a:r>
              <a:rPr lang="en-US" sz="1500" dirty="0">
                <a:solidFill>
                  <a:srgbClr val="FFCA3C"/>
                </a:solidFill>
                <a:latin typeface="Calibri" panose="020F0502020204030204" pitchFamily="34" charset="0"/>
              </a:rPr>
              <a:t> </a:t>
            </a:r>
            <a:r>
              <a:rPr lang="en-US" sz="1500" baseline="0" dirty="0">
                <a:solidFill>
                  <a:srgbClr val="333333"/>
                </a:solidFill>
                <a:latin typeface="Calibri" panose="020F0502020204030204" pitchFamily="34" charset="0"/>
              </a:rPr>
              <a:t>  CHICO   </a:t>
            </a:r>
            <a:r>
              <a:rPr lang="en-US" sz="1500" kern="1200" dirty="0">
                <a:solidFill>
                  <a:srgbClr val="9E2E00"/>
                </a:solidFill>
                <a:latin typeface="Calibri" panose="020F0502020204030204" pitchFamily="34" charset="0"/>
                <a:ea typeface="+mn-ea"/>
                <a:cs typeface="+mn-cs"/>
              </a:rPr>
              <a:t>| </a:t>
            </a:r>
            <a:r>
              <a:rPr lang="en-US" sz="1500" dirty="0">
                <a:solidFill>
                  <a:srgbClr val="FFCA3C"/>
                </a:solidFill>
                <a:latin typeface="Calibri" panose="020F0502020204030204" pitchFamily="34" charset="0"/>
              </a:rPr>
              <a:t> </a:t>
            </a:r>
            <a:r>
              <a:rPr lang="en-US" sz="1500" baseline="0" dirty="0">
                <a:solidFill>
                  <a:srgbClr val="333333"/>
                </a:solidFill>
                <a:latin typeface="Calibri" panose="020F0502020204030204" pitchFamily="34" charset="0"/>
              </a:rPr>
              <a:t> SACRAMENTO   </a:t>
            </a:r>
            <a:r>
              <a:rPr lang="en-US" sz="1500" kern="1200" dirty="0">
                <a:solidFill>
                  <a:srgbClr val="9E2E00"/>
                </a:solidFill>
                <a:latin typeface="Calibri" panose="020F0502020204030204" pitchFamily="34" charset="0"/>
                <a:ea typeface="+mn-ea"/>
                <a:cs typeface="+mn-cs"/>
              </a:rPr>
              <a:t>|</a:t>
            </a:r>
            <a:r>
              <a:rPr lang="en-US" sz="1500" baseline="0" dirty="0">
                <a:solidFill>
                  <a:srgbClr val="333333"/>
                </a:solidFill>
                <a:latin typeface="Calibri" panose="020F0502020204030204" pitchFamily="34" charset="0"/>
              </a:rPr>
              <a:t>   SAN LUIS </a:t>
            </a:r>
            <a:r>
              <a:rPr lang="en-US" sz="1500" dirty="0">
                <a:solidFill>
                  <a:srgbClr val="333333"/>
                </a:solidFill>
                <a:latin typeface="Calibri" panose="020F0502020204030204" pitchFamily="34" charset="0"/>
              </a:rPr>
              <a:t>OBISPO  </a:t>
            </a:r>
            <a:r>
              <a:rPr lang="en-US" sz="1500" baseline="0" dirty="0">
                <a:solidFill>
                  <a:srgbClr val="A20200"/>
                </a:solidFill>
                <a:latin typeface="Calibri" panose="020F0502020204030204" pitchFamily="34" charset="0"/>
              </a:rPr>
              <a:t>  </a:t>
            </a:r>
            <a:r>
              <a:rPr lang="en-US" sz="1500" kern="1200" dirty="0">
                <a:solidFill>
                  <a:srgbClr val="9E2E00"/>
                </a:solidFill>
                <a:latin typeface="Calibri" panose="020F0502020204030204" pitchFamily="34" charset="0"/>
                <a:ea typeface="+mn-ea"/>
                <a:cs typeface="+mn-cs"/>
              </a:rPr>
              <a:t>www.DWKesq.com</a:t>
            </a:r>
          </a:p>
        </p:txBody>
      </p:sp>
      <p:sp>
        <p:nvSpPr>
          <p:cNvPr id="22" name="Text Box 18"/>
          <p:cNvSpPr txBox="1">
            <a:spLocks noChangeArrowheads="1"/>
          </p:cNvSpPr>
          <p:nvPr userDrawn="1"/>
        </p:nvSpPr>
        <p:spPr bwMode="auto">
          <a:xfrm>
            <a:off x="2566458" y="6298074"/>
            <a:ext cx="7096126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27432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</a:pPr>
            <a:r>
              <a:rPr lang="en-US" altLang="en-US" sz="8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This training is provided for educational, compliance and loss-prevention purposes only, and absent the express prior agreement of DWK, does not create or establish an attorney-client relationship. The training is not itself intended to convey or constitute legal advice for particular issues or circumstances. Contact a DWK attorney for answers to specific questions.</a:t>
            </a:r>
          </a:p>
          <a:p>
            <a:pPr algn="ctr"/>
            <a:endParaRPr lang="en-US" altLang="en-US" sz="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ectangle 19"/>
          <p:cNvSpPr>
            <a:spLocks noChangeArrowheads="1"/>
          </p:cNvSpPr>
          <p:nvPr userDrawn="1"/>
        </p:nvSpPr>
        <p:spPr bwMode="auto">
          <a:xfrm rot="16200000">
            <a:off x="-682481" y="5752185"/>
            <a:ext cx="1791444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2017 Dannis Woliver Kelley</a:t>
            </a:r>
          </a:p>
        </p:txBody>
      </p:sp>
    </p:spTree>
    <p:extLst>
      <p:ext uri="{BB962C8B-B14F-4D97-AF65-F5344CB8AC3E}">
        <p14:creationId xmlns:p14="http://schemas.microsoft.com/office/powerpoint/2010/main" val="130126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8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89088" y="2352478"/>
            <a:ext cx="2374900" cy="1979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302802" y="2352478"/>
            <a:ext cx="2374900" cy="1979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116516" y="2352478"/>
            <a:ext cx="2374900" cy="1979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3489088" y="4429497"/>
            <a:ext cx="2374900" cy="14051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Attorney Name</a:t>
            </a:r>
            <a:br>
              <a:rPr lang="en-US" dirty="0"/>
            </a:br>
            <a:r>
              <a:rPr lang="en-US" dirty="0"/>
              <a:t>Attorney</a:t>
            </a:r>
            <a:br>
              <a:rPr lang="en-US" dirty="0"/>
            </a:br>
            <a:r>
              <a:rPr lang="en-US" dirty="0"/>
              <a:t>Office</a:t>
            </a:r>
            <a:br>
              <a:rPr lang="en-US" dirty="0"/>
            </a:br>
            <a:r>
              <a:rPr lang="en-US" dirty="0"/>
              <a:t>Telephone</a:t>
            </a:r>
            <a:br>
              <a:rPr lang="en-US" dirty="0"/>
            </a:br>
            <a:r>
              <a:rPr lang="en-US" dirty="0"/>
              <a:t>Email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6302802" y="4429496"/>
            <a:ext cx="2374900" cy="14051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Attorney Name</a:t>
            </a:r>
            <a:br>
              <a:rPr lang="en-US" dirty="0"/>
            </a:br>
            <a:r>
              <a:rPr lang="en-US" dirty="0"/>
              <a:t>Attorney</a:t>
            </a:r>
            <a:br>
              <a:rPr lang="en-US" dirty="0"/>
            </a:br>
            <a:r>
              <a:rPr lang="en-US" dirty="0"/>
              <a:t>Office</a:t>
            </a:r>
            <a:br>
              <a:rPr lang="en-US" dirty="0"/>
            </a:br>
            <a:r>
              <a:rPr lang="en-US" dirty="0"/>
              <a:t>Telephone</a:t>
            </a:r>
            <a:br>
              <a:rPr lang="en-US" dirty="0"/>
            </a:br>
            <a:r>
              <a:rPr lang="en-US" dirty="0"/>
              <a:t>Email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9116516" y="4397332"/>
            <a:ext cx="2374900" cy="14051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Attorney Name</a:t>
            </a:r>
            <a:br>
              <a:rPr lang="en-US" dirty="0"/>
            </a:br>
            <a:r>
              <a:rPr lang="en-US" dirty="0"/>
              <a:t>Attorney</a:t>
            </a:r>
            <a:br>
              <a:rPr lang="en-US" dirty="0"/>
            </a:br>
            <a:r>
              <a:rPr lang="en-US" dirty="0"/>
              <a:t>Office</a:t>
            </a:r>
            <a:br>
              <a:rPr lang="en-US" dirty="0"/>
            </a:br>
            <a:r>
              <a:rPr lang="en-US" dirty="0"/>
              <a:t>Telephone</a:t>
            </a:r>
            <a:br>
              <a:rPr lang="en-US" dirty="0"/>
            </a:br>
            <a:r>
              <a:rPr lang="en-US" dirty="0"/>
              <a:t>Email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9" hasCustomPrompt="1"/>
          </p:nvPr>
        </p:nvSpPr>
        <p:spPr>
          <a:xfrm>
            <a:off x="3489088" y="1374914"/>
            <a:ext cx="8002328" cy="87845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Thank you message goes here.</a:t>
            </a:r>
            <a:br>
              <a:rPr lang="en-US" dirty="0"/>
            </a:br>
            <a:r>
              <a:rPr lang="en-US" dirty="0"/>
              <a:t>Thank you message goes here.</a:t>
            </a:r>
          </a:p>
        </p:txBody>
      </p:sp>
    </p:spTree>
    <p:extLst>
      <p:ext uri="{BB962C8B-B14F-4D97-AF65-F5344CB8AC3E}">
        <p14:creationId xmlns:p14="http://schemas.microsoft.com/office/powerpoint/2010/main" val="3974051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61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5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96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04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1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37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0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5000" y="633094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36759A2C-E1D4-437E-801B-9731FA24A3C7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066" y="6330949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866" y="6330949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9C0A941-B001-49AF-8472-1584C25579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372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00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3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34D0E9-A573-439C-A751-8C7948BCB0BF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403975"/>
            <a:ext cx="2743200" cy="365125"/>
          </a:xfrm>
          <a:prstGeom prst="rect">
            <a:avLst/>
          </a:prstGeom>
        </p:spPr>
        <p:txBody>
          <a:bodyPr/>
          <a:lstStyle/>
          <a:p>
            <a:fld id="{6BF3D970-E5DF-4E3F-8BF7-7F1A958A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2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35000" y="633094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36759A2C-E1D4-437E-801B-9731FA24A3C7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066" y="6330949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866" y="6330949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9C0A941-B001-49AF-8472-1584C25579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56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7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9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3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759A2C-E1D4-437E-801B-9731FA24A3C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357964"/>
            <a:ext cx="2743200" cy="365125"/>
          </a:xfrm>
          <a:prstGeom prst="rect">
            <a:avLst/>
          </a:prstGeom>
        </p:spPr>
        <p:txBody>
          <a:bodyPr/>
          <a:lstStyle/>
          <a:p>
            <a:fld id="{B9C0A941-B001-49AF-8472-1584C2557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9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323854"/>
            <a:ext cx="10854267" cy="990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1555845"/>
            <a:ext cx="10854267" cy="4621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7" descr="DWK_PPslide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870"/>
          <a:stretch/>
        </p:blipFill>
        <p:spPr bwMode="auto">
          <a:xfrm>
            <a:off x="0" y="-9427"/>
            <a:ext cx="288156" cy="688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72" y="5994400"/>
            <a:ext cx="1451707" cy="728689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 flipV="1">
            <a:off x="727579" y="1346200"/>
            <a:ext cx="10978985" cy="1"/>
          </a:xfrm>
          <a:prstGeom prst="line">
            <a:avLst/>
          </a:prstGeom>
          <a:ln w="28575">
            <a:solidFill>
              <a:srgbClr val="9E2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0327019" y="6345264"/>
            <a:ext cx="1379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9E2E03"/>
                </a:solidFill>
                <a:latin typeface="Calibri" panose="020F0502020204030204" pitchFamily="34" charset="0"/>
              </a:rPr>
              <a:t>www.DWKesq.com</a:t>
            </a:r>
          </a:p>
        </p:txBody>
      </p:sp>
      <p:sp>
        <p:nvSpPr>
          <p:cNvPr id="26" name="Rectangle 19"/>
          <p:cNvSpPr>
            <a:spLocks noChangeArrowheads="1"/>
          </p:cNvSpPr>
          <p:nvPr userDrawn="1"/>
        </p:nvSpPr>
        <p:spPr bwMode="auto">
          <a:xfrm>
            <a:off x="1976348" y="6432908"/>
            <a:ext cx="822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A53269B3-6BD1-40EE-A656-982460ED5815}" type="slidenum">
              <a:rPr lang="en-US" altLang="en-US" sz="1000" b="0">
                <a:latin typeface="+mn-lt"/>
              </a:rPr>
              <a:pPr algn="ctr"/>
              <a:t>‹#›</a:t>
            </a:fld>
            <a:endParaRPr lang="en-US" altLang="en-US" sz="1000" b="0" dirty="0">
              <a:latin typeface="+mn-lt"/>
            </a:endParaRPr>
          </a:p>
        </p:txBody>
      </p:sp>
      <p:sp>
        <p:nvSpPr>
          <p:cNvPr id="9" name="Rectangle 19"/>
          <p:cNvSpPr>
            <a:spLocks noChangeArrowheads="1"/>
          </p:cNvSpPr>
          <p:nvPr userDrawn="1"/>
        </p:nvSpPr>
        <p:spPr bwMode="auto">
          <a:xfrm rot="16200000">
            <a:off x="-682481" y="5752185"/>
            <a:ext cx="1791444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2017 Dannis Woliver Kelley</a:t>
            </a:r>
          </a:p>
        </p:txBody>
      </p:sp>
    </p:spTree>
    <p:extLst>
      <p:ext uri="{BB962C8B-B14F-4D97-AF65-F5344CB8AC3E}">
        <p14:creationId xmlns:p14="http://schemas.microsoft.com/office/powerpoint/2010/main" val="350687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338" indent="-287338" algn="l" defTabSz="914400" rtl="0" eaLnBrk="1" latinLnBrk="0" hangingPunct="1">
        <a:lnSpc>
          <a:spcPct val="90000"/>
        </a:lnSpc>
        <a:spcBef>
          <a:spcPts val="1000"/>
        </a:spcBef>
        <a:buClr>
          <a:srgbClr val="9E2E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4538" indent="-287338" algn="l" defTabSz="914400" rtl="0" eaLnBrk="1" latinLnBrk="0" hangingPunct="1">
        <a:lnSpc>
          <a:spcPct val="90000"/>
        </a:lnSpc>
        <a:spcBef>
          <a:spcPts val="500"/>
        </a:spcBef>
        <a:buClr>
          <a:srgbClr val="9E2E00"/>
        </a:buClr>
        <a:buFont typeface="Calibri" panose="020F050202020403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01738" indent="-287338" algn="l" defTabSz="914400" rtl="0" eaLnBrk="1" latinLnBrk="0" hangingPunct="1">
        <a:lnSpc>
          <a:spcPct val="90000"/>
        </a:lnSpc>
        <a:spcBef>
          <a:spcPts val="500"/>
        </a:spcBef>
        <a:buClr>
          <a:srgbClr val="9E2E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9E2E00"/>
        </a:buClr>
        <a:buFont typeface="Calibri" panose="020F050202020403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9E2E00"/>
        </a:buClr>
        <a:buFont typeface="Verdana" panose="020B060403050404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7" descr="DWK_PPslide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870"/>
          <a:stretch/>
        </p:blipFill>
        <p:spPr bwMode="auto">
          <a:xfrm>
            <a:off x="0" y="-9427"/>
            <a:ext cx="288156" cy="688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9"/>
          <p:cNvSpPr>
            <a:spLocks noChangeArrowheads="1"/>
          </p:cNvSpPr>
          <p:nvPr userDrawn="1"/>
        </p:nvSpPr>
        <p:spPr bwMode="auto">
          <a:xfrm>
            <a:off x="2000671" y="6437018"/>
            <a:ext cx="822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  <a:tab pos="41148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A53269B3-6BD1-40EE-A656-982460ED5815}" type="slidenum">
              <a:rPr lang="en-US" altLang="en-US" sz="1000" b="0">
                <a:latin typeface="+mn-lt"/>
              </a:rPr>
              <a:pPr algn="ctr"/>
              <a:t>‹#›</a:t>
            </a:fld>
            <a:endParaRPr lang="en-US" altLang="en-US" sz="1000" b="0" dirty="0">
              <a:latin typeface="+mn-lt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99582" y="3656770"/>
            <a:ext cx="1777346" cy="2780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dirty="0">
                <a:latin typeface="Calibri" panose="020F0502020204030204" pitchFamily="34" charset="0"/>
              </a:rPr>
              <a:t>SAN</a:t>
            </a:r>
            <a:r>
              <a:rPr lang="en-US" sz="1600" baseline="0" dirty="0">
                <a:latin typeface="Calibri" panose="020F0502020204030204" pitchFamily="34" charset="0"/>
              </a:rPr>
              <a:t> FRANCISCO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aseline="0" dirty="0">
                <a:latin typeface="Calibri" panose="020F0502020204030204" pitchFamily="34" charset="0"/>
              </a:rPr>
              <a:t>LONG BEACH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aseline="0" dirty="0">
                <a:latin typeface="Calibri" panose="020F0502020204030204" pitchFamily="34" charset="0"/>
              </a:rPr>
              <a:t>SAN DIEGO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aseline="0" dirty="0">
                <a:latin typeface="Calibri" panose="020F0502020204030204" pitchFamily="34" charset="0"/>
              </a:rPr>
              <a:t>NOVATO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aseline="0" dirty="0">
                <a:latin typeface="Calibri" panose="020F0502020204030204" pitchFamily="34" charset="0"/>
              </a:rPr>
              <a:t>CHICO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aseline="0" dirty="0">
                <a:latin typeface="Calibri" panose="020F0502020204030204" pitchFamily="34" charset="0"/>
              </a:rPr>
              <a:t>SACRAMENTO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aseline="0" dirty="0">
                <a:latin typeface="Calibri" panose="020F0502020204030204" pitchFamily="34" charset="0"/>
              </a:rPr>
              <a:t>SAN LUIS OBISPO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dirty="0">
                <a:solidFill>
                  <a:srgbClr val="8A2003"/>
                </a:solidFill>
                <a:latin typeface="Calibri" panose="020F0502020204030204" pitchFamily="34" charset="0"/>
              </a:rPr>
              <a:t>www.DWKesq.com</a:t>
            </a:r>
          </a:p>
        </p:txBody>
      </p:sp>
      <p:sp>
        <p:nvSpPr>
          <p:cNvPr id="16" name="Rectangle 19"/>
          <p:cNvSpPr>
            <a:spLocks noChangeArrowheads="1"/>
          </p:cNvSpPr>
          <p:nvPr userDrawn="1"/>
        </p:nvSpPr>
        <p:spPr bwMode="auto">
          <a:xfrm rot="16200000">
            <a:off x="-682481" y="5752185"/>
            <a:ext cx="1791444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14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2017 Dannis Woliver Kelley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14" y="283268"/>
            <a:ext cx="2701522" cy="135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95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The Role Of The </a:t>
            </a:r>
            <a:br>
              <a:rPr lang="en-US" altLang="en-US" sz="4000" dirty="0"/>
            </a:br>
            <a:r>
              <a:rPr lang="en-US" altLang="en-US" sz="4000" dirty="0"/>
              <a:t>Citizens’ Oversight Committee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581400"/>
            <a:ext cx="6400800" cy="2286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Hamilton Unified School District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September 30, 2019</a:t>
            </a:r>
          </a:p>
          <a:p>
            <a:pPr eaLnBrk="1" hangingPunct="1"/>
            <a:endParaRPr lang="en-US" altLang="en-US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i="1" dirty="0"/>
              <a:t>Presented by: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Meredith B. Johnson, Bond Counsel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COC Activities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Review annual, independent financial and performance audits performed by an independent consultant.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Inspect school facilities and grounds to ensure that bond revenues are expended in compliance with law.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Review any deferred maintenance proposals or plans.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0" descr="portafolios-con-checklist[1]"/>
          <p:cNvPicPr>
            <a:picLocks noChangeAspect="1" noChangeArrowheads="1"/>
          </p:cNvPicPr>
          <p:nvPr/>
        </p:nvPicPr>
        <p:blipFill>
          <a:blip r:embed="rId2">
            <a:lum bright="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505200"/>
            <a:ext cx="127793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COC</a:t>
            </a:r>
            <a:r>
              <a:rPr lang="en-US" altLang="en-US" dirty="0"/>
              <a:t> Activities (continued)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Review District efforts to maximize bond revenues through implementation of cost-saving measures:</a:t>
            </a:r>
          </a:p>
          <a:p>
            <a:pPr lvl="1"/>
            <a:r>
              <a:rPr lang="en-US" altLang="en-US" dirty="0"/>
              <a:t>Professional fees</a:t>
            </a:r>
          </a:p>
          <a:p>
            <a:pPr lvl="1"/>
            <a:r>
              <a:rPr lang="en-US" altLang="en-US" dirty="0"/>
              <a:t>Site preparation</a:t>
            </a:r>
          </a:p>
          <a:p>
            <a:pPr lvl="1"/>
            <a:r>
              <a:rPr lang="en-US" altLang="en-US" dirty="0"/>
              <a:t>Joint use of facilities</a:t>
            </a:r>
          </a:p>
          <a:p>
            <a:pPr lvl="1"/>
            <a:r>
              <a:rPr lang="en-US" altLang="en-US" dirty="0"/>
              <a:t>School site design efficiencies </a:t>
            </a:r>
          </a:p>
          <a:p>
            <a:pPr lvl="1"/>
            <a:r>
              <a:rPr lang="en-US" altLang="en-US" dirty="0"/>
              <a:t>Reusable facility plans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Technical Assistance to COC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District’s Board to provide technical and administrative assistance to </a:t>
            </a:r>
            <a:r>
              <a:rPr lang="en-US" altLang="en-US" dirty="0" err="1"/>
              <a:t>COC</a:t>
            </a:r>
            <a:r>
              <a:rPr lang="en-US" altLang="en-US" dirty="0"/>
              <a:t>, such as:</a:t>
            </a:r>
          </a:p>
          <a:p>
            <a:pPr lvl="1"/>
            <a:r>
              <a:rPr lang="en-US" altLang="en-US" dirty="0"/>
              <a:t>Website information posting.</a:t>
            </a:r>
          </a:p>
          <a:p>
            <a:pPr lvl="1"/>
            <a:r>
              <a:rPr lang="en-US" altLang="en-US" dirty="0"/>
              <a:t>Brown Act agendas and minutes.</a:t>
            </a:r>
          </a:p>
          <a:p>
            <a:pPr lvl="1"/>
            <a:r>
              <a:rPr lang="en-US" altLang="en-US" dirty="0"/>
              <a:t>Financial and progress reports.</a:t>
            </a:r>
          </a:p>
          <a:p>
            <a:pPr lvl="1"/>
            <a:r>
              <a:rPr lang="en-US" altLang="en-US" dirty="0"/>
              <a:t>Submit independent financial and performance audits at same time as to District, no later than March 31st.</a:t>
            </a:r>
          </a:p>
          <a:p>
            <a:pPr lvl="1"/>
            <a:r>
              <a:rPr lang="en-US" altLang="en-US" dirty="0"/>
              <a:t>Respond to findings, recommendations and concerns addressed in audits within 3 months.</a:t>
            </a:r>
          </a:p>
          <a:p>
            <a:endParaRPr lang="en-US" alt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Permissible Uses of Bond Proceeds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Construction, reconstruction, rehabilitation or replacement of school facilities</a:t>
            </a:r>
          </a:p>
          <a:p>
            <a:r>
              <a:rPr lang="en-US" altLang="en-US" dirty="0"/>
              <a:t>Furnishing and equipping of school facilities</a:t>
            </a:r>
          </a:p>
          <a:p>
            <a:r>
              <a:rPr lang="en-US" altLang="en-US" dirty="0"/>
              <a:t>Acquisition or lease of real property</a:t>
            </a:r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Note:  </a:t>
            </a:r>
            <a:r>
              <a:rPr lang="en-US" altLang="en-US" dirty="0"/>
              <a:t>All projects must be within scope of project list adopted by Board as part of the measure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COC</a:t>
            </a:r>
            <a:r>
              <a:rPr lang="en-US" altLang="en-US" dirty="0"/>
              <a:t> Legal Compliance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The Brown Act</a:t>
            </a:r>
          </a:p>
          <a:p>
            <a:pPr marL="0" indent="0">
              <a:buNone/>
            </a:pPr>
            <a:r>
              <a:rPr lang="en-US" altLang="en-US" dirty="0"/>
              <a:t>	(Government Code section 54950 et seq.)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Conflicts of Interest</a:t>
            </a:r>
          </a:p>
        </p:txBody>
      </p:sp>
      <p:pic>
        <p:nvPicPr>
          <p:cNvPr id="19460" name="Picture 4" descr="lawsuit[1]"/>
          <p:cNvPicPr>
            <a:picLocks noChangeAspect="1" noChangeArrowheads="1"/>
          </p:cNvPicPr>
          <p:nvPr/>
        </p:nvPicPr>
        <p:blipFill>
          <a:blip r:embed="rId3">
            <a:lum bright="60000" contras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91050"/>
            <a:ext cx="1981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3927" y="244643"/>
            <a:ext cx="1097681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Brown Act</a:t>
            </a:r>
            <a:b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Government Code Section 54950 et seq.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336132" y="1656097"/>
            <a:ext cx="7772400" cy="165576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Aka: The Sunshine Law</a:t>
            </a:r>
            <a:b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b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Open Meetings Law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412332" y="3489158"/>
            <a:ext cx="7620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A2003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8A2003"/>
              </a:buClr>
              <a:buFont typeface="Arial Narrow" panose="020B0606020202030204" pitchFamily="34" charset="0"/>
              <a:buChar char="─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8A2003"/>
              </a:buClr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A2003"/>
              </a:buClr>
              <a:buFont typeface="Arial Narrow" panose="020B0606020202030204" pitchFamily="34" charset="0"/>
              <a:buChar char="─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REQUIRES THE PEOPLES’ BUSINESS TO BE CONDUCTED IN THE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1000" fill="hold"/>
                                        <p:tgtEl>
                                          <p:spTgt spid="43013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3" grpId="0"/>
      <p:bldP spid="43013" grpId="1"/>
      <p:bldP spid="43013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Basic Requirements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36600" y="1758950"/>
            <a:ext cx="5495925" cy="35988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Posting of 72 Hour Notice</a:t>
            </a:r>
          </a:p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Agendas</a:t>
            </a:r>
          </a:p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Public Access</a:t>
            </a:r>
          </a:p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Right of Citizens to Speak</a:t>
            </a:r>
          </a:p>
        </p:txBody>
      </p:sp>
      <p:pic>
        <p:nvPicPr>
          <p:cNvPr id="23556" name="Picture 7" descr="MCBD10682_0000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16362" y="1758950"/>
            <a:ext cx="3649491" cy="3112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7935" y="372979"/>
            <a:ext cx="11053011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Basic Requirements (cont.)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37935" y="1539708"/>
            <a:ext cx="10853737" cy="46212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Limit on Closed Sessions </a:t>
            </a:r>
            <a:b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(None for 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C.O.C.’s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Secret Meetings</a:t>
            </a:r>
          </a:p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Action on Items not on Agenda</a:t>
            </a:r>
          </a:p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Materials Considered at Meetings Must be Made Available to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Brown Act: Public’s Rights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Any person attending may videotape unless disruptive.</a:t>
            </a:r>
          </a:p>
          <a:p>
            <a:r>
              <a:rPr lang="en-US" altLang="en-US"/>
              <a:t>Agenda must allow comment on agenda items before or during consideration of that item.</a:t>
            </a:r>
          </a:p>
          <a:p>
            <a:r>
              <a:rPr lang="en-US" altLang="en-US"/>
              <a:t>Time must be set aside for public comment on any other matters under the COC’s jurisdiction.</a:t>
            </a:r>
          </a:p>
          <a:p>
            <a:r>
              <a:rPr lang="en-US" altLang="en-US"/>
              <a:t>The COC may place reasonable time limitations on particular topics or speakers.</a:t>
            </a:r>
          </a:p>
          <a:p>
            <a:endParaRPr lang="en-US" altLang="en-US"/>
          </a:p>
        </p:txBody>
      </p:sp>
      <p:pic>
        <p:nvPicPr>
          <p:cNvPr id="27652" name="Picture 4" descr="Picture%2021[1]"/>
          <p:cNvPicPr>
            <a:picLocks noChangeAspect="1" noChangeArrowheads="1"/>
          </p:cNvPicPr>
          <p:nvPr/>
        </p:nvPicPr>
        <p:blipFill>
          <a:blip r:embed="rId2">
            <a:lum bright="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334000"/>
            <a:ext cx="101758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447800"/>
            <a:ext cx="8229600" cy="1524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Violations of the Brown Act can lead to criminal charges</a:t>
            </a:r>
          </a:p>
        </p:txBody>
      </p:sp>
      <p:pic>
        <p:nvPicPr>
          <p:cNvPr id="59396" name="Picture 4" descr="prison cell"/>
          <p:cNvPicPr>
            <a:picLocks noGrp="1" noChangeAspect="1" noChangeArrowheads="1" noCrop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3048000"/>
            <a:ext cx="2514600" cy="2306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Obligation Bond?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A constitutionally authorized debt or obligation;</a:t>
            </a:r>
          </a:p>
          <a:p>
            <a:pPr marL="0" indent="0">
              <a:buNone/>
            </a:pPr>
            <a:endParaRPr lang="en-US" altLang="en-US" sz="3200" dirty="0"/>
          </a:p>
          <a:p>
            <a:r>
              <a:rPr lang="en-US" altLang="en-US" sz="3200" dirty="0"/>
              <a:t>voter approved;</a:t>
            </a:r>
          </a:p>
          <a:p>
            <a:pPr marL="0" indent="0">
              <a:buNone/>
            </a:pPr>
            <a:endParaRPr lang="en-US" altLang="en-US" sz="3200" dirty="0"/>
          </a:p>
          <a:p>
            <a:r>
              <a:rPr lang="en-US" altLang="en-US" sz="3200" dirty="0"/>
              <a:t>secured by a pledge of property taxes;</a:t>
            </a:r>
          </a:p>
          <a:p>
            <a:pPr marL="0" indent="0">
              <a:buNone/>
            </a:pPr>
            <a:endParaRPr lang="en-US" altLang="en-US" sz="3200" dirty="0"/>
          </a:p>
          <a:p>
            <a:r>
              <a:rPr lang="en-US" altLang="en-US" sz="3200" dirty="0"/>
              <a:t>subject to constraints in Education Code on borrowing.</a:t>
            </a:r>
          </a:p>
        </p:txBody>
      </p:sp>
    </p:spTree>
    <p:extLst>
      <p:ext uri="{BB962C8B-B14F-4D97-AF65-F5344CB8AC3E}">
        <p14:creationId xmlns:p14="http://schemas.microsoft.com/office/powerpoint/2010/main" val="6125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Conflicts of Interest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599" y="1495927"/>
            <a:ext cx="10854267" cy="4724400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Laws that control conflicts of interest of California public officials: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Section 1090 (Gov. Code, section 1090, et seq.)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PRA (The Political Reform Act of 1974; Gov. Code, sec. 87100, et seq.)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Incompatible Offices (Gov. Code, sec. 1125, et seq.)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Common Law Conflict of Interest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Section 1090 and Incompatible Offices statutes are made applicable to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COC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members by Education Code section 15282(b).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5853" y="248653"/>
            <a:ext cx="11036968" cy="9445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Membership Conflicts of Interest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05853" y="1523666"/>
            <a:ext cx="10853737" cy="4621213"/>
          </a:xfrm>
        </p:spPr>
        <p:txBody>
          <a:bodyPr>
            <a:normAutofit/>
          </a:bodyPr>
          <a:lstStyle/>
          <a:p>
            <a:pPr eaLnBrk="1" hangingPunct="1">
              <a:spcAft>
                <a:spcPct val="20000"/>
              </a:spcAft>
              <a:defRPr/>
            </a:pP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ct val="20000"/>
              </a:spcAft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COC may not include as Members:</a:t>
            </a:r>
          </a:p>
          <a:p>
            <a:pPr lvl="1" eaLnBrk="1" hangingPunct="1"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Employees/Officials of the District</a:t>
            </a:r>
          </a:p>
          <a:p>
            <a:pPr lvl="1" eaLnBrk="1" hangingPunct="1"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Vendors of the District</a:t>
            </a:r>
          </a:p>
          <a:p>
            <a:pPr lvl="1" eaLnBrk="1" hangingPunct="1"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Contractors/Consultants of the District</a:t>
            </a:r>
          </a:p>
          <a:p>
            <a:pPr marL="457200" lvl="1" indent="0" eaLnBrk="1" hangingPunct="1">
              <a:buNone/>
              <a:defRPr/>
            </a:pP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4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Members’ immediate family should also be independent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  <p:bldP spid="68611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Conflicts of Interest: Section 1090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599" y="1620253"/>
            <a:ext cx="10854267" cy="34290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Prohibits public officials/employees from participating in the process by which a contract is developed, negotiated, or executed if the official or employee has a financial interest in the contract.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These contracts are void and cannot be enforced.  (Gov. Code, § 1092.)</a:t>
            </a:r>
          </a:p>
          <a:p>
            <a:pPr marL="457200" indent="-457200">
              <a:buClr>
                <a:schemeClr val="tx1"/>
              </a:buClr>
            </a:pPr>
            <a:endParaRPr lang="en-US" altLang="en-US" dirty="0"/>
          </a:p>
        </p:txBody>
      </p:sp>
      <p:pic>
        <p:nvPicPr>
          <p:cNvPr id="33796" name="Picture 5" descr="Contract[1]"/>
          <p:cNvPicPr>
            <a:picLocks noChangeAspect="1" noChangeArrowheads="1"/>
          </p:cNvPicPr>
          <p:nvPr/>
        </p:nvPicPr>
        <p:blipFill>
          <a:blip r:embed="rId2" cstate="print">
            <a:lum bright="40000" contras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32" y="3842084"/>
            <a:ext cx="1905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Conflicts of Interest: </a:t>
            </a:r>
            <a:br>
              <a:rPr lang="en-US" altLang="en-US" dirty="0"/>
            </a:br>
            <a:r>
              <a:rPr lang="en-US" altLang="en-US" dirty="0"/>
              <a:t>Incompatible Offices 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36599" y="2198270"/>
            <a:ext cx="10854267" cy="2514600"/>
          </a:xfrm>
        </p:spPr>
        <p:txBody>
          <a:bodyPr>
            <a:normAutofit/>
          </a:bodyPr>
          <a:lstStyle/>
          <a:p>
            <a:r>
              <a:rPr lang="en-US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Prohibits public officials/employees from engaging in any employment, activity or enterprise for compensation that is inconsistent, incompatible, in conflict with or inimical to their duties as public officials/employees.</a:t>
            </a:r>
          </a:p>
          <a:p>
            <a:pPr marL="457200" indent="-457200"/>
            <a:endParaRPr lang="en-US" alt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Questions?</a:t>
            </a:r>
          </a:p>
        </p:txBody>
      </p:sp>
      <p:pic>
        <p:nvPicPr>
          <p:cNvPr id="35843" name="Picture 5" descr="question-mark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752600"/>
            <a:ext cx="32512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t="2003" b="2003"/>
          <a:stretch>
            <a:fillRect/>
          </a:stretch>
        </p:blipFill>
        <p:spPr>
          <a:xfrm>
            <a:off x="6048375" y="2352675"/>
            <a:ext cx="2374900" cy="197961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3235088" y="1374914"/>
            <a:ext cx="8002328" cy="878455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671127" y="4463363"/>
            <a:ext cx="3426691" cy="163718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Meredith B. Johnson</a:t>
            </a:r>
            <a:br>
              <a:rPr lang="en-US" dirty="0"/>
            </a:br>
            <a:r>
              <a:rPr lang="en-US" dirty="0"/>
              <a:t>Dannis Woliver Kelley</a:t>
            </a:r>
            <a:br>
              <a:rPr lang="en-US" dirty="0"/>
            </a:br>
            <a:r>
              <a:rPr lang="en-US" dirty="0"/>
              <a:t>Tel │ 213.291.9144</a:t>
            </a:r>
            <a:br>
              <a:rPr lang="en-US" dirty="0"/>
            </a:br>
            <a:r>
              <a:rPr lang="en-US" dirty="0"/>
              <a:t>Email │ mjohnson@DWKesq.com</a:t>
            </a:r>
          </a:p>
        </p:txBody>
      </p:sp>
    </p:spTree>
    <p:extLst>
      <p:ext uri="{BB962C8B-B14F-4D97-AF65-F5344CB8AC3E}">
        <p14:creationId xmlns:p14="http://schemas.microsoft.com/office/powerpoint/2010/main" val="367706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are G.O. Bonds Repaid?</a:t>
            </a:r>
          </a:p>
        </p:txBody>
      </p:sp>
      <p:pic>
        <p:nvPicPr>
          <p:cNvPr id="10255" name="Picture 15" descr="MPj03996810000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39"/>
          <a:stretch>
            <a:fillRect/>
          </a:stretch>
        </p:blipFill>
        <p:spPr>
          <a:xfrm>
            <a:off x="1828800" y="2209800"/>
            <a:ext cx="2274888" cy="2446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930775" y="2011364"/>
            <a:ext cx="5715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91440" rIns="0" bIns="91440">
            <a:spAutoFit/>
          </a:bodyPr>
          <a:lstStyle>
            <a:lvl1pPr>
              <a:spcBef>
                <a:spcPct val="20000"/>
              </a:spcBef>
              <a:buClr>
                <a:srgbClr val="8A2003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8A2003"/>
              </a:buClr>
              <a:buFont typeface="Arial Narrow" panose="020B0606020202030204" pitchFamily="34" charset="0"/>
              <a:buChar char="─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8A2003"/>
              </a:buClr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A2003"/>
              </a:buClr>
              <a:buFont typeface="Arial Narrow" panose="020B0606020202030204" pitchFamily="34" charset="0"/>
              <a:buChar char="─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2003"/>
              </a:buClr>
              <a:buFont typeface="Verdana" panose="020B060403050404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ClrTx/>
              <a:buFont typeface="Wingdings" panose="05000000000000000000" pitchFamily="2" charset="2"/>
              <a:buChar char="v"/>
              <a:defRPr/>
            </a:pPr>
            <a:r>
              <a:rPr lang="en-US" altLang="en-US" sz="2400" b="1" i="1" dirty="0"/>
              <a:t>Ad Valorem </a:t>
            </a:r>
            <a:r>
              <a:rPr lang="en-US" altLang="en-US" sz="2400" b="1" dirty="0"/>
              <a:t>property taxes</a:t>
            </a:r>
            <a:r>
              <a:rPr lang="en-US" altLang="en-US" sz="2400" i="1" dirty="0"/>
              <a:t>-</a:t>
            </a:r>
            <a:r>
              <a:rPr lang="en-US" altLang="en-US" sz="2400" b="1" i="1" dirty="0"/>
              <a:t> “</a:t>
            </a:r>
            <a:r>
              <a:rPr lang="en-US" altLang="en-US" sz="2400" dirty="0"/>
              <a:t>according to value”</a:t>
            </a:r>
          </a:p>
          <a:p>
            <a:pPr marL="342900" indent="-342900">
              <a:spcBef>
                <a:spcPct val="50000"/>
              </a:spcBef>
              <a:buClrTx/>
              <a:buFont typeface="Wingdings" panose="05000000000000000000" pitchFamily="2" charset="2"/>
              <a:buChar char="v"/>
              <a:defRPr/>
            </a:pPr>
            <a:r>
              <a:rPr lang="en-US" altLang="en-US" sz="2400" b="1" dirty="0"/>
              <a:t>Unlimited </a:t>
            </a:r>
            <a:r>
              <a:rPr lang="en-US" altLang="en-US" sz="2400" dirty="0"/>
              <a:t>– no exemptions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400" b="1" dirty="0"/>
              <a:t>Assessed Value $$$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400" b="1" dirty="0"/>
              <a:t>x 1% = Regular Property Taxes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400" b="1" dirty="0"/>
              <a:t>x .00?? = Debt Service on Bonds</a:t>
            </a: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4267200" y="3581400"/>
            <a:ext cx="4572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43200" tIns="91440" rIns="2743200" bIns="91440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1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3" presetClass="emph" presetSubtype="2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1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3" presetClass="emph" presetSubtype="2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1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58" grpId="0" build="p"/>
      <p:bldP spid="10258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Proposition 39 Requirements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Establish a Citizens’ Oversight Committee (“</a:t>
            </a:r>
            <a:r>
              <a:rPr lang="en-US" altLang="en-US" dirty="0" err="1"/>
              <a:t>COC</a:t>
            </a:r>
            <a:r>
              <a:rPr lang="en-US" altLang="en-US" dirty="0"/>
              <a:t>”) that will:</a:t>
            </a:r>
          </a:p>
          <a:p>
            <a:pPr lvl="1"/>
            <a:r>
              <a:rPr lang="en-US" altLang="en-US" dirty="0"/>
              <a:t>Review and Report on Uses of Bond Proceeds</a:t>
            </a:r>
          </a:p>
          <a:p>
            <a:pPr lvl="1"/>
            <a:r>
              <a:rPr lang="en-US" altLang="en-US" dirty="0"/>
              <a:t>Conduct Open and Public Proceedings</a:t>
            </a:r>
          </a:p>
          <a:p>
            <a:pPr lvl="1"/>
            <a:r>
              <a:rPr lang="en-US" altLang="en-US" dirty="0"/>
              <a:t>Issue Reports on the results of its activities.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(Education Code section 15278 et seq.)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7286" y="-65902"/>
            <a:ext cx="7543800" cy="1524000"/>
          </a:xfrm>
        </p:spPr>
        <p:txBody>
          <a:bodyPr>
            <a:normAutofit/>
          </a:bodyPr>
          <a:lstStyle/>
          <a:p>
            <a:pPr eaLnBrk="1" hangingPunct="1">
              <a:spcAft>
                <a:spcPct val="10000"/>
              </a:spcAft>
              <a:defRPr/>
            </a:pP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Citizens’ Oversight Committee</a:t>
            </a:r>
            <a:b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(Ed. Code Sections 15278-82)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86249" y="1919416"/>
            <a:ext cx="7772400" cy="3936787"/>
          </a:xfrm>
        </p:spPr>
        <p:txBody>
          <a:bodyPr>
            <a:normAutofit/>
          </a:bodyPr>
          <a:lstStyle/>
          <a:p>
            <a:pPr marL="342900" indent="-342900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60 days after Election </a:t>
            </a: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CERTIFIED</a:t>
            </a:r>
          </a:p>
          <a:p>
            <a:pPr marL="342900" indent="-342900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Minimum 7 Members, </a:t>
            </a: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WITH ONE EACH:</a:t>
            </a:r>
          </a:p>
          <a:p>
            <a:pPr marL="1200150" lvl="1"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Senior Citizen</a:t>
            </a:r>
          </a:p>
          <a:p>
            <a:pPr marL="1200150" lvl="1"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Taxpayer </a:t>
            </a:r>
            <a:r>
              <a:rPr lang="en-US" altLang="en-U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Ass’n</a:t>
            </a: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Representative</a:t>
            </a:r>
          </a:p>
          <a:p>
            <a:pPr marL="1200150" lvl="1"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Local Business Representative</a:t>
            </a:r>
          </a:p>
          <a:p>
            <a:pPr marL="1200150" lvl="1"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PTA Member (Foundation for CCD)</a:t>
            </a:r>
          </a:p>
          <a:p>
            <a:pPr marL="1200150" lvl="1"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Parent of Student </a:t>
            </a:r>
            <a:b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(Enrolled Student for CCD)</a:t>
            </a:r>
          </a:p>
        </p:txBody>
      </p:sp>
    </p:spTree>
    <p:extLst>
      <p:ext uri="{BB962C8B-B14F-4D97-AF65-F5344CB8AC3E}">
        <p14:creationId xmlns:p14="http://schemas.microsoft.com/office/powerpoint/2010/main" val="395083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  <p:bldP spid="2560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Purposes of the COC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 inform the public concerning the expenditure of bond revenues.</a:t>
            </a:r>
          </a:p>
          <a:p>
            <a:r>
              <a:rPr lang="en-US" altLang="en-US" dirty="0"/>
              <a:t>Review and report on expenditure of taxpayers’ money for school construction.</a:t>
            </a:r>
          </a:p>
          <a:p>
            <a:pPr lvl="1"/>
            <a:r>
              <a:rPr lang="en-US" altLang="en-US" dirty="0"/>
              <a:t>Issue regular reports - at least once a year</a:t>
            </a:r>
          </a:p>
          <a:p>
            <a:endParaRPr lang="en-US" altLang="en-US" dirty="0"/>
          </a:p>
        </p:txBody>
      </p:sp>
      <p:pic>
        <p:nvPicPr>
          <p:cNvPr id="9220" name="Picture 22" descr="hardhat-logo[1]"/>
          <p:cNvPicPr>
            <a:picLocks noChangeAspect="1" noChangeArrowheads="1"/>
          </p:cNvPicPr>
          <p:nvPr/>
        </p:nvPicPr>
        <p:blipFill>
          <a:blip r:embed="rId3">
            <a:lum bright="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800601"/>
            <a:ext cx="1524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" descr="4294474642_83824a2a7e_z[1]"/>
          <p:cNvPicPr>
            <a:picLocks noChangeAspect="1" noChangeArrowheads="1"/>
          </p:cNvPicPr>
          <p:nvPr/>
        </p:nvPicPr>
        <p:blipFill>
          <a:blip r:embed="rId2">
            <a:lum bright="90000" contras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00200"/>
            <a:ext cx="32004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Purposes of the </a:t>
            </a:r>
            <a:r>
              <a:rPr lang="en-US" altLang="en-US" dirty="0" err="1"/>
              <a:t>COC</a:t>
            </a:r>
            <a:r>
              <a:rPr lang="en-US" altLang="en-US" dirty="0"/>
              <a:t> (continued)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599" y="1955895"/>
            <a:ext cx="10854267" cy="4121055"/>
          </a:xfrm>
        </p:spPr>
        <p:txBody>
          <a:bodyPr/>
          <a:lstStyle/>
          <a:p>
            <a:r>
              <a:rPr lang="en-US" altLang="en-US" dirty="0"/>
              <a:t>Powers not granted to the COC: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Determining how bond funds may be spent</a:t>
            </a:r>
          </a:p>
          <a:p>
            <a:pPr marL="457200" lvl="1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Acting in advisory capacity to the District Board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2400" dirty="0"/>
          </a:p>
        </p:txBody>
      </p:sp>
      <p:pic>
        <p:nvPicPr>
          <p:cNvPr id="21507" name="Picture 3" descr="danny-shanahan-and-while-i-m-away-you-ll-be-in-the-good-hands-of-my-oversight-committee-new-yorker-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84301"/>
            <a:ext cx="60198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8855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COC’s Scope of Authority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Ensuring bond revenues are expended only for construction, reconstruction, rehabilitation, or replacement of school facilities. (</a:t>
            </a:r>
            <a:r>
              <a:rPr lang="en-US" altLang="en-US" sz="2400" dirty="0"/>
              <a:t>Article </a:t>
            </a:r>
            <a:r>
              <a:rPr lang="en-US" altLang="en-US" sz="2400" dirty="0" err="1"/>
              <a:t>XIIIA</a:t>
            </a:r>
            <a:r>
              <a:rPr lang="en-US" altLang="en-US" sz="2400" dirty="0"/>
              <a:t>, Section 1(b)(3) of the California Constitution.)</a:t>
            </a:r>
          </a:p>
          <a:p>
            <a:endParaRPr lang="en-US" altLang="en-US" dirty="0"/>
          </a:p>
          <a:p>
            <a:r>
              <a:rPr lang="en-US" altLang="en-US" dirty="0"/>
              <a:t>Ensuring no funds are used for any teacher and administrative salaries or other school operating expenses.</a:t>
            </a:r>
          </a:p>
          <a:p>
            <a:pPr marL="0" indent="0">
              <a:buNone/>
            </a:pPr>
            <a:r>
              <a:rPr lang="en-US" altLang="en-US" dirty="0"/>
              <a:t>   </a:t>
            </a:r>
            <a:r>
              <a:rPr lang="en-US" altLang="en-US" sz="2400" dirty="0"/>
              <a:t>(Article </a:t>
            </a:r>
            <a:r>
              <a:rPr lang="en-US" altLang="en-US" sz="2400" dirty="0" err="1"/>
              <a:t>XIIIA</a:t>
            </a:r>
            <a:r>
              <a:rPr lang="en-US" altLang="en-US" sz="2400" dirty="0"/>
              <a:t>, Section 1(b)(3)(A) of the California Constitution.)</a:t>
            </a:r>
          </a:p>
          <a:p>
            <a:endParaRPr lang="en-US" altLang="en-US" dirty="0"/>
          </a:p>
        </p:txBody>
      </p:sp>
      <p:pic>
        <p:nvPicPr>
          <p:cNvPr id="12292" name="Picture 4" descr="large-Stylized-dollar-bill-Money--66"/>
          <p:cNvPicPr>
            <a:picLocks noChangeAspect="1" noChangeArrowheads="1"/>
          </p:cNvPicPr>
          <p:nvPr/>
        </p:nvPicPr>
        <p:blipFill>
          <a:blip r:embed="rId2">
            <a:lum bright="2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105400"/>
            <a:ext cx="1371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WK Template 2015.potx" id="{4365A40E-DA3C-421F-85C1-021AE405A486}" vid="{880D1CA6-FD5C-4183-B6B6-0B23A4414EB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WK Template 2015.potx" id="{4365A40E-DA3C-421F-85C1-021AE405A486}" vid="{E27B0D10-EE92-4B1B-9AC1-DDD5B1B70D0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DWK Template 2015</Template>
  <TotalTime>139</TotalTime>
  <Words>819</Words>
  <Application>Microsoft Office PowerPoint</Application>
  <PresentationFormat>Widescreen</PresentationFormat>
  <Paragraphs>145</Paragraphs>
  <Slides>25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Narrow</vt:lpstr>
      <vt:lpstr>Calibri</vt:lpstr>
      <vt:lpstr>Calibri Light</vt:lpstr>
      <vt:lpstr>Tahoma</vt:lpstr>
      <vt:lpstr>Verdana</vt:lpstr>
      <vt:lpstr>Wingdings</vt:lpstr>
      <vt:lpstr>Office Theme</vt:lpstr>
      <vt:lpstr>Custom Design</vt:lpstr>
      <vt:lpstr>The Role Of The  Citizens’ Oversight Committee</vt:lpstr>
      <vt:lpstr>What is a General Obligation Bond?</vt:lpstr>
      <vt:lpstr>How are G.O. Bonds Repaid?</vt:lpstr>
      <vt:lpstr>Proposition 39 Requirements</vt:lpstr>
      <vt:lpstr>Citizens’ Oversight Committee (Ed. Code Sections 15278-82)</vt:lpstr>
      <vt:lpstr>Purposes of the COC</vt:lpstr>
      <vt:lpstr>Purposes of the COC (continued)</vt:lpstr>
      <vt:lpstr>PowerPoint Presentation</vt:lpstr>
      <vt:lpstr>COC’s Scope of Authority</vt:lpstr>
      <vt:lpstr>COC Activities</vt:lpstr>
      <vt:lpstr>COC Activities (continued)</vt:lpstr>
      <vt:lpstr>Technical Assistance to COC</vt:lpstr>
      <vt:lpstr>Permissible Uses of Bond Proceeds</vt:lpstr>
      <vt:lpstr>COC Legal Compliance</vt:lpstr>
      <vt:lpstr>The Brown Act Government Code Section 54950 et seq.</vt:lpstr>
      <vt:lpstr>Basic Requirements</vt:lpstr>
      <vt:lpstr>Basic Requirements (cont.)</vt:lpstr>
      <vt:lpstr>The Brown Act: Public’s Rights </vt:lpstr>
      <vt:lpstr>Violations of the Brown Act can lead to criminal charges</vt:lpstr>
      <vt:lpstr>Conflicts of Interest </vt:lpstr>
      <vt:lpstr>Membership Conflicts of Interest</vt:lpstr>
      <vt:lpstr>Conflicts of Interest: Section 1090</vt:lpstr>
      <vt:lpstr>Conflicts of Interest:  Incompatible Offices </vt:lpstr>
      <vt:lpstr>Questions?</vt:lpstr>
      <vt:lpstr>PowerPoint Presentation</vt:lpstr>
    </vt:vector>
  </TitlesOfParts>
  <Company>DWK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 Citizens’ Oversight Committee</dc:title>
  <dc:creator>Angie Arellano</dc:creator>
  <cp:lastModifiedBy>Tiffany Wilhelm</cp:lastModifiedBy>
  <cp:revision>14</cp:revision>
  <dcterms:created xsi:type="dcterms:W3CDTF">2017-02-24T20:03:45Z</dcterms:created>
  <dcterms:modified xsi:type="dcterms:W3CDTF">2019-09-25T18:29:00Z</dcterms:modified>
</cp:coreProperties>
</file>