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anva Sans" panose="020B0604020202020204" charset="0"/>
      <p:regular r:id="rId26"/>
    </p:embeddedFont>
    <p:embeddedFont>
      <p:font typeface="Lora" panose="020B0604020202020204" charset="0"/>
      <p:regular r:id="rId27"/>
    </p:embeddedFont>
    <p:embeddedFont>
      <p:font typeface="Lora Bold" panose="020B0604020202020204" charset="0"/>
      <p:regular r:id="rId28"/>
    </p:embeddedFont>
    <p:embeddedFont>
      <p:font typeface="Poppins" panose="020B0604020202020204" charset="0"/>
      <p:regular r:id="rId29"/>
    </p:embeddedFont>
    <p:embeddedFont>
      <p:font typeface="Poppins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442" autoAdjust="0"/>
  </p:normalViewPr>
  <p:slideViewPr>
    <p:cSldViewPr>
      <p:cViewPr varScale="1">
        <p:scale>
          <a:sx n="44" d="100"/>
          <a:sy n="44" d="100"/>
        </p:scale>
        <p:origin x="22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40FD1-3BE9-4C03-B3E7-A0B977DD69EE}"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2A27B-9874-46D6-A6AD-7FB6547C6B1F}" type="slidenum">
              <a:rPr lang="en-US" smtClean="0"/>
              <a:t>‹#›</a:t>
            </a:fld>
            <a:endParaRPr lang="en-US"/>
          </a:p>
        </p:txBody>
      </p:sp>
    </p:spTree>
    <p:extLst>
      <p:ext uri="{BB962C8B-B14F-4D97-AF65-F5344CB8AC3E}">
        <p14:creationId xmlns:p14="http://schemas.microsoft.com/office/powerpoint/2010/main" val="284235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Data from 2020 Census</a:t>
            </a:r>
          </a:p>
          <a:p>
            <a:pPr marL="171450" indent="-171450">
              <a:buFont typeface="Arial" panose="020B0604020202020204" pitchFamily="34" charset="0"/>
              <a:buChar char="•"/>
            </a:pPr>
            <a:r>
              <a:rPr lang="en-US" dirty="0"/>
              <a:t>5,455 Homes in Bath County</a:t>
            </a:r>
          </a:p>
          <a:p>
            <a:pPr marL="171450" indent="-171450">
              <a:buFont typeface="Arial" panose="020B0604020202020204" pitchFamily="34" charset="0"/>
              <a:buChar char="•"/>
            </a:pPr>
            <a:r>
              <a:rPr lang="en-US" dirty="0"/>
              <a:t>Roughly 50% of homes are valued at $100,000 or less</a:t>
            </a:r>
          </a:p>
          <a:p>
            <a:pPr marL="171450" indent="-171450">
              <a:buFont typeface="Arial" panose="020B0604020202020204" pitchFamily="34" charset="0"/>
              <a:buChar char="•"/>
            </a:pPr>
            <a:r>
              <a:rPr lang="en-US" dirty="0"/>
              <a:t>We will use $100,000 as the standard since it is the median price</a:t>
            </a:r>
          </a:p>
          <a:p>
            <a:pPr marL="171450" indent="-171450">
              <a:buFont typeface="Arial" panose="020B0604020202020204" pitchFamily="34" charset="0"/>
              <a:buChar char="•"/>
            </a:pPr>
            <a:r>
              <a:rPr lang="en-US" dirty="0"/>
              <a:t>FYI: Approximately 83% of all homes in Bath County are under $200,000</a:t>
            </a:r>
          </a:p>
        </p:txBody>
      </p:sp>
      <p:sp>
        <p:nvSpPr>
          <p:cNvPr id="4" name="Slide Number Placeholder 3"/>
          <p:cNvSpPr>
            <a:spLocks noGrp="1"/>
          </p:cNvSpPr>
          <p:nvPr>
            <p:ph type="sldNum" sz="quarter" idx="5"/>
          </p:nvPr>
        </p:nvSpPr>
        <p:spPr/>
        <p:txBody>
          <a:bodyPr/>
          <a:lstStyle/>
          <a:p>
            <a:fld id="{3CB2A27B-9874-46D6-A6AD-7FB6547C6B1F}" type="slidenum">
              <a:rPr lang="en-US" smtClean="0"/>
              <a:t>3</a:t>
            </a:fld>
            <a:endParaRPr lang="en-US"/>
          </a:p>
        </p:txBody>
      </p:sp>
    </p:spTree>
    <p:extLst>
      <p:ext uri="{BB962C8B-B14F-4D97-AF65-F5344CB8AC3E}">
        <p14:creationId xmlns:p14="http://schemas.microsoft.com/office/powerpoint/2010/main" val="102503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Read the slide</a:t>
            </a:r>
          </a:p>
          <a:p>
            <a:pPr marL="171450" indent="-171450">
              <a:buFont typeface="Arial" panose="020B0604020202020204" pitchFamily="34" charset="0"/>
              <a:buChar char="•"/>
            </a:pPr>
            <a:r>
              <a:rPr lang="en-US" dirty="0"/>
              <a:t>Construction costs have risen over 51% since 2007.  They will continue to rise.</a:t>
            </a:r>
          </a:p>
          <a:p>
            <a:pPr marL="171450" indent="-171450">
              <a:buFont typeface="Arial" panose="020B0604020202020204" pitchFamily="34" charset="0"/>
              <a:buChar char="•"/>
            </a:pPr>
            <a:r>
              <a:rPr lang="en-US" dirty="0"/>
              <a:t>Even if the district if forced to renovate the middle school it will not have the funds to address the needs.</a:t>
            </a:r>
          </a:p>
          <a:p>
            <a:pPr marL="171450" indent="-171450">
              <a:buFont typeface="Arial" panose="020B0604020202020204" pitchFamily="34" charset="0"/>
              <a:buChar char="•"/>
            </a:pPr>
            <a:r>
              <a:rPr lang="en-US" dirty="0"/>
              <a:t>Renovation will simply push the inevitable demise of the middle school a little bit further down the road.</a:t>
            </a:r>
          </a:p>
          <a:p>
            <a:pPr marL="171450" indent="-171450">
              <a:buFont typeface="Arial" panose="020B0604020202020204" pitchFamily="34" charset="0"/>
              <a:buChar char="•"/>
            </a:pPr>
            <a:r>
              <a:rPr lang="en-US" dirty="0"/>
              <a:t>When that time comes and a new school is the only option the cost of the new school will be 10-20 million more than if we built this year.</a:t>
            </a:r>
          </a:p>
          <a:p>
            <a:pPr marL="171450" indent="-171450">
              <a:buFont typeface="Arial" panose="020B0604020202020204" pitchFamily="34" charset="0"/>
              <a:buChar char="•"/>
            </a:pPr>
            <a:r>
              <a:rPr lang="en-US" dirty="0"/>
              <a:t>For perspective, the original costs of a new middle school several years ago was 15-20 million, today we are looking at 35-45 million.</a:t>
            </a:r>
          </a:p>
          <a:p>
            <a:pPr marL="171450" indent="-171450">
              <a:buFont typeface="Arial" panose="020B0604020202020204" pitchFamily="34" charset="0"/>
              <a:buChar char="•"/>
            </a:pPr>
            <a:r>
              <a:rPr lang="en-US" dirty="0"/>
              <a:t>Taking the nickel now will save both the taxpayer and the district money.</a:t>
            </a:r>
          </a:p>
        </p:txBody>
      </p:sp>
      <p:sp>
        <p:nvSpPr>
          <p:cNvPr id="4" name="Slide Number Placeholder 3"/>
          <p:cNvSpPr>
            <a:spLocks noGrp="1"/>
          </p:cNvSpPr>
          <p:nvPr>
            <p:ph type="sldNum" sz="quarter" idx="5"/>
          </p:nvPr>
        </p:nvSpPr>
        <p:spPr/>
        <p:txBody>
          <a:bodyPr/>
          <a:lstStyle/>
          <a:p>
            <a:fld id="{3CB2A27B-9874-46D6-A6AD-7FB6547C6B1F}" type="slidenum">
              <a:rPr lang="en-US" smtClean="0"/>
              <a:t>12</a:t>
            </a:fld>
            <a:endParaRPr lang="en-US"/>
          </a:p>
        </p:txBody>
      </p:sp>
    </p:spTree>
    <p:extLst>
      <p:ext uri="{BB962C8B-B14F-4D97-AF65-F5344CB8AC3E}">
        <p14:creationId xmlns:p14="http://schemas.microsoft.com/office/powerpoint/2010/main" val="110065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3CB2A27B-9874-46D6-A6AD-7FB6547C6B1F}" type="slidenum">
              <a:rPr lang="en-US" smtClean="0"/>
              <a:t>14</a:t>
            </a:fld>
            <a:endParaRPr lang="en-US"/>
          </a:p>
        </p:txBody>
      </p:sp>
    </p:spTree>
    <p:extLst>
      <p:ext uri="{BB962C8B-B14F-4D97-AF65-F5344CB8AC3E}">
        <p14:creationId xmlns:p14="http://schemas.microsoft.com/office/powerpoint/2010/main" val="254120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2022-23 the board requested a nickel at the rate of 59.6.  A recall petition was gathered and the board rescinded the nickel and accepted the default 4% rate of 54.1</a:t>
            </a:r>
          </a:p>
          <a:p>
            <a:pPr marL="171450" indent="-171450">
              <a:buFont typeface="Arial" panose="020B0604020202020204" pitchFamily="34" charset="0"/>
              <a:buChar char="•"/>
            </a:pPr>
            <a:r>
              <a:rPr lang="en-US" dirty="0"/>
              <a:t>Last year, 23-24, the board requested a nickel at the rate of 61.7.  A recall petition was gathered and the board opted to put it to a vote this November.</a:t>
            </a:r>
          </a:p>
          <a:p>
            <a:pPr marL="171450" indent="-171450">
              <a:buFont typeface="Arial" panose="020B0604020202020204" pitchFamily="34" charset="0"/>
              <a:buChar char="•"/>
            </a:pPr>
            <a:r>
              <a:rPr lang="en-US" dirty="0"/>
              <a:t>The default rate of 57.8 was applied to taxpayers and should the nickel pass in November taxpayers will owe an additional 3.9 cents per $100k.  This will be applied to next year’s bill.</a:t>
            </a:r>
          </a:p>
          <a:p>
            <a:pPr marL="171450" indent="-171450">
              <a:buFont typeface="Arial" panose="020B0604020202020204" pitchFamily="34" charset="0"/>
              <a:buChar char="•"/>
            </a:pPr>
            <a:r>
              <a:rPr lang="en-US" dirty="0"/>
              <a:t>Here is what everyone must understand, due to the districts $65 million in unmet need, without the nickel this board is trying to just maintain and not improve our properties due to the high cost of construction.  As noted earlier the 4%, while it brings in the most money from non-recallable taxes, cannot provide the funds necessary going forward.  But if the nickel is continued to be defeated the 4% is the ONLY tax they can and must take.</a:t>
            </a:r>
          </a:p>
          <a:p>
            <a:pPr marL="171450" indent="-171450">
              <a:buFont typeface="Arial" panose="020B0604020202020204" pitchFamily="34" charset="0"/>
              <a:buChar char="•"/>
            </a:pPr>
            <a:r>
              <a:rPr lang="en-US" dirty="0"/>
              <a:t>If the board approves the requested rate of 64.1 or opts to take the 4% rate of 60.7 both those rates will be greater than the 22-23 requested nickel.</a:t>
            </a:r>
          </a:p>
          <a:p>
            <a:pPr marL="171450" indent="-171450">
              <a:buFont typeface="Arial" panose="020B0604020202020204" pitchFamily="34" charset="0"/>
              <a:buChar char="•"/>
            </a:pPr>
            <a:r>
              <a:rPr lang="en-US" dirty="0"/>
              <a:t>If the board takes the 4% this year and next year the rate of 64.3 would be greater than all three previous requested nickel rates.</a:t>
            </a:r>
          </a:p>
          <a:p>
            <a:pPr marL="171450" indent="-171450">
              <a:buFont typeface="Arial" panose="020B0604020202020204" pitchFamily="34" charset="0"/>
              <a:buChar char="•"/>
            </a:pPr>
            <a:r>
              <a:rPr lang="en-US" dirty="0"/>
              <a:t>Understand, opposing the nickel only prevents the district from receiving an enormous amount of financial assistance from the state.  It will not prevent the local taxpayer from eventually paying the nickel rate.</a:t>
            </a:r>
          </a:p>
          <a:p>
            <a:pPr marL="171450" indent="-171450">
              <a:buFont typeface="Arial" panose="020B0604020202020204" pitchFamily="34" charset="0"/>
              <a:buChar char="•"/>
            </a:pPr>
            <a:r>
              <a:rPr lang="en-US" dirty="0"/>
              <a:t>On the next slide I will show how opposing a higher tax rate actually increases your taxes faster.</a:t>
            </a:r>
          </a:p>
        </p:txBody>
      </p:sp>
      <p:sp>
        <p:nvSpPr>
          <p:cNvPr id="4" name="Slide Number Placeholder 3"/>
          <p:cNvSpPr>
            <a:spLocks noGrp="1"/>
          </p:cNvSpPr>
          <p:nvPr>
            <p:ph type="sldNum" sz="quarter" idx="5"/>
          </p:nvPr>
        </p:nvSpPr>
        <p:spPr/>
        <p:txBody>
          <a:bodyPr/>
          <a:lstStyle/>
          <a:p>
            <a:fld id="{3CB2A27B-9874-46D6-A6AD-7FB6547C6B1F}" type="slidenum">
              <a:rPr lang="en-US" smtClean="0"/>
              <a:t>15</a:t>
            </a:fld>
            <a:endParaRPr lang="en-US"/>
          </a:p>
        </p:txBody>
      </p:sp>
    </p:spTree>
    <p:extLst>
      <p:ext uri="{BB962C8B-B14F-4D97-AF65-F5344CB8AC3E}">
        <p14:creationId xmlns:p14="http://schemas.microsoft.com/office/powerpoint/2010/main" val="9177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 one wants to increase taxes.  Not the community, not the board, nor me.  But it requires taxes to run a school and the state is shifting more and more of the burden to districts than ever before.</a:t>
            </a:r>
          </a:p>
          <a:p>
            <a:pPr marL="171450" indent="-171450">
              <a:buFont typeface="Arial" panose="020B0604020202020204" pitchFamily="34" charset="0"/>
              <a:buChar char="•"/>
            </a:pPr>
            <a:r>
              <a:rPr lang="en-US" dirty="0"/>
              <a:t>Looking at the slide it may sound counterintuitive to say opposing a tax increases the rate, but this is a cold hard fact.</a:t>
            </a:r>
          </a:p>
          <a:p>
            <a:pPr marL="171450" indent="-171450">
              <a:buFont typeface="Arial" panose="020B0604020202020204" pitchFamily="34" charset="0"/>
              <a:buChar char="•"/>
            </a:pPr>
            <a:r>
              <a:rPr lang="en-US" dirty="0"/>
              <a:t>Read slide</a:t>
            </a:r>
          </a:p>
          <a:p>
            <a:pPr marL="171450" indent="-171450">
              <a:buFont typeface="Arial" panose="020B0604020202020204" pitchFamily="34" charset="0"/>
              <a:buChar char="•"/>
            </a:pPr>
            <a:r>
              <a:rPr lang="en-US" dirty="0"/>
              <a:t>If the nickel is passed the board can return to the average rate of 1.03 cents.  If the nickel fails the board will be forced to take the 4% at a much higher rate causing taxes to increase at a much quicker and more significant rate.</a:t>
            </a:r>
          </a:p>
        </p:txBody>
      </p:sp>
      <p:sp>
        <p:nvSpPr>
          <p:cNvPr id="4" name="Slide Number Placeholder 3"/>
          <p:cNvSpPr>
            <a:spLocks noGrp="1"/>
          </p:cNvSpPr>
          <p:nvPr>
            <p:ph type="sldNum" sz="quarter" idx="5"/>
          </p:nvPr>
        </p:nvSpPr>
        <p:spPr/>
        <p:txBody>
          <a:bodyPr/>
          <a:lstStyle/>
          <a:p>
            <a:fld id="{3CB2A27B-9874-46D6-A6AD-7FB6547C6B1F}" type="slidenum">
              <a:rPr lang="en-US" smtClean="0"/>
              <a:t>16</a:t>
            </a:fld>
            <a:endParaRPr lang="en-US"/>
          </a:p>
        </p:txBody>
      </p:sp>
    </p:spTree>
    <p:extLst>
      <p:ext uri="{BB962C8B-B14F-4D97-AF65-F5344CB8AC3E}">
        <p14:creationId xmlns:p14="http://schemas.microsoft.com/office/powerpoint/2010/main" val="3632337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Read slide</a:t>
            </a:r>
          </a:p>
        </p:txBody>
      </p:sp>
      <p:sp>
        <p:nvSpPr>
          <p:cNvPr id="4" name="Slide Number Placeholder 3"/>
          <p:cNvSpPr>
            <a:spLocks noGrp="1"/>
          </p:cNvSpPr>
          <p:nvPr>
            <p:ph type="sldNum" sz="quarter" idx="5"/>
          </p:nvPr>
        </p:nvSpPr>
        <p:spPr/>
        <p:txBody>
          <a:bodyPr/>
          <a:lstStyle/>
          <a:p>
            <a:fld id="{3CB2A27B-9874-46D6-A6AD-7FB6547C6B1F}" type="slidenum">
              <a:rPr lang="en-US" smtClean="0"/>
              <a:t>17</a:t>
            </a:fld>
            <a:endParaRPr lang="en-US"/>
          </a:p>
        </p:txBody>
      </p:sp>
    </p:spTree>
    <p:extLst>
      <p:ext uri="{BB962C8B-B14F-4D97-AF65-F5344CB8AC3E}">
        <p14:creationId xmlns:p14="http://schemas.microsoft.com/office/powerpoint/2010/main" val="3672328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Read slide</a:t>
            </a:r>
            <a:endParaRPr lang="en-US" dirty="0"/>
          </a:p>
        </p:txBody>
      </p:sp>
      <p:sp>
        <p:nvSpPr>
          <p:cNvPr id="4" name="Slide Number Placeholder 3"/>
          <p:cNvSpPr>
            <a:spLocks noGrp="1"/>
          </p:cNvSpPr>
          <p:nvPr>
            <p:ph type="sldNum" sz="quarter" idx="5"/>
          </p:nvPr>
        </p:nvSpPr>
        <p:spPr/>
        <p:txBody>
          <a:bodyPr/>
          <a:lstStyle/>
          <a:p>
            <a:fld id="{3CB2A27B-9874-46D6-A6AD-7FB6547C6B1F}" type="slidenum">
              <a:rPr lang="en-US" smtClean="0"/>
              <a:t>18</a:t>
            </a:fld>
            <a:endParaRPr lang="en-US"/>
          </a:p>
        </p:txBody>
      </p:sp>
    </p:spTree>
    <p:extLst>
      <p:ext uri="{BB962C8B-B14F-4D97-AF65-F5344CB8AC3E}">
        <p14:creationId xmlns:p14="http://schemas.microsoft.com/office/powerpoint/2010/main" val="350459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$100,000 as our assessment since it is the median home value</a:t>
            </a:r>
          </a:p>
          <a:p>
            <a:pPr marL="171450" indent="-171450">
              <a:buFont typeface="Arial" panose="020B0604020202020204" pitchFamily="34" charset="0"/>
              <a:buChar char="•"/>
            </a:pPr>
            <a:r>
              <a:rPr lang="en-US" dirty="0"/>
              <a:t>The math is very simple, take the rate of 64.1 and move the decimal to the right.  This is the amount you pay.</a:t>
            </a:r>
          </a:p>
          <a:p>
            <a:pPr marL="171450" indent="-171450">
              <a:buFont typeface="Arial" panose="020B0604020202020204" pitchFamily="34" charset="0"/>
              <a:buChar char="•"/>
            </a:pPr>
            <a:r>
              <a:rPr lang="en-US" dirty="0"/>
              <a:t>For calculations take any amount and times it by .00641 to get the amount you would pay.</a:t>
            </a:r>
          </a:p>
        </p:txBody>
      </p:sp>
      <p:sp>
        <p:nvSpPr>
          <p:cNvPr id="4" name="Slide Number Placeholder 3"/>
          <p:cNvSpPr>
            <a:spLocks noGrp="1"/>
          </p:cNvSpPr>
          <p:nvPr>
            <p:ph type="sldNum" sz="quarter" idx="5"/>
          </p:nvPr>
        </p:nvSpPr>
        <p:spPr/>
        <p:txBody>
          <a:bodyPr/>
          <a:lstStyle/>
          <a:p>
            <a:fld id="{3CB2A27B-9874-46D6-A6AD-7FB6547C6B1F}" type="slidenum">
              <a:rPr lang="en-US" smtClean="0"/>
              <a:t>4</a:t>
            </a:fld>
            <a:endParaRPr lang="en-US"/>
          </a:p>
        </p:txBody>
      </p:sp>
    </p:spTree>
    <p:extLst>
      <p:ext uri="{BB962C8B-B14F-4D97-AF65-F5344CB8AC3E}">
        <p14:creationId xmlns:p14="http://schemas.microsoft.com/office/powerpoint/2010/main" val="237456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61.7 is the 2022-23 requested nickel rate</a:t>
            </a:r>
          </a:p>
          <a:p>
            <a:pPr marL="171450" indent="-171450">
              <a:buFont typeface="Arial" panose="020B0604020202020204" pitchFamily="34" charset="0"/>
              <a:buChar char="•"/>
            </a:pPr>
            <a:r>
              <a:rPr lang="en-US" dirty="0"/>
              <a:t>All taxpayers have paid the default rate of 57.8.  If the nickel passes in November the taxpayers will pay the additional 3.9 cents on next years bill.</a:t>
            </a:r>
          </a:p>
          <a:p>
            <a:pPr marL="171450" indent="-171450">
              <a:buFont typeface="Arial" panose="020B0604020202020204" pitchFamily="34" charset="0"/>
              <a:buChar char="•"/>
            </a:pPr>
            <a:r>
              <a:rPr lang="en-US" dirty="0"/>
              <a:t>Requesting the board approve the rate of 64.1 for 2024-25.  This is above the 4% rate of 60.7 and 3.4 cents will be recallable.</a:t>
            </a:r>
          </a:p>
          <a:p>
            <a:pPr marL="171450" indent="-171450">
              <a:buFont typeface="Arial" panose="020B0604020202020204" pitchFamily="34" charset="0"/>
              <a:buChar char="•"/>
            </a:pPr>
            <a:r>
              <a:rPr lang="en-US" dirty="0"/>
              <a:t>60.7 is the default rate should 64.1 fail OR the board could choose to take the 4% and it would be the rate for 2024-25.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B2A27B-9874-46D6-A6AD-7FB6547C6B1F}" type="slidenum">
              <a:rPr lang="en-US" smtClean="0"/>
              <a:t>5</a:t>
            </a:fld>
            <a:endParaRPr lang="en-US"/>
          </a:p>
        </p:txBody>
      </p:sp>
    </p:spTree>
    <p:extLst>
      <p:ext uri="{BB962C8B-B14F-4D97-AF65-F5344CB8AC3E}">
        <p14:creationId xmlns:p14="http://schemas.microsoft.com/office/powerpoint/2010/main" val="395782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 our district webpage we have a Tax Calculator link.</a:t>
            </a:r>
          </a:p>
          <a:p>
            <a:pPr marL="171450" indent="-171450">
              <a:buFont typeface="Arial" panose="020B0604020202020204" pitchFamily="34" charset="0"/>
              <a:buChar char="•"/>
            </a:pPr>
            <a:r>
              <a:rPr lang="en-US" dirty="0"/>
              <a:t>Clicking that link will take you to the calculator you see below.</a:t>
            </a:r>
          </a:p>
          <a:p>
            <a:pPr marL="171450" indent="-171450">
              <a:buFont typeface="Arial" panose="020B0604020202020204" pitchFamily="34" charset="0"/>
              <a:buChar char="•"/>
            </a:pPr>
            <a:r>
              <a:rPr lang="en-US" dirty="0"/>
              <a:t>This calculator is set for the current year.  You see $100k has been entered as the property assessment.  You have already paid the $578 for 23-24 (rate 57.8) and if the nickel passes in November the rate will adjust to 61.7 requiring the taxpayer in this scenario to owe an additional $39.</a:t>
            </a:r>
          </a:p>
          <a:p>
            <a:pPr marL="171450" indent="-171450">
              <a:buFont typeface="Arial" panose="020B0604020202020204" pitchFamily="34" charset="0"/>
              <a:buChar char="•"/>
            </a:pPr>
            <a:r>
              <a:rPr lang="en-US" dirty="0"/>
              <a:t>Note on the bottom that if the nickel passes the state will provide an additional $609,938 to the district for the next 20 years for construction, renovation and debt service.  This is extremely important and will demonstrated in following slides.</a:t>
            </a:r>
          </a:p>
        </p:txBody>
      </p:sp>
      <p:sp>
        <p:nvSpPr>
          <p:cNvPr id="4" name="Slide Number Placeholder 3"/>
          <p:cNvSpPr>
            <a:spLocks noGrp="1"/>
          </p:cNvSpPr>
          <p:nvPr>
            <p:ph type="sldNum" sz="quarter" idx="5"/>
          </p:nvPr>
        </p:nvSpPr>
        <p:spPr/>
        <p:txBody>
          <a:bodyPr/>
          <a:lstStyle/>
          <a:p>
            <a:fld id="{3CB2A27B-9874-46D6-A6AD-7FB6547C6B1F}" type="slidenum">
              <a:rPr lang="en-US" smtClean="0"/>
              <a:t>6</a:t>
            </a:fld>
            <a:endParaRPr lang="en-US"/>
          </a:p>
        </p:txBody>
      </p:sp>
    </p:spTree>
    <p:extLst>
      <p:ext uri="{BB962C8B-B14F-4D97-AF65-F5344CB8AC3E}">
        <p14:creationId xmlns:p14="http://schemas.microsoft.com/office/powerpoint/2010/main" val="388452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the assessed property valuation as determined by the Bath PVA.</a:t>
            </a:r>
          </a:p>
        </p:txBody>
      </p:sp>
      <p:sp>
        <p:nvSpPr>
          <p:cNvPr id="4" name="Slide Number Placeholder 3"/>
          <p:cNvSpPr>
            <a:spLocks noGrp="1"/>
          </p:cNvSpPr>
          <p:nvPr>
            <p:ph type="sldNum" sz="quarter" idx="5"/>
          </p:nvPr>
        </p:nvSpPr>
        <p:spPr/>
        <p:txBody>
          <a:bodyPr/>
          <a:lstStyle/>
          <a:p>
            <a:fld id="{3CB2A27B-9874-46D6-A6AD-7FB6547C6B1F}" type="slidenum">
              <a:rPr lang="en-US" smtClean="0"/>
              <a:t>7</a:t>
            </a:fld>
            <a:endParaRPr lang="en-US"/>
          </a:p>
        </p:txBody>
      </p:sp>
    </p:spTree>
    <p:extLst>
      <p:ext uri="{BB962C8B-B14F-4D97-AF65-F5344CB8AC3E}">
        <p14:creationId xmlns:p14="http://schemas.microsoft.com/office/powerpoint/2010/main" val="202144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Based on the rate of 57.8 generated revenue is projected at $3.3 million</a:t>
            </a:r>
          </a:p>
        </p:txBody>
      </p:sp>
      <p:sp>
        <p:nvSpPr>
          <p:cNvPr id="4" name="Slide Number Placeholder 3"/>
          <p:cNvSpPr>
            <a:spLocks noGrp="1"/>
          </p:cNvSpPr>
          <p:nvPr>
            <p:ph type="sldNum" sz="quarter" idx="5"/>
          </p:nvPr>
        </p:nvSpPr>
        <p:spPr/>
        <p:txBody>
          <a:bodyPr/>
          <a:lstStyle/>
          <a:p>
            <a:fld id="{3CB2A27B-9874-46D6-A6AD-7FB6547C6B1F}" type="slidenum">
              <a:rPr lang="en-US" smtClean="0"/>
              <a:t>8</a:t>
            </a:fld>
            <a:endParaRPr lang="en-US"/>
          </a:p>
        </p:txBody>
      </p:sp>
    </p:spTree>
    <p:extLst>
      <p:ext uri="{BB962C8B-B14F-4D97-AF65-F5344CB8AC3E}">
        <p14:creationId xmlns:p14="http://schemas.microsoft.com/office/powerpoint/2010/main" val="25234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FYI:  All rates are established by the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board has several options for tax rate</a:t>
            </a:r>
          </a:p>
          <a:p>
            <a:pPr marL="171450" indent="-171450">
              <a:buFont typeface="Arial" panose="020B0604020202020204" pitchFamily="34" charset="0"/>
              <a:buChar char="•"/>
            </a:pPr>
            <a:r>
              <a:rPr lang="en-US" dirty="0"/>
              <a:t>They can take the compensating rate of 58.4.  This rate is designed to generate a revenue stream as close to last year with inflation factored in.</a:t>
            </a:r>
          </a:p>
          <a:p>
            <a:pPr marL="171450" indent="-171450">
              <a:buFont typeface="Arial" panose="020B0604020202020204" pitchFamily="34" charset="0"/>
              <a:buChar char="•"/>
            </a:pPr>
            <a:r>
              <a:rPr lang="en-US" dirty="0"/>
              <a:t>This rate would bring in a projected $196,762.08 to our general fund.</a:t>
            </a:r>
          </a:p>
          <a:p>
            <a:pPr marL="171450" indent="-171450">
              <a:buFont typeface="Arial" panose="020B0604020202020204" pitchFamily="34" charset="0"/>
              <a:buChar char="•"/>
            </a:pPr>
            <a:r>
              <a:rPr lang="en-US" dirty="0"/>
              <a:t>The 4% rate of 60.7 generate 4% more revenue from last year’s total.</a:t>
            </a:r>
          </a:p>
          <a:p>
            <a:pPr marL="171450" indent="-171450">
              <a:buFont typeface="Arial" panose="020B0604020202020204" pitchFamily="34" charset="0"/>
              <a:buChar char="•"/>
            </a:pPr>
            <a:r>
              <a:rPr lang="en-US" dirty="0"/>
              <a:t>This rate would bring in a projected $337,206.59 to our general fund.</a:t>
            </a:r>
          </a:p>
          <a:p>
            <a:pPr marL="171450" indent="-171450">
              <a:buFont typeface="Arial" panose="020B0604020202020204" pitchFamily="34" charset="0"/>
              <a:buChar char="•"/>
            </a:pPr>
            <a:r>
              <a:rPr lang="en-US" dirty="0"/>
              <a:t>The 4% rate is the highest rate a board can take and it not be recallable.  Of non-recallable rates it puts the most money into the general fund.</a:t>
            </a:r>
          </a:p>
          <a:p>
            <a:pPr marL="171450" indent="-171450">
              <a:buFont typeface="Arial" panose="020B0604020202020204" pitchFamily="34" charset="0"/>
              <a:buChar char="•"/>
            </a:pPr>
            <a:r>
              <a:rPr lang="en-US" dirty="0"/>
              <a:t>All rates above 4% are recallable. *Only the amount above 4% is recallable, not the whole amount.</a:t>
            </a:r>
          </a:p>
          <a:p>
            <a:pPr marL="171450" indent="-171450">
              <a:buFont typeface="Arial" panose="020B0604020202020204" pitchFamily="34" charset="0"/>
              <a:buChar char="•"/>
            </a:pPr>
            <a:r>
              <a:rPr lang="en-US" dirty="0"/>
              <a:t>The board advertised 64.1 and cannot choose a rate higher than 64.1.  This eliminates the Nickel + 4% and the Compensating + Nickel so we will not discuss those here.</a:t>
            </a:r>
          </a:p>
          <a:p>
            <a:pPr marL="171450" indent="-171450">
              <a:buFont typeface="Arial" panose="020B0604020202020204" pitchFamily="34" charset="0"/>
              <a:buChar char="•"/>
            </a:pPr>
            <a:r>
              <a:rPr lang="en-US" dirty="0"/>
              <a:t>The Nickel + Current rate of 64.1 will be discussed on the next slide.</a:t>
            </a:r>
          </a:p>
        </p:txBody>
      </p:sp>
      <p:sp>
        <p:nvSpPr>
          <p:cNvPr id="4" name="Slide Number Placeholder 3"/>
          <p:cNvSpPr>
            <a:spLocks noGrp="1"/>
          </p:cNvSpPr>
          <p:nvPr>
            <p:ph type="sldNum" sz="quarter" idx="5"/>
          </p:nvPr>
        </p:nvSpPr>
        <p:spPr/>
        <p:txBody>
          <a:bodyPr/>
          <a:lstStyle/>
          <a:p>
            <a:fld id="{3CB2A27B-9874-46D6-A6AD-7FB6547C6B1F}" type="slidenum">
              <a:rPr lang="en-US" smtClean="0"/>
              <a:t>9</a:t>
            </a:fld>
            <a:endParaRPr lang="en-US"/>
          </a:p>
        </p:txBody>
      </p:sp>
    </p:spTree>
    <p:extLst>
      <p:ext uri="{BB962C8B-B14F-4D97-AF65-F5344CB8AC3E}">
        <p14:creationId xmlns:p14="http://schemas.microsoft.com/office/powerpoint/2010/main" val="250375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64.1 is projected to bring in an additional $520,393.</a:t>
            </a:r>
          </a:p>
          <a:p>
            <a:pPr marL="171450" indent="-171450">
              <a:buFont typeface="Arial" panose="020B0604020202020204" pitchFamily="34" charset="0"/>
              <a:buChar char="•"/>
            </a:pPr>
            <a:r>
              <a:rPr lang="en-US" dirty="0"/>
              <a:t>A nickel tax requires a local effort payment of $375,000.  This is taken from the $502,393 collected from taxes.  The $375,000 can only be used for Construction, Renovation, and Debt Service</a:t>
            </a:r>
          </a:p>
          <a:p>
            <a:pPr marL="171450" indent="-171450">
              <a:buFont typeface="Arial" panose="020B0604020202020204" pitchFamily="34" charset="0"/>
              <a:buChar char="•"/>
            </a:pPr>
            <a:r>
              <a:rPr lang="en-US" dirty="0"/>
              <a:t>The remaining $145,393.89 will go to the general fund.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magic of the nickel is that the state, through equalization, will give the district $608,938 for the next twenty years.  (Over $12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amount will also increase over time creating even more funds from the state for our district.  Last year equalization was $477,000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Please note that the local taxpayer revenue of $520,393 is exceeded by the state’s $608,938 ($88,545 more from the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of this additional revenue our bonding potential, how much we can borrow, increases by $15 million dollars immediately.  This is how we will be able to pay for the middle school and all future projects.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B2A27B-9874-46D6-A6AD-7FB6547C6B1F}" type="slidenum">
              <a:rPr lang="en-US" smtClean="0"/>
              <a:t>10</a:t>
            </a:fld>
            <a:endParaRPr lang="en-US"/>
          </a:p>
        </p:txBody>
      </p:sp>
    </p:spTree>
    <p:extLst>
      <p:ext uri="{BB962C8B-B14F-4D97-AF65-F5344CB8AC3E}">
        <p14:creationId xmlns:p14="http://schemas.microsoft.com/office/powerpoint/2010/main" val="297736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 64.1 rate passes you can see here how much you would pay.</a:t>
            </a:r>
          </a:p>
          <a:p>
            <a:pPr marL="171450" indent="-171450">
              <a:buFont typeface="Arial" panose="020B0604020202020204" pitchFamily="34" charset="0"/>
              <a:buChar char="•"/>
            </a:pPr>
            <a:r>
              <a:rPr lang="en-US" dirty="0"/>
              <a:t>Using our $100k median 50% of Bath County homeowners would pay up to $63 more dollars than the previous year.</a:t>
            </a:r>
          </a:p>
          <a:p>
            <a:pPr marL="171450" indent="-171450">
              <a:buFont typeface="Arial" panose="020B0604020202020204" pitchFamily="34" charset="0"/>
              <a:buChar char="•"/>
            </a:pPr>
            <a:r>
              <a:rPr lang="en-US" dirty="0"/>
              <a:t>This breaks down to $5.25 more per month.</a:t>
            </a:r>
          </a:p>
          <a:p>
            <a:pPr marL="171450" indent="-171450">
              <a:buFont typeface="Arial" panose="020B0604020202020204" pitchFamily="34" charset="0"/>
              <a:buChar char="•"/>
            </a:pPr>
            <a:r>
              <a:rPr lang="en-US" dirty="0"/>
              <a:t>Your $63 dollars allows the district to receive $27 million for current and future projects. ($15 million in bonding plus $12 million in equalized funding over the life of the tax)</a:t>
            </a:r>
          </a:p>
        </p:txBody>
      </p:sp>
      <p:sp>
        <p:nvSpPr>
          <p:cNvPr id="4" name="Slide Number Placeholder 3"/>
          <p:cNvSpPr>
            <a:spLocks noGrp="1"/>
          </p:cNvSpPr>
          <p:nvPr>
            <p:ph type="sldNum" sz="quarter" idx="5"/>
          </p:nvPr>
        </p:nvSpPr>
        <p:spPr/>
        <p:txBody>
          <a:bodyPr/>
          <a:lstStyle/>
          <a:p>
            <a:fld id="{3CB2A27B-9874-46D6-A6AD-7FB6547C6B1F}" type="slidenum">
              <a:rPr lang="en-US" smtClean="0"/>
              <a:t>11</a:t>
            </a:fld>
            <a:endParaRPr lang="en-US"/>
          </a:p>
        </p:txBody>
      </p:sp>
    </p:spTree>
    <p:extLst>
      <p:ext uri="{BB962C8B-B14F-4D97-AF65-F5344CB8AC3E}">
        <p14:creationId xmlns:p14="http://schemas.microsoft.com/office/powerpoint/2010/main" val="288770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137784"/>
            <a:ext cx="11337488" cy="3789486"/>
          </a:xfrm>
          <a:prstGeom prst="rect">
            <a:avLst/>
          </a:prstGeom>
        </p:spPr>
        <p:txBody>
          <a:bodyPr lIns="0" tIns="0" rIns="0" bIns="0" rtlCol="0" anchor="t">
            <a:spAutoFit/>
          </a:bodyPr>
          <a:lstStyle/>
          <a:p>
            <a:pPr algn="l">
              <a:lnSpc>
                <a:spcPts val="14365"/>
              </a:lnSpc>
            </a:pPr>
            <a:r>
              <a:rPr lang="en-US" sz="15961" spc="-798">
                <a:solidFill>
                  <a:srgbClr val="012B1B"/>
                </a:solidFill>
                <a:latin typeface="Lora"/>
                <a:ea typeface="Lora"/>
                <a:cs typeface="Lora"/>
                <a:sym typeface="Lora"/>
              </a:rPr>
              <a:t>2024-2025</a:t>
            </a:r>
          </a:p>
          <a:p>
            <a:pPr marL="0" lvl="0" indent="0" algn="l">
              <a:lnSpc>
                <a:spcPts val="14365"/>
              </a:lnSpc>
              <a:spcBef>
                <a:spcPct val="0"/>
              </a:spcBef>
            </a:pPr>
            <a:r>
              <a:rPr lang="en-US" sz="15961" spc="-798">
                <a:solidFill>
                  <a:srgbClr val="00BF63"/>
                </a:solidFill>
                <a:latin typeface="Lora"/>
                <a:ea typeface="Lora"/>
                <a:cs typeface="Lora"/>
                <a:sym typeface="Lora"/>
              </a:rPr>
              <a:t>Tax Hearing</a:t>
            </a:r>
          </a:p>
        </p:txBody>
      </p:sp>
      <p:grpSp>
        <p:nvGrpSpPr>
          <p:cNvPr id="3" name="Group 3"/>
          <p:cNvGrpSpPr/>
          <p:nvPr/>
        </p:nvGrpSpPr>
        <p:grpSpPr>
          <a:xfrm>
            <a:off x="1028700" y="1028700"/>
            <a:ext cx="4079228" cy="676552"/>
            <a:chOff x="0" y="0"/>
            <a:chExt cx="5438970" cy="902069"/>
          </a:xfrm>
        </p:grpSpPr>
        <p:grpSp>
          <p:nvGrpSpPr>
            <p:cNvPr id="4" name="Group 4"/>
            <p:cNvGrpSpPr/>
            <p:nvPr/>
          </p:nvGrpSpPr>
          <p:grpSpPr>
            <a:xfrm>
              <a:off x="0" y="0"/>
              <a:ext cx="5438970" cy="902069"/>
              <a:chOff x="0" y="0"/>
              <a:chExt cx="1192154" cy="197722"/>
            </a:xfrm>
          </p:grpSpPr>
          <p:sp>
            <p:nvSpPr>
              <p:cNvPr id="5" name="Freeform 5"/>
              <p:cNvSpPr/>
              <p:nvPr/>
            </p:nvSpPr>
            <p:spPr>
              <a:xfrm>
                <a:off x="0" y="0"/>
                <a:ext cx="1192154" cy="197722"/>
              </a:xfrm>
              <a:custGeom>
                <a:avLst/>
                <a:gdLst/>
                <a:ahLst/>
                <a:cxnLst/>
                <a:rect l="l" t="t" r="r" b="b"/>
                <a:pathLst>
                  <a:path w="1192154" h="197722">
                    <a:moveTo>
                      <a:pt x="0" y="0"/>
                    </a:moveTo>
                    <a:lnTo>
                      <a:pt x="1192154" y="0"/>
                    </a:lnTo>
                    <a:lnTo>
                      <a:pt x="1192154" y="197722"/>
                    </a:lnTo>
                    <a:lnTo>
                      <a:pt x="0" y="197722"/>
                    </a:lnTo>
                    <a:close/>
                  </a:path>
                </a:pathLst>
              </a:custGeom>
              <a:solidFill>
                <a:srgbClr val="000000">
                  <a:alpha val="0"/>
                </a:srgbClr>
              </a:solidFill>
              <a:ln w="19050" cap="sq">
                <a:solidFill>
                  <a:srgbClr val="3FC977"/>
                </a:solidFill>
                <a:prstDash val="solid"/>
                <a:miter/>
              </a:ln>
            </p:spPr>
          </p:sp>
          <p:sp>
            <p:nvSpPr>
              <p:cNvPr id="6" name="TextBox 6"/>
              <p:cNvSpPr txBox="1"/>
              <p:nvPr/>
            </p:nvSpPr>
            <p:spPr>
              <a:xfrm>
                <a:off x="0" y="-28575"/>
                <a:ext cx="1192154" cy="226297"/>
              </a:xfrm>
              <a:prstGeom prst="rect">
                <a:avLst/>
              </a:prstGeom>
            </p:spPr>
            <p:txBody>
              <a:bodyPr lIns="51055" tIns="51055" rIns="51055" bIns="51055" rtlCol="0" anchor="ctr"/>
              <a:lstStyle/>
              <a:p>
                <a:pPr algn="ctr">
                  <a:lnSpc>
                    <a:spcPts val="2520"/>
                  </a:lnSpc>
                </a:pPr>
                <a:endParaRPr/>
              </a:p>
            </p:txBody>
          </p:sp>
        </p:grpSp>
        <p:sp>
          <p:nvSpPr>
            <p:cNvPr id="7" name="TextBox 7"/>
            <p:cNvSpPr txBox="1"/>
            <p:nvPr/>
          </p:nvSpPr>
          <p:spPr>
            <a:xfrm>
              <a:off x="676650" y="215540"/>
              <a:ext cx="4085671" cy="423365"/>
            </a:xfrm>
            <a:prstGeom prst="rect">
              <a:avLst/>
            </a:prstGeom>
          </p:spPr>
          <p:txBody>
            <a:bodyPr lIns="0" tIns="0" rIns="0" bIns="0" rtlCol="0" anchor="t">
              <a:spAutoFit/>
            </a:bodyPr>
            <a:lstStyle/>
            <a:p>
              <a:pPr marL="0" lvl="0" indent="0" algn="l">
                <a:lnSpc>
                  <a:spcPts val="2673"/>
                </a:lnSpc>
                <a:spcBef>
                  <a:spcPct val="0"/>
                </a:spcBef>
              </a:pPr>
              <a:r>
                <a:rPr lang="en-US" sz="1909" b="1">
                  <a:solidFill>
                    <a:srgbClr val="012B1B"/>
                  </a:solidFill>
                  <a:latin typeface="Poppins Bold"/>
                  <a:ea typeface="Poppins Bold"/>
                  <a:cs typeface="Poppins Bold"/>
                  <a:sym typeface="Poppins Bold"/>
                </a:rPr>
                <a:t>BATH COUNTY SCHOOLS</a:t>
              </a:r>
            </a:p>
          </p:txBody>
        </p:sp>
      </p:grpSp>
      <p:sp>
        <p:nvSpPr>
          <p:cNvPr id="8" name="TextBox 8"/>
          <p:cNvSpPr txBox="1"/>
          <p:nvPr/>
        </p:nvSpPr>
        <p:spPr>
          <a:xfrm>
            <a:off x="1028700" y="9091472"/>
            <a:ext cx="3566897" cy="325755"/>
          </a:xfrm>
          <a:prstGeom prst="rect">
            <a:avLst/>
          </a:prstGeom>
        </p:spPr>
        <p:txBody>
          <a:bodyPr lIns="0" tIns="0" rIns="0" bIns="0" rtlCol="0" anchor="t">
            <a:spAutoFit/>
          </a:bodyPr>
          <a:lstStyle/>
          <a:p>
            <a:pPr algn="l">
              <a:lnSpc>
                <a:spcPts val="2520"/>
              </a:lnSpc>
            </a:pPr>
            <a:r>
              <a:rPr lang="en-US" sz="1800">
                <a:solidFill>
                  <a:srgbClr val="012B1B"/>
                </a:solidFill>
                <a:latin typeface="Poppins"/>
                <a:ea typeface="Poppins"/>
                <a:cs typeface="Poppins"/>
                <a:sym typeface="Poppins"/>
              </a:rPr>
              <a:t>www.bath.kyschools.us</a:t>
            </a:r>
          </a:p>
        </p:txBody>
      </p:sp>
      <p:sp>
        <p:nvSpPr>
          <p:cNvPr id="9" name="AutoShape 9"/>
          <p:cNvSpPr/>
          <p:nvPr/>
        </p:nvSpPr>
        <p:spPr>
          <a:xfrm>
            <a:off x="0" y="8536870"/>
            <a:ext cx="18288000" cy="0"/>
          </a:xfrm>
          <a:prstGeom prst="line">
            <a:avLst/>
          </a:prstGeom>
          <a:ln w="19050" cap="flat">
            <a:solidFill>
              <a:srgbClr val="3FC977"/>
            </a:solidFill>
            <a:prstDash val="solid"/>
            <a:headEnd type="none" w="sm" len="sm"/>
            <a:tailEnd type="none" w="sm" len="sm"/>
          </a:ln>
        </p:spPr>
      </p:sp>
      <p:sp>
        <p:nvSpPr>
          <p:cNvPr id="10" name="TextBox 10"/>
          <p:cNvSpPr txBox="1"/>
          <p:nvPr/>
        </p:nvSpPr>
        <p:spPr>
          <a:xfrm>
            <a:off x="14523809" y="9091472"/>
            <a:ext cx="2307846" cy="325755"/>
          </a:xfrm>
          <a:prstGeom prst="rect">
            <a:avLst/>
          </a:prstGeom>
        </p:spPr>
        <p:txBody>
          <a:bodyPr lIns="0" tIns="0" rIns="0" bIns="0" rtlCol="0" anchor="t">
            <a:spAutoFit/>
          </a:bodyPr>
          <a:lstStyle/>
          <a:p>
            <a:pPr algn="just">
              <a:lnSpc>
                <a:spcPts val="2520"/>
              </a:lnSpc>
            </a:pPr>
            <a:r>
              <a:rPr lang="en-US" sz="1800">
                <a:solidFill>
                  <a:srgbClr val="012B1B"/>
                </a:solidFill>
                <a:latin typeface="Poppins"/>
                <a:ea typeface="Poppins"/>
                <a:cs typeface="Poppins"/>
                <a:sym typeface="Poppins"/>
              </a:rPr>
              <a:t>SEPTEMBER 26, 2024</a:t>
            </a:r>
          </a:p>
        </p:txBody>
      </p:sp>
      <p:sp>
        <p:nvSpPr>
          <p:cNvPr id="11" name="AutoShape 11"/>
          <p:cNvSpPr/>
          <p:nvPr/>
        </p:nvSpPr>
        <p:spPr>
          <a:xfrm>
            <a:off x="0" y="2620409"/>
            <a:ext cx="19148847" cy="0"/>
          </a:xfrm>
          <a:prstGeom prst="line">
            <a:avLst/>
          </a:prstGeom>
          <a:ln w="19050" cap="flat">
            <a:solidFill>
              <a:srgbClr val="3FC977"/>
            </a:solidFill>
            <a:prstDash val="solid"/>
            <a:headEnd type="none" w="sm" len="sm"/>
            <a:tailEnd type="none" w="sm" len="sm"/>
          </a:ln>
        </p:spPr>
      </p:sp>
      <p:sp>
        <p:nvSpPr>
          <p:cNvPr id="12" name="AutoShape 12"/>
          <p:cNvSpPr/>
          <p:nvPr/>
        </p:nvSpPr>
        <p:spPr>
          <a:xfrm flipV="1">
            <a:off x="17249775" y="-6951016"/>
            <a:ext cx="0" cy="18288000"/>
          </a:xfrm>
          <a:prstGeom prst="line">
            <a:avLst/>
          </a:prstGeom>
          <a:ln w="19050" cap="flat">
            <a:solidFill>
              <a:srgbClr val="3FC977"/>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Freeform 2"/>
          <p:cNvSpPr/>
          <p:nvPr/>
        </p:nvSpPr>
        <p:spPr>
          <a:xfrm>
            <a:off x="0" y="254029"/>
            <a:ext cx="18288000" cy="9778943"/>
          </a:xfrm>
          <a:custGeom>
            <a:avLst/>
            <a:gdLst/>
            <a:ahLst/>
            <a:cxnLst/>
            <a:rect l="l" t="t" r="r" b="b"/>
            <a:pathLst>
              <a:path w="18288000" h="9778943">
                <a:moveTo>
                  <a:pt x="0" y="0"/>
                </a:moveTo>
                <a:lnTo>
                  <a:pt x="18288000" y="0"/>
                </a:lnTo>
                <a:lnTo>
                  <a:pt x="18288000" y="9778942"/>
                </a:lnTo>
                <a:lnTo>
                  <a:pt x="0" y="9778942"/>
                </a:lnTo>
                <a:lnTo>
                  <a:pt x="0" y="0"/>
                </a:lnTo>
                <a:close/>
              </a:path>
            </a:pathLst>
          </a:custGeom>
          <a:blipFill>
            <a:blip r:embed="rId3"/>
            <a:stretch>
              <a:fillRect t="-530" r="-537" b="-530"/>
            </a:stretch>
          </a:blipFill>
        </p:spPr>
      </p:sp>
      <p:grpSp>
        <p:nvGrpSpPr>
          <p:cNvPr id="3" name="Group 3"/>
          <p:cNvGrpSpPr/>
          <p:nvPr/>
        </p:nvGrpSpPr>
        <p:grpSpPr>
          <a:xfrm rot="5400000">
            <a:off x="13342817" y="2398018"/>
            <a:ext cx="868708" cy="727514"/>
            <a:chOff x="0" y="0"/>
            <a:chExt cx="970546" cy="812800"/>
          </a:xfrm>
        </p:grpSpPr>
        <p:sp>
          <p:nvSpPr>
            <p:cNvPr id="4" name="Freeform 4"/>
            <p:cNvSpPr/>
            <p:nvPr/>
          </p:nvSpPr>
          <p:spPr>
            <a:xfrm>
              <a:off x="0" y="0"/>
              <a:ext cx="970546" cy="812800"/>
            </a:xfrm>
            <a:custGeom>
              <a:avLst/>
              <a:gdLst/>
              <a:ahLst/>
              <a:cxnLst/>
              <a:rect l="l" t="t" r="r" b="b"/>
              <a:pathLst>
                <a:path w="970546" h="812800">
                  <a:moveTo>
                    <a:pt x="970546" y="406400"/>
                  </a:moveTo>
                  <a:lnTo>
                    <a:pt x="564146" y="0"/>
                  </a:lnTo>
                  <a:lnTo>
                    <a:pt x="564146" y="203200"/>
                  </a:lnTo>
                  <a:lnTo>
                    <a:pt x="0" y="203200"/>
                  </a:lnTo>
                  <a:lnTo>
                    <a:pt x="0" y="609600"/>
                  </a:lnTo>
                  <a:lnTo>
                    <a:pt x="564146" y="609600"/>
                  </a:lnTo>
                  <a:lnTo>
                    <a:pt x="564146" y="812800"/>
                  </a:lnTo>
                  <a:lnTo>
                    <a:pt x="970546" y="406400"/>
                  </a:lnTo>
                  <a:close/>
                </a:path>
              </a:pathLst>
            </a:custGeom>
            <a:solidFill>
              <a:srgbClr val="C2261B"/>
            </a:solidFill>
          </p:spPr>
        </p:sp>
        <p:sp>
          <p:nvSpPr>
            <p:cNvPr id="5" name="TextBox 5"/>
            <p:cNvSpPr txBox="1"/>
            <p:nvPr/>
          </p:nvSpPr>
          <p:spPr>
            <a:xfrm>
              <a:off x="0" y="184150"/>
              <a:ext cx="868946" cy="425450"/>
            </a:xfrm>
            <a:prstGeom prst="rect">
              <a:avLst/>
            </a:prstGeom>
          </p:spPr>
          <p:txBody>
            <a:bodyPr lIns="50800" tIns="50800" rIns="50800" bIns="50800" rtlCol="0" anchor="ctr"/>
            <a:lstStyle/>
            <a:p>
              <a:pPr algn="ctr">
                <a:lnSpc>
                  <a:spcPts val="2279"/>
                </a:lnSpc>
              </a:pPr>
              <a:endParaRPr/>
            </a:p>
          </p:txBody>
        </p:sp>
      </p:grpSp>
      <p:grpSp>
        <p:nvGrpSpPr>
          <p:cNvPr id="6" name="Group 6"/>
          <p:cNvGrpSpPr/>
          <p:nvPr/>
        </p:nvGrpSpPr>
        <p:grpSpPr>
          <a:xfrm rot="5400000">
            <a:off x="9730883" y="2398018"/>
            <a:ext cx="868708" cy="727514"/>
            <a:chOff x="0" y="0"/>
            <a:chExt cx="970546" cy="812800"/>
          </a:xfrm>
        </p:grpSpPr>
        <p:sp>
          <p:nvSpPr>
            <p:cNvPr id="7" name="Freeform 7"/>
            <p:cNvSpPr/>
            <p:nvPr/>
          </p:nvSpPr>
          <p:spPr>
            <a:xfrm>
              <a:off x="0" y="0"/>
              <a:ext cx="970546" cy="812800"/>
            </a:xfrm>
            <a:custGeom>
              <a:avLst/>
              <a:gdLst/>
              <a:ahLst/>
              <a:cxnLst/>
              <a:rect l="l" t="t" r="r" b="b"/>
              <a:pathLst>
                <a:path w="970546" h="812800">
                  <a:moveTo>
                    <a:pt x="970546" y="406400"/>
                  </a:moveTo>
                  <a:lnTo>
                    <a:pt x="564146" y="0"/>
                  </a:lnTo>
                  <a:lnTo>
                    <a:pt x="564146" y="203200"/>
                  </a:lnTo>
                  <a:lnTo>
                    <a:pt x="0" y="203200"/>
                  </a:lnTo>
                  <a:lnTo>
                    <a:pt x="0" y="609600"/>
                  </a:lnTo>
                  <a:lnTo>
                    <a:pt x="564146" y="609600"/>
                  </a:lnTo>
                  <a:lnTo>
                    <a:pt x="564146" y="812800"/>
                  </a:lnTo>
                  <a:lnTo>
                    <a:pt x="970546" y="406400"/>
                  </a:lnTo>
                  <a:close/>
                </a:path>
              </a:pathLst>
            </a:custGeom>
            <a:solidFill>
              <a:srgbClr val="C2261B"/>
            </a:solidFill>
          </p:spPr>
        </p:sp>
        <p:sp>
          <p:nvSpPr>
            <p:cNvPr id="8" name="TextBox 8"/>
            <p:cNvSpPr txBox="1"/>
            <p:nvPr/>
          </p:nvSpPr>
          <p:spPr>
            <a:xfrm>
              <a:off x="0" y="184150"/>
              <a:ext cx="868946" cy="425450"/>
            </a:xfrm>
            <a:prstGeom prst="rect">
              <a:avLst/>
            </a:prstGeom>
          </p:spPr>
          <p:txBody>
            <a:bodyPr lIns="50800" tIns="50800" rIns="50800" bIns="50800" rtlCol="0" anchor="ctr"/>
            <a:lstStyle/>
            <a:p>
              <a:pPr algn="ctr">
                <a:lnSpc>
                  <a:spcPts val="2279"/>
                </a:lnSpc>
              </a:pPr>
              <a:endParaRPr/>
            </a:p>
          </p:txBody>
        </p:sp>
      </p:grpSp>
      <p:grpSp>
        <p:nvGrpSpPr>
          <p:cNvPr id="9" name="Group 9"/>
          <p:cNvGrpSpPr/>
          <p:nvPr/>
        </p:nvGrpSpPr>
        <p:grpSpPr>
          <a:xfrm>
            <a:off x="4631669" y="3040672"/>
            <a:ext cx="1258122" cy="727514"/>
            <a:chOff x="0" y="0"/>
            <a:chExt cx="1405610" cy="812800"/>
          </a:xfrm>
        </p:grpSpPr>
        <p:sp>
          <p:nvSpPr>
            <p:cNvPr id="10" name="Freeform 10"/>
            <p:cNvSpPr/>
            <p:nvPr/>
          </p:nvSpPr>
          <p:spPr>
            <a:xfrm>
              <a:off x="0" y="0"/>
              <a:ext cx="1405610" cy="812800"/>
            </a:xfrm>
            <a:custGeom>
              <a:avLst/>
              <a:gdLst/>
              <a:ahLst/>
              <a:cxnLst/>
              <a:rect l="l" t="t" r="r" b="b"/>
              <a:pathLst>
                <a:path w="1405610" h="812800">
                  <a:moveTo>
                    <a:pt x="1405610" y="406400"/>
                  </a:moveTo>
                  <a:lnTo>
                    <a:pt x="999210" y="0"/>
                  </a:lnTo>
                  <a:lnTo>
                    <a:pt x="999210" y="203200"/>
                  </a:lnTo>
                  <a:lnTo>
                    <a:pt x="0" y="203200"/>
                  </a:lnTo>
                  <a:lnTo>
                    <a:pt x="0" y="609600"/>
                  </a:lnTo>
                  <a:lnTo>
                    <a:pt x="999210" y="609600"/>
                  </a:lnTo>
                  <a:lnTo>
                    <a:pt x="999210" y="812800"/>
                  </a:lnTo>
                  <a:lnTo>
                    <a:pt x="1405610" y="406400"/>
                  </a:lnTo>
                  <a:close/>
                </a:path>
              </a:pathLst>
            </a:custGeom>
            <a:solidFill>
              <a:srgbClr val="C2261B"/>
            </a:solidFill>
          </p:spPr>
        </p:sp>
        <p:sp>
          <p:nvSpPr>
            <p:cNvPr id="11" name="TextBox 11"/>
            <p:cNvSpPr txBox="1"/>
            <p:nvPr/>
          </p:nvSpPr>
          <p:spPr>
            <a:xfrm>
              <a:off x="0" y="184150"/>
              <a:ext cx="1304010" cy="425450"/>
            </a:xfrm>
            <a:prstGeom prst="rect">
              <a:avLst/>
            </a:prstGeom>
          </p:spPr>
          <p:txBody>
            <a:bodyPr lIns="50800" tIns="50800" rIns="50800" bIns="50800" rtlCol="0" anchor="ctr"/>
            <a:lstStyle/>
            <a:p>
              <a:pPr algn="ctr">
                <a:lnSpc>
                  <a:spcPts val="2279"/>
                </a:lnSpc>
              </a:pPr>
              <a:endParaRPr/>
            </a:p>
          </p:txBody>
        </p:sp>
      </p:grpSp>
      <p:grpSp>
        <p:nvGrpSpPr>
          <p:cNvPr id="12" name="Group 12"/>
          <p:cNvGrpSpPr/>
          <p:nvPr/>
        </p:nvGrpSpPr>
        <p:grpSpPr>
          <a:xfrm>
            <a:off x="7043807" y="3930442"/>
            <a:ext cx="1663762" cy="434354"/>
            <a:chOff x="0" y="0"/>
            <a:chExt cx="1858802" cy="485273"/>
          </a:xfrm>
        </p:grpSpPr>
        <p:sp>
          <p:nvSpPr>
            <p:cNvPr id="13" name="Freeform 13"/>
            <p:cNvSpPr/>
            <p:nvPr/>
          </p:nvSpPr>
          <p:spPr>
            <a:xfrm>
              <a:off x="0" y="0"/>
              <a:ext cx="1858802" cy="485273"/>
            </a:xfrm>
            <a:custGeom>
              <a:avLst/>
              <a:gdLst/>
              <a:ahLst/>
              <a:cxnLst/>
              <a:rect l="l" t="t" r="r" b="b"/>
              <a:pathLst>
                <a:path w="1858802" h="485273">
                  <a:moveTo>
                    <a:pt x="1858802" y="242637"/>
                  </a:moveTo>
                  <a:lnTo>
                    <a:pt x="1452402" y="0"/>
                  </a:lnTo>
                  <a:lnTo>
                    <a:pt x="1452402" y="203200"/>
                  </a:lnTo>
                  <a:lnTo>
                    <a:pt x="0" y="203200"/>
                  </a:lnTo>
                  <a:lnTo>
                    <a:pt x="0" y="282073"/>
                  </a:lnTo>
                  <a:lnTo>
                    <a:pt x="1452402" y="282073"/>
                  </a:lnTo>
                  <a:lnTo>
                    <a:pt x="1452402" y="485273"/>
                  </a:lnTo>
                  <a:lnTo>
                    <a:pt x="1858802" y="242637"/>
                  </a:lnTo>
                  <a:close/>
                </a:path>
              </a:pathLst>
            </a:custGeom>
            <a:solidFill>
              <a:srgbClr val="C2261B"/>
            </a:solidFill>
          </p:spPr>
        </p:sp>
        <p:sp>
          <p:nvSpPr>
            <p:cNvPr id="14" name="TextBox 14"/>
            <p:cNvSpPr txBox="1"/>
            <p:nvPr/>
          </p:nvSpPr>
          <p:spPr>
            <a:xfrm>
              <a:off x="0" y="184150"/>
              <a:ext cx="1757202" cy="97923"/>
            </a:xfrm>
            <a:prstGeom prst="rect">
              <a:avLst/>
            </a:prstGeom>
          </p:spPr>
          <p:txBody>
            <a:bodyPr lIns="50800" tIns="50800" rIns="50800" bIns="50800" rtlCol="0" anchor="ctr"/>
            <a:lstStyle/>
            <a:p>
              <a:pPr algn="ctr">
                <a:lnSpc>
                  <a:spcPts val="2279"/>
                </a:lnSpc>
              </a:pPr>
              <a:endParaRPr/>
            </a:p>
          </p:txBody>
        </p:sp>
      </p:grpSp>
      <p:grpSp>
        <p:nvGrpSpPr>
          <p:cNvPr id="15" name="Group 15"/>
          <p:cNvGrpSpPr/>
          <p:nvPr/>
        </p:nvGrpSpPr>
        <p:grpSpPr>
          <a:xfrm rot="-10800000">
            <a:off x="14695909" y="3930442"/>
            <a:ext cx="1663762" cy="434354"/>
            <a:chOff x="0" y="0"/>
            <a:chExt cx="1858802" cy="485273"/>
          </a:xfrm>
        </p:grpSpPr>
        <p:sp>
          <p:nvSpPr>
            <p:cNvPr id="16" name="Freeform 16"/>
            <p:cNvSpPr/>
            <p:nvPr/>
          </p:nvSpPr>
          <p:spPr>
            <a:xfrm>
              <a:off x="0" y="0"/>
              <a:ext cx="1858802" cy="485273"/>
            </a:xfrm>
            <a:custGeom>
              <a:avLst/>
              <a:gdLst/>
              <a:ahLst/>
              <a:cxnLst/>
              <a:rect l="l" t="t" r="r" b="b"/>
              <a:pathLst>
                <a:path w="1858802" h="485273">
                  <a:moveTo>
                    <a:pt x="1858802" y="242637"/>
                  </a:moveTo>
                  <a:lnTo>
                    <a:pt x="1452402" y="0"/>
                  </a:lnTo>
                  <a:lnTo>
                    <a:pt x="1452402" y="203200"/>
                  </a:lnTo>
                  <a:lnTo>
                    <a:pt x="0" y="203200"/>
                  </a:lnTo>
                  <a:lnTo>
                    <a:pt x="0" y="282073"/>
                  </a:lnTo>
                  <a:lnTo>
                    <a:pt x="1452402" y="282073"/>
                  </a:lnTo>
                  <a:lnTo>
                    <a:pt x="1452402" y="485273"/>
                  </a:lnTo>
                  <a:lnTo>
                    <a:pt x="1858802" y="242637"/>
                  </a:lnTo>
                  <a:close/>
                </a:path>
              </a:pathLst>
            </a:custGeom>
            <a:solidFill>
              <a:srgbClr val="C2261B"/>
            </a:solidFill>
          </p:spPr>
        </p:sp>
        <p:sp>
          <p:nvSpPr>
            <p:cNvPr id="17" name="TextBox 17"/>
            <p:cNvSpPr txBox="1"/>
            <p:nvPr/>
          </p:nvSpPr>
          <p:spPr>
            <a:xfrm>
              <a:off x="0" y="184150"/>
              <a:ext cx="1757202" cy="97923"/>
            </a:xfrm>
            <a:prstGeom prst="rect">
              <a:avLst/>
            </a:prstGeom>
          </p:spPr>
          <p:txBody>
            <a:bodyPr lIns="50800" tIns="50800" rIns="50800" bIns="50800" rtlCol="0" anchor="ctr"/>
            <a:lstStyle/>
            <a:p>
              <a:pPr algn="ctr">
                <a:lnSpc>
                  <a:spcPts val="227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Freeform 2"/>
          <p:cNvSpPr/>
          <p:nvPr/>
        </p:nvSpPr>
        <p:spPr>
          <a:xfrm>
            <a:off x="254048" y="424577"/>
            <a:ext cx="17697572" cy="9421765"/>
          </a:xfrm>
          <a:custGeom>
            <a:avLst/>
            <a:gdLst/>
            <a:ahLst/>
            <a:cxnLst/>
            <a:rect l="l" t="t" r="r" b="b"/>
            <a:pathLst>
              <a:path w="17697572" h="9421765">
                <a:moveTo>
                  <a:pt x="0" y="0"/>
                </a:moveTo>
                <a:lnTo>
                  <a:pt x="17697572" y="0"/>
                </a:lnTo>
                <a:lnTo>
                  <a:pt x="17697572" y="9421765"/>
                </a:lnTo>
                <a:lnTo>
                  <a:pt x="0" y="9421765"/>
                </a:lnTo>
                <a:lnTo>
                  <a:pt x="0" y="0"/>
                </a:lnTo>
                <a:close/>
              </a:path>
            </a:pathLst>
          </a:custGeom>
          <a:blipFill>
            <a:blip r:embed="rId3"/>
            <a:stretch>
              <a:fillRect t="-945" r="-110" b="-128"/>
            </a:stretch>
          </a:blipFill>
        </p:spPr>
      </p:sp>
      <p:grpSp>
        <p:nvGrpSpPr>
          <p:cNvPr id="3" name="Group 3"/>
          <p:cNvGrpSpPr/>
          <p:nvPr/>
        </p:nvGrpSpPr>
        <p:grpSpPr>
          <a:xfrm rot="5400000">
            <a:off x="13480979" y="8345500"/>
            <a:ext cx="868708" cy="727514"/>
            <a:chOff x="0" y="0"/>
            <a:chExt cx="970546" cy="812800"/>
          </a:xfrm>
        </p:grpSpPr>
        <p:sp>
          <p:nvSpPr>
            <p:cNvPr id="4" name="Freeform 4"/>
            <p:cNvSpPr/>
            <p:nvPr/>
          </p:nvSpPr>
          <p:spPr>
            <a:xfrm>
              <a:off x="0" y="0"/>
              <a:ext cx="970546" cy="812800"/>
            </a:xfrm>
            <a:custGeom>
              <a:avLst/>
              <a:gdLst/>
              <a:ahLst/>
              <a:cxnLst/>
              <a:rect l="l" t="t" r="r" b="b"/>
              <a:pathLst>
                <a:path w="970546" h="812800">
                  <a:moveTo>
                    <a:pt x="970546" y="406400"/>
                  </a:moveTo>
                  <a:lnTo>
                    <a:pt x="564146" y="0"/>
                  </a:lnTo>
                  <a:lnTo>
                    <a:pt x="564146" y="203200"/>
                  </a:lnTo>
                  <a:lnTo>
                    <a:pt x="0" y="203200"/>
                  </a:lnTo>
                  <a:lnTo>
                    <a:pt x="0" y="609600"/>
                  </a:lnTo>
                  <a:lnTo>
                    <a:pt x="564146" y="609600"/>
                  </a:lnTo>
                  <a:lnTo>
                    <a:pt x="564146" y="812800"/>
                  </a:lnTo>
                  <a:lnTo>
                    <a:pt x="970546" y="406400"/>
                  </a:lnTo>
                  <a:close/>
                </a:path>
              </a:pathLst>
            </a:custGeom>
            <a:solidFill>
              <a:srgbClr val="C2261B"/>
            </a:solidFill>
          </p:spPr>
        </p:sp>
        <p:sp>
          <p:nvSpPr>
            <p:cNvPr id="5" name="TextBox 5"/>
            <p:cNvSpPr txBox="1"/>
            <p:nvPr/>
          </p:nvSpPr>
          <p:spPr>
            <a:xfrm>
              <a:off x="0" y="184150"/>
              <a:ext cx="868946" cy="425450"/>
            </a:xfrm>
            <a:prstGeom prst="rect">
              <a:avLst/>
            </a:prstGeom>
          </p:spPr>
          <p:txBody>
            <a:bodyPr lIns="50800" tIns="50800" rIns="50800" bIns="50800" rtlCol="0" anchor="ctr"/>
            <a:lstStyle/>
            <a:p>
              <a:pPr algn="ctr">
                <a:lnSpc>
                  <a:spcPts val="2279"/>
                </a:lnSpc>
              </a:pPr>
              <a:endParaRPr/>
            </a:p>
          </p:txBody>
        </p:sp>
      </p:grpSp>
      <p:grpSp>
        <p:nvGrpSpPr>
          <p:cNvPr id="6" name="Group 6"/>
          <p:cNvGrpSpPr/>
          <p:nvPr/>
        </p:nvGrpSpPr>
        <p:grpSpPr>
          <a:xfrm rot="-10800000">
            <a:off x="5731523" y="9143612"/>
            <a:ext cx="998513" cy="727514"/>
            <a:chOff x="0" y="0"/>
            <a:chExt cx="1115567" cy="812800"/>
          </a:xfrm>
        </p:grpSpPr>
        <p:sp>
          <p:nvSpPr>
            <p:cNvPr id="7" name="Freeform 7"/>
            <p:cNvSpPr/>
            <p:nvPr/>
          </p:nvSpPr>
          <p:spPr>
            <a:xfrm>
              <a:off x="0" y="0"/>
              <a:ext cx="1115567" cy="812800"/>
            </a:xfrm>
            <a:custGeom>
              <a:avLst/>
              <a:gdLst/>
              <a:ahLst/>
              <a:cxnLst/>
              <a:rect l="l" t="t" r="r" b="b"/>
              <a:pathLst>
                <a:path w="1115567" h="812800">
                  <a:moveTo>
                    <a:pt x="1115567" y="406400"/>
                  </a:moveTo>
                  <a:lnTo>
                    <a:pt x="709167" y="0"/>
                  </a:lnTo>
                  <a:lnTo>
                    <a:pt x="709167" y="203200"/>
                  </a:lnTo>
                  <a:lnTo>
                    <a:pt x="0" y="203200"/>
                  </a:lnTo>
                  <a:lnTo>
                    <a:pt x="0" y="609600"/>
                  </a:lnTo>
                  <a:lnTo>
                    <a:pt x="709167" y="609600"/>
                  </a:lnTo>
                  <a:lnTo>
                    <a:pt x="709167" y="812800"/>
                  </a:lnTo>
                  <a:lnTo>
                    <a:pt x="1115567" y="406400"/>
                  </a:lnTo>
                  <a:close/>
                </a:path>
              </a:pathLst>
            </a:custGeom>
            <a:solidFill>
              <a:srgbClr val="C2261B"/>
            </a:solidFill>
          </p:spPr>
        </p:sp>
        <p:sp>
          <p:nvSpPr>
            <p:cNvPr id="8" name="TextBox 8"/>
            <p:cNvSpPr txBox="1"/>
            <p:nvPr/>
          </p:nvSpPr>
          <p:spPr>
            <a:xfrm>
              <a:off x="0" y="184150"/>
              <a:ext cx="1013967" cy="425450"/>
            </a:xfrm>
            <a:prstGeom prst="rect">
              <a:avLst/>
            </a:prstGeom>
          </p:spPr>
          <p:txBody>
            <a:bodyPr lIns="50800" tIns="50800" rIns="50800" bIns="50800" rtlCol="0" anchor="ctr"/>
            <a:lstStyle/>
            <a:p>
              <a:pPr algn="ctr">
                <a:lnSpc>
                  <a:spcPts val="2279"/>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TextBox 2"/>
          <p:cNvSpPr txBox="1"/>
          <p:nvPr/>
        </p:nvSpPr>
        <p:spPr>
          <a:xfrm>
            <a:off x="1028700" y="469840"/>
            <a:ext cx="9016506" cy="1568450"/>
          </a:xfrm>
          <a:prstGeom prst="rect">
            <a:avLst/>
          </a:prstGeom>
        </p:spPr>
        <p:txBody>
          <a:bodyPr lIns="0" tIns="0" rIns="0" bIns="0" rtlCol="0" anchor="t">
            <a:spAutoFit/>
          </a:bodyPr>
          <a:lstStyle/>
          <a:p>
            <a:pPr marL="0" lvl="0" indent="0" algn="l">
              <a:lnSpc>
                <a:spcPts val="12100"/>
              </a:lnSpc>
            </a:pPr>
            <a:r>
              <a:rPr lang="en-US" sz="11000" spc="-418">
                <a:solidFill>
                  <a:srgbClr val="B9F1D1"/>
                </a:solidFill>
                <a:latin typeface="Lora"/>
                <a:ea typeface="Lora"/>
                <a:cs typeface="Lora"/>
                <a:sym typeface="Lora"/>
              </a:rPr>
              <a:t>Rate Overview</a:t>
            </a:r>
          </a:p>
        </p:txBody>
      </p:sp>
      <p:grpSp>
        <p:nvGrpSpPr>
          <p:cNvPr id="3" name="Group 3"/>
          <p:cNvGrpSpPr/>
          <p:nvPr/>
        </p:nvGrpSpPr>
        <p:grpSpPr>
          <a:xfrm>
            <a:off x="1028700" y="2274698"/>
            <a:ext cx="14605134" cy="5222082"/>
            <a:chOff x="0" y="0"/>
            <a:chExt cx="19473512" cy="6962775"/>
          </a:xfrm>
        </p:grpSpPr>
        <p:sp>
          <p:nvSpPr>
            <p:cNvPr id="4" name="TextBox 4"/>
            <p:cNvSpPr txBox="1"/>
            <p:nvPr/>
          </p:nvSpPr>
          <p:spPr>
            <a:xfrm>
              <a:off x="0" y="2162175"/>
              <a:ext cx="19473512" cy="4800600"/>
            </a:xfrm>
            <a:prstGeom prst="rect">
              <a:avLst/>
            </a:prstGeom>
          </p:spPr>
          <p:txBody>
            <a:bodyPr lIns="0" tIns="0" rIns="0" bIns="0" rtlCol="0" anchor="t">
              <a:spAutoFit/>
            </a:bodyPr>
            <a:lstStyle/>
            <a:p>
              <a:pPr algn="l">
                <a:lnSpc>
                  <a:spcPts val="4105"/>
                </a:lnSpc>
              </a:pPr>
              <a:r>
                <a:rPr lang="en-US" sz="3420" spc="-102">
                  <a:solidFill>
                    <a:srgbClr val="FFFFFF"/>
                  </a:solidFill>
                  <a:latin typeface="Lora"/>
                  <a:ea typeface="Lora"/>
                  <a:cs typeface="Lora"/>
                  <a:sym typeface="Lora"/>
                </a:rPr>
                <a:t>With our district facing more than than $65 million in needed improvements, including $35 million for a new middle school, a Nickel tax is the only solution to this financial issue.  </a:t>
              </a:r>
              <a:r>
                <a:rPr lang="en-US" sz="3420" spc="-102">
                  <a:solidFill>
                    <a:srgbClr val="FF66C4"/>
                  </a:solidFill>
                  <a:latin typeface="Lora"/>
                  <a:ea typeface="Lora"/>
                  <a:cs typeface="Lora"/>
                  <a:sym typeface="Lora"/>
                </a:rPr>
                <a:t>Construction prices have risen over 51% since 2007.</a:t>
              </a:r>
              <a:r>
                <a:rPr lang="en-US" sz="3420" spc="-102">
                  <a:solidFill>
                    <a:srgbClr val="FFFFFF"/>
                  </a:solidFill>
                  <a:latin typeface="Lora"/>
                  <a:ea typeface="Lora"/>
                  <a:cs typeface="Lora"/>
                  <a:sym typeface="Lora"/>
                </a:rPr>
                <a:t>  </a:t>
              </a:r>
              <a:r>
                <a:rPr lang="en-US" sz="3420" spc="-102">
                  <a:solidFill>
                    <a:srgbClr val="FFDE59"/>
                  </a:solidFill>
                  <a:latin typeface="Lora"/>
                  <a:ea typeface="Lora"/>
                  <a:cs typeface="Lora"/>
                  <a:sym typeface="Lora"/>
                </a:rPr>
                <a:t>The Nickel tax will increase our bonding by $15 million</a:t>
              </a:r>
              <a:r>
                <a:rPr lang="en-US" sz="3420" spc="-102">
                  <a:solidFill>
                    <a:srgbClr val="FFFFFF"/>
                  </a:solidFill>
                  <a:latin typeface="Lora"/>
                  <a:ea typeface="Lora"/>
                  <a:cs typeface="Lora"/>
                  <a:sym typeface="Lora"/>
                </a:rPr>
                <a:t> and the state will provide an additional $600K to our district for the next 20 years.  The Nickel also makes our district eligible for “Gap Funding” providing the opportunity to receive millions in additional funding from the KY legislature.</a:t>
              </a:r>
            </a:p>
          </p:txBody>
        </p:sp>
        <p:sp>
          <p:nvSpPr>
            <p:cNvPr id="5" name="TextBox 5"/>
            <p:cNvSpPr txBox="1"/>
            <p:nvPr/>
          </p:nvSpPr>
          <p:spPr>
            <a:xfrm>
              <a:off x="0" y="0"/>
              <a:ext cx="13237493" cy="1189059"/>
            </a:xfrm>
            <a:prstGeom prst="rect">
              <a:avLst/>
            </a:prstGeom>
          </p:spPr>
          <p:txBody>
            <a:bodyPr lIns="0" tIns="0" rIns="0" bIns="0" rtlCol="0" anchor="t">
              <a:spAutoFit/>
            </a:bodyPr>
            <a:lstStyle/>
            <a:p>
              <a:pPr marL="0" lvl="0" indent="0" algn="l">
                <a:lnSpc>
                  <a:spcPts val="7130"/>
                </a:lnSpc>
                <a:spcBef>
                  <a:spcPct val="0"/>
                </a:spcBef>
              </a:pPr>
              <a:r>
                <a:rPr lang="en-US" sz="5941">
                  <a:solidFill>
                    <a:srgbClr val="B9F1D1"/>
                  </a:solidFill>
                  <a:latin typeface="Lora"/>
                  <a:ea typeface="Lora"/>
                  <a:cs typeface="Lora"/>
                  <a:sym typeface="Lora"/>
                </a:rPr>
                <a:t>Why request a Nickel Tax?</a:t>
              </a:r>
            </a:p>
          </p:txBody>
        </p:sp>
      </p:grpSp>
      <p:sp>
        <p:nvSpPr>
          <p:cNvPr id="6" name="AutoShape 6"/>
          <p:cNvSpPr/>
          <p:nvPr/>
        </p:nvSpPr>
        <p:spPr>
          <a:xfrm>
            <a:off x="0" y="8536870"/>
            <a:ext cx="18288000" cy="0"/>
          </a:xfrm>
          <a:prstGeom prst="line">
            <a:avLst/>
          </a:prstGeom>
          <a:ln w="19050" cap="flat">
            <a:solidFill>
              <a:srgbClr val="3FC977"/>
            </a:solidFill>
            <a:prstDash val="solid"/>
            <a:headEnd type="none" w="sm" len="sm"/>
            <a:tailEnd type="none" w="sm" len="sm"/>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2814" y="576718"/>
            <a:ext cx="7530963" cy="1568450"/>
          </a:xfrm>
          <a:prstGeom prst="rect">
            <a:avLst/>
          </a:prstGeom>
        </p:spPr>
        <p:txBody>
          <a:bodyPr lIns="0" tIns="0" rIns="0" bIns="0" rtlCol="0" anchor="t">
            <a:spAutoFit/>
          </a:bodyPr>
          <a:lstStyle/>
          <a:p>
            <a:pPr marL="0" lvl="0" indent="0" algn="l">
              <a:lnSpc>
                <a:spcPts val="12100"/>
              </a:lnSpc>
            </a:pPr>
            <a:r>
              <a:rPr lang="en-US" sz="11000" spc="-550">
                <a:solidFill>
                  <a:srgbClr val="012B1B"/>
                </a:solidFill>
                <a:latin typeface="Lora"/>
                <a:ea typeface="Lora"/>
                <a:cs typeface="Lora"/>
                <a:sym typeface="Lora"/>
              </a:rPr>
              <a:t>Bonding</a:t>
            </a:r>
          </a:p>
        </p:txBody>
      </p:sp>
      <p:sp>
        <p:nvSpPr>
          <p:cNvPr id="3" name="TextBox 3"/>
          <p:cNvSpPr txBox="1"/>
          <p:nvPr/>
        </p:nvSpPr>
        <p:spPr>
          <a:xfrm>
            <a:off x="295157" y="2265475"/>
            <a:ext cx="7325077" cy="523875"/>
          </a:xfrm>
          <a:prstGeom prst="rect">
            <a:avLst/>
          </a:prstGeom>
        </p:spPr>
        <p:txBody>
          <a:bodyPr lIns="0" tIns="0" rIns="0" bIns="0" rtlCol="0" anchor="t">
            <a:spAutoFit/>
          </a:bodyPr>
          <a:lstStyle/>
          <a:p>
            <a:pPr marL="0" lvl="0" indent="0" algn="l">
              <a:lnSpc>
                <a:spcPts val="3960"/>
              </a:lnSpc>
              <a:spcBef>
                <a:spcPct val="0"/>
              </a:spcBef>
            </a:pPr>
            <a:r>
              <a:rPr lang="en-US" sz="3300">
                <a:solidFill>
                  <a:srgbClr val="012B1B"/>
                </a:solidFill>
                <a:latin typeface="Poppins"/>
                <a:ea typeface="Poppins"/>
                <a:cs typeface="Poppins"/>
                <a:sym typeface="Poppins"/>
              </a:rPr>
              <a:t>How we finance the Middle School</a:t>
            </a:r>
          </a:p>
        </p:txBody>
      </p:sp>
      <p:pic>
        <p:nvPicPr>
          <p:cNvPr id="4" name="Picture 4"/>
          <p:cNvPicPr>
            <a:picLocks noChangeAspect="1"/>
          </p:cNvPicPr>
          <p:nvPr/>
        </p:nvPicPr>
        <p:blipFill>
          <a:blip r:embed="rId2"/>
          <a:stretch>
            <a:fillRect/>
          </a:stretch>
        </p:blipFill>
        <p:spPr>
          <a:xfrm>
            <a:off x="7100862" y="439628"/>
            <a:ext cx="10710725" cy="9450192"/>
          </a:xfrm>
          <a:prstGeom prst="rect">
            <a:avLst/>
          </a:prstGeom>
        </p:spPr>
      </p:pic>
      <p:sp>
        <p:nvSpPr>
          <p:cNvPr id="5" name="TextBox 5"/>
          <p:cNvSpPr txBox="1"/>
          <p:nvPr/>
        </p:nvSpPr>
        <p:spPr>
          <a:xfrm>
            <a:off x="0" y="4256405"/>
            <a:ext cx="7189705" cy="4582795"/>
          </a:xfrm>
          <a:prstGeom prst="rect">
            <a:avLst/>
          </a:prstGeom>
        </p:spPr>
        <p:txBody>
          <a:bodyPr lIns="0" tIns="0" rIns="0" bIns="0" rtlCol="0" anchor="t">
            <a:spAutoFit/>
          </a:bodyPr>
          <a:lstStyle/>
          <a:p>
            <a:pPr algn="ctr">
              <a:lnSpc>
                <a:spcPts val="7279"/>
              </a:lnSpc>
            </a:pPr>
            <a:r>
              <a:rPr lang="en-US" sz="5199">
                <a:solidFill>
                  <a:srgbClr val="012B1B"/>
                </a:solidFill>
                <a:latin typeface="Lora"/>
                <a:ea typeface="Lora"/>
                <a:cs typeface="Lora"/>
                <a:sym typeface="Lora"/>
              </a:rPr>
              <a:t>Passing the Nickel will allow our district to allocate over $35 million for a new middle school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TextBox 2"/>
          <p:cNvSpPr txBox="1"/>
          <p:nvPr/>
        </p:nvSpPr>
        <p:spPr>
          <a:xfrm>
            <a:off x="1013813" y="233515"/>
            <a:ext cx="16245487" cy="2573026"/>
          </a:xfrm>
          <a:prstGeom prst="rect">
            <a:avLst/>
          </a:prstGeom>
        </p:spPr>
        <p:txBody>
          <a:bodyPr lIns="0" tIns="0" rIns="0" bIns="0" rtlCol="0" anchor="t">
            <a:spAutoFit/>
          </a:bodyPr>
          <a:lstStyle/>
          <a:p>
            <a:pPr marL="0" lvl="0" indent="0" algn="l">
              <a:lnSpc>
                <a:spcPts val="10010"/>
              </a:lnSpc>
            </a:pPr>
            <a:r>
              <a:rPr lang="en-US" sz="9100" spc="-409">
                <a:solidFill>
                  <a:srgbClr val="B9F1D1"/>
                </a:solidFill>
                <a:latin typeface="Lora"/>
                <a:ea typeface="Lora"/>
                <a:cs typeface="Lora"/>
                <a:sym typeface="Lora"/>
              </a:rPr>
              <a:t>Board Leadership to Save the Middle School</a:t>
            </a:r>
          </a:p>
        </p:txBody>
      </p:sp>
      <p:sp>
        <p:nvSpPr>
          <p:cNvPr id="3" name="TextBox 3"/>
          <p:cNvSpPr txBox="1"/>
          <p:nvPr/>
        </p:nvSpPr>
        <p:spPr>
          <a:xfrm>
            <a:off x="1028700" y="3476502"/>
            <a:ext cx="16230600" cy="6000750"/>
          </a:xfrm>
          <a:prstGeom prst="rect">
            <a:avLst/>
          </a:prstGeom>
        </p:spPr>
        <p:txBody>
          <a:bodyPr lIns="0" tIns="0" rIns="0" bIns="0" rtlCol="0" anchor="t">
            <a:spAutoFit/>
          </a:bodyPr>
          <a:lstStyle/>
          <a:p>
            <a:pPr algn="l">
              <a:lnSpc>
                <a:spcPts val="4795"/>
              </a:lnSpc>
            </a:pPr>
            <a:r>
              <a:rPr lang="en-US" sz="3995" spc="-119">
                <a:solidFill>
                  <a:srgbClr val="FFFFFF"/>
                </a:solidFill>
                <a:latin typeface="Lora"/>
                <a:ea typeface="Lora"/>
                <a:cs typeface="Lora"/>
                <a:sym typeface="Lora"/>
              </a:rPr>
              <a:t>As noted on the previous slide, for the Board to meet our financial responsibilities they must seek funding that meets the district need.  Unfortunately, if the Nickel does not pass they must seek a higher tax rate to offset the issue.  The problem is that these rates will </a:t>
            </a:r>
            <a:r>
              <a:rPr lang="en-US" sz="3995" b="1" spc="-119">
                <a:solidFill>
                  <a:srgbClr val="FFDE59"/>
                </a:solidFill>
                <a:latin typeface="Lora Bold"/>
                <a:ea typeface="Lora Bold"/>
                <a:cs typeface="Lora Bold"/>
                <a:sym typeface="Lora Bold"/>
              </a:rPr>
              <a:t>NOT</a:t>
            </a:r>
            <a:r>
              <a:rPr lang="en-US" sz="3995" spc="-119">
                <a:solidFill>
                  <a:srgbClr val="FFFFFF"/>
                </a:solidFill>
                <a:latin typeface="Lora"/>
                <a:ea typeface="Lora"/>
                <a:cs typeface="Lora"/>
                <a:sym typeface="Lora"/>
              </a:rPr>
              <a:t> produce the needed funds necessary to cover required cost.  This in turn creates a cycle of increasing the tax rate to simply maintain the status quo.  In pursuing the Nickel this Board has demonstrated strong leadership by doing what is necessary for the betterment of the district even though it is not popular.  I applaude them for their efforts and thank them publicly for their dedication to this district, our students, and this community.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Freeform 2"/>
          <p:cNvSpPr/>
          <p:nvPr/>
        </p:nvSpPr>
        <p:spPr>
          <a:xfrm>
            <a:off x="6607629" y="2148886"/>
            <a:ext cx="10469531" cy="7852148"/>
          </a:xfrm>
          <a:custGeom>
            <a:avLst/>
            <a:gdLst/>
            <a:ahLst/>
            <a:cxnLst/>
            <a:rect l="l" t="t" r="r" b="b"/>
            <a:pathLst>
              <a:path w="10469531" h="7852148">
                <a:moveTo>
                  <a:pt x="0" y="0"/>
                </a:moveTo>
                <a:lnTo>
                  <a:pt x="10469531" y="0"/>
                </a:lnTo>
                <a:lnTo>
                  <a:pt x="10469531" y="7852148"/>
                </a:lnTo>
                <a:lnTo>
                  <a:pt x="0" y="7852148"/>
                </a:lnTo>
                <a:lnTo>
                  <a:pt x="0" y="0"/>
                </a:lnTo>
                <a:close/>
              </a:path>
            </a:pathLst>
          </a:custGeom>
          <a:blipFill>
            <a:blip r:embed="rId3"/>
            <a:stretch>
              <a:fillRect/>
            </a:stretch>
          </a:blipFill>
        </p:spPr>
      </p:sp>
      <p:sp>
        <p:nvSpPr>
          <p:cNvPr id="3" name="TextBox 3"/>
          <p:cNvSpPr txBox="1"/>
          <p:nvPr/>
        </p:nvSpPr>
        <p:spPr>
          <a:xfrm>
            <a:off x="688632" y="507042"/>
            <a:ext cx="16910736" cy="1119515"/>
          </a:xfrm>
          <a:prstGeom prst="rect">
            <a:avLst/>
          </a:prstGeom>
        </p:spPr>
        <p:txBody>
          <a:bodyPr lIns="0" tIns="0" rIns="0" bIns="0" rtlCol="0" anchor="t">
            <a:spAutoFit/>
          </a:bodyPr>
          <a:lstStyle/>
          <a:p>
            <a:pPr marL="0" lvl="0" indent="0" algn="l">
              <a:lnSpc>
                <a:spcPts val="8690"/>
              </a:lnSpc>
            </a:pPr>
            <a:r>
              <a:rPr lang="en-US" sz="7900" spc="-355">
                <a:solidFill>
                  <a:srgbClr val="B9F1D1"/>
                </a:solidFill>
                <a:latin typeface="Lora"/>
                <a:ea typeface="Lora"/>
                <a:cs typeface="Lora"/>
                <a:sym typeface="Lora"/>
              </a:rPr>
              <a:t>If the Nickel fails you still pay the Nickel</a:t>
            </a:r>
          </a:p>
        </p:txBody>
      </p:sp>
      <p:sp>
        <p:nvSpPr>
          <p:cNvPr id="5" name="TextBox 5"/>
          <p:cNvSpPr txBox="1"/>
          <p:nvPr/>
        </p:nvSpPr>
        <p:spPr>
          <a:xfrm>
            <a:off x="457200" y="4963710"/>
            <a:ext cx="5697801" cy="2257028"/>
          </a:xfrm>
          <a:prstGeom prst="rect">
            <a:avLst/>
          </a:prstGeom>
        </p:spPr>
        <p:txBody>
          <a:bodyPr lIns="0" tIns="0" rIns="0" bIns="0" rtlCol="0" anchor="t">
            <a:spAutoFit/>
          </a:bodyPr>
          <a:lstStyle/>
          <a:p>
            <a:pPr algn="ctr">
              <a:lnSpc>
                <a:spcPts val="4399"/>
              </a:lnSpc>
              <a:spcBef>
                <a:spcPct val="0"/>
              </a:spcBef>
            </a:pPr>
            <a:r>
              <a:rPr lang="en-US" sz="3999" spc="-199" dirty="0">
                <a:solidFill>
                  <a:srgbClr val="FFDE59"/>
                </a:solidFill>
                <a:latin typeface="Lora"/>
                <a:ea typeface="Lora"/>
                <a:cs typeface="Lora"/>
                <a:sym typeface="Lora"/>
              </a:rPr>
              <a:t>By 2025-2026 every requested Nickel rate will have been surpassed if the  4% rate is taken.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TextBox 2"/>
          <p:cNvSpPr txBox="1"/>
          <p:nvPr/>
        </p:nvSpPr>
        <p:spPr>
          <a:xfrm>
            <a:off x="429978" y="95250"/>
            <a:ext cx="17428044" cy="2813053"/>
          </a:xfrm>
          <a:prstGeom prst="rect">
            <a:avLst/>
          </a:prstGeom>
        </p:spPr>
        <p:txBody>
          <a:bodyPr lIns="0" tIns="0" rIns="0" bIns="0" rtlCol="0" anchor="t">
            <a:spAutoFit/>
          </a:bodyPr>
          <a:lstStyle/>
          <a:p>
            <a:pPr marL="0" lvl="0" indent="0" algn="ctr">
              <a:lnSpc>
                <a:spcPts val="11000"/>
              </a:lnSpc>
            </a:pPr>
            <a:r>
              <a:rPr lang="en-US" sz="10000" spc="-500">
                <a:solidFill>
                  <a:srgbClr val="3FC977"/>
                </a:solidFill>
                <a:latin typeface="Lora"/>
                <a:ea typeface="Lora"/>
                <a:cs typeface="Lora"/>
                <a:sym typeface="Lora"/>
              </a:rPr>
              <a:t>Opposing the Nickel Raises Tax Rates 2-3 Times Faster.</a:t>
            </a:r>
          </a:p>
        </p:txBody>
      </p:sp>
      <p:sp>
        <p:nvSpPr>
          <p:cNvPr id="3" name="TextBox 3"/>
          <p:cNvSpPr txBox="1"/>
          <p:nvPr/>
        </p:nvSpPr>
        <p:spPr>
          <a:xfrm>
            <a:off x="105466" y="3046941"/>
            <a:ext cx="18028391" cy="6353823"/>
          </a:xfrm>
          <a:prstGeom prst="rect">
            <a:avLst/>
          </a:prstGeom>
        </p:spPr>
        <p:txBody>
          <a:bodyPr lIns="0" tIns="0" rIns="0" bIns="0" rtlCol="0" anchor="t">
            <a:spAutoFit/>
          </a:bodyPr>
          <a:lstStyle/>
          <a:p>
            <a:pPr marL="820634" lvl="1" indent="-410317" algn="l">
              <a:lnSpc>
                <a:spcPts val="4181"/>
              </a:lnSpc>
              <a:buFont typeface="Arial"/>
              <a:buChar char="•"/>
            </a:pPr>
            <a:r>
              <a:rPr lang="en-US" sz="3800" spc="-190">
                <a:solidFill>
                  <a:srgbClr val="B9F1D1"/>
                </a:solidFill>
                <a:latin typeface="Lora"/>
                <a:ea typeface="Lora"/>
                <a:cs typeface="Lora"/>
                <a:sym typeface="Lora"/>
              </a:rPr>
              <a:t>From 2014-2022 (8 years) the tax rate went from 44.2 to 52.4, an increase of 8.2 cents. </a:t>
            </a:r>
          </a:p>
          <a:p>
            <a:pPr marL="1641269" lvl="2" indent="-547090" algn="l">
              <a:lnSpc>
                <a:spcPts val="4181"/>
              </a:lnSpc>
              <a:buFont typeface="Arial"/>
              <a:buChar char="⚬"/>
            </a:pPr>
            <a:r>
              <a:rPr lang="en-US" sz="3800" spc="-190">
                <a:solidFill>
                  <a:srgbClr val="FFDE59"/>
                </a:solidFill>
                <a:latin typeface="Lora"/>
                <a:ea typeface="Lora"/>
                <a:cs typeface="Lora"/>
                <a:sym typeface="Lora"/>
              </a:rPr>
              <a:t>(An average of 1.03 cents per year.)</a:t>
            </a:r>
            <a:r>
              <a:rPr lang="en-US" sz="3800" spc="-190">
                <a:solidFill>
                  <a:srgbClr val="B9F1D1"/>
                </a:solidFill>
                <a:latin typeface="Lora"/>
                <a:ea typeface="Lora"/>
                <a:cs typeface="Lora"/>
                <a:sym typeface="Lora"/>
              </a:rPr>
              <a:t> </a:t>
            </a:r>
          </a:p>
          <a:p>
            <a:pPr algn="l">
              <a:lnSpc>
                <a:spcPts val="4181"/>
              </a:lnSpc>
            </a:pPr>
            <a:endParaRPr lang="en-US" sz="3800" spc="-190">
              <a:solidFill>
                <a:srgbClr val="B9F1D1"/>
              </a:solidFill>
              <a:latin typeface="Lora"/>
              <a:ea typeface="Lora"/>
              <a:cs typeface="Lora"/>
              <a:sym typeface="Lora"/>
            </a:endParaRPr>
          </a:p>
          <a:p>
            <a:pPr marL="820634" lvl="1" indent="-410317" algn="l">
              <a:lnSpc>
                <a:spcPts val="4181"/>
              </a:lnSpc>
              <a:buFont typeface="Arial"/>
              <a:buChar char="•"/>
            </a:pPr>
            <a:r>
              <a:rPr lang="en-US" sz="3800" spc="-190">
                <a:solidFill>
                  <a:srgbClr val="B9F1D1"/>
                </a:solidFill>
                <a:latin typeface="Lora"/>
                <a:ea typeface="Lora"/>
                <a:cs typeface="Lora"/>
                <a:sym typeface="Lora"/>
              </a:rPr>
              <a:t>From 2023-2025 (3 years) the tax rate will have went from 54.1 to 64.1, an increase of 10 cents if the 24-25 Nickel passes. </a:t>
            </a:r>
          </a:p>
          <a:p>
            <a:pPr marL="1641269" lvl="2" indent="-547090" algn="l">
              <a:lnSpc>
                <a:spcPts val="4181"/>
              </a:lnSpc>
              <a:buFont typeface="Arial"/>
              <a:buChar char="⚬"/>
            </a:pPr>
            <a:r>
              <a:rPr lang="en-US" sz="3800" spc="-190">
                <a:solidFill>
                  <a:srgbClr val="FFDE59"/>
                </a:solidFill>
                <a:latin typeface="Lora"/>
                <a:ea typeface="Lora"/>
                <a:cs typeface="Lora"/>
                <a:sym typeface="Lora"/>
              </a:rPr>
              <a:t>(An average of 3.33 cents per year.)</a:t>
            </a:r>
          </a:p>
          <a:p>
            <a:pPr algn="l">
              <a:lnSpc>
                <a:spcPts val="4181"/>
              </a:lnSpc>
            </a:pPr>
            <a:endParaRPr lang="en-US" sz="3800" spc="-190">
              <a:solidFill>
                <a:srgbClr val="FFDE59"/>
              </a:solidFill>
              <a:latin typeface="Lora"/>
              <a:ea typeface="Lora"/>
              <a:cs typeface="Lora"/>
              <a:sym typeface="Lora"/>
            </a:endParaRPr>
          </a:p>
          <a:p>
            <a:pPr marL="820634" lvl="1" indent="-410317" algn="l">
              <a:lnSpc>
                <a:spcPts val="4181"/>
              </a:lnSpc>
              <a:buFont typeface="Arial"/>
              <a:buChar char="•"/>
            </a:pPr>
            <a:r>
              <a:rPr lang="en-US" sz="3800" b="1" spc="-190">
                <a:solidFill>
                  <a:srgbClr val="B9F1D1"/>
                </a:solidFill>
                <a:latin typeface="Lora Bold"/>
                <a:ea typeface="Lora Bold"/>
                <a:cs typeface="Lora Bold"/>
                <a:sym typeface="Lora Bold"/>
              </a:rPr>
              <a:t>OR </a:t>
            </a:r>
            <a:r>
              <a:rPr lang="en-US" sz="3800" spc="-190">
                <a:solidFill>
                  <a:srgbClr val="B9F1D1"/>
                </a:solidFill>
                <a:latin typeface="Lora"/>
                <a:ea typeface="Lora"/>
                <a:cs typeface="Lora"/>
                <a:sym typeface="Lora"/>
              </a:rPr>
              <a:t>54.1 to 60.7 should the rate default to the 4%. </a:t>
            </a:r>
          </a:p>
          <a:p>
            <a:pPr marL="1641269" lvl="2" indent="-547090" algn="l">
              <a:lnSpc>
                <a:spcPts val="4181"/>
              </a:lnSpc>
              <a:buFont typeface="Arial"/>
              <a:buChar char="⚬"/>
            </a:pPr>
            <a:r>
              <a:rPr lang="en-US" sz="3800" spc="-190">
                <a:solidFill>
                  <a:srgbClr val="FFDE59"/>
                </a:solidFill>
                <a:latin typeface="Lora"/>
                <a:ea typeface="Lora"/>
                <a:cs typeface="Lora"/>
                <a:sym typeface="Lora"/>
              </a:rPr>
              <a:t>(An average of 2.2 cents per year.) </a:t>
            </a:r>
          </a:p>
          <a:p>
            <a:pPr algn="l">
              <a:lnSpc>
                <a:spcPts val="4621"/>
              </a:lnSpc>
            </a:pPr>
            <a:endParaRPr lang="en-US" sz="3800" spc="-190">
              <a:solidFill>
                <a:srgbClr val="FFDE59"/>
              </a:solidFill>
              <a:latin typeface="Lora"/>
              <a:ea typeface="Lora"/>
              <a:cs typeface="Lora"/>
              <a:sym typeface="Lora"/>
            </a:endParaRPr>
          </a:p>
          <a:p>
            <a:pPr marL="820634" lvl="1" indent="-410317" algn="l">
              <a:lnSpc>
                <a:spcPts val="4181"/>
              </a:lnSpc>
              <a:buFont typeface="Arial"/>
              <a:buChar char="•"/>
            </a:pPr>
            <a:r>
              <a:rPr lang="en-US" sz="3800" spc="-190">
                <a:solidFill>
                  <a:srgbClr val="B9F1D1"/>
                </a:solidFill>
                <a:latin typeface="Lora"/>
                <a:ea typeface="Lora"/>
                <a:cs typeface="Lora"/>
                <a:sym typeface="Lora"/>
              </a:rPr>
              <a:t>Simply stated, </a:t>
            </a:r>
            <a:r>
              <a:rPr lang="en-US" sz="3800" spc="-190">
                <a:solidFill>
                  <a:srgbClr val="FF66C4"/>
                </a:solidFill>
                <a:latin typeface="Lora"/>
                <a:ea typeface="Lora"/>
                <a:cs typeface="Lora"/>
                <a:sym typeface="Lora"/>
              </a:rPr>
              <a:t>by opposing the Nickel, the rate is increasing at a rate of 2 to 3 times faster</a:t>
            </a:r>
            <a:r>
              <a:rPr lang="en-US" sz="3800" spc="-190">
                <a:solidFill>
                  <a:srgbClr val="B9F1D1"/>
                </a:solidFill>
                <a:latin typeface="Lora"/>
                <a:ea typeface="Lora"/>
                <a:cs typeface="Lora"/>
                <a:sym typeface="Lora"/>
              </a:rPr>
              <a:t> per year due to the Board attempting to make up for needed funding.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grpSp>
        <p:nvGrpSpPr>
          <p:cNvPr id="2" name="Group 2"/>
          <p:cNvGrpSpPr/>
          <p:nvPr/>
        </p:nvGrpSpPr>
        <p:grpSpPr>
          <a:xfrm>
            <a:off x="867113" y="2711328"/>
            <a:ext cx="14022471" cy="5651054"/>
            <a:chOff x="0" y="0"/>
            <a:chExt cx="18696628" cy="7534738"/>
          </a:xfrm>
        </p:grpSpPr>
        <p:sp>
          <p:nvSpPr>
            <p:cNvPr id="3" name="TextBox 3"/>
            <p:cNvSpPr txBox="1"/>
            <p:nvPr/>
          </p:nvSpPr>
          <p:spPr>
            <a:xfrm>
              <a:off x="0" y="1575263"/>
              <a:ext cx="18696628" cy="5959475"/>
            </a:xfrm>
            <a:prstGeom prst="rect">
              <a:avLst/>
            </a:prstGeom>
          </p:spPr>
          <p:txBody>
            <a:bodyPr lIns="0" tIns="0" rIns="0" bIns="0" rtlCol="0" anchor="t">
              <a:spAutoFit/>
            </a:bodyPr>
            <a:lstStyle/>
            <a:p>
              <a:pPr algn="l">
                <a:lnSpc>
                  <a:spcPts val="3589"/>
                </a:lnSpc>
              </a:pPr>
              <a:r>
                <a:rPr lang="en-US" sz="2991" spc="-89">
                  <a:solidFill>
                    <a:srgbClr val="FFFFFF"/>
                  </a:solidFill>
                  <a:latin typeface="Lora"/>
                  <a:ea typeface="Lora"/>
                  <a:cs typeface="Lora"/>
                  <a:sym typeface="Lora"/>
                </a:rPr>
                <a:t>The district is responsible for salaries of employees, buses, fuel, electricity, water, sewer, HVAC, roofing, parking lots, waste management, lawn care, etc.  We have a general fund operating budget of $5 million dollars.  These financial responsibilities consume over 90% of our budget.  There are very limited funds for renovations and new construction.  By approving the Nickel the district receives a guaranteed revenue solely allocated for new construction, renovation, and bond payments.  </a:t>
              </a:r>
              <a:r>
                <a:rPr lang="en-US" sz="2991" spc="-89">
                  <a:solidFill>
                    <a:srgbClr val="FFDE59"/>
                  </a:solidFill>
                  <a:latin typeface="Lora"/>
                  <a:ea typeface="Lora"/>
                  <a:cs typeface="Lora"/>
                  <a:sym typeface="Lora"/>
                </a:rPr>
                <a:t>By allowing the district not to dip into the general fund to help pay for construction projects we will have more money available to meet our financial responsibilities and in turn the Board will be able to seek a lower tax rate and still be able to meet the financial needs of the district.</a:t>
              </a:r>
            </a:p>
          </p:txBody>
        </p:sp>
        <p:sp>
          <p:nvSpPr>
            <p:cNvPr id="4" name="TextBox 4"/>
            <p:cNvSpPr txBox="1"/>
            <p:nvPr/>
          </p:nvSpPr>
          <p:spPr>
            <a:xfrm>
              <a:off x="0" y="-9525"/>
              <a:ext cx="12709391" cy="809625"/>
            </a:xfrm>
            <a:prstGeom prst="rect">
              <a:avLst/>
            </a:prstGeom>
          </p:spPr>
          <p:txBody>
            <a:bodyPr lIns="0" tIns="0" rIns="0" bIns="0" rtlCol="0" anchor="t">
              <a:spAutoFit/>
            </a:bodyPr>
            <a:lstStyle/>
            <a:p>
              <a:pPr marL="0" lvl="0" indent="0" algn="l">
                <a:lnSpc>
                  <a:spcPts val="4769"/>
                </a:lnSpc>
                <a:spcBef>
                  <a:spcPct val="0"/>
                </a:spcBef>
              </a:pPr>
              <a:r>
                <a:rPr lang="en-US" sz="3974">
                  <a:solidFill>
                    <a:srgbClr val="B9F1D1"/>
                  </a:solidFill>
                  <a:latin typeface="Lora"/>
                  <a:ea typeface="Lora"/>
                  <a:cs typeface="Lora"/>
                  <a:sym typeface="Lora"/>
                </a:rPr>
                <a:t>The district has financial responsibilities</a:t>
              </a:r>
            </a:p>
          </p:txBody>
        </p:sp>
      </p:grpSp>
      <p:sp>
        <p:nvSpPr>
          <p:cNvPr id="5" name="TextBox 5"/>
          <p:cNvSpPr txBox="1"/>
          <p:nvPr/>
        </p:nvSpPr>
        <p:spPr>
          <a:xfrm>
            <a:off x="867113" y="99692"/>
            <a:ext cx="16553773" cy="2384433"/>
          </a:xfrm>
          <a:prstGeom prst="rect">
            <a:avLst/>
          </a:prstGeom>
        </p:spPr>
        <p:txBody>
          <a:bodyPr lIns="0" tIns="0" rIns="0" bIns="0" rtlCol="0" anchor="t">
            <a:spAutoFit/>
          </a:bodyPr>
          <a:lstStyle/>
          <a:p>
            <a:pPr marL="0" lvl="0" indent="0" algn="l">
              <a:lnSpc>
                <a:spcPts val="9350"/>
              </a:lnSpc>
            </a:pPr>
            <a:r>
              <a:rPr lang="en-US" sz="8500" spc="-382">
                <a:solidFill>
                  <a:srgbClr val="B9F1D1"/>
                </a:solidFill>
                <a:latin typeface="Lora"/>
                <a:ea typeface="Lora"/>
                <a:cs typeface="Lora"/>
                <a:sym typeface="Lora"/>
              </a:rPr>
              <a:t>Passing the Nickel will lower your taxes</a:t>
            </a:r>
          </a:p>
        </p:txBody>
      </p:sp>
      <p:sp>
        <p:nvSpPr>
          <p:cNvPr id="6" name="AutoShape 6"/>
          <p:cNvSpPr/>
          <p:nvPr/>
        </p:nvSpPr>
        <p:spPr>
          <a:xfrm>
            <a:off x="0" y="8536870"/>
            <a:ext cx="18288000" cy="0"/>
          </a:xfrm>
          <a:prstGeom prst="line">
            <a:avLst/>
          </a:prstGeom>
          <a:ln w="19050" cap="flat">
            <a:solidFill>
              <a:srgbClr val="3FC977"/>
            </a:solidFill>
            <a:prstDash val="solid"/>
            <a:headEnd type="none" w="sm" len="sm"/>
            <a:tailEnd type="none" w="sm" len="sm"/>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9F1D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2600036"/>
          <a:ext cx="16207388" cy="4610100"/>
        </p:xfrm>
        <a:graphic>
          <a:graphicData uri="http://schemas.openxmlformats.org/drawingml/2006/table">
            <a:tbl>
              <a:tblPr/>
              <a:tblGrid>
                <a:gridCol w="4051847">
                  <a:extLst>
                    <a:ext uri="{9D8B030D-6E8A-4147-A177-3AD203B41FA5}">
                      <a16:colId xmlns:a16="http://schemas.microsoft.com/office/drawing/2014/main" val="20000"/>
                    </a:ext>
                  </a:extLst>
                </a:gridCol>
                <a:gridCol w="4051847">
                  <a:extLst>
                    <a:ext uri="{9D8B030D-6E8A-4147-A177-3AD203B41FA5}">
                      <a16:colId xmlns:a16="http://schemas.microsoft.com/office/drawing/2014/main" val="20001"/>
                    </a:ext>
                  </a:extLst>
                </a:gridCol>
                <a:gridCol w="4051847">
                  <a:extLst>
                    <a:ext uri="{9D8B030D-6E8A-4147-A177-3AD203B41FA5}">
                      <a16:colId xmlns:a16="http://schemas.microsoft.com/office/drawing/2014/main" val="20002"/>
                    </a:ext>
                  </a:extLst>
                </a:gridCol>
                <a:gridCol w="4051847">
                  <a:extLst>
                    <a:ext uri="{9D8B030D-6E8A-4147-A177-3AD203B41FA5}">
                      <a16:colId xmlns:a16="http://schemas.microsoft.com/office/drawing/2014/main" val="20003"/>
                    </a:ext>
                  </a:extLst>
                </a:gridCol>
              </a:tblGrid>
              <a:tr h="1080791">
                <a:tc>
                  <a:txBody>
                    <a:bodyPr/>
                    <a:lstStyle/>
                    <a:p>
                      <a:pPr algn="ctr">
                        <a:lnSpc>
                          <a:spcPts val="3079"/>
                        </a:lnSpc>
                        <a:defRPr/>
                      </a:pPr>
                      <a:r>
                        <a:rPr lang="en-US" sz="2199">
                          <a:solidFill>
                            <a:srgbClr val="B9F1D1"/>
                          </a:solidFill>
                          <a:latin typeface="Poppins"/>
                          <a:ea typeface="Poppins"/>
                          <a:cs typeface="Poppins"/>
                          <a:sym typeface="Poppins"/>
                        </a:rPr>
                        <a:t>Nickel</a:t>
                      </a:r>
                      <a:endParaRPr lang="en-US" sz="1100"/>
                    </a:p>
                  </a:txBody>
                  <a:tcPr marL="57150" marR="57150" marT="57150" marB="57150" anchor="ctr">
                    <a:lnL w="19050" cap="flat" cmpd="sng" algn="ctr">
                      <a:solidFill>
                        <a:srgbClr val="B9F1D1"/>
                      </a:solidFill>
                      <a:prstDash val="solid"/>
                      <a:round/>
                      <a:headEnd type="none" w="med" len="med"/>
                      <a:tailEnd type="none" w="med" len="med"/>
                    </a:lnL>
                    <a:lnR w="19050" cap="flat" cmpd="sng" algn="ctr">
                      <a:solidFill>
                        <a:srgbClr val="B9F1D1"/>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B9F1D1"/>
                      </a:solidFill>
                      <a:prstDash val="solid"/>
                      <a:round/>
                      <a:headEnd type="none" w="med" len="med"/>
                      <a:tailEnd type="none" w="med" len="med"/>
                    </a:lnB>
                    <a:solidFill>
                      <a:srgbClr val="012B1B"/>
                    </a:solidFill>
                  </a:tcPr>
                </a:tc>
                <a:tc>
                  <a:txBody>
                    <a:bodyPr/>
                    <a:lstStyle/>
                    <a:p>
                      <a:pPr algn="ctr">
                        <a:lnSpc>
                          <a:spcPts val="3079"/>
                        </a:lnSpc>
                        <a:defRPr/>
                      </a:pPr>
                      <a:r>
                        <a:rPr lang="en-US" sz="2199">
                          <a:solidFill>
                            <a:srgbClr val="B9F1D1"/>
                          </a:solidFill>
                          <a:latin typeface="Poppins"/>
                          <a:ea typeface="Poppins"/>
                          <a:cs typeface="Poppins"/>
                          <a:sym typeface="Poppins"/>
                        </a:rPr>
                        <a:t>Pace</a:t>
                      </a:r>
                      <a:endParaRPr lang="en-US" sz="1100"/>
                    </a:p>
                  </a:txBody>
                  <a:tcPr marL="57150" marR="57150" marT="57150" marB="57150" anchor="ctr">
                    <a:lnL w="19050" cap="flat" cmpd="sng" algn="ctr">
                      <a:solidFill>
                        <a:srgbClr val="B9F1D1"/>
                      </a:solidFill>
                      <a:prstDash val="solid"/>
                      <a:round/>
                      <a:headEnd type="none" w="med" len="med"/>
                      <a:tailEnd type="none" w="med" len="med"/>
                    </a:lnL>
                    <a:lnR w="19050" cap="flat" cmpd="sng" algn="ctr">
                      <a:solidFill>
                        <a:srgbClr val="B9F1D1"/>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B9F1D1"/>
                      </a:solidFill>
                      <a:prstDash val="solid"/>
                      <a:round/>
                      <a:headEnd type="none" w="med" len="med"/>
                      <a:tailEnd type="none" w="med" len="med"/>
                    </a:lnB>
                    <a:solidFill>
                      <a:srgbClr val="012B1B"/>
                    </a:solidFill>
                  </a:tcPr>
                </a:tc>
                <a:tc>
                  <a:txBody>
                    <a:bodyPr/>
                    <a:lstStyle/>
                    <a:p>
                      <a:pPr algn="ctr">
                        <a:lnSpc>
                          <a:spcPts val="3079"/>
                        </a:lnSpc>
                        <a:defRPr/>
                      </a:pPr>
                      <a:r>
                        <a:rPr lang="en-US" sz="2199">
                          <a:solidFill>
                            <a:srgbClr val="B9F1D1"/>
                          </a:solidFill>
                          <a:latin typeface="Poppins"/>
                          <a:ea typeface="Poppins"/>
                          <a:cs typeface="Poppins"/>
                          <a:sym typeface="Poppins"/>
                        </a:rPr>
                        <a:t>Opposing the Nickel Increases the Tax Rate</a:t>
                      </a:r>
                      <a:endParaRPr lang="en-US" sz="1100"/>
                    </a:p>
                  </a:txBody>
                  <a:tcPr marL="57150" marR="57150" marT="57150" marB="57150" anchor="ctr">
                    <a:lnL w="19050" cap="flat" cmpd="sng" algn="ctr">
                      <a:solidFill>
                        <a:srgbClr val="B9F1D1"/>
                      </a:solidFill>
                      <a:prstDash val="solid"/>
                      <a:round/>
                      <a:headEnd type="none" w="med" len="med"/>
                      <a:tailEnd type="none" w="med" len="med"/>
                    </a:lnL>
                    <a:lnR w="19050" cap="flat" cmpd="sng" algn="ctr">
                      <a:solidFill>
                        <a:srgbClr val="B9F1D1"/>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B9F1D1"/>
                      </a:solidFill>
                      <a:prstDash val="solid"/>
                      <a:round/>
                      <a:headEnd type="none" w="med" len="med"/>
                      <a:tailEnd type="none" w="med" len="med"/>
                    </a:lnB>
                    <a:solidFill>
                      <a:srgbClr val="012B1B"/>
                    </a:solidFill>
                  </a:tcPr>
                </a:tc>
                <a:tc>
                  <a:txBody>
                    <a:bodyPr/>
                    <a:lstStyle/>
                    <a:p>
                      <a:pPr algn="ctr">
                        <a:lnSpc>
                          <a:spcPts val="3079"/>
                        </a:lnSpc>
                        <a:defRPr/>
                      </a:pPr>
                      <a:r>
                        <a:rPr lang="en-US" sz="2199">
                          <a:solidFill>
                            <a:srgbClr val="B9F1D1"/>
                          </a:solidFill>
                          <a:latin typeface="Poppins"/>
                          <a:ea typeface="Poppins"/>
                          <a:cs typeface="Poppins"/>
                          <a:sym typeface="Poppins"/>
                        </a:rPr>
                        <a:t>Gesture of Good Will</a:t>
                      </a:r>
                      <a:endParaRPr lang="en-US" sz="1100"/>
                    </a:p>
                  </a:txBody>
                  <a:tcPr marL="57150" marR="57150" marT="57150" marB="57150" anchor="ctr">
                    <a:lnL w="19050" cap="flat" cmpd="sng" algn="ctr">
                      <a:solidFill>
                        <a:srgbClr val="B9F1D1"/>
                      </a:solidFill>
                      <a:prstDash val="solid"/>
                      <a:round/>
                      <a:headEnd type="none" w="med" len="med"/>
                      <a:tailEnd type="none" w="med" len="med"/>
                    </a:lnL>
                    <a:lnR w="19050" cap="flat" cmpd="sng" algn="ctr">
                      <a:solidFill>
                        <a:srgbClr val="B9F1D1"/>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B9F1D1"/>
                      </a:solidFill>
                      <a:prstDash val="solid"/>
                      <a:round/>
                      <a:headEnd type="none" w="med" len="med"/>
                      <a:tailEnd type="none" w="med" len="med"/>
                    </a:lnB>
                    <a:solidFill>
                      <a:srgbClr val="012B1B"/>
                    </a:solidFill>
                  </a:tcPr>
                </a:tc>
                <a:extLst>
                  <a:ext uri="{0D108BD9-81ED-4DB2-BD59-A6C34878D82A}">
                    <a16:rowId xmlns:a16="http://schemas.microsoft.com/office/drawing/2014/main" val="10000"/>
                  </a:ext>
                </a:extLst>
              </a:tr>
              <a:tr h="3529309">
                <a:tc>
                  <a:txBody>
                    <a:bodyPr/>
                    <a:lstStyle/>
                    <a:p>
                      <a:pPr algn="ctr">
                        <a:lnSpc>
                          <a:spcPts val="2160"/>
                        </a:lnSpc>
                        <a:defRPr/>
                      </a:pPr>
                      <a:r>
                        <a:rPr lang="en-US" sz="1800" b="1" spc="-18">
                          <a:solidFill>
                            <a:srgbClr val="000000"/>
                          </a:solidFill>
                          <a:latin typeface="Poppins Bold"/>
                          <a:ea typeface="Poppins Bold"/>
                          <a:cs typeface="Poppins Bold"/>
                          <a:sym typeface="Poppins Bold"/>
                        </a:rPr>
                        <a:t>Passage of the Nickel tax is the only option to ensure our facilities can be improved and maintained for the long term.  Costs will continue to rise and our current tax rates cannot keep pace.</a:t>
                      </a:r>
                      <a:endParaRPr lang="en-US" sz="1100"/>
                    </a:p>
                  </a:txBody>
                  <a:tcPr marL="57150" marR="57150" marT="57150" marB="5715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160"/>
                        </a:lnSpc>
                        <a:defRPr/>
                      </a:pPr>
                      <a:r>
                        <a:rPr lang="en-US" sz="1800" b="1" spc="-18">
                          <a:solidFill>
                            <a:srgbClr val="000000"/>
                          </a:solidFill>
                          <a:latin typeface="Poppins Bold"/>
                          <a:ea typeface="Poppins Bold"/>
                          <a:cs typeface="Poppins Bold"/>
                          <a:sym typeface="Poppins Bold"/>
                        </a:rPr>
                        <a:t>How important is the Nickel?</a:t>
                      </a:r>
                      <a:endParaRPr lang="en-US" sz="1100"/>
                    </a:p>
                    <a:p>
                      <a:pPr algn="ctr">
                        <a:lnSpc>
                          <a:spcPts val="2160"/>
                        </a:lnSpc>
                      </a:pPr>
                      <a:r>
                        <a:rPr lang="en-US" sz="1800" b="1" spc="-18">
                          <a:solidFill>
                            <a:srgbClr val="000000"/>
                          </a:solidFill>
                          <a:latin typeface="Poppins Bold"/>
                          <a:ea typeface="Poppins Bold"/>
                          <a:cs typeface="Poppins Bold"/>
                          <a:sym typeface="Poppins Bold"/>
                        </a:rPr>
                        <a:t>The Board would have to take the 4% tax rate every year for the next 40 years to equal what the Nickel tax would bring to our district this year.</a:t>
                      </a:r>
                    </a:p>
                  </a:txBody>
                  <a:tcPr marL="57150" marR="57150" marT="57150" marB="5715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160"/>
                        </a:lnSpc>
                        <a:defRPr/>
                      </a:pPr>
                      <a:r>
                        <a:rPr lang="en-US" sz="1800" b="1" spc="-18">
                          <a:solidFill>
                            <a:srgbClr val="000000"/>
                          </a:solidFill>
                          <a:latin typeface="Poppins Bold"/>
                          <a:ea typeface="Poppins Bold"/>
                          <a:cs typeface="Poppins Bold"/>
                          <a:sym typeface="Poppins Bold"/>
                        </a:rPr>
                        <a:t>Regardless of whether you support the Nickel tax or not, tax rates always increase over time.  You will pay the Nickel rate, but the district will never realize the financial benefits.  This in turn will force future Boards to increase the rates more dramatically than if the Nickel had passed.</a:t>
                      </a:r>
                      <a:endParaRPr lang="en-US" sz="1100"/>
                    </a:p>
                  </a:txBody>
                  <a:tcPr marL="57150" marR="57150" marT="57150" marB="5715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160"/>
                        </a:lnSpc>
                        <a:defRPr/>
                      </a:pPr>
                      <a:r>
                        <a:rPr lang="en-US" sz="1800" b="1" spc="-18">
                          <a:solidFill>
                            <a:srgbClr val="000000"/>
                          </a:solidFill>
                          <a:latin typeface="Poppins Bold"/>
                          <a:ea typeface="Poppins Bold"/>
                          <a:cs typeface="Poppins Bold"/>
                          <a:sym typeface="Poppins Bold"/>
                        </a:rPr>
                        <a:t>This Board understands the hardships we are all going through in these tough economic times.  If the Nickel should pass in November the Board will revisit the tax rate passed at tonight’s board meeting and adjust the rate down accordingly while also taking considerations to take the compensating rate for the next several years as a show of good will and respect for our citizens.</a:t>
                      </a:r>
                      <a:endParaRPr lang="en-US" sz="1100"/>
                    </a:p>
                  </a:txBody>
                  <a:tcPr marL="57150" marR="57150" marT="57150" marB="5715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1124172" y="439089"/>
            <a:ext cx="16039656" cy="1568450"/>
          </a:xfrm>
          <a:prstGeom prst="rect">
            <a:avLst/>
          </a:prstGeom>
        </p:spPr>
        <p:txBody>
          <a:bodyPr lIns="0" tIns="0" rIns="0" bIns="0" rtlCol="0" anchor="t">
            <a:spAutoFit/>
          </a:bodyPr>
          <a:lstStyle/>
          <a:p>
            <a:pPr marL="0" lvl="0" indent="0" algn="l">
              <a:lnSpc>
                <a:spcPts val="12100"/>
              </a:lnSpc>
            </a:pPr>
            <a:r>
              <a:rPr lang="en-US" sz="11000" spc="-550">
                <a:solidFill>
                  <a:srgbClr val="012B1B"/>
                </a:solidFill>
                <a:latin typeface="Lora"/>
                <a:ea typeface="Lora"/>
                <a:cs typeface="Lora"/>
                <a:sym typeface="Lora"/>
              </a:rPr>
              <a:t>Final Message to Taxpayers</a:t>
            </a:r>
          </a:p>
        </p:txBody>
      </p:sp>
      <p:sp>
        <p:nvSpPr>
          <p:cNvPr id="4" name="AutoShape 4"/>
          <p:cNvSpPr/>
          <p:nvPr/>
        </p:nvSpPr>
        <p:spPr>
          <a:xfrm>
            <a:off x="0" y="8536870"/>
            <a:ext cx="18288000" cy="0"/>
          </a:xfrm>
          <a:prstGeom prst="line">
            <a:avLst/>
          </a:prstGeom>
          <a:ln w="19050" cap="flat">
            <a:solidFill>
              <a:srgbClr val="3FC977"/>
            </a:solidFill>
            <a:prstDash val="solid"/>
            <a:headEnd type="none" w="sm" len="sm"/>
            <a:tailEnd type="none" w="sm" len="sm"/>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137784"/>
            <a:ext cx="11337488" cy="3789486"/>
          </a:xfrm>
          <a:prstGeom prst="rect">
            <a:avLst/>
          </a:prstGeom>
        </p:spPr>
        <p:txBody>
          <a:bodyPr lIns="0" tIns="0" rIns="0" bIns="0" rtlCol="0" anchor="t">
            <a:spAutoFit/>
          </a:bodyPr>
          <a:lstStyle/>
          <a:p>
            <a:pPr algn="l">
              <a:lnSpc>
                <a:spcPts val="14365"/>
              </a:lnSpc>
            </a:pPr>
            <a:r>
              <a:rPr lang="en-US" sz="15961" spc="-798">
                <a:solidFill>
                  <a:srgbClr val="012B1B"/>
                </a:solidFill>
                <a:latin typeface="Lora"/>
                <a:ea typeface="Lora"/>
                <a:cs typeface="Lora"/>
                <a:sym typeface="Lora"/>
              </a:rPr>
              <a:t>Thank</a:t>
            </a:r>
          </a:p>
          <a:p>
            <a:pPr marL="0" lvl="0" indent="0" algn="l">
              <a:lnSpc>
                <a:spcPts val="14365"/>
              </a:lnSpc>
              <a:spcBef>
                <a:spcPct val="0"/>
              </a:spcBef>
            </a:pPr>
            <a:r>
              <a:rPr lang="en-US" sz="15961" spc="-798">
                <a:solidFill>
                  <a:srgbClr val="00BF63"/>
                </a:solidFill>
                <a:latin typeface="Lora"/>
                <a:ea typeface="Lora"/>
                <a:cs typeface="Lora"/>
                <a:sym typeface="Lora"/>
              </a:rPr>
              <a:t>You</a:t>
            </a:r>
          </a:p>
        </p:txBody>
      </p:sp>
      <p:grpSp>
        <p:nvGrpSpPr>
          <p:cNvPr id="3" name="Group 3"/>
          <p:cNvGrpSpPr/>
          <p:nvPr/>
        </p:nvGrpSpPr>
        <p:grpSpPr>
          <a:xfrm>
            <a:off x="1028700" y="1028700"/>
            <a:ext cx="4079228" cy="676552"/>
            <a:chOff x="0" y="0"/>
            <a:chExt cx="5438970" cy="902069"/>
          </a:xfrm>
        </p:grpSpPr>
        <p:grpSp>
          <p:nvGrpSpPr>
            <p:cNvPr id="4" name="Group 4"/>
            <p:cNvGrpSpPr/>
            <p:nvPr/>
          </p:nvGrpSpPr>
          <p:grpSpPr>
            <a:xfrm>
              <a:off x="0" y="0"/>
              <a:ext cx="5438970" cy="902069"/>
              <a:chOff x="0" y="0"/>
              <a:chExt cx="1192154" cy="197722"/>
            </a:xfrm>
          </p:grpSpPr>
          <p:sp>
            <p:nvSpPr>
              <p:cNvPr id="5" name="Freeform 5"/>
              <p:cNvSpPr/>
              <p:nvPr/>
            </p:nvSpPr>
            <p:spPr>
              <a:xfrm>
                <a:off x="0" y="0"/>
                <a:ext cx="1192154" cy="197722"/>
              </a:xfrm>
              <a:custGeom>
                <a:avLst/>
                <a:gdLst/>
                <a:ahLst/>
                <a:cxnLst/>
                <a:rect l="l" t="t" r="r" b="b"/>
                <a:pathLst>
                  <a:path w="1192154" h="197722">
                    <a:moveTo>
                      <a:pt x="0" y="0"/>
                    </a:moveTo>
                    <a:lnTo>
                      <a:pt x="1192154" y="0"/>
                    </a:lnTo>
                    <a:lnTo>
                      <a:pt x="1192154" y="197722"/>
                    </a:lnTo>
                    <a:lnTo>
                      <a:pt x="0" y="197722"/>
                    </a:lnTo>
                    <a:close/>
                  </a:path>
                </a:pathLst>
              </a:custGeom>
              <a:solidFill>
                <a:srgbClr val="000000">
                  <a:alpha val="0"/>
                </a:srgbClr>
              </a:solidFill>
              <a:ln w="19050" cap="sq">
                <a:solidFill>
                  <a:srgbClr val="3FC977"/>
                </a:solidFill>
                <a:prstDash val="solid"/>
                <a:miter/>
              </a:ln>
            </p:spPr>
          </p:sp>
          <p:sp>
            <p:nvSpPr>
              <p:cNvPr id="6" name="TextBox 6"/>
              <p:cNvSpPr txBox="1"/>
              <p:nvPr/>
            </p:nvSpPr>
            <p:spPr>
              <a:xfrm>
                <a:off x="0" y="-28575"/>
                <a:ext cx="1192154" cy="226297"/>
              </a:xfrm>
              <a:prstGeom prst="rect">
                <a:avLst/>
              </a:prstGeom>
            </p:spPr>
            <p:txBody>
              <a:bodyPr lIns="51055" tIns="51055" rIns="51055" bIns="51055" rtlCol="0" anchor="ctr"/>
              <a:lstStyle/>
              <a:p>
                <a:pPr algn="ctr">
                  <a:lnSpc>
                    <a:spcPts val="2520"/>
                  </a:lnSpc>
                </a:pPr>
                <a:endParaRPr/>
              </a:p>
            </p:txBody>
          </p:sp>
        </p:grpSp>
        <p:sp>
          <p:nvSpPr>
            <p:cNvPr id="7" name="TextBox 7"/>
            <p:cNvSpPr txBox="1"/>
            <p:nvPr/>
          </p:nvSpPr>
          <p:spPr>
            <a:xfrm>
              <a:off x="676650" y="215540"/>
              <a:ext cx="4085671" cy="423365"/>
            </a:xfrm>
            <a:prstGeom prst="rect">
              <a:avLst/>
            </a:prstGeom>
          </p:spPr>
          <p:txBody>
            <a:bodyPr lIns="0" tIns="0" rIns="0" bIns="0" rtlCol="0" anchor="t">
              <a:spAutoFit/>
            </a:bodyPr>
            <a:lstStyle/>
            <a:p>
              <a:pPr marL="0" lvl="0" indent="0" algn="l">
                <a:lnSpc>
                  <a:spcPts val="2673"/>
                </a:lnSpc>
                <a:spcBef>
                  <a:spcPct val="0"/>
                </a:spcBef>
              </a:pPr>
              <a:r>
                <a:rPr lang="en-US" sz="1909" b="1">
                  <a:solidFill>
                    <a:srgbClr val="012B1B"/>
                  </a:solidFill>
                  <a:latin typeface="Poppins Bold"/>
                  <a:ea typeface="Poppins Bold"/>
                  <a:cs typeface="Poppins Bold"/>
                  <a:sym typeface="Poppins Bold"/>
                </a:rPr>
                <a:t>BATH COUNTY SCHOOLS</a:t>
              </a:r>
            </a:p>
          </p:txBody>
        </p:sp>
      </p:grpSp>
      <p:sp>
        <p:nvSpPr>
          <p:cNvPr id="8" name="TextBox 8"/>
          <p:cNvSpPr txBox="1"/>
          <p:nvPr/>
        </p:nvSpPr>
        <p:spPr>
          <a:xfrm>
            <a:off x="1028700" y="9091472"/>
            <a:ext cx="3566897" cy="325755"/>
          </a:xfrm>
          <a:prstGeom prst="rect">
            <a:avLst/>
          </a:prstGeom>
        </p:spPr>
        <p:txBody>
          <a:bodyPr lIns="0" tIns="0" rIns="0" bIns="0" rtlCol="0" anchor="t">
            <a:spAutoFit/>
          </a:bodyPr>
          <a:lstStyle/>
          <a:p>
            <a:pPr algn="l">
              <a:lnSpc>
                <a:spcPts val="2520"/>
              </a:lnSpc>
            </a:pPr>
            <a:r>
              <a:rPr lang="en-US" sz="1800">
                <a:solidFill>
                  <a:srgbClr val="012B1B"/>
                </a:solidFill>
                <a:latin typeface="Poppins"/>
                <a:ea typeface="Poppins"/>
                <a:cs typeface="Poppins"/>
                <a:sym typeface="Poppins"/>
              </a:rPr>
              <a:t>www.bath.kyschools.us</a:t>
            </a:r>
          </a:p>
        </p:txBody>
      </p:sp>
      <p:sp>
        <p:nvSpPr>
          <p:cNvPr id="9" name="AutoShape 9"/>
          <p:cNvSpPr/>
          <p:nvPr/>
        </p:nvSpPr>
        <p:spPr>
          <a:xfrm>
            <a:off x="0" y="8536870"/>
            <a:ext cx="18288000" cy="0"/>
          </a:xfrm>
          <a:prstGeom prst="line">
            <a:avLst/>
          </a:prstGeom>
          <a:ln w="19050" cap="flat">
            <a:solidFill>
              <a:srgbClr val="3FC977"/>
            </a:solidFill>
            <a:prstDash val="solid"/>
            <a:headEnd type="none" w="sm" len="sm"/>
            <a:tailEnd type="none" w="sm" len="sm"/>
          </a:ln>
        </p:spPr>
      </p:sp>
      <p:sp>
        <p:nvSpPr>
          <p:cNvPr id="10" name="TextBox 10"/>
          <p:cNvSpPr txBox="1"/>
          <p:nvPr/>
        </p:nvSpPr>
        <p:spPr>
          <a:xfrm>
            <a:off x="14523809" y="9091472"/>
            <a:ext cx="2307846" cy="325755"/>
          </a:xfrm>
          <a:prstGeom prst="rect">
            <a:avLst/>
          </a:prstGeom>
        </p:spPr>
        <p:txBody>
          <a:bodyPr lIns="0" tIns="0" rIns="0" bIns="0" rtlCol="0" anchor="t">
            <a:spAutoFit/>
          </a:bodyPr>
          <a:lstStyle/>
          <a:p>
            <a:pPr algn="just">
              <a:lnSpc>
                <a:spcPts val="2520"/>
              </a:lnSpc>
            </a:pPr>
            <a:r>
              <a:rPr lang="en-US" sz="1800">
                <a:solidFill>
                  <a:srgbClr val="012B1B"/>
                </a:solidFill>
                <a:latin typeface="Poppins"/>
                <a:ea typeface="Poppins"/>
                <a:cs typeface="Poppins"/>
                <a:sym typeface="Poppins"/>
              </a:rPr>
              <a:t>SEPTEMBER 26, 2024</a:t>
            </a:r>
          </a:p>
        </p:txBody>
      </p:sp>
      <p:sp>
        <p:nvSpPr>
          <p:cNvPr id="11" name="AutoShape 11"/>
          <p:cNvSpPr/>
          <p:nvPr/>
        </p:nvSpPr>
        <p:spPr>
          <a:xfrm>
            <a:off x="0" y="2620409"/>
            <a:ext cx="19148847" cy="0"/>
          </a:xfrm>
          <a:prstGeom prst="line">
            <a:avLst/>
          </a:prstGeom>
          <a:ln w="19050" cap="flat">
            <a:solidFill>
              <a:srgbClr val="3FC977"/>
            </a:solidFill>
            <a:prstDash val="solid"/>
            <a:headEnd type="none" w="sm" len="sm"/>
            <a:tailEnd type="none" w="sm" len="sm"/>
          </a:ln>
        </p:spPr>
      </p:sp>
      <p:sp>
        <p:nvSpPr>
          <p:cNvPr id="12" name="AutoShape 12"/>
          <p:cNvSpPr/>
          <p:nvPr/>
        </p:nvSpPr>
        <p:spPr>
          <a:xfrm flipV="1">
            <a:off x="17249775" y="-6951016"/>
            <a:ext cx="0" cy="18288000"/>
          </a:xfrm>
          <a:prstGeom prst="line">
            <a:avLst/>
          </a:prstGeom>
          <a:ln w="19050" cap="flat">
            <a:solidFill>
              <a:srgbClr val="3FC977"/>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TextBox 2"/>
          <p:cNvSpPr txBox="1"/>
          <p:nvPr/>
        </p:nvSpPr>
        <p:spPr>
          <a:xfrm>
            <a:off x="2873505" y="3070844"/>
            <a:ext cx="11361475" cy="6000750"/>
          </a:xfrm>
          <a:prstGeom prst="rect">
            <a:avLst/>
          </a:prstGeom>
        </p:spPr>
        <p:txBody>
          <a:bodyPr lIns="0" tIns="0" rIns="0" bIns="0" rtlCol="0" anchor="t">
            <a:spAutoFit/>
          </a:bodyPr>
          <a:lstStyle/>
          <a:p>
            <a:pPr algn="l">
              <a:lnSpc>
                <a:spcPts val="3193"/>
              </a:lnSpc>
            </a:pPr>
            <a:r>
              <a:rPr lang="en-US" sz="2661" spc="-79">
                <a:solidFill>
                  <a:srgbClr val="FFFFFF"/>
                </a:solidFill>
                <a:latin typeface="Lora"/>
                <a:ea typeface="Lora"/>
                <a:cs typeface="Lora"/>
                <a:sym typeface="Lora"/>
              </a:rPr>
              <a:t>In Kentucky, homeowners who are least 65 years of age or who have</a:t>
            </a:r>
            <a:r>
              <a:rPr lang="en-US" sz="2661" b="1" spc="-79">
                <a:solidFill>
                  <a:srgbClr val="FFFFFF"/>
                </a:solidFill>
                <a:latin typeface="Lora Bold"/>
                <a:ea typeface="Lora Bold"/>
                <a:cs typeface="Lora Bold"/>
                <a:sym typeface="Lora Bold"/>
              </a:rPr>
              <a:t> </a:t>
            </a:r>
            <a:r>
              <a:rPr lang="en-US" sz="2661" spc="-79">
                <a:solidFill>
                  <a:srgbClr val="FFFFFF"/>
                </a:solidFill>
                <a:latin typeface="Lora"/>
                <a:ea typeface="Lora"/>
                <a:cs typeface="Lora"/>
                <a:sym typeface="Lora"/>
              </a:rPr>
              <a:t>been classified as totally disabled and meet other requirements are eligible to receive a homestead exemption. </a:t>
            </a:r>
          </a:p>
          <a:p>
            <a:pPr algn="l">
              <a:lnSpc>
                <a:spcPts val="3193"/>
              </a:lnSpc>
            </a:pPr>
            <a:endParaRPr lang="en-US" sz="2661" spc="-79">
              <a:solidFill>
                <a:srgbClr val="FFFFFF"/>
              </a:solidFill>
              <a:latin typeface="Lora"/>
              <a:ea typeface="Lora"/>
              <a:cs typeface="Lora"/>
              <a:sym typeface="Lora"/>
            </a:endParaRPr>
          </a:p>
          <a:p>
            <a:pPr algn="l">
              <a:lnSpc>
                <a:spcPts val="3193"/>
              </a:lnSpc>
            </a:pPr>
            <a:r>
              <a:rPr lang="en-US" sz="2661" spc="-79">
                <a:solidFill>
                  <a:srgbClr val="FFFFFF"/>
                </a:solidFill>
                <a:latin typeface="Lora"/>
                <a:ea typeface="Lora"/>
                <a:cs typeface="Lora"/>
                <a:sym typeface="Lora"/>
              </a:rPr>
              <a:t>The value of the homestead exemption for the 2023-2024 assessment years is </a:t>
            </a:r>
            <a:r>
              <a:rPr lang="en-US" sz="2661" spc="-79">
                <a:solidFill>
                  <a:srgbClr val="FFDE59"/>
                </a:solidFill>
                <a:latin typeface="Lora"/>
                <a:ea typeface="Lora"/>
                <a:cs typeface="Lora"/>
                <a:sym typeface="Lora"/>
              </a:rPr>
              <a:t>$46,350</a:t>
            </a:r>
            <a:r>
              <a:rPr lang="en-US" sz="2661" spc="-79">
                <a:solidFill>
                  <a:srgbClr val="FFFFFF"/>
                </a:solidFill>
                <a:latin typeface="Lora"/>
                <a:ea typeface="Lora"/>
                <a:cs typeface="Lora"/>
                <a:sym typeface="Lora"/>
              </a:rPr>
              <a:t>. This amount is deducted from the assessed value of the applicant's home and property taxes are computed based upon the remaining assessment. </a:t>
            </a:r>
          </a:p>
          <a:p>
            <a:pPr algn="l">
              <a:lnSpc>
                <a:spcPts val="3193"/>
              </a:lnSpc>
            </a:pPr>
            <a:endParaRPr lang="en-US" sz="2661" spc="-79">
              <a:solidFill>
                <a:srgbClr val="FFFFFF"/>
              </a:solidFill>
              <a:latin typeface="Lora"/>
              <a:ea typeface="Lora"/>
              <a:cs typeface="Lora"/>
              <a:sym typeface="Lora"/>
            </a:endParaRPr>
          </a:p>
          <a:p>
            <a:pPr algn="l">
              <a:lnSpc>
                <a:spcPts val="3193"/>
              </a:lnSpc>
            </a:pPr>
            <a:r>
              <a:rPr lang="en-US" sz="2661" spc="-79">
                <a:solidFill>
                  <a:srgbClr val="FFFFFF"/>
                </a:solidFill>
                <a:latin typeface="Lora"/>
                <a:ea typeface="Lora"/>
                <a:cs typeface="Lora"/>
                <a:sym typeface="Lora"/>
              </a:rPr>
              <a:t>For example, if the applicant's residence is assessed at a value of $100,000, property taxes would be computed on $53,650 ($100,000 – $46,350). </a:t>
            </a:r>
          </a:p>
          <a:p>
            <a:pPr algn="l">
              <a:lnSpc>
                <a:spcPts val="3193"/>
              </a:lnSpc>
            </a:pPr>
            <a:endParaRPr lang="en-US" sz="2661" spc="-79">
              <a:solidFill>
                <a:srgbClr val="FFFFFF"/>
              </a:solidFill>
              <a:latin typeface="Lora"/>
              <a:ea typeface="Lora"/>
              <a:cs typeface="Lora"/>
              <a:sym typeface="Lora"/>
            </a:endParaRPr>
          </a:p>
          <a:p>
            <a:pPr algn="l">
              <a:lnSpc>
                <a:spcPts val="3193"/>
              </a:lnSpc>
            </a:pPr>
            <a:r>
              <a:rPr lang="en-US" sz="2661" spc="-79">
                <a:solidFill>
                  <a:srgbClr val="FFFFFF"/>
                </a:solidFill>
                <a:latin typeface="Lora"/>
                <a:ea typeface="Lora"/>
                <a:cs typeface="Lora"/>
                <a:sym typeface="Lora"/>
              </a:rPr>
              <a:t>The amount of the homestead exemption is recalculated every two years to adjust for inflation.​</a:t>
            </a:r>
          </a:p>
          <a:p>
            <a:pPr algn="l">
              <a:lnSpc>
                <a:spcPts val="3193"/>
              </a:lnSpc>
            </a:pPr>
            <a:endParaRPr lang="en-US" sz="2661" spc="-79">
              <a:solidFill>
                <a:srgbClr val="FFFFFF"/>
              </a:solidFill>
              <a:latin typeface="Lora"/>
              <a:ea typeface="Lora"/>
              <a:cs typeface="Lora"/>
              <a:sym typeface="Lora"/>
            </a:endParaRPr>
          </a:p>
        </p:txBody>
      </p:sp>
      <p:sp>
        <p:nvSpPr>
          <p:cNvPr id="3" name="TextBox 3"/>
          <p:cNvSpPr txBox="1"/>
          <p:nvPr/>
        </p:nvSpPr>
        <p:spPr>
          <a:xfrm>
            <a:off x="1715731" y="1270542"/>
            <a:ext cx="13677023" cy="1568450"/>
          </a:xfrm>
          <a:prstGeom prst="rect">
            <a:avLst/>
          </a:prstGeom>
        </p:spPr>
        <p:txBody>
          <a:bodyPr lIns="0" tIns="0" rIns="0" bIns="0" rtlCol="0" anchor="t">
            <a:spAutoFit/>
          </a:bodyPr>
          <a:lstStyle/>
          <a:p>
            <a:pPr marL="0" lvl="0" indent="0" algn="l">
              <a:lnSpc>
                <a:spcPts val="12100"/>
              </a:lnSpc>
            </a:pPr>
            <a:r>
              <a:rPr lang="en-US" sz="11000" spc="-495">
                <a:solidFill>
                  <a:srgbClr val="B9F1D1"/>
                </a:solidFill>
                <a:latin typeface="Lora"/>
                <a:ea typeface="Lora"/>
                <a:cs typeface="Lora"/>
                <a:sym typeface="Lora"/>
              </a:rPr>
              <a:t>Homestead Exemption</a:t>
            </a:r>
          </a:p>
        </p:txBody>
      </p:sp>
      <p:sp>
        <p:nvSpPr>
          <p:cNvPr id="4" name="TextBox 4"/>
          <p:cNvSpPr txBox="1"/>
          <p:nvPr/>
        </p:nvSpPr>
        <p:spPr>
          <a:xfrm>
            <a:off x="5715000" y="585377"/>
            <a:ext cx="6395632" cy="580390"/>
          </a:xfrm>
          <a:prstGeom prst="rect">
            <a:avLst/>
          </a:prstGeom>
        </p:spPr>
        <p:txBody>
          <a:bodyPr wrap="square" lIns="0" tIns="0" rIns="0" bIns="0" rtlCol="0" anchor="t">
            <a:spAutoFit/>
          </a:bodyPr>
          <a:lstStyle/>
          <a:p>
            <a:pPr algn="ctr">
              <a:lnSpc>
                <a:spcPts val="4759"/>
              </a:lnSpc>
            </a:pPr>
            <a:r>
              <a:rPr lang="en-US" sz="3399" dirty="0">
                <a:solidFill>
                  <a:srgbClr val="FFFFFF"/>
                </a:solidFill>
                <a:latin typeface="Canva Sans"/>
                <a:ea typeface="Canva Sans"/>
                <a:cs typeface="Canva Sans"/>
                <a:sym typeface="Canva Sans"/>
              </a:rPr>
              <a:t>Public Service Announcement</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F1D1"/>
        </a:solidFill>
        <a:effectLst/>
      </p:bgPr>
    </p:bg>
    <p:spTree>
      <p:nvGrpSpPr>
        <p:cNvPr id="1" name=""/>
        <p:cNvGrpSpPr/>
        <p:nvPr/>
      </p:nvGrpSpPr>
      <p:grpSpPr>
        <a:xfrm>
          <a:off x="0" y="0"/>
          <a:ext cx="0" cy="0"/>
          <a:chOff x="0" y="0"/>
          <a:chExt cx="0" cy="0"/>
        </a:xfrm>
      </p:grpSpPr>
      <p:sp>
        <p:nvSpPr>
          <p:cNvPr id="2" name="TextBox 2"/>
          <p:cNvSpPr txBox="1"/>
          <p:nvPr/>
        </p:nvSpPr>
        <p:spPr>
          <a:xfrm>
            <a:off x="348564" y="473130"/>
            <a:ext cx="7060421" cy="6169025"/>
          </a:xfrm>
          <a:prstGeom prst="rect">
            <a:avLst/>
          </a:prstGeom>
        </p:spPr>
        <p:txBody>
          <a:bodyPr lIns="0" tIns="0" rIns="0" bIns="0" rtlCol="0" anchor="t">
            <a:spAutoFit/>
          </a:bodyPr>
          <a:lstStyle/>
          <a:p>
            <a:pPr marL="0" lvl="0" indent="0" algn="l">
              <a:lnSpc>
                <a:spcPts val="12100"/>
              </a:lnSpc>
            </a:pPr>
            <a:r>
              <a:rPr lang="en-US" sz="11000" spc="-550">
                <a:solidFill>
                  <a:srgbClr val="012B1B"/>
                </a:solidFill>
                <a:latin typeface="Lora"/>
                <a:ea typeface="Lora"/>
                <a:cs typeface="Lora"/>
                <a:sym typeface="Lora"/>
              </a:rPr>
              <a:t>5,455 Homes in Bath County</a:t>
            </a:r>
          </a:p>
        </p:txBody>
      </p:sp>
      <p:graphicFrame>
        <p:nvGraphicFramePr>
          <p:cNvPr id="3" name="Table 3"/>
          <p:cNvGraphicFramePr>
            <a:graphicFrameLocks noGrp="1"/>
          </p:cNvGraphicFramePr>
          <p:nvPr/>
        </p:nvGraphicFramePr>
        <p:xfrm>
          <a:off x="6400071" y="368355"/>
          <a:ext cx="11329771" cy="9031074"/>
        </p:xfrm>
        <a:graphic>
          <a:graphicData uri="http://schemas.openxmlformats.org/drawingml/2006/table">
            <a:tbl>
              <a:tblPr/>
              <a:tblGrid>
                <a:gridCol w="3551370">
                  <a:extLst>
                    <a:ext uri="{9D8B030D-6E8A-4147-A177-3AD203B41FA5}">
                      <a16:colId xmlns:a16="http://schemas.microsoft.com/office/drawing/2014/main" val="20000"/>
                    </a:ext>
                  </a:extLst>
                </a:gridCol>
                <a:gridCol w="4101652">
                  <a:extLst>
                    <a:ext uri="{9D8B030D-6E8A-4147-A177-3AD203B41FA5}">
                      <a16:colId xmlns:a16="http://schemas.microsoft.com/office/drawing/2014/main" val="20001"/>
                    </a:ext>
                  </a:extLst>
                </a:gridCol>
                <a:gridCol w="3676749">
                  <a:extLst>
                    <a:ext uri="{9D8B030D-6E8A-4147-A177-3AD203B41FA5}">
                      <a16:colId xmlns:a16="http://schemas.microsoft.com/office/drawing/2014/main" val="20002"/>
                    </a:ext>
                  </a:extLst>
                </a:gridCol>
              </a:tblGrid>
              <a:tr h="683952">
                <a:tc>
                  <a:txBody>
                    <a:bodyPr/>
                    <a:lstStyle/>
                    <a:p>
                      <a:pPr algn="ctr">
                        <a:lnSpc>
                          <a:spcPts val="3079"/>
                        </a:lnSpc>
                        <a:defRPr/>
                      </a:pPr>
                      <a:r>
                        <a:rPr lang="en-US" sz="2199">
                          <a:solidFill>
                            <a:srgbClr val="B9F1D1"/>
                          </a:solidFill>
                          <a:latin typeface="Poppins"/>
                          <a:ea typeface="Poppins"/>
                          <a:cs typeface="Poppins"/>
                          <a:sym typeface="Poppins"/>
                        </a:rPr>
                        <a:t>House Value</a:t>
                      </a:r>
                      <a:endParaRPr lang="en-US" sz="1100"/>
                    </a:p>
                  </a:txBody>
                  <a:tcPr marL="0" marR="0" marT="0" marB="0" anchor="ctr">
                    <a:lnL w="19050" cap="flat" cmpd="sng" algn="ctr">
                      <a:solidFill>
                        <a:srgbClr val="B9F1D1"/>
                      </a:solidFill>
                      <a:prstDash val="solid"/>
                      <a:round/>
                      <a:headEnd type="none" w="med" len="med"/>
                      <a:tailEnd type="none" w="med" len="med"/>
                    </a:lnL>
                    <a:lnR w="19050" cap="flat" cmpd="sng" algn="ctr">
                      <a:solidFill>
                        <a:srgbClr val="B9F1D1"/>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B9F1D1"/>
                      </a:solidFill>
                      <a:prstDash val="solid"/>
                      <a:round/>
                      <a:headEnd type="none" w="med" len="med"/>
                      <a:tailEnd type="none" w="med" len="med"/>
                    </a:lnB>
                    <a:solidFill>
                      <a:srgbClr val="012B1B"/>
                    </a:solidFill>
                  </a:tcPr>
                </a:tc>
                <a:tc>
                  <a:txBody>
                    <a:bodyPr/>
                    <a:lstStyle/>
                    <a:p>
                      <a:pPr algn="ctr">
                        <a:lnSpc>
                          <a:spcPts val="3079"/>
                        </a:lnSpc>
                        <a:defRPr/>
                      </a:pPr>
                      <a:r>
                        <a:rPr lang="en-US" sz="2199">
                          <a:solidFill>
                            <a:srgbClr val="B9F1D1"/>
                          </a:solidFill>
                          <a:latin typeface="Poppins"/>
                          <a:ea typeface="Poppins"/>
                          <a:cs typeface="Poppins"/>
                          <a:sym typeface="Poppins"/>
                        </a:rPr>
                        <a:t>Percentage of Homes</a:t>
                      </a:r>
                      <a:endParaRPr lang="en-US" sz="1100"/>
                    </a:p>
                  </a:txBody>
                  <a:tcPr marL="0" marR="0" marT="0" marB="0" anchor="ctr">
                    <a:lnL w="19050" cap="flat" cmpd="sng" algn="ctr">
                      <a:solidFill>
                        <a:srgbClr val="B9F1D1"/>
                      </a:solidFill>
                      <a:prstDash val="solid"/>
                      <a:round/>
                      <a:headEnd type="none" w="med" len="med"/>
                      <a:tailEnd type="none" w="med" len="med"/>
                    </a:lnL>
                    <a:lnR w="19050" cap="flat" cmpd="sng" algn="ctr">
                      <a:solidFill>
                        <a:srgbClr val="B9F1D1"/>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B9F1D1"/>
                      </a:solidFill>
                      <a:prstDash val="solid"/>
                      <a:round/>
                      <a:headEnd type="none" w="med" len="med"/>
                      <a:tailEnd type="none" w="med" len="med"/>
                    </a:lnB>
                    <a:solidFill>
                      <a:srgbClr val="012B1B"/>
                    </a:solidFill>
                  </a:tcPr>
                </a:tc>
                <a:tc>
                  <a:txBody>
                    <a:bodyPr/>
                    <a:lstStyle/>
                    <a:p>
                      <a:pPr algn="ctr">
                        <a:lnSpc>
                          <a:spcPts val="3079"/>
                        </a:lnSpc>
                        <a:defRPr/>
                      </a:pPr>
                      <a:r>
                        <a:rPr lang="en-US" sz="2199">
                          <a:solidFill>
                            <a:srgbClr val="B9F1D1"/>
                          </a:solidFill>
                          <a:latin typeface="Poppins"/>
                          <a:ea typeface="Poppins"/>
                          <a:cs typeface="Poppins"/>
                          <a:sym typeface="Poppins"/>
                        </a:rPr>
                        <a:t># Homes</a:t>
                      </a:r>
                      <a:endParaRPr lang="en-US" sz="1100"/>
                    </a:p>
                  </a:txBody>
                  <a:tcPr marL="0" marR="0" marT="0" marB="0" anchor="ctr">
                    <a:lnL w="19050" cap="flat" cmpd="sng" algn="ctr">
                      <a:solidFill>
                        <a:srgbClr val="B9F1D1"/>
                      </a:solidFill>
                      <a:prstDash val="solid"/>
                      <a:round/>
                      <a:headEnd type="none" w="med" len="med"/>
                      <a:tailEnd type="none" w="med" len="med"/>
                    </a:lnL>
                    <a:lnR w="19050" cap="flat" cmpd="sng" algn="ctr">
                      <a:solidFill>
                        <a:srgbClr val="B9F1D1"/>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B9F1D1"/>
                      </a:solidFill>
                      <a:prstDash val="solid"/>
                      <a:round/>
                      <a:headEnd type="none" w="med" len="med"/>
                      <a:tailEnd type="none" w="med" len="med"/>
                    </a:lnB>
                    <a:solidFill>
                      <a:srgbClr val="012B1B"/>
                    </a:solidFill>
                  </a:tcPr>
                </a:tc>
                <a:extLst>
                  <a:ext uri="{0D108BD9-81ED-4DB2-BD59-A6C34878D82A}">
                    <a16:rowId xmlns:a16="http://schemas.microsoft.com/office/drawing/2014/main" val="10000"/>
                  </a:ext>
                </a:extLst>
              </a:tr>
              <a:tr h="1091443">
                <a:tc>
                  <a:txBody>
                    <a:bodyPr/>
                    <a:lstStyle/>
                    <a:p>
                      <a:pPr algn="ctr">
                        <a:lnSpc>
                          <a:spcPts val="2799"/>
                        </a:lnSpc>
                        <a:defRPr/>
                      </a:pPr>
                      <a:r>
                        <a:rPr lang="en-US" sz="1999" b="1">
                          <a:solidFill>
                            <a:srgbClr val="012B1B"/>
                          </a:solidFill>
                          <a:latin typeface="Poppins Bold"/>
                          <a:ea typeface="Poppins Bold"/>
                          <a:cs typeface="Poppins Bold"/>
                          <a:sym typeface="Poppins Bold"/>
                        </a:rPr>
                        <a:t>Less than $50,000</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18.3%</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995</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B9F1D1"/>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extLst>
                  <a:ext uri="{0D108BD9-81ED-4DB2-BD59-A6C34878D82A}">
                    <a16:rowId xmlns:a16="http://schemas.microsoft.com/office/drawing/2014/main" val="10001"/>
                  </a:ext>
                </a:extLst>
              </a:tr>
              <a:tr h="978473">
                <a:tc>
                  <a:txBody>
                    <a:bodyPr/>
                    <a:lstStyle/>
                    <a:p>
                      <a:pPr algn="ctr">
                        <a:lnSpc>
                          <a:spcPts val="2799"/>
                        </a:lnSpc>
                        <a:defRPr/>
                      </a:pPr>
                      <a:r>
                        <a:rPr lang="en-US" sz="1999" b="1">
                          <a:solidFill>
                            <a:srgbClr val="012B1B"/>
                          </a:solidFill>
                          <a:latin typeface="Poppins Bold"/>
                          <a:ea typeface="Poppins Bold"/>
                          <a:cs typeface="Poppins Bold"/>
                          <a:sym typeface="Poppins Bold"/>
                        </a:rPr>
                        <a:t>$50,000 - $99,999</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31.3%     </a:t>
                      </a:r>
                      <a:r>
                        <a:rPr lang="en-US" sz="1999" b="1">
                          <a:solidFill>
                            <a:srgbClr val="C2261B"/>
                          </a:solidFill>
                          <a:latin typeface="Poppins Bold"/>
                          <a:ea typeface="Poppins Bold"/>
                          <a:cs typeface="Poppins Bold"/>
                          <a:sym typeface="Poppins Bold"/>
                        </a:rPr>
                        <a:t>(49.6%)</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1703</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extLst>
                  <a:ext uri="{0D108BD9-81ED-4DB2-BD59-A6C34878D82A}">
                    <a16:rowId xmlns:a16="http://schemas.microsoft.com/office/drawing/2014/main" val="10002"/>
                  </a:ext>
                </a:extLst>
              </a:tr>
              <a:tr h="1046201">
                <a:tc>
                  <a:txBody>
                    <a:bodyPr/>
                    <a:lstStyle/>
                    <a:p>
                      <a:pPr algn="ctr">
                        <a:lnSpc>
                          <a:spcPts val="2799"/>
                        </a:lnSpc>
                        <a:defRPr/>
                      </a:pPr>
                      <a:r>
                        <a:rPr lang="en-US" sz="1999" b="1">
                          <a:solidFill>
                            <a:srgbClr val="012B1B"/>
                          </a:solidFill>
                          <a:latin typeface="Poppins Bold"/>
                          <a:ea typeface="Poppins Bold"/>
                          <a:cs typeface="Poppins Bold"/>
                          <a:sym typeface="Poppins Bold"/>
                        </a:rPr>
                        <a:t>$100,000 - 149,999</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18.6%</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1012</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extLst>
                  <a:ext uri="{0D108BD9-81ED-4DB2-BD59-A6C34878D82A}">
                    <a16:rowId xmlns:a16="http://schemas.microsoft.com/office/drawing/2014/main" val="10003"/>
                  </a:ext>
                </a:extLst>
              </a:tr>
              <a:tr h="1046201">
                <a:tc>
                  <a:txBody>
                    <a:bodyPr/>
                    <a:lstStyle/>
                    <a:p>
                      <a:pPr algn="ctr">
                        <a:lnSpc>
                          <a:spcPts val="2799"/>
                        </a:lnSpc>
                        <a:defRPr/>
                      </a:pPr>
                      <a:r>
                        <a:rPr lang="en-US" sz="1999" b="1">
                          <a:solidFill>
                            <a:srgbClr val="012B1B"/>
                          </a:solidFill>
                          <a:latin typeface="Poppins Bold"/>
                          <a:ea typeface="Poppins Bold"/>
                          <a:cs typeface="Poppins Bold"/>
                          <a:sym typeface="Poppins Bold"/>
                        </a:rPr>
                        <a:t>$150,000 - $199,999</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13.3%</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723</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extLst>
                  <a:ext uri="{0D108BD9-81ED-4DB2-BD59-A6C34878D82A}">
                    <a16:rowId xmlns:a16="http://schemas.microsoft.com/office/drawing/2014/main" val="10004"/>
                  </a:ext>
                </a:extLst>
              </a:tr>
              <a:tr h="1046201">
                <a:tc>
                  <a:txBody>
                    <a:bodyPr/>
                    <a:lstStyle/>
                    <a:p>
                      <a:pPr algn="ctr">
                        <a:lnSpc>
                          <a:spcPts val="2799"/>
                        </a:lnSpc>
                        <a:defRPr/>
                      </a:pPr>
                      <a:r>
                        <a:rPr lang="en-US" sz="1999" b="1">
                          <a:solidFill>
                            <a:srgbClr val="012B1B"/>
                          </a:solidFill>
                          <a:latin typeface="Poppins Bold"/>
                          <a:ea typeface="Poppins Bold"/>
                          <a:cs typeface="Poppins Bold"/>
                          <a:sym typeface="Poppins Bold"/>
                        </a:rPr>
                        <a:t>$200,000 - $299,999</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12.3%</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668</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extLst>
                  <a:ext uri="{0D108BD9-81ED-4DB2-BD59-A6C34878D82A}">
                    <a16:rowId xmlns:a16="http://schemas.microsoft.com/office/drawing/2014/main" val="10005"/>
                  </a:ext>
                </a:extLst>
              </a:tr>
              <a:tr h="1046201">
                <a:tc>
                  <a:txBody>
                    <a:bodyPr/>
                    <a:lstStyle/>
                    <a:p>
                      <a:pPr algn="ctr">
                        <a:lnSpc>
                          <a:spcPts val="2799"/>
                        </a:lnSpc>
                        <a:defRPr/>
                      </a:pPr>
                      <a:r>
                        <a:rPr lang="en-US" sz="1999" b="1">
                          <a:solidFill>
                            <a:srgbClr val="012B1B"/>
                          </a:solidFill>
                          <a:latin typeface="Poppins Bold"/>
                          <a:ea typeface="Poppins Bold"/>
                          <a:cs typeface="Poppins Bold"/>
                          <a:sym typeface="Poppins Bold"/>
                        </a:rPr>
                        <a:t>$300,000 - $499,999</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5.4%</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291</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extLst>
                  <a:ext uri="{0D108BD9-81ED-4DB2-BD59-A6C34878D82A}">
                    <a16:rowId xmlns:a16="http://schemas.microsoft.com/office/drawing/2014/main" val="10006"/>
                  </a:ext>
                </a:extLst>
              </a:tr>
              <a:tr h="1046201">
                <a:tc>
                  <a:txBody>
                    <a:bodyPr/>
                    <a:lstStyle/>
                    <a:p>
                      <a:pPr algn="ctr">
                        <a:lnSpc>
                          <a:spcPts val="2799"/>
                        </a:lnSpc>
                        <a:defRPr/>
                      </a:pPr>
                      <a:r>
                        <a:rPr lang="en-US" sz="1999" b="1">
                          <a:solidFill>
                            <a:srgbClr val="012B1B"/>
                          </a:solidFill>
                          <a:latin typeface="Poppins Bold"/>
                          <a:ea typeface="Poppins Bold"/>
                          <a:cs typeface="Poppins Bold"/>
                          <a:sym typeface="Poppins Bold"/>
                        </a:rPr>
                        <a:t>$500,000 - $999,999</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.9%</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48</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extLst>
                  <a:ext uri="{0D108BD9-81ED-4DB2-BD59-A6C34878D82A}">
                    <a16:rowId xmlns:a16="http://schemas.microsoft.com/office/drawing/2014/main" val="10007"/>
                  </a:ext>
                </a:extLst>
              </a:tr>
              <a:tr h="1046201">
                <a:tc>
                  <a:txBody>
                    <a:bodyPr/>
                    <a:lstStyle/>
                    <a:p>
                      <a:pPr algn="ctr">
                        <a:lnSpc>
                          <a:spcPts val="2799"/>
                        </a:lnSpc>
                        <a:defRPr/>
                      </a:pPr>
                      <a:r>
                        <a:rPr lang="en-US" sz="1999" b="1">
                          <a:solidFill>
                            <a:srgbClr val="012B1B"/>
                          </a:solidFill>
                          <a:latin typeface="Poppins Bold"/>
                          <a:ea typeface="Poppins Bold"/>
                          <a:cs typeface="Poppins Bold"/>
                          <a:sym typeface="Poppins Bold"/>
                        </a:rPr>
                        <a:t>$1,000,000 or more</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.1%</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tc>
                  <a:txBody>
                    <a:bodyPr/>
                    <a:lstStyle/>
                    <a:p>
                      <a:pPr algn="ctr">
                        <a:lnSpc>
                          <a:spcPts val="2799"/>
                        </a:lnSpc>
                        <a:defRPr/>
                      </a:pPr>
                      <a:r>
                        <a:rPr lang="en-US" sz="1999" b="1">
                          <a:solidFill>
                            <a:srgbClr val="012B1B"/>
                          </a:solidFill>
                          <a:latin typeface="Poppins Bold"/>
                          <a:ea typeface="Poppins Bold"/>
                          <a:cs typeface="Poppins Bold"/>
                          <a:sym typeface="Poppins Bold"/>
                        </a:rPr>
                        <a:t>5</a:t>
                      </a:r>
                      <a:endParaRPr lang="en-US" sz="1100"/>
                    </a:p>
                  </a:txBody>
                  <a:tcPr marL="0" marR="0" marT="0" marB="0" anchor="ctr">
                    <a:lnL w="19050" cap="flat" cmpd="sng" algn="ctr">
                      <a:solidFill>
                        <a:srgbClr val="012B1B"/>
                      </a:solidFill>
                      <a:prstDash val="solid"/>
                      <a:round/>
                      <a:headEnd type="none" w="med" len="med"/>
                      <a:tailEnd type="none" w="med" len="med"/>
                    </a:lnL>
                    <a:lnR w="19050" cap="flat" cmpd="sng" algn="ctr">
                      <a:solidFill>
                        <a:srgbClr val="012B1B"/>
                      </a:solidFill>
                      <a:prstDash val="solid"/>
                      <a:round/>
                      <a:headEnd type="none" w="med" len="med"/>
                      <a:tailEnd type="none" w="med" len="med"/>
                    </a:lnR>
                    <a:lnT w="19050" cap="flat" cmpd="sng" algn="ctr">
                      <a:solidFill>
                        <a:srgbClr val="012B1B"/>
                      </a:solidFill>
                      <a:prstDash val="solid"/>
                      <a:round/>
                      <a:headEnd type="none" w="med" len="med"/>
                      <a:tailEnd type="none" w="med" len="med"/>
                    </a:lnT>
                    <a:lnB w="19050" cap="flat" cmpd="sng" algn="ctr">
                      <a:solidFill>
                        <a:srgbClr val="012B1B"/>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4"/>
          <p:cNvSpPr txBox="1"/>
          <p:nvPr/>
        </p:nvSpPr>
        <p:spPr>
          <a:xfrm>
            <a:off x="0" y="7328231"/>
            <a:ext cx="6276695" cy="1581150"/>
          </a:xfrm>
          <a:prstGeom prst="rect">
            <a:avLst/>
          </a:prstGeom>
        </p:spPr>
        <p:txBody>
          <a:bodyPr lIns="0" tIns="0" rIns="0" bIns="0" rtlCol="0" anchor="t">
            <a:spAutoFit/>
          </a:bodyPr>
          <a:lstStyle/>
          <a:p>
            <a:pPr algn="ctr">
              <a:lnSpc>
                <a:spcPts val="4200"/>
              </a:lnSpc>
            </a:pPr>
            <a:r>
              <a:rPr lang="en-US" sz="3000">
                <a:solidFill>
                  <a:srgbClr val="012B1B"/>
                </a:solidFill>
                <a:latin typeface="Canva Sans"/>
                <a:ea typeface="Canva Sans"/>
                <a:cs typeface="Canva Sans"/>
                <a:sym typeface="Canva Sans"/>
              </a:rPr>
              <a:t>49.6% of all houses in Bath County are valued at or below $100,000.</a:t>
            </a:r>
          </a:p>
        </p:txBody>
      </p:sp>
      <p:sp>
        <p:nvSpPr>
          <p:cNvPr id="5" name="TextBox 5"/>
          <p:cNvSpPr txBox="1"/>
          <p:nvPr/>
        </p:nvSpPr>
        <p:spPr>
          <a:xfrm>
            <a:off x="1479732" y="9351802"/>
            <a:ext cx="3317230" cy="389254"/>
          </a:xfrm>
          <a:prstGeom prst="rect">
            <a:avLst/>
          </a:prstGeom>
        </p:spPr>
        <p:txBody>
          <a:bodyPr lIns="0" tIns="0" rIns="0" bIns="0" rtlCol="0" anchor="t">
            <a:spAutoFit/>
          </a:bodyPr>
          <a:lstStyle/>
          <a:p>
            <a:pPr algn="ctr">
              <a:lnSpc>
                <a:spcPts val="3220"/>
              </a:lnSpc>
            </a:pPr>
            <a:r>
              <a:rPr lang="en-US" sz="2300">
                <a:solidFill>
                  <a:srgbClr val="012B1B"/>
                </a:solidFill>
                <a:latin typeface="Canva Sans"/>
                <a:ea typeface="Canva Sans"/>
                <a:cs typeface="Canva Sans"/>
                <a:sym typeface="Canva Sans"/>
              </a:rPr>
              <a:t>Data from 2020 Census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grpSp>
        <p:nvGrpSpPr>
          <p:cNvPr id="2" name="Group 2"/>
          <p:cNvGrpSpPr/>
          <p:nvPr/>
        </p:nvGrpSpPr>
        <p:grpSpPr>
          <a:xfrm>
            <a:off x="13111202" y="5099836"/>
            <a:ext cx="4148098" cy="1257267"/>
            <a:chOff x="0" y="0"/>
            <a:chExt cx="5530798" cy="1676355"/>
          </a:xfrm>
        </p:grpSpPr>
        <p:sp>
          <p:nvSpPr>
            <p:cNvPr id="3" name="TextBox 3"/>
            <p:cNvSpPr txBox="1"/>
            <p:nvPr/>
          </p:nvSpPr>
          <p:spPr>
            <a:xfrm>
              <a:off x="0" y="104775"/>
              <a:ext cx="5530798" cy="624205"/>
            </a:xfrm>
            <a:prstGeom prst="rect">
              <a:avLst/>
            </a:prstGeom>
          </p:spPr>
          <p:txBody>
            <a:bodyPr lIns="0" tIns="0" rIns="0" bIns="0" rtlCol="0" anchor="t">
              <a:spAutoFit/>
            </a:bodyPr>
            <a:lstStyle/>
            <a:p>
              <a:pPr marL="0" lvl="0" indent="0" algn="l">
                <a:lnSpc>
                  <a:spcPts val="3240"/>
                </a:lnSpc>
                <a:spcBef>
                  <a:spcPct val="0"/>
                </a:spcBef>
              </a:pPr>
              <a:r>
                <a:rPr lang="en-US" sz="3600" spc="-179">
                  <a:solidFill>
                    <a:srgbClr val="B9F1D1"/>
                  </a:solidFill>
                  <a:latin typeface="Lora"/>
                  <a:ea typeface="Lora"/>
                  <a:cs typeface="Lora"/>
                  <a:sym typeface="Lora"/>
                </a:rPr>
                <a:t>Amount You will Pay</a:t>
              </a:r>
            </a:p>
          </p:txBody>
        </p:sp>
        <p:sp>
          <p:nvSpPr>
            <p:cNvPr id="4" name="TextBox 4"/>
            <p:cNvSpPr txBox="1"/>
            <p:nvPr/>
          </p:nvSpPr>
          <p:spPr>
            <a:xfrm>
              <a:off x="13618" y="914355"/>
              <a:ext cx="5517180" cy="762000"/>
            </a:xfrm>
            <a:prstGeom prst="rect">
              <a:avLst/>
            </a:prstGeom>
          </p:spPr>
          <p:txBody>
            <a:bodyPr lIns="0" tIns="0" rIns="0" bIns="0" rtlCol="0" anchor="t">
              <a:spAutoFit/>
            </a:bodyPr>
            <a:lstStyle/>
            <a:p>
              <a:pPr marL="0" lvl="0" indent="0" algn="ctr">
                <a:lnSpc>
                  <a:spcPts val="4319"/>
                </a:lnSpc>
              </a:pPr>
              <a:r>
                <a:rPr lang="en-US" sz="3599" spc="-107">
                  <a:solidFill>
                    <a:srgbClr val="FFFFFF"/>
                  </a:solidFill>
                  <a:latin typeface="Poppins"/>
                  <a:ea typeface="Poppins"/>
                  <a:cs typeface="Poppins"/>
                  <a:sym typeface="Poppins"/>
                </a:rPr>
                <a:t>$641</a:t>
              </a:r>
            </a:p>
          </p:txBody>
        </p:sp>
      </p:grpSp>
      <p:grpSp>
        <p:nvGrpSpPr>
          <p:cNvPr id="5" name="Group 5"/>
          <p:cNvGrpSpPr/>
          <p:nvPr/>
        </p:nvGrpSpPr>
        <p:grpSpPr>
          <a:xfrm>
            <a:off x="1028700" y="5099836"/>
            <a:ext cx="4361920" cy="1257267"/>
            <a:chOff x="0" y="0"/>
            <a:chExt cx="5815894" cy="1676355"/>
          </a:xfrm>
        </p:grpSpPr>
        <p:sp>
          <p:nvSpPr>
            <p:cNvPr id="6" name="TextBox 6"/>
            <p:cNvSpPr txBox="1"/>
            <p:nvPr/>
          </p:nvSpPr>
          <p:spPr>
            <a:xfrm>
              <a:off x="0" y="104775"/>
              <a:ext cx="5815894" cy="624205"/>
            </a:xfrm>
            <a:prstGeom prst="rect">
              <a:avLst/>
            </a:prstGeom>
          </p:spPr>
          <p:txBody>
            <a:bodyPr lIns="0" tIns="0" rIns="0" bIns="0" rtlCol="0" anchor="t">
              <a:spAutoFit/>
            </a:bodyPr>
            <a:lstStyle/>
            <a:p>
              <a:pPr marL="0" lvl="0" indent="0" algn="l">
                <a:lnSpc>
                  <a:spcPts val="3240"/>
                </a:lnSpc>
                <a:spcBef>
                  <a:spcPct val="0"/>
                </a:spcBef>
              </a:pPr>
              <a:r>
                <a:rPr lang="en-US" sz="3600" spc="-179">
                  <a:solidFill>
                    <a:srgbClr val="B9F1D1"/>
                  </a:solidFill>
                  <a:latin typeface="Lora"/>
                  <a:ea typeface="Lora"/>
                  <a:cs typeface="Lora"/>
                  <a:sym typeface="Lora"/>
                </a:rPr>
                <a:t>Property Assessment</a:t>
              </a:r>
            </a:p>
          </p:txBody>
        </p:sp>
        <p:sp>
          <p:nvSpPr>
            <p:cNvPr id="7" name="TextBox 7"/>
            <p:cNvSpPr txBox="1"/>
            <p:nvPr/>
          </p:nvSpPr>
          <p:spPr>
            <a:xfrm>
              <a:off x="14355" y="914355"/>
              <a:ext cx="5801539" cy="762000"/>
            </a:xfrm>
            <a:prstGeom prst="rect">
              <a:avLst/>
            </a:prstGeom>
          </p:spPr>
          <p:txBody>
            <a:bodyPr lIns="0" tIns="0" rIns="0" bIns="0" rtlCol="0" anchor="t">
              <a:spAutoFit/>
            </a:bodyPr>
            <a:lstStyle/>
            <a:p>
              <a:pPr marL="0" lvl="0" indent="0" algn="ctr">
                <a:lnSpc>
                  <a:spcPts val="4319"/>
                </a:lnSpc>
              </a:pPr>
              <a:r>
                <a:rPr lang="en-US" sz="3599" spc="-107">
                  <a:solidFill>
                    <a:srgbClr val="FFFFFF"/>
                  </a:solidFill>
                  <a:latin typeface="Poppins"/>
                  <a:ea typeface="Poppins"/>
                  <a:cs typeface="Poppins"/>
                  <a:sym typeface="Poppins"/>
                </a:rPr>
                <a:t>$100,000</a:t>
              </a:r>
            </a:p>
          </p:txBody>
        </p:sp>
      </p:grpSp>
      <p:grpSp>
        <p:nvGrpSpPr>
          <p:cNvPr id="8" name="Group 8"/>
          <p:cNvGrpSpPr/>
          <p:nvPr/>
        </p:nvGrpSpPr>
        <p:grpSpPr>
          <a:xfrm>
            <a:off x="6883367" y="5143500"/>
            <a:ext cx="4521265" cy="1261110"/>
            <a:chOff x="0" y="0"/>
            <a:chExt cx="6028353" cy="1681480"/>
          </a:xfrm>
        </p:grpSpPr>
        <p:sp>
          <p:nvSpPr>
            <p:cNvPr id="9" name="TextBox 9"/>
            <p:cNvSpPr txBox="1"/>
            <p:nvPr/>
          </p:nvSpPr>
          <p:spPr>
            <a:xfrm>
              <a:off x="0" y="104775"/>
              <a:ext cx="6028353" cy="624205"/>
            </a:xfrm>
            <a:prstGeom prst="rect">
              <a:avLst/>
            </a:prstGeom>
          </p:spPr>
          <p:txBody>
            <a:bodyPr lIns="0" tIns="0" rIns="0" bIns="0" rtlCol="0" anchor="t">
              <a:spAutoFit/>
            </a:bodyPr>
            <a:lstStyle/>
            <a:p>
              <a:pPr marL="0" lvl="0" indent="0" algn="l">
                <a:lnSpc>
                  <a:spcPts val="3240"/>
                </a:lnSpc>
                <a:spcBef>
                  <a:spcPct val="0"/>
                </a:spcBef>
              </a:pPr>
              <a:r>
                <a:rPr lang="en-US" sz="3600" spc="-179">
                  <a:solidFill>
                    <a:srgbClr val="B9F1D1"/>
                  </a:solidFill>
                  <a:latin typeface="Lora"/>
                  <a:ea typeface="Lora"/>
                  <a:cs typeface="Lora"/>
                  <a:sym typeface="Lora"/>
                </a:rPr>
                <a:t>Multiplied by Rate: 64.1</a:t>
              </a:r>
            </a:p>
          </p:txBody>
        </p:sp>
        <p:sp>
          <p:nvSpPr>
            <p:cNvPr id="10" name="TextBox 10"/>
            <p:cNvSpPr txBox="1"/>
            <p:nvPr/>
          </p:nvSpPr>
          <p:spPr>
            <a:xfrm>
              <a:off x="14806" y="919480"/>
              <a:ext cx="6013547" cy="762000"/>
            </a:xfrm>
            <a:prstGeom prst="rect">
              <a:avLst/>
            </a:prstGeom>
          </p:spPr>
          <p:txBody>
            <a:bodyPr lIns="0" tIns="0" rIns="0" bIns="0" rtlCol="0" anchor="t">
              <a:spAutoFit/>
            </a:bodyPr>
            <a:lstStyle/>
            <a:p>
              <a:pPr marL="0" lvl="0" indent="0" algn="ctr">
                <a:lnSpc>
                  <a:spcPts val="4319"/>
                </a:lnSpc>
              </a:pPr>
              <a:r>
                <a:rPr lang="en-US" sz="3599" spc="-107">
                  <a:solidFill>
                    <a:srgbClr val="FFFFFF"/>
                  </a:solidFill>
                  <a:latin typeface="Poppins"/>
                  <a:ea typeface="Poppins"/>
                  <a:cs typeface="Poppins"/>
                  <a:sym typeface="Poppins"/>
                </a:rPr>
                <a:t>.00641</a:t>
              </a:r>
            </a:p>
          </p:txBody>
        </p:sp>
      </p:grpSp>
      <p:sp>
        <p:nvSpPr>
          <p:cNvPr id="11" name="TextBox 11"/>
          <p:cNvSpPr txBox="1"/>
          <p:nvPr/>
        </p:nvSpPr>
        <p:spPr>
          <a:xfrm>
            <a:off x="3494107" y="588574"/>
            <a:ext cx="11299786" cy="3800350"/>
          </a:xfrm>
          <a:prstGeom prst="rect">
            <a:avLst/>
          </a:prstGeom>
        </p:spPr>
        <p:txBody>
          <a:bodyPr lIns="0" tIns="0" rIns="0" bIns="0" rtlCol="0" anchor="t">
            <a:spAutoFit/>
          </a:bodyPr>
          <a:lstStyle/>
          <a:p>
            <a:pPr marL="0" lvl="0" indent="0" algn="l">
              <a:lnSpc>
                <a:spcPts val="14839"/>
              </a:lnSpc>
            </a:pPr>
            <a:r>
              <a:rPr lang="en-US" sz="13490" spc="-674">
                <a:solidFill>
                  <a:srgbClr val="B9F1D1"/>
                </a:solidFill>
                <a:latin typeface="Lora"/>
                <a:ea typeface="Lora"/>
                <a:cs typeface="Lora"/>
                <a:sym typeface="Lora"/>
              </a:rPr>
              <a:t>Understanding Your Tax Rate</a:t>
            </a:r>
          </a:p>
        </p:txBody>
      </p:sp>
      <p:sp>
        <p:nvSpPr>
          <p:cNvPr id="12" name="AutoShape 12"/>
          <p:cNvSpPr/>
          <p:nvPr/>
        </p:nvSpPr>
        <p:spPr>
          <a:xfrm>
            <a:off x="0" y="8536870"/>
            <a:ext cx="18288000" cy="0"/>
          </a:xfrm>
          <a:prstGeom prst="line">
            <a:avLst/>
          </a:prstGeom>
          <a:ln w="19050" cap="flat">
            <a:solidFill>
              <a:srgbClr val="3FC977"/>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grpSp>
        <p:nvGrpSpPr>
          <p:cNvPr id="2" name="Group 2"/>
          <p:cNvGrpSpPr/>
          <p:nvPr/>
        </p:nvGrpSpPr>
        <p:grpSpPr>
          <a:xfrm>
            <a:off x="5506460" y="3777131"/>
            <a:ext cx="2888354" cy="2446988"/>
            <a:chOff x="0" y="0"/>
            <a:chExt cx="3851138" cy="3262650"/>
          </a:xfrm>
        </p:grpSpPr>
        <p:sp>
          <p:nvSpPr>
            <p:cNvPr id="3" name="TextBox 3"/>
            <p:cNvSpPr txBox="1"/>
            <p:nvPr/>
          </p:nvSpPr>
          <p:spPr>
            <a:xfrm>
              <a:off x="0" y="1719010"/>
              <a:ext cx="3851138" cy="558165"/>
            </a:xfrm>
            <a:prstGeom prst="rect">
              <a:avLst/>
            </a:prstGeom>
          </p:spPr>
          <p:txBody>
            <a:bodyPr lIns="0" tIns="0" rIns="0" bIns="0" rtlCol="0" anchor="t">
              <a:spAutoFit/>
            </a:bodyPr>
            <a:lstStyle/>
            <a:p>
              <a:pPr marL="0" lvl="0" indent="0" algn="l">
                <a:lnSpc>
                  <a:spcPts val="2969"/>
                </a:lnSpc>
                <a:spcBef>
                  <a:spcPct val="0"/>
                </a:spcBef>
              </a:pPr>
              <a:r>
                <a:rPr lang="en-US" sz="3299" spc="-164">
                  <a:solidFill>
                    <a:srgbClr val="00BF63"/>
                  </a:solidFill>
                  <a:latin typeface="Lora"/>
                  <a:ea typeface="Lora"/>
                  <a:cs typeface="Lora"/>
                  <a:sym typeface="Lora"/>
                </a:rPr>
                <a:t>Default 4%</a:t>
              </a:r>
            </a:p>
          </p:txBody>
        </p:sp>
        <p:sp>
          <p:nvSpPr>
            <p:cNvPr id="4" name="TextBox 4"/>
            <p:cNvSpPr txBox="1"/>
            <p:nvPr/>
          </p:nvSpPr>
          <p:spPr>
            <a:xfrm>
              <a:off x="0" y="2481600"/>
              <a:ext cx="3851138" cy="781050"/>
            </a:xfrm>
            <a:prstGeom prst="rect">
              <a:avLst/>
            </a:prstGeom>
          </p:spPr>
          <p:txBody>
            <a:bodyPr lIns="0" tIns="0" rIns="0" bIns="0" rtlCol="0" anchor="t">
              <a:spAutoFit/>
            </a:bodyPr>
            <a:lstStyle/>
            <a:p>
              <a:pPr marL="0" lvl="0" indent="0" algn="l">
                <a:lnSpc>
                  <a:spcPts val="2279"/>
                </a:lnSpc>
              </a:pPr>
              <a:r>
                <a:rPr lang="en-US" sz="1899" spc="-56">
                  <a:solidFill>
                    <a:srgbClr val="FFFFFF"/>
                  </a:solidFill>
                  <a:latin typeface="Poppins"/>
                  <a:ea typeface="Poppins"/>
                  <a:cs typeface="Poppins"/>
                  <a:sym typeface="Poppins"/>
                </a:rPr>
                <a:t>This is the current rate pending the election</a:t>
              </a:r>
            </a:p>
          </p:txBody>
        </p:sp>
        <p:sp>
          <p:nvSpPr>
            <p:cNvPr id="5" name="TextBox 5"/>
            <p:cNvSpPr txBox="1"/>
            <p:nvPr/>
          </p:nvSpPr>
          <p:spPr>
            <a:xfrm>
              <a:off x="0" y="123825"/>
              <a:ext cx="3851138" cy="1196975"/>
            </a:xfrm>
            <a:prstGeom prst="rect">
              <a:avLst/>
            </a:prstGeom>
          </p:spPr>
          <p:txBody>
            <a:bodyPr lIns="0" tIns="0" rIns="0" bIns="0" rtlCol="0" anchor="t">
              <a:spAutoFit/>
            </a:bodyPr>
            <a:lstStyle/>
            <a:p>
              <a:pPr marL="0" lvl="0" indent="0" algn="l">
                <a:lnSpc>
                  <a:spcPts val="5850"/>
                </a:lnSpc>
                <a:spcBef>
                  <a:spcPct val="0"/>
                </a:spcBef>
              </a:pPr>
              <a:r>
                <a:rPr lang="en-US" sz="6500" spc="-325">
                  <a:solidFill>
                    <a:srgbClr val="FFFFFF"/>
                  </a:solidFill>
                  <a:latin typeface="Poppins"/>
                  <a:ea typeface="Poppins"/>
                  <a:cs typeface="Poppins"/>
                  <a:sym typeface="Poppins"/>
                </a:rPr>
                <a:t>57.8</a:t>
              </a:r>
            </a:p>
          </p:txBody>
        </p:sp>
      </p:grpSp>
      <p:grpSp>
        <p:nvGrpSpPr>
          <p:cNvPr id="6" name="Group 6"/>
          <p:cNvGrpSpPr/>
          <p:nvPr/>
        </p:nvGrpSpPr>
        <p:grpSpPr>
          <a:xfrm>
            <a:off x="9835514" y="3777131"/>
            <a:ext cx="2888354" cy="2732738"/>
            <a:chOff x="0" y="0"/>
            <a:chExt cx="3851138" cy="3643650"/>
          </a:xfrm>
        </p:grpSpPr>
        <p:sp>
          <p:nvSpPr>
            <p:cNvPr id="7" name="TextBox 7"/>
            <p:cNvSpPr txBox="1"/>
            <p:nvPr/>
          </p:nvSpPr>
          <p:spPr>
            <a:xfrm>
              <a:off x="0" y="1719010"/>
              <a:ext cx="3851138" cy="558165"/>
            </a:xfrm>
            <a:prstGeom prst="rect">
              <a:avLst/>
            </a:prstGeom>
          </p:spPr>
          <p:txBody>
            <a:bodyPr lIns="0" tIns="0" rIns="0" bIns="0" rtlCol="0" anchor="t">
              <a:spAutoFit/>
            </a:bodyPr>
            <a:lstStyle/>
            <a:p>
              <a:pPr marL="0" lvl="0" indent="0" algn="l">
                <a:lnSpc>
                  <a:spcPts val="2969"/>
                </a:lnSpc>
                <a:spcBef>
                  <a:spcPct val="0"/>
                </a:spcBef>
              </a:pPr>
              <a:r>
                <a:rPr lang="en-US" sz="3299" spc="-164">
                  <a:solidFill>
                    <a:srgbClr val="FFDE59"/>
                  </a:solidFill>
                  <a:latin typeface="Lora"/>
                  <a:ea typeface="Lora"/>
                  <a:cs typeface="Lora"/>
                  <a:sym typeface="Lora"/>
                </a:rPr>
                <a:t>Requested Rate</a:t>
              </a:r>
            </a:p>
          </p:txBody>
        </p:sp>
        <p:sp>
          <p:nvSpPr>
            <p:cNvPr id="8" name="TextBox 8"/>
            <p:cNvSpPr txBox="1"/>
            <p:nvPr/>
          </p:nvSpPr>
          <p:spPr>
            <a:xfrm>
              <a:off x="0" y="2481600"/>
              <a:ext cx="3851138" cy="1162050"/>
            </a:xfrm>
            <a:prstGeom prst="rect">
              <a:avLst/>
            </a:prstGeom>
          </p:spPr>
          <p:txBody>
            <a:bodyPr lIns="0" tIns="0" rIns="0" bIns="0" rtlCol="0" anchor="t">
              <a:spAutoFit/>
            </a:bodyPr>
            <a:lstStyle/>
            <a:p>
              <a:pPr marL="0" lvl="0" indent="0" algn="l">
                <a:lnSpc>
                  <a:spcPts val="2279"/>
                </a:lnSpc>
              </a:pPr>
              <a:r>
                <a:rPr lang="en-US" sz="1899" spc="-56">
                  <a:solidFill>
                    <a:srgbClr val="FFFFFF"/>
                  </a:solidFill>
                  <a:latin typeface="Poppins"/>
                  <a:ea typeface="Poppins"/>
                  <a:cs typeface="Poppins"/>
                  <a:sym typeface="Poppins"/>
                </a:rPr>
                <a:t>Rate requested should the Nickel fail at November election</a:t>
              </a:r>
            </a:p>
          </p:txBody>
        </p:sp>
        <p:sp>
          <p:nvSpPr>
            <p:cNvPr id="9" name="TextBox 9"/>
            <p:cNvSpPr txBox="1"/>
            <p:nvPr/>
          </p:nvSpPr>
          <p:spPr>
            <a:xfrm>
              <a:off x="0" y="123825"/>
              <a:ext cx="3851138" cy="1196975"/>
            </a:xfrm>
            <a:prstGeom prst="rect">
              <a:avLst/>
            </a:prstGeom>
          </p:spPr>
          <p:txBody>
            <a:bodyPr lIns="0" tIns="0" rIns="0" bIns="0" rtlCol="0" anchor="t">
              <a:spAutoFit/>
            </a:bodyPr>
            <a:lstStyle/>
            <a:p>
              <a:pPr marL="0" lvl="0" indent="0" algn="l">
                <a:lnSpc>
                  <a:spcPts val="5850"/>
                </a:lnSpc>
                <a:spcBef>
                  <a:spcPct val="0"/>
                </a:spcBef>
              </a:pPr>
              <a:r>
                <a:rPr lang="en-US" sz="6500" spc="-325">
                  <a:solidFill>
                    <a:srgbClr val="FFFFFF"/>
                  </a:solidFill>
                  <a:latin typeface="Poppins"/>
                  <a:ea typeface="Poppins"/>
                  <a:cs typeface="Poppins"/>
                  <a:sym typeface="Poppins"/>
                </a:rPr>
                <a:t>64.1</a:t>
              </a:r>
            </a:p>
          </p:txBody>
        </p:sp>
      </p:grpSp>
      <p:sp>
        <p:nvSpPr>
          <p:cNvPr id="10" name="TextBox 10"/>
          <p:cNvSpPr txBox="1"/>
          <p:nvPr/>
        </p:nvSpPr>
        <p:spPr>
          <a:xfrm>
            <a:off x="1235079" y="1114425"/>
            <a:ext cx="15817842" cy="1338585"/>
          </a:xfrm>
          <a:prstGeom prst="rect">
            <a:avLst/>
          </a:prstGeom>
        </p:spPr>
        <p:txBody>
          <a:bodyPr lIns="0" tIns="0" rIns="0" bIns="0" rtlCol="0" anchor="t">
            <a:spAutoFit/>
          </a:bodyPr>
          <a:lstStyle/>
          <a:p>
            <a:pPr marL="0" lvl="0" indent="0" algn="l">
              <a:lnSpc>
                <a:spcPts val="10340"/>
              </a:lnSpc>
            </a:pPr>
            <a:r>
              <a:rPr lang="en-US" sz="9400" spc="-470">
                <a:solidFill>
                  <a:srgbClr val="00BF63"/>
                </a:solidFill>
                <a:latin typeface="Lora"/>
                <a:ea typeface="Lora"/>
                <a:cs typeface="Lora"/>
                <a:sym typeface="Lora"/>
              </a:rPr>
              <a:t>Current Rate </a:t>
            </a:r>
            <a:r>
              <a:rPr lang="en-US" sz="9400" spc="-470">
                <a:solidFill>
                  <a:srgbClr val="B9F1D1"/>
                </a:solidFill>
                <a:latin typeface="Lora"/>
                <a:ea typeface="Lora"/>
                <a:cs typeface="Lora"/>
                <a:sym typeface="Lora"/>
              </a:rPr>
              <a:t>vs </a:t>
            </a:r>
            <a:r>
              <a:rPr lang="en-US" sz="9400" spc="-470">
                <a:solidFill>
                  <a:srgbClr val="FFDE59"/>
                </a:solidFill>
                <a:latin typeface="Lora"/>
                <a:ea typeface="Lora"/>
                <a:cs typeface="Lora"/>
                <a:sym typeface="Lora"/>
              </a:rPr>
              <a:t>Requested Rate</a:t>
            </a:r>
          </a:p>
        </p:txBody>
      </p:sp>
      <p:grpSp>
        <p:nvGrpSpPr>
          <p:cNvPr id="11" name="Group 11"/>
          <p:cNvGrpSpPr/>
          <p:nvPr/>
        </p:nvGrpSpPr>
        <p:grpSpPr>
          <a:xfrm>
            <a:off x="14162143" y="3777131"/>
            <a:ext cx="2888354" cy="2732738"/>
            <a:chOff x="0" y="0"/>
            <a:chExt cx="3851138" cy="3643650"/>
          </a:xfrm>
        </p:grpSpPr>
        <p:sp>
          <p:nvSpPr>
            <p:cNvPr id="12" name="TextBox 12"/>
            <p:cNvSpPr txBox="1"/>
            <p:nvPr/>
          </p:nvSpPr>
          <p:spPr>
            <a:xfrm>
              <a:off x="0" y="1719010"/>
              <a:ext cx="3851138" cy="558165"/>
            </a:xfrm>
            <a:prstGeom prst="rect">
              <a:avLst/>
            </a:prstGeom>
          </p:spPr>
          <p:txBody>
            <a:bodyPr lIns="0" tIns="0" rIns="0" bIns="0" rtlCol="0" anchor="t">
              <a:spAutoFit/>
            </a:bodyPr>
            <a:lstStyle/>
            <a:p>
              <a:pPr marL="0" lvl="0" indent="0" algn="l">
                <a:lnSpc>
                  <a:spcPts val="2969"/>
                </a:lnSpc>
                <a:spcBef>
                  <a:spcPct val="0"/>
                </a:spcBef>
              </a:pPr>
              <a:r>
                <a:rPr lang="en-US" sz="3299" spc="-164">
                  <a:solidFill>
                    <a:srgbClr val="FFDE59"/>
                  </a:solidFill>
                  <a:latin typeface="Lora"/>
                  <a:ea typeface="Lora"/>
                  <a:cs typeface="Lora"/>
                  <a:sym typeface="Lora"/>
                </a:rPr>
                <a:t>Default 4%</a:t>
              </a:r>
            </a:p>
          </p:txBody>
        </p:sp>
        <p:sp>
          <p:nvSpPr>
            <p:cNvPr id="13" name="TextBox 13"/>
            <p:cNvSpPr txBox="1"/>
            <p:nvPr/>
          </p:nvSpPr>
          <p:spPr>
            <a:xfrm>
              <a:off x="0" y="2481600"/>
              <a:ext cx="3851138" cy="1162050"/>
            </a:xfrm>
            <a:prstGeom prst="rect">
              <a:avLst/>
            </a:prstGeom>
          </p:spPr>
          <p:txBody>
            <a:bodyPr lIns="0" tIns="0" rIns="0" bIns="0" rtlCol="0" anchor="t">
              <a:spAutoFit/>
            </a:bodyPr>
            <a:lstStyle/>
            <a:p>
              <a:pPr algn="l">
                <a:lnSpc>
                  <a:spcPts val="2279"/>
                </a:lnSpc>
              </a:pPr>
              <a:r>
                <a:rPr lang="en-US" sz="1899" spc="-56">
                  <a:solidFill>
                    <a:srgbClr val="FFFFFF"/>
                  </a:solidFill>
                  <a:latin typeface="Poppins"/>
                  <a:ea typeface="Poppins"/>
                  <a:cs typeface="Poppins"/>
                  <a:sym typeface="Poppins"/>
                </a:rPr>
                <a:t>Rate is non-recallable.</a:t>
              </a:r>
            </a:p>
            <a:p>
              <a:pPr marL="0" lvl="0" indent="0" algn="l">
                <a:lnSpc>
                  <a:spcPts val="2279"/>
                </a:lnSpc>
              </a:pPr>
              <a:r>
                <a:rPr lang="en-US" sz="1899" spc="-56">
                  <a:solidFill>
                    <a:srgbClr val="FFFFFF"/>
                  </a:solidFill>
                  <a:latin typeface="Poppins"/>
                  <a:ea typeface="Poppins"/>
                  <a:cs typeface="Poppins"/>
                  <a:sym typeface="Poppins"/>
                </a:rPr>
                <a:t>3.4 cents below the Requested Rate of 64.1</a:t>
              </a:r>
            </a:p>
          </p:txBody>
        </p:sp>
        <p:sp>
          <p:nvSpPr>
            <p:cNvPr id="14" name="TextBox 14"/>
            <p:cNvSpPr txBox="1"/>
            <p:nvPr/>
          </p:nvSpPr>
          <p:spPr>
            <a:xfrm>
              <a:off x="0" y="123825"/>
              <a:ext cx="3851138" cy="1196975"/>
            </a:xfrm>
            <a:prstGeom prst="rect">
              <a:avLst/>
            </a:prstGeom>
          </p:spPr>
          <p:txBody>
            <a:bodyPr lIns="0" tIns="0" rIns="0" bIns="0" rtlCol="0" anchor="t">
              <a:spAutoFit/>
            </a:bodyPr>
            <a:lstStyle/>
            <a:p>
              <a:pPr marL="0" lvl="0" indent="0" algn="l">
                <a:lnSpc>
                  <a:spcPts val="5850"/>
                </a:lnSpc>
                <a:spcBef>
                  <a:spcPct val="0"/>
                </a:spcBef>
              </a:pPr>
              <a:r>
                <a:rPr lang="en-US" sz="6500" spc="-325">
                  <a:solidFill>
                    <a:srgbClr val="FFFFFF"/>
                  </a:solidFill>
                  <a:latin typeface="Poppins"/>
                  <a:ea typeface="Poppins"/>
                  <a:cs typeface="Poppins"/>
                  <a:sym typeface="Poppins"/>
                </a:rPr>
                <a:t>60.7</a:t>
              </a:r>
            </a:p>
          </p:txBody>
        </p:sp>
      </p:grpSp>
      <p:grpSp>
        <p:nvGrpSpPr>
          <p:cNvPr id="15" name="Group 15"/>
          <p:cNvGrpSpPr/>
          <p:nvPr/>
        </p:nvGrpSpPr>
        <p:grpSpPr>
          <a:xfrm>
            <a:off x="1402783" y="3777131"/>
            <a:ext cx="2888354" cy="2446988"/>
            <a:chOff x="0" y="0"/>
            <a:chExt cx="3851138" cy="3262650"/>
          </a:xfrm>
        </p:grpSpPr>
        <p:sp>
          <p:nvSpPr>
            <p:cNvPr id="16" name="TextBox 16"/>
            <p:cNvSpPr txBox="1"/>
            <p:nvPr/>
          </p:nvSpPr>
          <p:spPr>
            <a:xfrm>
              <a:off x="0" y="1719010"/>
              <a:ext cx="3851138" cy="558165"/>
            </a:xfrm>
            <a:prstGeom prst="rect">
              <a:avLst/>
            </a:prstGeom>
          </p:spPr>
          <p:txBody>
            <a:bodyPr lIns="0" tIns="0" rIns="0" bIns="0" rtlCol="0" anchor="t">
              <a:spAutoFit/>
            </a:bodyPr>
            <a:lstStyle/>
            <a:p>
              <a:pPr marL="0" lvl="0" indent="0" algn="l">
                <a:lnSpc>
                  <a:spcPts val="2969"/>
                </a:lnSpc>
                <a:spcBef>
                  <a:spcPct val="0"/>
                </a:spcBef>
              </a:pPr>
              <a:r>
                <a:rPr lang="en-US" sz="3299" spc="-164">
                  <a:solidFill>
                    <a:srgbClr val="00BF63"/>
                  </a:solidFill>
                  <a:latin typeface="Lora"/>
                  <a:ea typeface="Lora"/>
                  <a:cs typeface="Lora"/>
                  <a:sym typeface="Lora"/>
                </a:rPr>
                <a:t>Nickel</a:t>
              </a:r>
            </a:p>
          </p:txBody>
        </p:sp>
        <p:sp>
          <p:nvSpPr>
            <p:cNvPr id="17" name="TextBox 17"/>
            <p:cNvSpPr txBox="1"/>
            <p:nvPr/>
          </p:nvSpPr>
          <p:spPr>
            <a:xfrm>
              <a:off x="0" y="2481600"/>
              <a:ext cx="3851138" cy="781050"/>
            </a:xfrm>
            <a:prstGeom prst="rect">
              <a:avLst/>
            </a:prstGeom>
          </p:spPr>
          <p:txBody>
            <a:bodyPr lIns="0" tIns="0" rIns="0" bIns="0" rtlCol="0" anchor="t">
              <a:spAutoFit/>
            </a:bodyPr>
            <a:lstStyle/>
            <a:p>
              <a:pPr marL="0" lvl="0" indent="0" algn="l">
                <a:lnSpc>
                  <a:spcPts val="2279"/>
                </a:lnSpc>
              </a:pPr>
              <a:r>
                <a:rPr lang="en-US" sz="1899" spc="-56">
                  <a:solidFill>
                    <a:srgbClr val="FFFFFF"/>
                  </a:solidFill>
                  <a:latin typeface="Poppins"/>
                  <a:ea typeface="Poppins"/>
                  <a:cs typeface="Poppins"/>
                  <a:sym typeface="Poppins"/>
                </a:rPr>
                <a:t>This rate is up for vote on November 5, 2024</a:t>
              </a:r>
            </a:p>
          </p:txBody>
        </p:sp>
        <p:sp>
          <p:nvSpPr>
            <p:cNvPr id="18" name="TextBox 18"/>
            <p:cNvSpPr txBox="1"/>
            <p:nvPr/>
          </p:nvSpPr>
          <p:spPr>
            <a:xfrm>
              <a:off x="0" y="123825"/>
              <a:ext cx="3851138" cy="1196975"/>
            </a:xfrm>
            <a:prstGeom prst="rect">
              <a:avLst/>
            </a:prstGeom>
          </p:spPr>
          <p:txBody>
            <a:bodyPr lIns="0" tIns="0" rIns="0" bIns="0" rtlCol="0" anchor="t">
              <a:spAutoFit/>
            </a:bodyPr>
            <a:lstStyle/>
            <a:p>
              <a:pPr marL="0" lvl="0" indent="0" algn="l">
                <a:lnSpc>
                  <a:spcPts val="5850"/>
                </a:lnSpc>
                <a:spcBef>
                  <a:spcPct val="0"/>
                </a:spcBef>
              </a:pPr>
              <a:r>
                <a:rPr lang="en-US" sz="6500" spc="-325">
                  <a:solidFill>
                    <a:srgbClr val="FFFFFF"/>
                  </a:solidFill>
                  <a:latin typeface="Poppins"/>
                  <a:ea typeface="Poppins"/>
                  <a:cs typeface="Poppins"/>
                  <a:sym typeface="Poppins"/>
                </a:rPr>
                <a:t>61.7</a:t>
              </a:r>
            </a:p>
          </p:txBody>
        </p:sp>
      </p:gr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Freeform 2"/>
          <p:cNvSpPr/>
          <p:nvPr/>
        </p:nvSpPr>
        <p:spPr>
          <a:xfrm>
            <a:off x="2244001" y="1289058"/>
            <a:ext cx="13799998" cy="3093720"/>
          </a:xfrm>
          <a:custGeom>
            <a:avLst/>
            <a:gdLst/>
            <a:ahLst/>
            <a:cxnLst/>
            <a:rect l="l" t="t" r="r" b="b"/>
            <a:pathLst>
              <a:path w="13799998" h="3093720">
                <a:moveTo>
                  <a:pt x="0" y="0"/>
                </a:moveTo>
                <a:lnTo>
                  <a:pt x="13799998" y="0"/>
                </a:lnTo>
                <a:lnTo>
                  <a:pt x="13799998" y="3093720"/>
                </a:lnTo>
                <a:lnTo>
                  <a:pt x="0" y="3093720"/>
                </a:lnTo>
                <a:lnTo>
                  <a:pt x="0" y="0"/>
                </a:lnTo>
                <a:close/>
              </a:path>
            </a:pathLst>
          </a:custGeom>
          <a:blipFill>
            <a:blip r:embed="rId3"/>
            <a:stretch>
              <a:fillRect t="-11055" b="-11055"/>
            </a:stretch>
          </a:blipFill>
        </p:spPr>
      </p:sp>
      <p:grpSp>
        <p:nvGrpSpPr>
          <p:cNvPr id="3" name="Group 3"/>
          <p:cNvGrpSpPr/>
          <p:nvPr/>
        </p:nvGrpSpPr>
        <p:grpSpPr>
          <a:xfrm>
            <a:off x="12073037" y="2021787"/>
            <a:ext cx="1832610" cy="1148715"/>
            <a:chOff x="0" y="0"/>
            <a:chExt cx="2443480" cy="1531620"/>
          </a:xfrm>
        </p:grpSpPr>
        <p:sp>
          <p:nvSpPr>
            <p:cNvPr id="4" name="Freeform 4"/>
            <p:cNvSpPr/>
            <p:nvPr/>
          </p:nvSpPr>
          <p:spPr>
            <a:xfrm>
              <a:off x="38100" y="35560"/>
              <a:ext cx="2366010" cy="1464310"/>
            </a:xfrm>
            <a:custGeom>
              <a:avLst/>
              <a:gdLst/>
              <a:ahLst/>
              <a:cxnLst/>
              <a:rect l="l" t="t" r="r" b="b"/>
              <a:pathLst>
                <a:path w="2366010" h="1464310">
                  <a:moveTo>
                    <a:pt x="1938020" y="264160"/>
                  </a:moveTo>
                  <a:cubicBezTo>
                    <a:pt x="1778000" y="218440"/>
                    <a:pt x="1588770" y="194310"/>
                    <a:pt x="1419860" y="185420"/>
                  </a:cubicBezTo>
                  <a:cubicBezTo>
                    <a:pt x="1196340" y="172720"/>
                    <a:pt x="802640" y="179070"/>
                    <a:pt x="637540" y="190500"/>
                  </a:cubicBezTo>
                  <a:cubicBezTo>
                    <a:pt x="560070" y="195580"/>
                    <a:pt x="524510" y="198120"/>
                    <a:pt x="467360" y="212090"/>
                  </a:cubicBezTo>
                  <a:cubicBezTo>
                    <a:pt x="407670" y="227330"/>
                    <a:pt x="335280" y="246380"/>
                    <a:pt x="285750" y="281940"/>
                  </a:cubicBezTo>
                  <a:cubicBezTo>
                    <a:pt x="236220" y="316230"/>
                    <a:pt x="175260" y="381000"/>
                    <a:pt x="167640" y="421640"/>
                  </a:cubicBezTo>
                  <a:cubicBezTo>
                    <a:pt x="162560" y="449580"/>
                    <a:pt x="186690" y="464820"/>
                    <a:pt x="191770" y="497840"/>
                  </a:cubicBezTo>
                  <a:cubicBezTo>
                    <a:pt x="200660" y="557530"/>
                    <a:pt x="173990" y="676910"/>
                    <a:pt x="190500" y="751840"/>
                  </a:cubicBezTo>
                  <a:cubicBezTo>
                    <a:pt x="204470" y="816610"/>
                    <a:pt x="243840" y="882650"/>
                    <a:pt x="270510" y="925830"/>
                  </a:cubicBezTo>
                  <a:cubicBezTo>
                    <a:pt x="288290" y="955040"/>
                    <a:pt x="295910" y="969010"/>
                    <a:pt x="322580" y="991870"/>
                  </a:cubicBezTo>
                  <a:cubicBezTo>
                    <a:pt x="372110" y="1036320"/>
                    <a:pt x="467360" y="1097280"/>
                    <a:pt x="563880" y="1140460"/>
                  </a:cubicBezTo>
                  <a:cubicBezTo>
                    <a:pt x="688340" y="1195070"/>
                    <a:pt x="852170" y="1248410"/>
                    <a:pt x="1017270" y="1271270"/>
                  </a:cubicBezTo>
                  <a:cubicBezTo>
                    <a:pt x="1206500" y="1299210"/>
                    <a:pt x="1522730" y="1281430"/>
                    <a:pt x="1643380" y="1271270"/>
                  </a:cubicBezTo>
                  <a:cubicBezTo>
                    <a:pt x="1694180" y="1267460"/>
                    <a:pt x="1710690" y="1267460"/>
                    <a:pt x="1748790" y="1254760"/>
                  </a:cubicBezTo>
                  <a:cubicBezTo>
                    <a:pt x="1800860" y="1238250"/>
                    <a:pt x="1875790" y="1198880"/>
                    <a:pt x="1921510" y="1170940"/>
                  </a:cubicBezTo>
                  <a:cubicBezTo>
                    <a:pt x="1953260" y="1150620"/>
                    <a:pt x="1972310" y="1135380"/>
                    <a:pt x="2000250" y="1109980"/>
                  </a:cubicBezTo>
                  <a:cubicBezTo>
                    <a:pt x="2037080" y="1078230"/>
                    <a:pt x="2092960" y="1032510"/>
                    <a:pt x="2120900" y="991870"/>
                  </a:cubicBezTo>
                  <a:cubicBezTo>
                    <a:pt x="2141220" y="958850"/>
                    <a:pt x="2150110" y="923290"/>
                    <a:pt x="2160270" y="891540"/>
                  </a:cubicBezTo>
                  <a:cubicBezTo>
                    <a:pt x="2167890" y="862330"/>
                    <a:pt x="2172970" y="840740"/>
                    <a:pt x="2176780" y="808990"/>
                  </a:cubicBezTo>
                  <a:cubicBezTo>
                    <a:pt x="2180590" y="762000"/>
                    <a:pt x="2181860" y="683260"/>
                    <a:pt x="2176780" y="637540"/>
                  </a:cubicBezTo>
                  <a:cubicBezTo>
                    <a:pt x="2172970" y="607060"/>
                    <a:pt x="2171700" y="588010"/>
                    <a:pt x="2159000" y="560070"/>
                  </a:cubicBezTo>
                  <a:cubicBezTo>
                    <a:pt x="2142490" y="519430"/>
                    <a:pt x="2108200" y="467360"/>
                    <a:pt x="2072640" y="424180"/>
                  </a:cubicBezTo>
                  <a:cubicBezTo>
                    <a:pt x="2032000" y="374650"/>
                    <a:pt x="1981200" y="314960"/>
                    <a:pt x="1929130" y="279400"/>
                  </a:cubicBezTo>
                  <a:cubicBezTo>
                    <a:pt x="1880870" y="247650"/>
                    <a:pt x="1837690" y="226060"/>
                    <a:pt x="1774190" y="213360"/>
                  </a:cubicBezTo>
                  <a:cubicBezTo>
                    <a:pt x="1682750" y="194310"/>
                    <a:pt x="1487170" y="224790"/>
                    <a:pt x="1422400" y="213360"/>
                  </a:cubicBezTo>
                  <a:cubicBezTo>
                    <a:pt x="1395730" y="209550"/>
                    <a:pt x="1381760" y="208280"/>
                    <a:pt x="1367790" y="195580"/>
                  </a:cubicBezTo>
                  <a:cubicBezTo>
                    <a:pt x="1350010" y="180340"/>
                    <a:pt x="1330960" y="144780"/>
                    <a:pt x="1332230" y="119380"/>
                  </a:cubicBezTo>
                  <a:cubicBezTo>
                    <a:pt x="1333500" y="95250"/>
                    <a:pt x="1355090" y="60960"/>
                    <a:pt x="1375410" y="48260"/>
                  </a:cubicBezTo>
                  <a:cubicBezTo>
                    <a:pt x="1397000" y="35560"/>
                    <a:pt x="1437640" y="33020"/>
                    <a:pt x="1459230" y="43180"/>
                  </a:cubicBezTo>
                  <a:cubicBezTo>
                    <a:pt x="1482090" y="53340"/>
                    <a:pt x="1506220" y="85090"/>
                    <a:pt x="1510030" y="110490"/>
                  </a:cubicBezTo>
                  <a:cubicBezTo>
                    <a:pt x="1513840" y="134620"/>
                    <a:pt x="1501140" y="172720"/>
                    <a:pt x="1483360" y="189230"/>
                  </a:cubicBezTo>
                  <a:cubicBezTo>
                    <a:pt x="1465580" y="205740"/>
                    <a:pt x="1426210" y="214630"/>
                    <a:pt x="1403350" y="212090"/>
                  </a:cubicBezTo>
                  <a:cubicBezTo>
                    <a:pt x="1384300" y="209550"/>
                    <a:pt x="1365250" y="195580"/>
                    <a:pt x="1353820" y="182880"/>
                  </a:cubicBezTo>
                  <a:cubicBezTo>
                    <a:pt x="1342390" y="168910"/>
                    <a:pt x="1333500" y="147320"/>
                    <a:pt x="1332230" y="129540"/>
                  </a:cubicBezTo>
                  <a:cubicBezTo>
                    <a:pt x="1332230" y="111760"/>
                    <a:pt x="1336040" y="88900"/>
                    <a:pt x="1347470" y="73660"/>
                  </a:cubicBezTo>
                  <a:cubicBezTo>
                    <a:pt x="1362710" y="55880"/>
                    <a:pt x="1386840" y="43180"/>
                    <a:pt x="1422400" y="35560"/>
                  </a:cubicBezTo>
                  <a:cubicBezTo>
                    <a:pt x="1492250" y="17780"/>
                    <a:pt x="1659890" y="21590"/>
                    <a:pt x="1762760" y="41910"/>
                  </a:cubicBezTo>
                  <a:cubicBezTo>
                    <a:pt x="1854200" y="58420"/>
                    <a:pt x="1944370" y="93980"/>
                    <a:pt x="2012950" y="134620"/>
                  </a:cubicBezTo>
                  <a:cubicBezTo>
                    <a:pt x="2067560" y="167640"/>
                    <a:pt x="2105660" y="209550"/>
                    <a:pt x="2147570" y="252730"/>
                  </a:cubicBezTo>
                  <a:cubicBezTo>
                    <a:pt x="2189480" y="294640"/>
                    <a:pt x="2228850" y="342900"/>
                    <a:pt x="2261870" y="388620"/>
                  </a:cubicBezTo>
                  <a:cubicBezTo>
                    <a:pt x="2292350" y="433070"/>
                    <a:pt x="2325370" y="480060"/>
                    <a:pt x="2340610" y="521970"/>
                  </a:cubicBezTo>
                  <a:cubicBezTo>
                    <a:pt x="2352040" y="554990"/>
                    <a:pt x="2352040" y="576580"/>
                    <a:pt x="2354580" y="615950"/>
                  </a:cubicBezTo>
                  <a:cubicBezTo>
                    <a:pt x="2358390" y="681990"/>
                    <a:pt x="2366010" y="800100"/>
                    <a:pt x="2348230" y="880110"/>
                  </a:cubicBezTo>
                  <a:cubicBezTo>
                    <a:pt x="2330450" y="952500"/>
                    <a:pt x="2294890" y="1019810"/>
                    <a:pt x="2255520" y="1079500"/>
                  </a:cubicBezTo>
                  <a:cubicBezTo>
                    <a:pt x="2216150" y="1139190"/>
                    <a:pt x="2155190" y="1200150"/>
                    <a:pt x="2110740" y="1240790"/>
                  </a:cubicBezTo>
                  <a:cubicBezTo>
                    <a:pt x="2077720" y="1271270"/>
                    <a:pt x="2054860" y="1287780"/>
                    <a:pt x="2018030" y="1310640"/>
                  </a:cubicBezTo>
                  <a:cubicBezTo>
                    <a:pt x="1972310" y="1339850"/>
                    <a:pt x="1907540" y="1371600"/>
                    <a:pt x="1849120" y="1394460"/>
                  </a:cubicBezTo>
                  <a:cubicBezTo>
                    <a:pt x="1793240" y="1416050"/>
                    <a:pt x="1753870" y="1432560"/>
                    <a:pt x="1677670" y="1443990"/>
                  </a:cubicBezTo>
                  <a:cubicBezTo>
                    <a:pt x="1537970" y="1464310"/>
                    <a:pt x="1179830" y="1447800"/>
                    <a:pt x="1066800" y="1445260"/>
                  </a:cubicBezTo>
                  <a:cubicBezTo>
                    <a:pt x="1022350" y="1443990"/>
                    <a:pt x="1014730" y="1446530"/>
                    <a:pt x="974090" y="1438910"/>
                  </a:cubicBezTo>
                  <a:cubicBezTo>
                    <a:pt x="891540" y="1426210"/>
                    <a:pt x="711200" y="1379220"/>
                    <a:pt x="603250" y="1341120"/>
                  </a:cubicBezTo>
                  <a:cubicBezTo>
                    <a:pt x="518160" y="1309370"/>
                    <a:pt x="445770" y="1277620"/>
                    <a:pt x="377190" y="1238250"/>
                  </a:cubicBezTo>
                  <a:cubicBezTo>
                    <a:pt x="313690" y="1201420"/>
                    <a:pt x="250190" y="1154430"/>
                    <a:pt x="205740" y="1112520"/>
                  </a:cubicBezTo>
                  <a:cubicBezTo>
                    <a:pt x="171450" y="1082040"/>
                    <a:pt x="149860" y="1059180"/>
                    <a:pt x="124460" y="1019810"/>
                  </a:cubicBezTo>
                  <a:cubicBezTo>
                    <a:pt x="91440" y="969010"/>
                    <a:pt x="55880" y="882650"/>
                    <a:pt x="36830" y="822960"/>
                  </a:cubicBezTo>
                  <a:cubicBezTo>
                    <a:pt x="21590" y="774700"/>
                    <a:pt x="16510" y="744220"/>
                    <a:pt x="12700" y="688340"/>
                  </a:cubicBezTo>
                  <a:cubicBezTo>
                    <a:pt x="6350" y="600710"/>
                    <a:pt x="0" y="420370"/>
                    <a:pt x="22860" y="341630"/>
                  </a:cubicBezTo>
                  <a:cubicBezTo>
                    <a:pt x="35560" y="297180"/>
                    <a:pt x="52070" y="274320"/>
                    <a:pt x="78740" y="242570"/>
                  </a:cubicBezTo>
                  <a:cubicBezTo>
                    <a:pt x="113030" y="201930"/>
                    <a:pt x="176530" y="148590"/>
                    <a:pt x="223520" y="125730"/>
                  </a:cubicBezTo>
                  <a:cubicBezTo>
                    <a:pt x="259080" y="107950"/>
                    <a:pt x="297180" y="111760"/>
                    <a:pt x="328930" y="97790"/>
                  </a:cubicBezTo>
                  <a:cubicBezTo>
                    <a:pt x="355600" y="86360"/>
                    <a:pt x="367030" y="66040"/>
                    <a:pt x="400050" y="53340"/>
                  </a:cubicBezTo>
                  <a:cubicBezTo>
                    <a:pt x="454660" y="33020"/>
                    <a:pt x="534670" y="22860"/>
                    <a:pt x="637540" y="15240"/>
                  </a:cubicBezTo>
                  <a:cubicBezTo>
                    <a:pt x="822960" y="0"/>
                    <a:pt x="1210310" y="6350"/>
                    <a:pt x="1424940" y="21590"/>
                  </a:cubicBezTo>
                  <a:cubicBezTo>
                    <a:pt x="1574800" y="31750"/>
                    <a:pt x="1701800" y="52070"/>
                    <a:pt x="1804670" y="71120"/>
                  </a:cubicBezTo>
                  <a:cubicBezTo>
                    <a:pt x="1877060" y="85090"/>
                    <a:pt x="1949450" y="96520"/>
                    <a:pt x="1987550" y="115570"/>
                  </a:cubicBezTo>
                  <a:cubicBezTo>
                    <a:pt x="2009140" y="125730"/>
                    <a:pt x="2021840" y="134620"/>
                    <a:pt x="2030730" y="149860"/>
                  </a:cubicBezTo>
                  <a:cubicBezTo>
                    <a:pt x="2039620" y="165100"/>
                    <a:pt x="2043430" y="187960"/>
                    <a:pt x="2039620" y="204470"/>
                  </a:cubicBezTo>
                  <a:cubicBezTo>
                    <a:pt x="2035810" y="222250"/>
                    <a:pt x="2024380" y="242570"/>
                    <a:pt x="2010410" y="251460"/>
                  </a:cubicBezTo>
                  <a:cubicBezTo>
                    <a:pt x="1992630" y="262890"/>
                    <a:pt x="1938020" y="264160"/>
                    <a:pt x="1938020" y="264160"/>
                  </a:cubicBezTo>
                </a:path>
              </a:pathLst>
            </a:custGeom>
            <a:solidFill>
              <a:srgbClr val="FFA629"/>
            </a:solidFill>
            <a:ln cap="sq">
              <a:noFill/>
              <a:prstDash val="solid"/>
              <a:miter/>
            </a:ln>
          </p:spPr>
        </p:sp>
      </p:grpSp>
      <p:sp>
        <p:nvSpPr>
          <p:cNvPr id="5" name="Freeform 5"/>
          <p:cNvSpPr/>
          <p:nvPr/>
        </p:nvSpPr>
        <p:spPr>
          <a:xfrm>
            <a:off x="2927866" y="4534426"/>
            <a:ext cx="12432268" cy="5516819"/>
          </a:xfrm>
          <a:custGeom>
            <a:avLst/>
            <a:gdLst/>
            <a:ahLst/>
            <a:cxnLst/>
            <a:rect l="l" t="t" r="r" b="b"/>
            <a:pathLst>
              <a:path w="12432268" h="5516819">
                <a:moveTo>
                  <a:pt x="0" y="0"/>
                </a:moveTo>
                <a:lnTo>
                  <a:pt x="12432268" y="0"/>
                </a:lnTo>
                <a:lnTo>
                  <a:pt x="12432268" y="5516818"/>
                </a:lnTo>
                <a:lnTo>
                  <a:pt x="0" y="5516818"/>
                </a:lnTo>
                <a:lnTo>
                  <a:pt x="0" y="0"/>
                </a:lnTo>
                <a:close/>
              </a:path>
            </a:pathLst>
          </a:custGeom>
          <a:blipFill>
            <a:blip r:embed="rId4"/>
            <a:stretch>
              <a:fillRect/>
            </a:stretch>
          </a:blipFill>
        </p:spPr>
      </p:sp>
      <p:sp>
        <p:nvSpPr>
          <p:cNvPr id="6" name="TextBox 6"/>
          <p:cNvSpPr txBox="1"/>
          <p:nvPr/>
        </p:nvSpPr>
        <p:spPr>
          <a:xfrm>
            <a:off x="5837119" y="85725"/>
            <a:ext cx="6613762" cy="1203333"/>
          </a:xfrm>
          <a:prstGeom prst="rect">
            <a:avLst/>
          </a:prstGeom>
        </p:spPr>
        <p:txBody>
          <a:bodyPr lIns="0" tIns="0" rIns="0" bIns="0" rtlCol="0" anchor="t">
            <a:spAutoFit/>
          </a:bodyPr>
          <a:lstStyle/>
          <a:p>
            <a:pPr marL="0" lvl="0" indent="0" algn="l">
              <a:lnSpc>
                <a:spcPts val="9350"/>
              </a:lnSpc>
              <a:spcBef>
                <a:spcPct val="0"/>
              </a:spcBef>
            </a:pPr>
            <a:r>
              <a:rPr lang="en-US" sz="8500" spc="-425">
                <a:solidFill>
                  <a:srgbClr val="B9F1D1"/>
                </a:solidFill>
                <a:latin typeface="Lora"/>
                <a:ea typeface="Lora"/>
                <a:cs typeface="Lora"/>
                <a:sym typeface="Lora"/>
              </a:rPr>
              <a:t>Tax Calculator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Freeform 2"/>
          <p:cNvSpPr/>
          <p:nvPr/>
        </p:nvSpPr>
        <p:spPr>
          <a:xfrm>
            <a:off x="0" y="254029"/>
            <a:ext cx="18288000" cy="9778943"/>
          </a:xfrm>
          <a:custGeom>
            <a:avLst/>
            <a:gdLst/>
            <a:ahLst/>
            <a:cxnLst/>
            <a:rect l="l" t="t" r="r" b="b"/>
            <a:pathLst>
              <a:path w="18288000" h="9778943">
                <a:moveTo>
                  <a:pt x="0" y="0"/>
                </a:moveTo>
                <a:lnTo>
                  <a:pt x="18288000" y="0"/>
                </a:lnTo>
                <a:lnTo>
                  <a:pt x="18288000" y="9778942"/>
                </a:lnTo>
                <a:lnTo>
                  <a:pt x="0" y="9778942"/>
                </a:lnTo>
                <a:lnTo>
                  <a:pt x="0" y="0"/>
                </a:lnTo>
                <a:close/>
              </a:path>
            </a:pathLst>
          </a:custGeom>
          <a:blipFill>
            <a:blip r:embed="rId3"/>
            <a:stretch>
              <a:fillRect t="-530" r="-537" b="-530"/>
            </a:stretch>
          </a:blipFill>
        </p:spPr>
      </p:sp>
      <p:grpSp>
        <p:nvGrpSpPr>
          <p:cNvPr id="3" name="Group 3"/>
          <p:cNvGrpSpPr/>
          <p:nvPr/>
        </p:nvGrpSpPr>
        <p:grpSpPr>
          <a:xfrm>
            <a:off x="3236270" y="464551"/>
            <a:ext cx="1258122" cy="727514"/>
            <a:chOff x="0" y="0"/>
            <a:chExt cx="1405610" cy="812800"/>
          </a:xfrm>
        </p:grpSpPr>
        <p:sp>
          <p:nvSpPr>
            <p:cNvPr id="4" name="Freeform 4"/>
            <p:cNvSpPr/>
            <p:nvPr/>
          </p:nvSpPr>
          <p:spPr>
            <a:xfrm>
              <a:off x="0" y="0"/>
              <a:ext cx="1405610" cy="812800"/>
            </a:xfrm>
            <a:custGeom>
              <a:avLst/>
              <a:gdLst/>
              <a:ahLst/>
              <a:cxnLst/>
              <a:rect l="l" t="t" r="r" b="b"/>
              <a:pathLst>
                <a:path w="1405610" h="812800">
                  <a:moveTo>
                    <a:pt x="1405610" y="406400"/>
                  </a:moveTo>
                  <a:lnTo>
                    <a:pt x="999210" y="0"/>
                  </a:lnTo>
                  <a:lnTo>
                    <a:pt x="999210" y="203200"/>
                  </a:lnTo>
                  <a:lnTo>
                    <a:pt x="0" y="203200"/>
                  </a:lnTo>
                  <a:lnTo>
                    <a:pt x="0" y="609600"/>
                  </a:lnTo>
                  <a:lnTo>
                    <a:pt x="999210" y="609600"/>
                  </a:lnTo>
                  <a:lnTo>
                    <a:pt x="999210" y="812800"/>
                  </a:lnTo>
                  <a:lnTo>
                    <a:pt x="1405610" y="406400"/>
                  </a:lnTo>
                  <a:close/>
                </a:path>
              </a:pathLst>
            </a:custGeom>
            <a:solidFill>
              <a:srgbClr val="C2261B"/>
            </a:solidFill>
          </p:spPr>
        </p:sp>
        <p:sp>
          <p:nvSpPr>
            <p:cNvPr id="5" name="TextBox 5"/>
            <p:cNvSpPr txBox="1"/>
            <p:nvPr/>
          </p:nvSpPr>
          <p:spPr>
            <a:xfrm>
              <a:off x="0" y="184150"/>
              <a:ext cx="1304010" cy="425450"/>
            </a:xfrm>
            <a:prstGeom prst="rect">
              <a:avLst/>
            </a:prstGeom>
          </p:spPr>
          <p:txBody>
            <a:bodyPr lIns="50800" tIns="50800" rIns="50800" bIns="50800" rtlCol="0" anchor="ctr"/>
            <a:lstStyle/>
            <a:p>
              <a:pPr algn="ctr">
                <a:lnSpc>
                  <a:spcPts val="227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Freeform 2"/>
          <p:cNvSpPr/>
          <p:nvPr/>
        </p:nvSpPr>
        <p:spPr>
          <a:xfrm>
            <a:off x="0" y="254029"/>
            <a:ext cx="18288000" cy="9778943"/>
          </a:xfrm>
          <a:custGeom>
            <a:avLst/>
            <a:gdLst/>
            <a:ahLst/>
            <a:cxnLst/>
            <a:rect l="l" t="t" r="r" b="b"/>
            <a:pathLst>
              <a:path w="18288000" h="9778943">
                <a:moveTo>
                  <a:pt x="0" y="0"/>
                </a:moveTo>
                <a:lnTo>
                  <a:pt x="18288000" y="0"/>
                </a:lnTo>
                <a:lnTo>
                  <a:pt x="18288000" y="9778942"/>
                </a:lnTo>
                <a:lnTo>
                  <a:pt x="0" y="9778942"/>
                </a:lnTo>
                <a:lnTo>
                  <a:pt x="0" y="0"/>
                </a:lnTo>
                <a:close/>
              </a:path>
            </a:pathLst>
          </a:custGeom>
          <a:blipFill>
            <a:blip r:embed="rId3"/>
            <a:stretch>
              <a:fillRect t="-530" r="-537" b="-530"/>
            </a:stretch>
          </a:blipFill>
        </p:spPr>
      </p:sp>
      <p:grpSp>
        <p:nvGrpSpPr>
          <p:cNvPr id="3" name="Group 3"/>
          <p:cNvGrpSpPr/>
          <p:nvPr/>
        </p:nvGrpSpPr>
        <p:grpSpPr>
          <a:xfrm>
            <a:off x="4842602" y="1142279"/>
            <a:ext cx="1258122" cy="808642"/>
            <a:chOff x="0" y="0"/>
            <a:chExt cx="1405610" cy="903438"/>
          </a:xfrm>
        </p:grpSpPr>
        <p:sp>
          <p:nvSpPr>
            <p:cNvPr id="4" name="Freeform 4"/>
            <p:cNvSpPr/>
            <p:nvPr/>
          </p:nvSpPr>
          <p:spPr>
            <a:xfrm>
              <a:off x="0" y="0"/>
              <a:ext cx="1405610" cy="903438"/>
            </a:xfrm>
            <a:custGeom>
              <a:avLst/>
              <a:gdLst/>
              <a:ahLst/>
              <a:cxnLst/>
              <a:rect l="l" t="t" r="r" b="b"/>
              <a:pathLst>
                <a:path w="1405610" h="903438">
                  <a:moveTo>
                    <a:pt x="1405610" y="451719"/>
                  </a:moveTo>
                  <a:lnTo>
                    <a:pt x="999210" y="0"/>
                  </a:lnTo>
                  <a:lnTo>
                    <a:pt x="999210" y="203200"/>
                  </a:lnTo>
                  <a:lnTo>
                    <a:pt x="0" y="203200"/>
                  </a:lnTo>
                  <a:lnTo>
                    <a:pt x="0" y="700238"/>
                  </a:lnTo>
                  <a:lnTo>
                    <a:pt x="999210" y="700238"/>
                  </a:lnTo>
                  <a:lnTo>
                    <a:pt x="999210" y="903438"/>
                  </a:lnTo>
                  <a:lnTo>
                    <a:pt x="1405610" y="451719"/>
                  </a:lnTo>
                  <a:close/>
                </a:path>
              </a:pathLst>
            </a:custGeom>
            <a:solidFill>
              <a:srgbClr val="C2261B"/>
            </a:solidFill>
          </p:spPr>
        </p:sp>
        <p:sp>
          <p:nvSpPr>
            <p:cNvPr id="5" name="TextBox 5"/>
            <p:cNvSpPr txBox="1"/>
            <p:nvPr/>
          </p:nvSpPr>
          <p:spPr>
            <a:xfrm>
              <a:off x="0" y="184150"/>
              <a:ext cx="1304010" cy="516088"/>
            </a:xfrm>
            <a:prstGeom prst="rect">
              <a:avLst/>
            </a:prstGeom>
          </p:spPr>
          <p:txBody>
            <a:bodyPr lIns="50800" tIns="50800" rIns="50800" bIns="50800" rtlCol="0" anchor="ctr"/>
            <a:lstStyle/>
            <a:p>
              <a:pPr algn="ctr">
                <a:lnSpc>
                  <a:spcPts val="2279"/>
                </a:lnSpc>
              </a:pPr>
              <a:endParaRPr/>
            </a:p>
          </p:txBody>
        </p:sp>
      </p:grpSp>
      <p:grpSp>
        <p:nvGrpSpPr>
          <p:cNvPr id="6" name="Group 6"/>
          <p:cNvGrpSpPr/>
          <p:nvPr/>
        </p:nvGrpSpPr>
        <p:grpSpPr>
          <a:xfrm rot="-10800000">
            <a:off x="9033245" y="1142279"/>
            <a:ext cx="1258122" cy="808642"/>
            <a:chOff x="0" y="0"/>
            <a:chExt cx="1405610" cy="903438"/>
          </a:xfrm>
        </p:grpSpPr>
        <p:sp>
          <p:nvSpPr>
            <p:cNvPr id="7" name="Freeform 7"/>
            <p:cNvSpPr/>
            <p:nvPr/>
          </p:nvSpPr>
          <p:spPr>
            <a:xfrm>
              <a:off x="0" y="0"/>
              <a:ext cx="1405610" cy="903438"/>
            </a:xfrm>
            <a:custGeom>
              <a:avLst/>
              <a:gdLst/>
              <a:ahLst/>
              <a:cxnLst/>
              <a:rect l="l" t="t" r="r" b="b"/>
              <a:pathLst>
                <a:path w="1405610" h="903438">
                  <a:moveTo>
                    <a:pt x="1405610" y="451719"/>
                  </a:moveTo>
                  <a:lnTo>
                    <a:pt x="999210" y="0"/>
                  </a:lnTo>
                  <a:lnTo>
                    <a:pt x="999210" y="203200"/>
                  </a:lnTo>
                  <a:lnTo>
                    <a:pt x="0" y="203200"/>
                  </a:lnTo>
                  <a:lnTo>
                    <a:pt x="0" y="700238"/>
                  </a:lnTo>
                  <a:lnTo>
                    <a:pt x="999210" y="700238"/>
                  </a:lnTo>
                  <a:lnTo>
                    <a:pt x="999210" y="903438"/>
                  </a:lnTo>
                  <a:lnTo>
                    <a:pt x="1405610" y="451719"/>
                  </a:lnTo>
                  <a:close/>
                </a:path>
              </a:pathLst>
            </a:custGeom>
            <a:solidFill>
              <a:srgbClr val="C2261B"/>
            </a:solidFill>
          </p:spPr>
        </p:sp>
        <p:sp>
          <p:nvSpPr>
            <p:cNvPr id="8" name="TextBox 8"/>
            <p:cNvSpPr txBox="1"/>
            <p:nvPr/>
          </p:nvSpPr>
          <p:spPr>
            <a:xfrm>
              <a:off x="0" y="184150"/>
              <a:ext cx="1304010" cy="516088"/>
            </a:xfrm>
            <a:prstGeom prst="rect">
              <a:avLst/>
            </a:prstGeom>
          </p:spPr>
          <p:txBody>
            <a:bodyPr lIns="50800" tIns="50800" rIns="50800" bIns="50800" rtlCol="0" anchor="ctr"/>
            <a:lstStyle/>
            <a:p>
              <a:pPr algn="ctr">
                <a:lnSpc>
                  <a:spcPts val="227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2B1B"/>
        </a:solidFill>
        <a:effectLst/>
      </p:bgPr>
    </p:bg>
    <p:spTree>
      <p:nvGrpSpPr>
        <p:cNvPr id="1" name=""/>
        <p:cNvGrpSpPr/>
        <p:nvPr/>
      </p:nvGrpSpPr>
      <p:grpSpPr>
        <a:xfrm>
          <a:off x="0" y="0"/>
          <a:ext cx="0" cy="0"/>
          <a:chOff x="0" y="0"/>
          <a:chExt cx="0" cy="0"/>
        </a:xfrm>
      </p:grpSpPr>
      <p:sp>
        <p:nvSpPr>
          <p:cNvPr id="2" name="Freeform 2"/>
          <p:cNvSpPr/>
          <p:nvPr/>
        </p:nvSpPr>
        <p:spPr>
          <a:xfrm>
            <a:off x="0" y="254029"/>
            <a:ext cx="18288000" cy="9778943"/>
          </a:xfrm>
          <a:custGeom>
            <a:avLst/>
            <a:gdLst/>
            <a:ahLst/>
            <a:cxnLst/>
            <a:rect l="l" t="t" r="r" b="b"/>
            <a:pathLst>
              <a:path w="18288000" h="9778943">
                <a:moveTo>
                  <a:pt x="0" y="0"/>
                </a:moveTo>
                <a:lnTo>
                  <a:pt x="18288000" y="0"/>
                </a:lnTo>
                <a:lnTo>
                  <a:pt x="18288000" y="9778942"/>
                </a:lnTo>
                <a:lnTo>
                  <a:pt x="0" y="9778942"/>
                </a:lnTo>
                <a:lnTo>
                  <a:pt x="0" y="0"/>
                </a:lnTo>
                <a:close/>
              </a:path>
            </a:pathLst>
          </a:custGeom>
          <a:blipFill>
            <a:blip r:embed="rId3"/>
            <a:stretch>
              <a:fillRect t="-530" r="-537" b="-530"/>
            </a:stretch>
          </a:blipFill>
        </p:spPr>
      </p:sp>
      <p:grpSp>
        <p:nvGrpSpPr>
          <p:cNvPr id="3" name="Group 3"/>
          <p:cNvGrpSpPr/>
          <p:nvPr/>
        </p:nvGrpSpPr>
        <p:grpSpPr>
          <a:xfrm>
            <a:off x="4810151" y="2213167"/>
            <a:ext cx="1258122" cy="808642"/>
            <a:chOff x="0" y="0"/>
            <a:chExt cx="1405610" cy="903438"/>
          </a:xfrm>
        </p:grpSpPr>
        <p:sp>
          <p:nvSpPr>
            <p:cNvPr id="4" name="Freeform 4"/>
            <p:cNvSpPr/>
            <p:nvPr/>
          </p:nvSpPr>
          <p:spPr>
            <a:xfrm>
              <a:off x="0" y="0"/>
              <a:ext cx="1405610" cy="903438"/>
            </a:xfrm>
            <a:custGeom>
              <a:avLst/>
              <a:gdLst/>
              <a:ahLst/>
              <a:cxnLst/>
              <a:rect l="l" t="t" r="r" b="b"/>
              <a:pathLst>
                <a:path w="1405610" h="903438">
                  <a:moveTo>
                    <a:pt x="1405610" y="451719"/>
                  </a:moveTo>
                  <a:lnTo>
                    <a:pt x="999210" y="0"/>
                  </a:lnTo>
                  <a:lnTo>
                    <a:pt x="999210" y="203200"/>
                  </a:lnTo>
                  <a:lnTo>
                    <a:pt x="0" y="203200"/>
                  </a:lnTo>
                  <a:lnTo>
                    <a:pt x="0" y="700238"/>
                  </a:lnTo>
                  <a:lnTo>
                    <a:pt x="999210" y="700238"/>
                  </a:lnTo>
                  <a:lnTo>
                    <a:pt x="999210" y="903438"/>
                  </a:lnTo>
                  <a:lnTo>
                    <a:pt x="1405610" y="451719"/>
                  </a:lnTo>
                  <a:close/>
                </a:path>
              </a:pathLst>
            </a:custGeom>
            <a:solidFill>
              <a:srgbClr val="C2261B"/>
            </a:solidFill>
          </p:spPr>
        </p:sp>
        <p:sp>
          <p:nvSpPr>
            <p:cNvPr id="5" name="TextBox 5"/>
            <p:cNvSpPr txBox="1"/>
            <p:nvPr/>
          </p:nvSpPr>
          <p:spPr>
            <a:xfrm>
              <a:off x="0" y="184150"/>
              <a:ext cx="1304010" cy="516088"/>
            </a:xfrm>
            <a:prstGeom prst="rect">
              <a:avLst/>
            </a:prstGeom>
          </p:spPr>
          <p:txBody>
            <a:bodyPr lIns="50800" tIns="50800" rIns="50800" bIns="50800" rtlCol="0" anchor="ctr"/>
            <a:lstStyle/>
            <a:p>
              <a:pPr algn="ctr">
                <a:lnSpc>
                  <a:spcPts val="2279"/>
                </a:lnSpc>
              </a:pPr>
              <a:endParaRPr/>
            </a:p>
          </p:txBody>
        </p:sp>
      </p:grpSp>
      <p:grpSp>
        <p:nvGrpSpPr>
          <p:cNvPr id="6" name="Group 6"/>
          <p:cNvGrpSpPr/>
          <p:nvPr/>
        </p:nvGrpSpPr>
        <p:grpSpPr>
          <a:xfrm rot="-10800000">
            <a:off x="16756620" y="2213167"/>
            <a:ext cx="1258122" cy="808642"/>
            <a:chOff x="0" y="0"/>
            <a:chExt cx="1405610" cy="903438"/>
          </a:xfrm>
        </p:grpSpPr>
        <p:sp>
          <p:nvSpPr>
            <p:cNvPr id="7" name="Freeform 7"/>
            <p:cNvSpPr/>
            <p:nvPr/>
          </p:nvSpPr>
          <p:spPr>
            <a:xfrm>
              <a:off x="0" y="0"/>
              <a:ext cx="1405610" cy="903438"/>
            </a:xfrm>
            <a:custGeom>
              <a:avLst/>
              <a:gdLst/>
              <a:ahLst/>
              <a:cxnLst/>
              <a:rect l="l" t="t" r="r" b="b"/>
              <a:pathLst>
                <a:path w="1405610" h="903438">
                  <a:moveTo>
                    <a:pt x="1405610" y="451719"/>
                  </a:moveTo>
                  <a:lnTo>
                    <a:pt x="999210" y="0"/>
                  </a:lnTo>
                  <a:lnTo>
                    <a:pt x="999210" y="203200"/>
                  </a:lnTo>
                  <a:lnTo>
                    <a:pt x="0" y="203200"/>
                  </a:lnTo>
                  <a:lnTo>
                    <a:pt x="0" y="700238"/>
                  </a:lnTo>
                  <a:lnTo>
                    <a:pt x="999210" y="700238"/>
                  </a:lnTo>
                  <a:lnTo>
                    <a:pt x="999210" y="903438"/>
                  </a:lnTo>
                  <a:lnTo>
                    <a:pt x="1405610" y="451719"/>
                  </a:lnTo>
                  <a:close/>
                </a:path>
              </a:pathLst>
            </a:custGeom>
            <a:solidFill>
              <a:srgbClr val="C2261B"/>
            </a:solidFill>
          </p:spPr>
        </p:sp>
        <p:sp>
          <p:nvSpPr>
            <p:cNvPr id="8" name="TextBox 8"/>
            <p:cNvSpPr txBox="1"/>
            <p:nvPr/>
          </p:nvSpPr>
          <p:spPr>
            <a:xfrm>
              <a:off x="0" y="184150"/>
              <a:ext cx="1304010" cy="516088"/>
            </a:xfrm>
            <a:prstGeom prst="rect">
              <a:avLst/>
            </a:prstGeom>
          </p:spPr>
          <p:txBody>
            <a:bodyPr lIns="50800" tIns="50800" rIns="50800" bIns="50800" rtlCol="0" anchor="ctr"/>
            <a:lstStyle/>
            <a:p>
              <a:pPr algn="ctr">
                <a:lnSpc>
                  <a:spcPts val="227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2522</Words>
  <Application>Microsoft Office PowerPoint</Application>
  <PresentationFormat>Custom</PresentationFormat>
  <Paragraphs>181</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Poppins</vt:lpstr>
      <vt:lpstr>Poppins Bold</vt:lpstr>
      <vt:lpstr>Canva Sans</vt:lpstr>
      <vt:lpstr>Calibri</vt:lpstr>
      <vt:lpstr>Arial</vt:lpstr>
      <vt:lpstr>Lora</vt:lpstr>
      <vt:lpstr>Lora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24-25 Tax Hearing Presentation</dc:title>
  <dc:creator>Evans, Steven</dc:creator>
  <cp:lastModifiedBy>Evans, Steven</cp:lastModifiedBy>
  <cp:revision>11</cp:revision>
  <dcterms:created xsi:type="dcterms:W3CDTF">2006-08-16T00:00:00Z</dcterms:created>
  <dcterms:modified xsi:type="dcterms:W3CDTF">2024-09-26T14:51:22Z</dcterms:modified>
  <dc:identifier>DAGRBtI8uYM</dc:identifier>
</cp:coreProperties>
</file>