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Coming Soon"/>
      <p:regular r:id="rId16"/>
    </p:embeddedFont>
    <p:embeddedFont>
      <p:font typeface="Average"/>
      <p:regular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Average-regular.fntdata"/><Relationship Id="rId16" Type="http://schemas.openxmlformats.org/officeDocument/2006/relationships/font" Target="fonts/ComingSoon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Oswald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Oswald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4458e1ddd3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4458e1ddd3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46dc77544c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46dc77544c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6dc77544c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6dc77544c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458e1ddd3_0_5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458e1ddd3_0_5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6fcd5b27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6fcd5b27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4df1104f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44df1104f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46dc77544c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46dc77544c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4df1104f1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4df1104f1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452838e0a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452838e0a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4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56" name="Google Shape;56;p14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4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14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2" name="Google Shape;72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9" name="Google Shape;79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0" name="Google Shape;80;p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6" name="Google Shape;86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7" name="Google Shape;87;p21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8" name="Google Shape;88;p21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9" name="Google Shape;89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93" name="Google Shape;93;p2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rt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i3dTGgohPis" TargetMode="External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RkS5XBeq1oY" TargetMode="External"/><Relationship Id="rId4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4Ie_uuXhbEw" TargetMode="External"/><Relationship Id="rId4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ctrTitle"/>
          </p:nvPr>
        </p:nvSpPr>
        <p:spPr>
          <a:xfrm>
            <a:off x="206100" y="477275"/>
            <a:ext cx="3286500" cy="236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434343"/>
                </a:solidFill>
              </a:rPr>
              <a:t>Window into the </a:t>
            </a:r>
            <a:endParaRPr sz="3600">
              <a:solidFill>
                <a:srgbClr val="434343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434343"/>
                </a:solidFill>
              </a:rPr>
              <a:t>Ross Valley School District</a:t>
            </a:r>
            <a:endParaRPr sz="3600">
              <a:solidFill>
                <a:srgbClr val="434343"/>
              </a:solidFill>
            </a:endParaRPr>
          </a:p>
        </p:txBody>
      </p:sp>
      <p:sp>
        <p:nvSpPr>
          <p:cNvPr id="105" name="Google Shape;105;p25"/>
          <p:cNvSpPr txBox="1"/>
          <p:nvPr>
            <p:ph idx="1" type="subTitle"/>
          </p:nvPr>
        </p:nvSpPr>
        <p:spPr>
          <a:xfrm>
            <a:off x="206100" y="3182350"/>
            <a:ext cx="3058800" cy="173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4800">
                <a:solidFill>
                  <a:schemeClr val="accent5"/>
                </a:solidFill>
              </a:rPr>
              <a:t>Writers</a:t>
            </a:r>
            <a:r>
              <a:rPr i="1" lang="en" sz="4800">
                <a:solidFill>
                  <a:schemeClr val="accent5"/>
                </a:solidFill>
              </a:rPr>
              <a:t> Workshop</a:t>
            </a:r>
            <a:endParaRPr i="1" sz="4800">
              <a:solidFill>
                <a:schemeClr val="accent5"/>
              </a:solidFill>
            </a:endParaRPr>
          </a:p>
        </p:txBody>
      </p:sp>
      <p:pic>
        <p:nvPicPr>
          <p:cNvPr id="106" name="Google Shape;10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7350" y="964274"/>
            <a:ext cx="3354225" cy="3354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5"/>
          <p:cNvPicPr preferRelativeResize="0"/>
          <p:nvPr/>
        </p:nvPicPr>
        <p:blipFill rotWithShape="1">
          <a:blip r:embed="rId4">
            <a:alphaModFix/>
          </a:blip>
          <a:srcRect b="0" l="12359" r="11905" t="4012"/>
          <a:stretch/>
        </p:blipFill>
        <p:spPr>
          <a:xfrm>
            <a:off x="3408150" y="125950"/>
            <a:ext cx="5592624" cy="5030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of a Writing Workshop</a:t>
            </a:r>
            <a:endParaRPr/>
          </a:p>
        </p:txBody>
      </p:sp>
      <p:sp>
        <p:nvSpPr>
          <p:cNvPr id="113" name="Google Shape;113;p26"/>
          <p:cNvSpPr/>
          <p:nvPr/>
        </p:nvSpPr>
        <p:spPr>
          <a:xfrm>
            <a:off x="3108525" y="344300"/>
            <a:ext cx="3665400" cy="3665400"/>
          </a:xfrm>
          <a:prstGeom prst="pie">
            <a:avLst>
              <a:gd fmla="val 18442109" name="adj1"/>
              <a:gd fmla="val 16200000" name="adj2"/>
            </a:avLst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4" name="Google Shape;114;p26"/>
          <p:cNvCxnSpPr/>
          <p:nvPr/>
        </p:nvCxnSpPr>
        <p:spPr>
          <a:xfrm>
            <a:off x="4947675" y="2183450"/>
            <a:ext cx="1362900" cy="12561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5" name="Google Shape;115;p26"/>
          <p:cNvCxnSpPr/>
          <p:nvPr/>
        </p:nvCxnSpPr>
        <p:spPr>
          <a:xfrm rot="10800000">
            <a:off x="2979075" y="1743050"/>
            <a:ext cx="1968600" cy="44040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6" name="Google Shape;116;p26"/>
          <p:cNvSpPr txBox="1"/>
          <p:nvPr/>
        </p:nvSpPr>
        <p:spPr>
          <a:xfrm>
            <a:off x="6204625" y="3439550"/>
            <a:ext cx="1375800" cy="5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Coming Soon"/>
                <a:ea typeface="Coming Soon"/>
                <a:cs typeface="Coming Soon"/>
                <a:sym typeface="Coming Soon"/>
              </a:rPr>
              <a:t>Interruption</a:t>
            </a:r>
            <a:endParaRPr b="1">
              <a:solidFill>
                <a:schemeClr val="accent4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17" name="Google Shape;117;p26"/>
          <p:cNvSpPr txBox="1"/>
          <p:nvPr/>
        </p:nvSpPr>
        <p:spPr>
          <a:xfrm>
            <a:off x="1978775" y="1519875"/>
            <a:ext cx="1375800" cy="5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Coming Soon"/>
                <a:ea typeface="Coming Soon"/>
                <a:cs typeface="Coming Soon"/>
                <a:sym typeface="Coming Soon"/>
              </a:rPr>
              <a:t>Interruption</a:t>
            </a:r>
            <a:endParaRPr b="1">
              <a:solidFill>
                <a:schemeClr val="accent4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18" name="Google Shape;118;p26"/>
          <p:cNvSpPr txBox="1"/>
          <p:nvPr/>
        </p:nvSpPr>
        <p:spPr>
          <a:xfrm>
            <a:off x="4934725" y="649075"/>
            <a:ext cx="1375800" cy="5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Coming Soon"/>
                <a:ea typeface="Coming Soon"/>
                <a:cs typeface="Coming Soon"/>
                <a:sym typeface="Coming Soon"/>
              </a:rPr>
              <a:t>Mini</a:t>
            </a:r>
            <a:endParaRPr b="1">
              <a:solidFill>
                <a:schemeClr val="accent4"/>
              </a:solidFill>
              <a:latin typeface="Coming Soon"/>
              <a:ea typeface="Coming Soon"/>
              <a:cs typeface="Coming Soon"/>
              <a:sym typeface="Coming Soo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4"/>
                </a:solidFill>
                <a:latin typeface="Coming Soon"/>
                <a:ea typeface="Coming Soon"/>
                <a:cs typeface="Coming Soon"/>
                <a:sym typeface="Coming Soon"/>
              </a:rPr>
              <a:t>Lesson</a:t>
            </a:r>
            <a:endParaRPr b="1">
              <a:solidFill>
                <a:schemeClr val="accent4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  <p:sp>
        <p:nvSpPr>
          <p:cNvPr id="119" name="Google Shape;119;p26"/>
          <p:cNvSpPr txBox="1"/>
          <p:nvPr/>
        </p:nvSpPr>
        <p:spPr>
          <a:xfrm>
            <a:off x="3491425" y="2343075"/>
            <a:ext cx="1968600" cy="7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ming Soon"/>
              <a:buChar char="●"/>
            </a:pPr>
            <a:r>
              <a:rPr b="1" lang="en">
                <a:solidFill>
                  <a:schemeClr val="lt1"/>
                </a:solidFill>
                <a:latin typeface="Coming Soon"/>
                <a:ea typeface="Coming Soon"/>
                <a:cs typeface="Coming Soon"/>
                <a:sym typeface="Coming Soon"/>
              </a:rPr>
              <a:t>Conferring</a:t>
            </a:r>
            <a:endParaRPr b="1">
              <a:solidFill>
                <a:schemeClr val="lt1"/>
              </a:solidFill>
              <a:latin typeface="Coming Soon"/>
              <a:ea typeface="Coming Soon"/>
              <a:cs typeface="Coming Soon"/>
              <a:sym typeface="Coming Soo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ming Soon"/>
              <a:buChar char="●"/>
            </a:pPr>
            <a:r>
              <a:rPr b="1" lang="en">
                <a:solidFill>
                  <a:schemeClr val="lt1"/>
                </a:solidFill>
                <a:latin typeface="Coming Soon"/>
                <a:ea typeface="Coming Soon"/>
                <a:cs typeface="Coming Soon"/>
                <a:sym typeface="Coming Soon"/>
              </a:rPr>
              <a:t>Strategy Groups</a:t>
            </a:r>
            <a:endParaRPr b="1">
              <a:solidFill>
                <a:schemeClr val="lt1"/>
              </a:solidFill>
              <a:latin typeface="Coming Soon"/>
              <a:ea typeface="Coming Soon"/>
              <a:cs typeface="Coming Soon"/>
              <a:sym typeface="Coming Soo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ming Soon"/>
              <a:buChar char="●"/>
            </a:pPr>
            <a:r>
              <a:rPr b="1" lang="en">
                <a:solidFill>
                  <a:schemeClr val="lt1"/>
                </a:solidFill>
                <a:latin typeface="Coming Soon"/>
                <a:ea typeface="Coming Soon"/>
                <a:cs typeface="Coming Soon"/>
                <a:sym typeface="Coming Soon"/>
              </a:rPr>
              <a:t>Partner Work</a:t>
            </a:r>
            <a:endParaRPr b="1">
              <a:solidFill>
                <a:schemeClr val="lt1"/>
              </a:solidFill>
              <a:latin typeface="Coming Soon"/>
              <a:ea typeface="Coming Soon"/>
              <a:cs typeface="Coming Soon"/>
              <a:sym typeface="Coming Soo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7"/>
          <p:cNvSpPr txBox="1"/>
          <p:nvPr>
            <p:ph type="title"/>
          </p:nvPr>
        </p:nvSpPr>
        <p:spPr>
          <a:xfrm>
            <a:off x="526500" y="775050"/>
            <a:ext cx="8091000" cy="3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Writers </a:t>
            </a:r>
            <a:r>
              <a:rPr lang="en">
                <a:solidFill>
                  <a:schemeClr val="accent5"/>
                </a:solidFill>
              </a:rPr>
              <a:t>add details</a:t>
            </a:r>
            <a:r>
              <a:rPr lang="en"/>
              <a:t> by </a:t>
            </a:r>
            <a:r>
              <a:rPr lang="en">
                <a:solidFill>
                  <a:schemeClr val="accent5"/>
                </a:solidFill>
              </a:rPr>
              <a:t>creating picture labels.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25" name="Google Shape;125;p27"/>
          <p:cNvSpPr txBox="1"/>
          <p:nvPr>
            <p:ph type="title"/>
          </p:nvPr>
        </p:nvSpPr>
        <p:spPr>
          <a:xfrm>
            <a:off x="1994400" y="661650"/>
            <a:ext cx="5155200" cy="80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Teaching Point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8"/>
          <p:cNvSpPr txBox="1"/>
          <p:nvPr>
            <p:ph type="title"/>
          </p:nvPr>
        </p:nvSpPr>
        <p:spPr>
          <a:xfrm rot="-5400000">
            <a:off x="-1204550" y="2263425"/>
            <a:ext cx="4149900" cy="8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434343"/>
                </a:solidFill>
              </a:rPr>
              <a:t>Kindergarten</a:t>
            </a:r>
            <a:endParaRPr b="1" sz="4800">
              <a:solidFill>
                <a:srgbClr val="434343"/>
              </a:solidFill>
            </a:endParaRPr>
          </a:p>
        </p:txBody>
      </p:sp>
      <p:pic>
        <p:nvPicPr>
          <p:cNvPr descr="This video is about Kinder Writing" id="131" name="Google Shape;131;p28" title="Kinder Writin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1150" y="414688"/>
            <a:ext cx="5752175" cy="431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/>
          <p:nvPr>
            <p:ph type="title"/>
          </p:nvPr>
        </p:nvSpPr>
        <p:spPr>
          <a:xfrm>
            <a:off x="566575" y="1020200"/>
            <a:ext cx="8091000" cy="3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Writers of informational topics </a:t>
            </a:r>
            <a:r>
              <a:rPr lang="en">
                <a:solidFill>
                  <a:schemeClr val="accent5"/>
                </a:solidFill>
              </a:rPr>
              <a:t>crack open their subtopics</a:t>
            </a:r>
            <a:r>
              <a:rPr lang="en">
                <a:solidFill>
                  <a:schemeClr val="accent5"/>
                </a:solidFill>
              </a:rPr>
              <a:t>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</a:t>
            </a:r>
            <a:r>
              <a:rPr lang="en">
                <a:solidFill>
                  <a:schemeClr val="accent5"/>
                </a:solidFill>
              </a:rPr>
              <a:t>writing facts, definitions, details, and observations.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37" name="Google Shape;137;p29"/>
          <p:cNvSpPr txBox="1"/>
          <p:nvPr>
            <p:ph type="title"/>
          </p:nvPr>
        </p:nvSpPr>
        <p:spPr>
          <a:xfrm>
            <a:off x="2034475" y="140900"/>
            <a:ext cx="5155200" cy="80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Teaching Point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"/>
          <p:cNvSpPr txBox="1"/>
          <p:nvPr>
            <p:ph type="title"/>
          </p:nvPr>
        </p:nvSpPr>
        <p:spPr>
          <a:xfrm rot="-5400000">
            <a:off x="-733950" y="2139900"/>
            <a:ext cx="3229800" cy="863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</a:rPr>
              <a:t>3rd</a:t>
            </a:r>
            <a:r>
              <a:rPr b="1" lang="en">
                <a:solidFill>
                  <a:srgbClr val="434343"/>
                </a:solidFill>
              </a:rPr>
              <a:t> Grade</a:t>
            </a:r>
            <a:endParaRPr b="1">
              <a:solidFill>
                <a:srgbClr val="434343"/>
              </a:solidFill>
            </a:endParaRPr>
          </a:p>
        </p:txBody>
      </p:sp>
      <p:pic>
        <p:nvPicPr>
          <p:cNvPr descr="This video is about My Movie 1" id="143" name="Google Shape;143;p30" title="My Movie 1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7975" y="328750"/>
            <a:ext cx="5981326" cy="44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1"/>
          <p:cNvSpPr txBox="1"/>
          <p:nvPr>
            <p:ph type="title"/>
          </p:nvPr>
        </p:nvSpPr>
        <p:spPr>
          <a:xfrm>
            <a:off x="526500" y="775050"/>
            <a:ext cx="8091000" cy="3593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Writers of friendship topics </a:t>
            </a:r>
            <a:r>
              <a:rPr lang="en">
                <a:solidFill>
                  <a:schemeClr val="accent5"/>
                </a:solidFill>
              </a:rPr>
              <a:t>gather ideas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</a:t>
            </a:r>
            <a:r>
              <a:rPr lang="en">
                <a:solidFill>
                  <a:schemeClr val="accent5"/>
                </a:solidFill>
              </a:rPr>
              <a:t>thinking of things they love to do with their friends</a:t>
            </a:r>
            <a:endParaRPr>
              <a:solidFill>
                <a:schemeClr val="accent5"/>
              </a:solidFill>
            </a:endParaRPr>
          </a:p>
        </p:txBody>
      </p:sp>
      <p:sp>
        <p:nvSpPr>
          <p:cNvPr id="149" name="Google Shape;149;p31"/>
          <p:cNvSpPr txBox="1"/>
          <p:nvPr>
            <p:ph type="title"/>
          </p:nvPr>
        </p:nvSpPr>
        <p:spPr>
          <a:xfrm>
            <a:off x="1994400" y="205000"/>
            <a:ext cx="5155200" cy="80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Teaching Point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2"/>
          <p:cNvSpPr txBox="1"/>
          <p:nvPr>
            <p:ph type="title"/>
          </p:nvPr>
        </p:nvSpPr>
        <p:spPr>
          <a:xfrm rot="-5400000">
            <a:off x="-771900" y="2325025"/>
            <a:ext cx="3353100" cy="100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434343"/>
                </a:solidFill>
              </a:rPr>
              <a:t>5th</a:t>
            </a:r>
            <a:r>
              <a:rPr b="1" lang="en">
                <a:solidFill>
                  <a:srgbClr val="434343"/>
                </a:solidFill>
              </a:rPr>
              <a:t> Grade</a:t>
            </a:r>
            <a:endParaRPr b="1">
              <a:solidFill>
                <a:srgbClr val="434343"/>
              </a:solidFill>
            </a:endParaRPr>
          </a:p>
        </p:txBody>
      </p:sp>
      <p:pic>
        <p:nvPicPr>
          <p:cNvPr descr="This video is about 5th Grade Writing" id="155" name="Google Shape;155;p32" title="5th Grade Writing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29200" y="396888"/>
            <a:ext cx="5799634" cy="434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accent5"/>
                </a:solidFill>
              </a:rPr>
              <a:t>Questions? Feedback?</a:t>
            </a:r>
            <a:endParaRPr b="1">
              <a:solidFill>
                <a:schemeClr val="accent5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