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59" r:id="rId6"/>
    <p:sldId id="261" r:id="rId7"/>
    <p:sldId id="278" r:id="rId8"/>
    <p:sldId id="273" r:id="rId9"/>
    <p:sldId id="279" r:id="rId10"/>
    <p:sldId id="272" r:id="rId11"/>
    <p:sldId id="280" r:id="rId12"/>
    <p:sldId id="288" r:id="rId13"/>
    <p:sldId id="289" r:id="rId14"/>
    <p:sldId id="281" r:id="rId15"/>
    <p:sldId id="285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324" autoAdjust="0"/>
  </p:normalViewPr>
  <p:slideViewPr>
    <p:cSldViewPr snapToGrid="0">
      <p:cViewPr varScale="1">
        <p:scale>
          <a:sx n="90" d="100"/>
          <a:sy n="90" d="100"/>
        </p:scale>
        <p:origin x="30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044D6-6175-4498-A98E-7A321E7AF27C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B1C58-8831-4FF0-AC6A-A1587D3977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824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Campuses:  September 28, 2022 Please add the date and time at the bottom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B1C58-8831-4FF0-AC6A-A1587D39772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982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Campuses:  Please list a few events when parents can get involved or more engaged by participating.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B1C58-8831-4FF0-AC6A-A1587D39772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525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Campuses are welcome to add anything on this list that pertains to their programs.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B1C58-8831-4FF0-AC6A-A1587D39772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408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98ED9-7D1C-4A98-A830-5DFCF4A01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5FA3C9-39AA-4519-8A37-337EAC2D28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D463F-DAED-46F8-8D56-04E4A979B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17D64-6BEB-46C5-8F44-B782251EFECE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6A9C5-8438-4C2C-83C2-B62AA89B2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ADC69-FE4B-4018-9B41-C81E891D0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C0C4-97DA-49F0-837A-6E40782034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18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0E876-29B4-434F-9426-26DA27E2E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586121-3397-4B39-980A-DE520337F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4D775-A60A-42D5-89BD-902EAB0ED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17D64-6BEB-46C5-8F44-B782251EFECE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01807-8527-46C0-8C1E-1F0EF9208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2E249-2906-4AE8-96E3-E4A7827C5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C0C4-97DA-49F0-837A-6E40782034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87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BC38DC-522A-4581-A12F-83BC8133BE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1BBCA9-1338-48C9-8DB8-067DBBCD0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D8E1B-4C17-43F3-93AE-811425C68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17D64-6BEB-46C5-8F44-B782251EFECE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D4FD1-A985-46E6-B3AC-E782428D7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65D14-8E1D-43FC-97C8-C143E155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C0C4-97DA-49F0-837A-6E40782034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303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632CD-9141-4EA5-82BD-8457115AD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032FD-304A-4FEB-89AC-1BB16656E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A8A33-CD7B-4AD3-83A4-CEDFCE5A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17D64-6BEB-46C5-8F44-B782251EFECE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0F6D1-6698-43AC-A3A6-8B9AC2299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4E40D-FD75-4E61-AE74-9DCE92DFD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C0C4-97DA-49F0-837A-6E40782034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618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38216-A50C-4DF3-96E5-FFE831F16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0927B-B92C-4946-9E3F-64CAA37D1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64F49-A27A-4A56-9A7D-DFCA03790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17D64-6BEB-46C5-8F44-B782251EFECE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D75EF-B6F4-405A-AEA1-D63D9B2B0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C24C5-AC44-4771-B661-E1E972673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C0C4-97DA-49F0-837A-6E40782034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864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C31ED-39C7-4FE6-B7C9-B333DD150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0879C-E346-48E2-8617-DD3AB4FF44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F57496-0015-4CDE-BB39-8BF43CF37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634AA-5265-4A5F-81E2-C314EB19F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17D64-6BEB-46C5-8F44-B782251EFECE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C159F6-7291-4C33-A257-A59E68B44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6BA23-D73B-4A16-8080-8E364C019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C0C4-97DA-49F0-837A-6E40782034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406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BA4E9-9C89-4CCE-932D-42264F462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65515C-830F-4B08-956D-B752D3397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32C5B9-CFC8-403E-BF9D-3032B845A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DF6AB6-643B-46CA-9106-0D78EF3ED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27870B-33D1-4104-8ECA-3C93D0E260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4BB4D4-E23C-4AF7-9D2F-FE520C134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17D64-6BEB-46C5-8F44-B782251EFECE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2E7F3B-0E85-4A2A-8575-4F7740401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E2C886-F501-4C21-942A-FAC3ABDE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C0C4-97DA-49F0-837A-6E40782034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736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8781A-B473-4146-AEB6-DF68F424B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921635-AE18-4446-BEE3-2708D6FE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17D64-6BEB-46C5-8F44-B782251EFECE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35A370-6BC9-44FD-B0F9-30C9B113E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72953E-6112-4E32-8B87-F8D50692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C0C4-97DA-49F0-837A-6E40782034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47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C7FD9C-0093-40F9-A5BA-57D95FD4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17D64-6BEB-46C5-8F44-B782251EFECE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EF74B8-F65F-463E-AD9B-51DE8612B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94CEC-1343-4D85-A79D-9A19DBEDE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C0C4-97DA-49F0-837A-6E40782034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163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EA81D-18CB-4386-BB69-E3169E6BF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CE04A-CBFA-423C-9829-F5BECA526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D60850-457D-4CFE-97AD-D93BB65B6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7879BC-D137-4C71-8B90-C1275959B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17D64-6BEB-46C5-8F44-B782251EFECE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A5722E-921C-48A4-9D44-D2028F1D7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C3BC1-5BD3-4944-9E97-586A46E43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C0C4-97DA-49F0-837A-6E40782034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714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A9EE5-6B20-44A2-A766-1BFE47C9B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1E0F8C-6D27-4A09-86E9-2D335CD9C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41E5D-14B5-4D36-99A7-6D7F42487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1E898-039A-4483-BDD9-03C9E5296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17D64-6BEB-46C5-8F44-B782251EFECE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A8D69B-78B3-4289-9C31-1725011D4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912544-BA37-41A4-B961-B8BF61F23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C0C4-97DA-49F0-837A-6E40782034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693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E89EC-2395-470F-9162-7FBA9DD25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43AC65-AE7D-4233-86FA-A3D477411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EADA8-5AE6-4670-9214-8887B884CE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17D64-6BEB-46C5-8F44-B782251EFECE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7B04A-FCFC-4756-8876-751989542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BBD58-7956-442B-A7A6-269199B3B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6C0C4-97DA-49F0-837A-6E40782034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30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tea.texas.gov/student-assessment/testing/student-assessment-overview/testing-calendar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10B2D2-BE8C-4A33-87D3-AC37205B3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134"/>
            <a:ext cx="12192000" cy="29891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A825E9-B9B3-496B-80AB-A68BA476E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822" y="2813187"/>
            <a:ext cx="9144000" cy="2420859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latin typeface="Brunei" panose="030F0504020202020204" pitchFamily="66" charset="0"/>
              </a:rPr>
              <a:t>Horizon High School </a:t>
            </a:r>
            <a:br>
              <a:rPr lang="en-US" sz="5400" dirty="0">
                <a:latin typeface="Brunei" panose="030F0504020202020204" pitchFamily="66" charset="0"/>
              </a:rPr>
            </a:br>
            <a:r>
              <a:rPr lang="en-US" sz="4900" b="1" dirty="0">
                <a:latin typeface="Brunei" panose="030F0504020202020204" pitchFamily="66" charset="0"/>
              </a:rPr>
              <a:t>2022-2023</a:t>
            </a:r>
            <a:r>
              <a:rPr lang="en-US" sz="4900" dirty="0">
                <a:latin typeface="Brunei" panose="030F0504020202020204" pitchFamily="66" charset="0"/>
              </a:rPr>
              <a:t> </a:t>
            </a:r>
            <a:br>
              <a:rPr lang="en-US" sz="5400" dirty="0">
                <a:latin typeface="Brunei" panose="030F0504020202020204" pitchFamily="66" charset="0"/>
              </a:rPr>
            </a:br>
            <a:r>
              <a:rPr lang="en-US" sz="4900" dirty="0">
                <a:latin typeface="Brunei" panose="030F0504020202020204" pitchFamily="66" charset="0"/>
              </a:rPr>
              <a:t>Title I, Part A</a:t>
            </a:r>
            <a:br>
              <a:rPr lang="en-US" sz="4900" dirty="0">
                <a:latin typeface="Brunei" panose="030F0504020202020204" pitchFamily="66" charset="0"/>
              </a:rPr>
            </a:br>
            <a:r>
              <a:rPr lang="en-US" sz="4900" dirty="0">
                <a:latin typeface="Brunei" panose="030F0504020202020204" pitchFamily="66" charset="0"/>
              </a:rPr>
              <a:t>Annual Parent Meeting</a:t>
            </a:r>
            <a:endParaRPr lang="en-US" sz="5400" dirty="0">
              <a:latin typeface="Brunei" panose="030F05040202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623C22-2F93-4ABF-9389-101F25D0AA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7796" y="5493781"/>
            <a:ext cx="7672895" cy="99458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Brunei" panose="030F0504020202020204" pitchFamily="66" charset="0"/>
              </a:rPr>
              <a:t>Date:  September 28, 2022</a:t>
            </a:r>
          </a:p>
          <a:p>
            <a:pPr algn="l"/>
            <a:r>
              <a:rPr lang="en-US" dirty="0">
                <a:latin typeface="Brunei" panose="030F0504020202020204" pitchFamily="66" charset="0"/>
              </a:rPr>
              <a:t>Time:  4:30 PM</a:t>
            </a:r>
          </a:p>
          <a:p>
            <a:pPr algn="l"/>
            <a:endParaRPr lang="en-US" dirty="0"/>
          </a:p>
        </p:txBody>
      </p:sp>
      <p:pic>
        <p:nvPicPr>
          <p:cNvPr id="1030" name="Picture 6" descr="Red Welcome Clipart Vector, Welcome Clipart Red Ribbon, Red Ribbon, Welcome  Clip Art, Letter PNG Image For Free Download">
            <a:extLst>
              <a:ext uri="{FF2B5EF4-FFF2-40B4-BE49-F238E27FC236}">
                <a16:creationId xmlns:a16="http://schemas.microsoft.com/office/drawing/2014/main" id="{F15530C2-96D0-4EE6-8009-C7E9CEE86A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5" b="22421"/>
          <a:stretch/>
        </p:blipFill>
        <p:spPr bwMode="auto">
          <a:xfrm>
            <a:off x="8847564" y="4871193"/>
            <a:ext cx="3332356" cy="186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996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23CC6A-AE99-4888-8FE1-1BF50F2DA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858676" y="2858678"/>
            <a:ext cx="6858002" cy="11406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A8AAAE-E7DC-4BD5-81C4-C1EAD4920109}"/>
              </a:ext>
            </a:extLst>
          </p:cNvPr>
          <p:cNvSpPr txBox="1"/>
          <p:nvPr/>
        </p:nvSpPr>
        <p:spPr>
          <a:xfrm>
            <a:off x="1893845" y="253734"/>
            <a:ext cx="8775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Brunei" panose="030F0504020202020204" pitchFamily="66" charset="0"/>
              </a:rPr>
              <a:t>2022-2023 STAAR Testing Calendar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C27C1BA-C3A0-49FC-A252-BEDB4BEA1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1396" y="5508891"/>
            <a:ext cx="1800225" cy="10953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763374-9100-4713-BA9E-E347B439E1BB}"/>
              </a:ext>
            </a:extLst>
          </p:cNvPr>
          <p:cNvSpPr txBox="1"/>
          <p:nvPr/>
        </p:nvSpPr>
        <p:spPr>
          <a:xfrm>
            <a:off x="1496291" y="6081046"/>
            <a:ext cx="8090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Please visit the Texas Education Agency website regularly for any updates to the testing calendar - </a:t>
            </a:r>
            <a:r>
              <a:rPr lang="en-US" sz="1400" dirty="0">
                <a:hlinkClick r:id="rId4"/>
              </a:rPr>
              <a:t>https://tea.texas.gov/student-assessment/testing/student-assessment-overview/testing-calendars</a:t>
            </a:r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74C3F2-3850-497D-B2F4-EE3A431762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3073" y="863687"/>
            <a:ext cx="6186048" cy="17241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1A4893-A46C-4642-9F68-512BAA21A7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3073" y="2747286"/>
            <a:ext cx="6072077" cy="33875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C21AA7-66CB-48A9-B8CE-E39DD5F14E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4689" y="1601733"/>
            <a:ext cx="4076932" cy="273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97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23CC6A-AE99-4888-8FE1-1BF50F2DA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858676" y="2858678"/>
            <a:ext cx="6858002" cy="11406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A8AAAE-E7DC-4BD5-81C4-C1EAD4920109}"/>
              </a:ext>
            </a:extLst>
          </p:cNvPr>
          <p:cNvSpPr txBox="1"/>
          <p:nvPr/>
        </p:nvSpPr>
        <p:spPr>
          <a:xfrm>
            <a:off x="1903314" y="133292"/>
            <a:ext cx="9408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Brunei" panose="030F0504020202020204" pitchFamily="66" charset="0"/>
              </a:rPr>
              <a:t>Who Do You Contact With Questions?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5B85D4-DE74-4758-8C90-07D51613E22A}"/>
              </a:ext>
            </a:extLst>
          </p:cNvPr>
          <p:cNvSpPr txBox="1"/>
          <p:nvPr/>
        </p:nvSpPr>
        <p:spPr>
          <a:xfrm>
            <a:off x="1988374" y="692287"/>
            <a:ext cx="940816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runei" panose="030F0504020202020204" pitchFamily="66" charset="0"/>
              </a:rPr>
              <a:t>Horizon High School (915) 926-4200</a:t>
            </a:r>
          </a:p>
          <a:p>
            <a:pPr algn="ctr"/>
            <a:endParaRPr lang="en-US" sz="1000" dirty="0">
              <a:latin typeface="Brunei" panose="030F0504020202020204" pitchFamily="66" charset="0"/>
            </a:endParaRPr>
          </a:p>
          <a:p>
            <a:r>
              <a:rPr lang="en-US" sz="2400" b="1" dirty="0">
                <a:latin typeface="Brunei" panose="030F0504020202020204" pitchFamily="66" charset="0"/>
              </a:rPr>
              <a:t>Principal:</a:t>
            </a:r>
          </a:p>
          <a:p>
            <a:r>
              <a:rPr lang="en-US" sz="2000" dirty="0">
                <a:latin typeface="Brunei" panose="030F0504020202020204" pitchFamily="66" charset="0"/>
              </a:rPr>
              <a:t>Elena E. Acosta (915) 926-4202</a:t>
            </a:r>
          </a:p>
          <a:p>
            <a:endParaRPr lang="en-US" sz="1000" dirty="0">
              <a:latin typeface="Brunei" panose="030F0504020202020204" pitchFamily="66" charset="0"/>
            </a:endParaRPr>
          </a:p>
          <a:p>
            <a:r>
              <a:rPr lang="en-US" sz="2400" b="1" dirty="0">
                <a:latin typeface="Brunei" panose="030F0504020202020204" pitchFamily="66" charset="0"/>
              </a:rPr>
              <a:t>Grade Level Assistant Principals:</a:t>
            </a:r>
          </a:p>
          <a:p>
            <a:r>
              <a:rPr lang="en-US" sz="2000" dirty="0">
                <a:latin typeface="Brunei" panose="030F0504020202020204" pitchFamily="66" charset="0"/>
              </a:rPr>
              <a:t>Annette Loomis (915) 915-926-4203  (Alpha A-D)</a:t>
            </a:r>
          </a:p>
          <a:p>
            <a:r>
              <a:rPr lang="en-US" sz="2000" dirty="0">
                <a:latin typeface="Brunei" panose="030F0504020202020204" pitchFamily="66" charset="0"/>
              </a:rPr>
              <a:t>Mariaelena Mesquita (915) 926-4204 (Alpha E-L)</a:t>
            </a:r>
          </a:p>
          <a:p>
            <a:r>
              <a:rPr lang="en-US" sz="2000" dirty="0">
                <a:latin typeface="Brunei" panose="030F0504020202020204" pitchFamily="66" charset="0"/>
              </a:rPr>
              <a:t>Alejandro Navarro (915) 926-4206 (Alpha Re-Z)</a:t>
            </a:r>
          </a:p>
          <a:p>
            <a:r>
              <a:rPr lang="en-US" sz="2000" dirty="0">
                <a:latin typeface="Brunei" panose="030F0504020202020204" pitchFamily="66" charset="0"/>
              </a:rPr>
              <a:t>Andres Peña (915) 926-4205 (Alpha M-Ra)</a:t>
            </a:r>
          </a:p>
          <a:p>
            <a:endParaRPr lang="en-US" sz="1000" dirty="0">
              <a:latin typeface="Brunei" panose="030F0504020202020204" pitchFamily="66" charset="0"/>
            </a:endParaRPr>
          </a:p>
          <a:p>
            <a:r>
              <a:rPr lang="en-US" sz="2400" b="1" dirty="0">
                <a:latin typeface="Brunei" panose="030F0504020202020204" pitchFamily="66" charset="0"/>
              </a:rPr>
              <a:t>Principal Secretary:</a:t>
            </a:r>
          </a:p>
          <a:p>
            <a:r>
              <a:rPr lang="en-US" sz="2000" dirty="0">
                <a:latin typeface="Brunei" panose="030F0504020202020204" pitchFamily="66" charset="0"/>
              </a:rPr>
              <a:t>Gabriela Barraza (915) 926-4202</a:t>
            </a:r>
          </a:p>
          <a:p>
            <a:endParaRPr lang="en-US" sz="1000" dirty="0">
              <a:latin typeface="Brunei" panose="030F0504020202020204" pitchFamily="66" charset="0"/>
            </a:endParaRPr>
          </a:p>
          <a:p>
            <a:r>
              <a:rPr lang="en-US" sz="2400" b="1" dirty="0">
                <a:latin typeface="Brunei" panose="030F0504020202020204" pitchFamily="66" charset="0"/>
              </a:rPr>
              <a:t>Counselor(s):</a:t>
            </a:r>
          </a:p>
          <a:p>
            <a:r>
              <a:rPr lang="en-US" sz="2000" dirty="0">
                <a:latin typeface="Brunei" panose="030F0504020202020204" pitchFamily="66" charset="0"/>
              </a:rPr>
              <a:t>Arturo Chavira (915) 926-4220 (Alpha A-Garcia)</a:t>
            </a:r>
          </a:p>
          <a:p>
            <a:r>
              <a:rPr lang="en-US" sz="2000" dirty="0">
                <a:latin typeface="Brunei" panose="030F0504020202020204" pitchFamily="66" charset="0"/>
              </a:rPr>
              <a:t>Christina Casillas (915) 926-4222 (Alpha Gardea-O)</a:t>
            </a:r>
          </a:p>
          <a:p>
            <a:r>
              <a:rPr lang="en-US" sz="2000" dirty="0">
                <a:latin typeface="Brunei" panose="030F0504020202020204" pitchFamily="66" charset="0"/>
              </a:rPr>
              <a:t>Johanna Sosa (915) 926-4219 (Alpha P-Z)</a:t>
            </a:r>
          </a:p>
          <a:p>
            <a:r>
              <a:rPr lang="en-US" sz="2400" b="1" dirty="0">
                <a:latin typeface="Brunei" panose="030F0504020202020204" pitchFamily="66" charset="0"/>
              </a:rPr>
              <a:t>Nurse:</a:t>
            </a:r>
          </a:p>
          <a:p>
            <a:r>
              <a:rPr lang="en-US" sz="2400" dirty="0">
                <a:latin typeface="Brunei" panose="030F0504020202020204" pitchFamily="66" charset="0"/>
              </a:rPr>
              <a:t>Gabriela Garcia (915) 926-4215</a:t>
            </a:r>
            <a:endParaRPr lang="en-US" dirty="0">
              <a:latin typeface="Brunei" panose="030F05040202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338EB4-F2E8-447B-9DFE-65AF5B0FE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7255" y="5531004"/>
            <a:ext cx="2445263" cy="119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4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23CC6A-AE99-4888-8FE1-1BF50F2DA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858676" y="2858678"/>
            <a:ext cx="6858002" cy="1140644"/>
          </a:xfrm>
          <a:prstGeom prst="rect">
            <a:avLst/>
          </a:prstGeom>
        </p:spPr>
      </p:pic>
      <p:pic>
        <p:nvPicPr>
          <p:cNvPr id="2052" name="Picture 4" descr="Any Questions png images | PNGEgg">
            <a:extLst>
              <a:ext uri="{FF2B5EF4-FFF2-40B4-BE49-F238E27FC236}">
                <a16:creationId xmlns:a16="http://schemas.microsoft.com/office/drawing/2014/main" id="{1329FE3A-778D-4923-A3DD-493800CB0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503" y="862012"/>
            <a:ext cx="7303585" cy="526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405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23CC6A-AE99-4888-8FE1-1BF50F2DA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858676" y="2858678"/>
            <a:ext cx="6858002" cy="11406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78FC27C-4C99-476D-BED1-CE23A5BA7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418" y="263679"/>
            <a:ext cx="9278280" cy="617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69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23CC6A-AE99-4888-8FE1-1BF50F2DA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858676" y="2858678"/>
            <a:ext cx="6858002" cy="11406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55E0E5-16A9-4CFC-A424-F8A6FA920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981" y="-2"/>
            <a:ext cx="4973916" cy="13500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A12932-9F93-4A27-A86C-8B4655ACA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889" y="1350045"/>
            <a:ext cx="5124745" cy="524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72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23CC6A-AE99-4888-8FE1-1BF50F2DA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858676" y="2858678"/>
            <a:ext cx="6858002" cy="11406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A8AAAE-E7DC-4BD5-81C4-C1EAD4920109}"/>
              </a:ext>
            </a:extLst>
          </p:cNvPr>
          <p:cNvSpPr txBox="1"/>
          <p:nvPr/>
        </p:nvSpPr>
        <p:spPr>
          <a:xfrm>
            <a:off x="1332089" y="204108"/>
            <a:ext cx="940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Brunei" panose="030F0504020202020204" pitchFamily="66" charset="0"/>
              </a:rPr>
              <a:t>The Purpose of Today’s Meeting</a:t>
            </a:r>
            <a:endParaRPr lang="en-US" sz="5400" b="1" dirty="0">
              <a:latin typeface="Brunei" panose="030F05040202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B18282-C47C-4393-8421-EB0D40444BF2}"/>
              </a:ext>
            </a:extLst>
          </p:cNvPr>
          <p:cNvSpPr txBox="1"/>
          <p:nvPr/>
        </p:nvSpPr>
        <p:spPr>
          <a:xfrm>
            <a:off x="1332089" y="1105287"/>
            <a:ext cx="1036319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Brunei" panose="030F0504020202020204" pitchFamily="66" charset="0"/>
              </a:rPr>
              <a:t>Your son/daughter attends a Title I School in Clint ISD</a:t>
            </a:r>
          </a:p>
          <a:p>
            <a:endParaRPr lang="en-US" sz="1000" dirty="0">
              <a:latin typeface="Brunei" panose="030F05040202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Brunei" panose="030F0504020202020204" pitchFamily="66" charset="0"/>
              </a:rPr>
              <a:t>All Title I, Part A schools receive federal funding to support improving student achievement and closing achievement gaps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000" dirty="0">
              <a:latin typeface="Brunei" panose="030F05040202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Brunei" panose="030F0504020202020204" pitchFamily="66" charset="0"/>
              </a:rPr>
              <a:t>A full description of how our Title I funds are being used can be found on our Campus Improvement Plan on our campus website</a:t>
            </a:r>
          </a:p>
          <a:p>
            <a:endParaRPr lang="en-US" sz="1000" dirty="0">
              <a:latin typeface="Brunei" panose="030F0504020202020204" pitchFamily="66" charset="0"/>
            </a:endParaRPr>
          </a:p>
          <a:p>
            <a:r>
              <a:rPr lang="en-US" sz="2400" dirty="0">
                <a:latin typeface="Brunei" panose="030F0504020202020204" pitchFamily="66" charset="0"/>
              </a:rPr>
              <a:t>Some examples of additional support for students: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Brunei" panose="030F0504020202020204" pitchFamily="66" charset="0"/>
              </a:rPr>
              <a:t>Additional teachers and staff to address specific needs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Brunei" panose="030F0504020202020204" pitchFamily="66" charset="0"/>
              </a:rPr>
              <a:t>Campus tutoring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Brunei" panose="030F0504020202020204" pitchFamily="66" charset="0"/>
              </a:rPr>
              <a:t>Supplies for instructional programs such as Makerspace, AVID, etc.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Brunei" panose="030F0504020202020204" pitchFamily="66" charset="0"/>
              </a:rPr>
              <a:t>Instructional Technology such as Chromebooks, headphones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Brunei" panose="030F0504020202020204" pitchFamily="66" charset="0"/>
              </a:rPr>
              <a:t>Parent &amp; Family Engagement activities to support you at home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E2D0FF-C2EE-4E20-AD3F-7F5966D5F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8847" y="5253139"/>
            <a:ext cx="1607882" cy="140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14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23CC6A-AE99-4888-8FE1-1BF50F2DA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858676" y="2858678"/>
            <a:ext cx="6858002" cy="11406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A8AAAE-E7DC-4BD5-81C4-C1EAD4920109}"/>
              </a:ext>
            </a:extLst>
          </p:cNvPr>
          <p:cNvSpPr txBox="1"/>
          <p:nvPr/>
        </p:nvSpPr>
        <p:spPr>
          <a:xfrm>
            <a:off x="1289304" y="261800"/>
            <a:ext cx="940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Brunei" panose="030F0504020202020204" pitchFamily="66" charset="0"/>
              </a:rPr>
              <a:t>Parent &amp; Family Engagement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B18282-C47C-4393-8421-EB0D40444BF2}"/>
              </a:ext>
            </a:extLst>
          </p:cNvPr>
          <p:cNvSpPr txBox="1"/>
          <p:nvPr/>
        </p:nvSpPr>
        <p:spPr>
          <a:xfrm>
            <a:off x="1391920" y="1407723"/>
            <a:ext cx="940816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runei" panose="030F0504020202020204" pitchFamily="66" charset="0"/>
              </a:rPr>
              <a:t>Parents and Families are an important part of the school                    community as you help your child at home</a:t>
            </a:r>
          </a:p>
          <a:p>
            <a:endParaRPr lang="en-US" sz="1000" dirty="0">
              <a:latin typeface="Brunei" panose="030F0504020202020204" pitchFamily="66" charset="0"/>
            </a:endParaRPr>
          </a:p>
          <a:p>
            <a:r>
              <a:rPr lang="en-US" sz="2400" b="1" dirty="0">
                <a:latin typeface="Brunei" panose="030F0504020202020204" pitchFamily="66" charset="0"/>
              </a:rPr>
              <a:t>Horizon High School </a:t>
            </a:r>
            <a:r>
              <a:rPr lang="en-US" sz="2400" dirty="0">
                <a:latin typeface="Brunei" panose="030F0504020202020204" pitchFamily="66" charset="0"/>
              </a:rPr>
              <a:t>has a: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000" dirty="0">
              <a:latin typeface="Brunei" panose="030F0504020202020204" pitchFamily="66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Brunei" panose="030F0504020202020204" pitchFamily="66" charset="0"/>
              </a:rPr>
              <a:t>Parent &amp; Family Engagement Policy </a:t>
            </a:r>
            <a:r>
              <a:rPr lang="en-US" sz="2400" dirty="0">
                <a:latin typeface="Brunei" panose="030F0504020202020204" pitchFamily="66" charset="0"/>
              </a:rPr>
              <a:t>describes</a:t>
            </a:r>
            <a:r>
              <a:rPr lang="en-US" sz="2400" b="1" dirty="0">
                <a:latin typeface="Brunei" panose="030F0504020202020204" pitchFamily="66" charset="0"/>
              </a:rPr>
              <a:t> </a:t>
            </a:r>
            <a:r>
              <a:rPr lang="en-US" sz="2400" b="1" u="sng" dirty="0">
                <a:latin typeface="Brunei" panose="030F0504020202020204" pitchFamily="66" charset="0"/>
              </a:rPr>
              <a:t>how</a:t>
            </a:r>
            <a:r>
              <a:rPr lang="en-US" sz="2400" b="1" dirty="0">
                <a:latin typeface="Brunei" panose="030F0504020202020204" pitchFamily="66" charset="0"/>
              </a:rPr>
              <a:t> </a:t>
            </a:r>
            <a:r>
              <a:rPr lang="en-US" sz="2400" dirty="0">
                <a:latin typeface="Brunei" panose="030F0504020202020204" pitchFamily="66" charset="0"/>
              </a:rPr>
              <a:t>the </a:t>
            </a:r>
            <a:r>
              <a:rPr lang="en-US" sz="2400" b="1" dirty="0">
                <a:latin typeface="Brunei" panose="030F0504020202020204" pitchFamily="66" charset="0"/>
              </a:rPr>
              <a:t>school will support parents/families </a:t>
            </a:r>
            <a:r>
              <a:rPr lang="en-US" sz="2400" dirty="0">
                <a:latin typeface="Brunei" panose="030F0504020202020204" pitchFamily="66" charset="0"/>
              </a:rPr>
              <a:t>in the academic success of your children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000" dirty="0">
              <a:latin typeface="Brunei" panose="030F0504020202020204" pitchFamily="66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Brunei" panose="030F0504020202020204" pitchFamily="66" charset="0"/>
              </a:rPr>
              <a:t>School-Family-Student Compact </a:t>
            </a:r>
            <a:r>
              <a:rPr lang="en-US" sz="2400" dirty="0">
                <a:latin typeface="Brunei" panose="030F0504020202020204" pitchFamily="66" charset="0"/>
              </a:rPr>
              <a:t>is an agreement between the </a:t>
            </a:r>
            <a:r>
              <a:rPr lang="en-US" sz="2400" u="sng" dirty="0">
                <a:latin typeface="Brunei" panose="030F0504020202020204" pitchFamily="66" charset="0"/>
              </a:rPr>
              <a:t>school, families, and students</a:t>
            </a:r>
            <a:r>
              <a:rPr lang="en-US" sz="2400" dirty="0">
                <a:latin typeface="Brunei" panose="030F0504020202020204" pitchFamily="66" charset="0"/>
              </a:rPr>
              <a:t> as we work together as </a:t>
            </a:r>
            <a:r>
              <a:rPr lang="en-US" sz="2400" b="1" dirty="0">
                <a:latin typeface="Brunei" panose="030F0504020202020204" pitchFamily="66" charset="0"/>
              </a:rPr>
              <a:t>partners</a:t>
            </a:r>
            <a:r>
              <a:rPr lang="en-US" sz="2400" dirty="0">
                <a:latin typeface="Brunei" panose="030F0504020202020204" pitchFamily="66" charset="0"/>
              </a:rPr>
              <a:t> to meet state standards and show academic progress for all students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Brunei" panose="030F0504020202020204" pitchFamily="66" charset="0"/>
            </a:endParaRPr>
          </a:p>
          <a:p>
            <a:endParaRPr lang="en-US" dirty="0">
              <a:latin typeface="Brunei" panose="030F0504020202020204" pitchFamily="66" charset="0"/>
            </a:endParaRPr>
          </a:p>
          <a:p>
            <a:endParaRPr lang="en-US" dirty="0">
              <a:latin typeface="Brunei" panose="030F05040202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A72E81-4A02-458E-823E-818E1206B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436" y="185345"/>
            <a:ext cx="2486057" cy="1814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618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23CC6A-AE99-4888-8FE1-1BF50F2DA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858676" y="2858678"/>
            <a:ext cx="6858002" cy="114064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9D7A908-F62F-4922-97D8-534F75FA7C84}"/>
              </a:ext>
            </a:extLst>
          </p:cNvPr>
          <p:cNvSpPr/>
          <p:nvPr/>
        </p:nvSpPr>
        <p:spPr>
          <a:xfrm>
            <a:off x="1239519" y="1056640"/>
            <a:ext cx="10574201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Brunei" panose="030F0504020202020204" pitchFamily="66" charset="0"/>
              </a:rPr>
              <a:t>All schools in Clint ISD will work to build a partnership between the </a:t>
            </a:r>
          </a:p>
          <a:p>
            <a:r>
              <a:rPr lang="en-US" sz="2400" b="1" dirty="0">
                <a:latin typeface="Brunei" panose="030F0504020202020204" pitchFamily="66" charset="0"/>
              </a:rPr>
              <a:t>school and parents/families </a:t>
            </a:r>
            <a:r>
              <a:rPr lang="en-US" sz="2400" dirty="0">
                <a:latin typeface="Brunei" panose="030F0504020202020204" pitchFamily="66" charset="0"/>
              </a:rPr>
              <a:t>to improve student academic outcomes</a:t>
            </a:r>
          </a:p>
          <a:p>
            <a:endParaRPr lang="en-US" sz="1000" dirty="0">
              <a:latin typeface="Brunei" panose="030F0504020202020204" pitchFamily="66" charset="0"/>
            </a:endParaRPr>
          </a:p>
          <a:p>
            <a:r>
              <a:rPr lang="en-US" sz="2400" b="1" dirty="0">
                <a:latin typeface="Brunei" panose="030F0504020202020204" pitchFamily="66" charset="0"/>
              </a:rPr>
              <a:t>Horizon High School </a:t>
            </a:r>
            <a:r>
              <a:rPr lang="en-US" sz="2400" dirty="0">
                <a:latin typeface="Brunei" panose="030F0504020202020204" pitchFamily="66" charset="0"/>
              </a:rPr>
              <a:t>will:</a:t>
            </a:r>
          </a:p>
          <a:p>
            <a:endParaRPr lang="en-US" sz="1000" dirty="0">
              <a:latin typeface="Brunei" panose="030F0504020202020204" pitchFamily="66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Brunei" panose="030F0504020202020204" pitchFamily="66" charset="0"/>
              </a:rPr>
              <a:t>Provide assistance to parents in understanding state testing standards and various assessments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dirty="0">
              <a:latin typeface="Brunei" panose="030F0504020202020204" pitchFamily="66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Brunei" panose="030F0504020202020204" pitchFamily="66" charset="0"/>
              </a:rPr>
              <a:t>Provide materials and training to help parents work with their children to at home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dirty="0">
              <a:latin typeface="Brunei" panose="030F0504020202020204" pitchFamily="66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Brunei" panose="030F0504020202020204" pitchFamily="66" charset="0"/>
              </a:rPr>
              <a:t>Send all information in an understandable format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1000" dirty="0">
              <a:latin typeface="Brunei" panose="030F0504020202020204" pitchFamily="66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Brunei" panose="030F0504020202020204" pitchFamily="66" charset="0"/>
              </a:rPr>
              <a:t>Send information in the preferred language of parents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dirty="0">
              <a:latin typeface="Brunei" panose="030F0504020202020204" pitchFamily="66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Brunei" panose="030F0504020202020204" pitchFamily="66" charset="0"/>
              </a:rPr>
              <a:t>Provide different types and times of parent meetings and learning sessions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1000" dirty="0">
              <a:latin typeface="Brunei" panose="030F0504020202020204" pitchFamily="66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Brunei" panose="030F0504020202020204" pitchFamily="66" charset="0"/>
              </a:rPr>
              <a:t>Share information for those parents who cannot participate</a:t>
            </a:r>
            <a:endParaRPr lang="en-US" dirty="0">
              <a:latin typeface="Brunei" panose="030F05040202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C4E0E9-59FB-49C9-BCF6-E885818C88DD}"/>
              </a:ext>
            </a:extLst>
          </p:cNvPr>
          <p:cNvSpPr txBox="1"/>
          <p:nvPr/>
        </p:nvSpPr>
        <p:spPr>
          <a:xfrm>
            <a:off x="1239519" y="153659"/>
            <a:ext cx="10433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Brunei" panose="030F0504020202020204" pitchFamily="66" charset="0"/>
              </a:rPr>
              <a:t>Building Capacity To Get Involved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CAC1B6-46B3-405F-ADB6-B49F0CD84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790" y="3869872"/>
            <a:ext cx="1388801" cy="157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4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23CC6A-AE99-4888-8FE1-1BF50F2DA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858676" y="2858678"/>
            <a:ext cx="6858002" cy="11406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A8AAAE-E7DC-4BD5-81C4-C1EAD4920109}"/>
              </a:ext>
            </a:extLst>
          </p:cNvPr>
          <p:cNvSpPr txBox="1"/>
          <p:nvPr/>
        </p:nvSpPr>
        <p:spPr>
          <a:xfrm>
            <a:off x="1299163" y="107466"/>
            <a:ext cx="104013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Brunei" panose="030F0504020202020204" pitchFamily="66" charset="0"/>
              </a:rPr>
              <a:t>The Role of Parents in the </a:t>
            </a:r>
          </a:p>
          <a:p>
            <a:pPr algn="ctr"/>
            <a:r>
              <a:rPr lang="en-US" sz="4800" b="1" dirty="0">
                <a:latin typeface="Brunei" panose="030F0504020202020204" pitchFamily="66" charset="0"/>
              </a:rPr>
              <a:t>Decision-Making Process at School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B18282-C47C-4393-8421-EB0D40444BF2}"/>
              </a:ext>
            </a:extLst>
          </p:cNvPr>
          <p:cNvSpPr txBox="1"/>
          <p:nvPr/>
        </p:nvSpPr>
        <p:spPr>
          <a:xfrm>
            <a:off x="1299163" y="1819406"/>
            <a:ext cx="940816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Brunei" panose="030F0504020202020204" pitchFamily="66" charset="0"/>
              </a:rPr>
              <a:t>Parents have the right to be involved in the </a:t>
            </a:r>
            <a:r>
              <a:rPr lang="en-US" sz="2400" u="sng" dirty="0">
                <a:latin typeface="Brunei" panose="030F0504020202020204" pitchFamily="66" charset="0"/>
              </a:rPr>
              <a:t>decisions</a:t>
            </a:r>
            <a:r>
              <a:rPr lang="en-US" sz="2400" dirty="0">
                <a:latin typeface="Brunei" panose="030F0504020202020204" pitchFamily="66" charset="0"/>
              </a:rPr>
              <a:t> on activities, trainings and learning sessions, such as: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000" dirty="0">
              <a:latin typeface="Brunei" panose="030F0504020202020204" pitchFamily="66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Brunei" panose="030F0504020202020204" pitchFamily="66" charset="0"/>
              </a:rPr>
              <a:t>Participating in campus/district committees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Brunei" panose="030F0504020202020204" pitchFamily="66" charset="0"/>
              </a:rPr>
              <a:t>Sharing feedback on surveys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Brunei" panose="030F0504020202020204" pitchFamily="66" charset="0"/>
              </a:rPr>
              <a:t>Meeting with campus administration, teachers and staff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Brunei" panose="030F0504020202020204" pitchFamily="66" charset="0"/>
              </a:rPr>
              <a:t>Becoming a campus volunteer</a:t>
            </a:r>
          </a:p>
          <a:p>
            <a:endParaRPr lang="en-US" dirty="0">
              <a:latin typeface="Brunei" panose="030F0504020202020204" pitchFamily="66" charset="0"/>
            </a:endParaRPr>
          </a:p>
          <a:p>
            <a:endParaRPr lang="en-US" dirty="0">
              <a:latin typeface="Brunei" panose="030F0504020202020204" pitchFamily="66" charset="0"/>
            </a:endParaRPr>
          </a:p>
        </p:txBody>
      </p:sp>
      <p:pic>
        <p:nvPicPr>
          <p:cNvPr id="3074" name="Picture 2" descr="light-bulb-clipart-gif-animation-664938-2709931 - Oakridge">
            <a:extLst>
              <a:ext uri="{FF2B5EF4-FFF2-40B4-BE49-F238E27FC236}">
                <a16:creationId xmlns:a16="http://schemas.microsoft.com/office/drawing/2014/main" id="{DF35BA6D-F91C-4959-B99F-E437187026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546" y="5004894"/>
            <a:ext cx="2765779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130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23CC6A-AE99-4888-8FE1-1BF50F2DA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858676" y="2858678"/>
            <a:ext cx="6858002" cy="114064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9D7A908-F62F-4922-97D8-534F75FA7C84}"/>
              </a:ext>
            </a:extLst>
          </p:cNvPr>
          <p:cNvSpPr/>
          <p:nvPr/>
        </p:nvSpPr>
        <p:spPr>
          <a:xfrm>
            <a:off x="1264873" y="0"/>
            <a:ext cx="98626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Brunei" panose="030F0504020202020204" pitchFamily="66" charset="0"/>
              </a:rPr>
              <a:t>Communication Between </a:t>
            </a:r>
          </a:p>
          <a:p>
            <a:r>
              <a:rPr lang="en-US" sz="4800" b="1" dirty="0">
                <a:latin typeface="Brunei" panose="030F0504020202020204" pitchFamily="66" charset="0"/>
              </a:rPr>
              <a:t>School &amp; Parents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F48E45-AF70-49C3-9367-F5F838555682}"/>
              </a:ext>
            </a:extLst>
          </p:cNvPr>
          <p:cNvSpPr txBox="1"/>
          <p:nvPr/>
        </p:nvSpPr>
        <p:spPr>
          <a:xfrm>
            <a:off x="1264873" y="1582339"/>
            <a:ext cx="98626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runei" panose="030F0504020202020204" pitchFamily="66" charset="0"/>
              </a:rPr>
              <a:t>Horizon High School </a:t>
            </a:r>
            <a:r>
              <a:rPr lang="en-US" sz="2400" dirty="0">
                <a:latin typeface="Brunei" panose="030F0504020202020204" pitchFamily="66" charset="0"/>
              </a:rPr>
              <a:t>understands how communication with parents is </a:t>
            </a:r>
            <a:r>
              <a:rPr lang="en-US" sz="2400" b="1" i="1" dirty="0">
                <a:latin typeface="Brunei" panose="030F0504020202020204" pitchFamily="66" charset="0"/>
              </a:rPr>
              <a:t>essential</a:t>
            </a:r>
            <a:r>
              <a:rPr lang="en-US" sz="2400" dirty="0">
                <a:latin typeface="Brunei" panose="030F0504020202020204" pitchFamily="66" charset="0"/>
              </a:rPr>
              <a:t> for student success. </a:t>
            </a:r>
          </a:p>
          <a:p>
            <a:endParaRPr lang="en-US" sz="1000" dirty="0">
              <a:latin typeface="Brunei" panose="030F0504020202020204" pitchFamily="66" charset="0"/>
            </a:endParaRPr>
          </a:p>
          <a:p>
            <a:r>
              <a:rPr lang="en-US" sz="2400" dirty="0">
                <a:latin typeface="Brunei" panose="030F0504020202020204" pitchFamily="66" charset="0"/>
              </a:rPr>
              <a:t>Our school commits to:  </a:t>
            </a:r>
          </a:p>
          <a:p>
            <a:endParaRPr lang="en-US" sz="1000" dirty="0">
              <a:latin typeface="Brunei" panose="030F0504020202020204" pitchFamily="66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Brunei" panose="030F0504020202020204" pitchFamily="66" charset="0"/>
              </a:rPr>
              <a:t>Send timely information about programs and events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1000" dirty="0">
              <a:latin typeface="Brunei" panose="030F0504020202020204" pitchFamily="66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Brunei" panose="030F0504020202020204" pitchFamily="66" charset="0"/>
              </a:rPr>
              <a:t>Provide frequent reports to parents on their child’s progress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1000" dirty="0">
              <a:latin typeface="Brunei" panose="030F0504020202020204" pitchFamily="66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Brunei" panose="030F0504020202020204" pitchFamily="66" charset="0"/>
              </a:rPr>
              <a:t>Schedule meetings with school staff such as teachers and/or administration, upon your request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1000" dirty="0">
              <a:latin typeface="Brunei" panose="030F0504020202020204" pitchFamily="66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Brunei" panose="030F0504020202020204" pitchFamily="66" charset="0"/>
              </a:rPr>
              <a:t>Ensure we maintain regular two-way communication between home and school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Brunei" panose="030F05040202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Brunei" panose="030F0504020202020204" pitchFamily="66" charset="0"/>
            </a:endParaRPr>
          </a:p>
        </p:txBody>
      </p:sp>
      <p:pic>
        <p:nvPicPr>
          <p:cNvPr id="1026" name="Picture 2" descr="Communication is the key to all relationships. | Effective communication  skills, Communication skills, Effective communication">
            <a:extLst>
              <a:ext uri="{FF2B5EF4-FFF2-40B4-BE49-F238E27FC236}">
                <a16:creationId xmlns:a16="http://schemas.microsoft.com/office/drawing/2014/main" id="{3CDDCEF6-9A39-44A8-87C4-633380C7E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648" y="112889"/>
            <a:ext cx="1908522" cy="126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68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23CC6A-AE99-4888-8FE1-1BF50F2DA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2858676" y="2858678"/>
            <a:ext cx="6858002" cy="11406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A8AAAE-E7DC-4BD5-81C4-C1EAD4920109}"/>
              </a:ext>
            </a:extLst>
          </p:cNvPr>
          <p:cNvSpPr txBox="1"/>
          <p:nvPr/>
        </p:nvSpPr>
        <p:spPr>
          <a:xfrm>
            <a:off x="1391920" y="267678"/>
            <a:ext cx="909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Brunei" panose="030F0504020202020204" pitchFamily="66" charset="0"/>
              </a:rPr>
              <a:t>Opportunities To Work Together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5B85D4-DE74-4758-8C90-07D51613E22A}"/>
              </a:ext>
            </a:extLst>
          </p:cNvPr>
          <p:cNvSpPr txBox="1"/>
          <p:nvPr/>
        </p:nvSpPr>
        <p:spPr>
          <a:xfrm>
            <a:off x="1391920" y="1274563"/>
            <a:ext cx="1014421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runei" panose="030F0504020202020204" pitchFamily="66" charset="0"/>
              </a:rPr>
              <a:t>There are various ways parents and families can get involved at our school</a:t>
            </a:r>
          </a:p>
          <a:p>
            <a:endParaRPr lang="en-US" sz="1000" dirty="0">
              <a:latin typeface="Brunei" panose="030F0504020202020204" pitchFamily="66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Brunei" panose="030F0504020202020204" pitchFamily="66" charset="0"/>
              </a:rPr>
              <a:t>Title I Part A, Annual Parent Meeting (today)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000" dirty="0">
              <a:latin typeface="Brunei" panose="030F0504020202020204" pitchFamily="66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Brunei" panose="030F0504020202020204" pitchFamily="66" charset="0"/>
              </a:rPr>
              <a:t>Parent Teacher Conferences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000" dirty="0">
              <a:latin typeface="Brunei" panose="030F0504020202020204" pitchFamily="66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Brunei" panose="030F0504020202020204" pitchFamily="66" charset="0"/>
              </a:rPr>
              <a:t>Attendance Information &amp; Monitoring Student Progress Meetings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000" dirty="0">
              <a:latin typeface="Brunei" panose="030F0504020202020204" pitchFamily="66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Brunei" panose="030F0504020202020204" pitchFamily="66" charset="0"/>
              </a:rPr>
              <a:t>STAAR Testing Information Meeting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000" dirty="0">
              <a:latin typeface="Brunei" panose="030F0504020202020204" pitchFamily="66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Brunei" panose="030F0504020202020204" pitchFamily="66" charset="0"/>
              </a:rPr>
              <a:t>Academic Program Information Meetings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000" dirty="0">
              <a:latin typeface="Brunei" panose="030F0504020202020204" pitchFamily="66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Brunei" panose="030F0504020202020204" pitchFamily="66" charset="0"/>
              </a:rPr>
              <a:t>Social Emotional Development/PBIS Parent Meetings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000" dirty="0">
              <a:latin typeface="Brunei" panose="030F0504020202020204" pitchFamily="66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Brunei" panose="030F0504020202020204" pitchFamily="66" charset="0"/>
              </a:rPr>
              <a:t>District Program Information Parent Meetings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000" dirty="0">
              <a:latin typeface="Brunei" panose="030F0504020202020204" pitchFamily="66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Brunei" panose="030F0504020202020204" pitchFamily="66" charset="0"/>
              </a:rPr>
              <a:t>Annual Parent &amp; Family Engagement Evaluation Meeting</a:t>
            </a:r>
            <a:endParaRPr lang="en-US" dirty="0">
              <a:latin typeface="Brunei" panose="030F05040202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A11C6A-547F-4DB0-AF06-4ADC04F9E7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6322" y="5312878"/>
            <a:ext cx="1938994" cy="12182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18816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23CC6A-AE99-4888-8FE1-1BF50F2DA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2858676" y="2858678"/>
            <a:ext cx="6858002" cy="11406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A8AAAE-E7DC-4BD5-81C4-C1EAD4920109}"/>
              </a:ext>
            </a:extLst>
          </p:cNvPr>
          <p:cNvSpPr txBox="1"/>
          <p:nvPr/>
        </p:nvSpPr>
        <p:spPr>
          <a:xfrm>
            <a:off x="1290320" y="180431"/>
            <a:ext cx="9408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Brunei" panose="030F0504020202020204" pitchFamily="66" charset="0"/>
              </a:rPr>
              <a:t>Ways to Support Student Achievement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5B85D4-DE74-4758-8C90-07D51613E22A}"/>
              </a:ext>
            </a:extLst>
          </p:cNvPr>
          <p:cNvSpPr txBox="1"/>
          <p:nvPr/>
        </p:nvSpPr>
        <p:spPr>
          <a:xfrm>
            <a:off x="1290320" y="1175503"/>
            <a:ext cx="940816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runei" panose="030F0504020202020204" pitchFamily="66" charset="0"/>
              </a:rPr>
              <a:t>With parents and families as partners, students will be successful in   school by having you:</a:t>
            </a:r>
          </a:p>
          <a:p>
            <a:endParaRPr lang="en-US" sz="1000" dirty="0">
              <a:latin typeface="Brunei" panose="030F0504020202020204" pitchFamily="66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Brunei" panose="030F0504020202020204" pitchFamily="66" charset="0"/>
              </a:rPr>
              <a:t>Use the Skyward Parent Portal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000" dirty="0">
              <a:latin typeface="Brunei" panose="030F0504020202020204" pitchFamily="66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Brunei" panose="030F0504020202020204" pitchFamily="66" charset="0"/>
              </a:rPr>
              <a:t>Keep in regular contact with your child’s teacher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000" dirty="0">
              <a:latin typeface="Brunei" panose="030F0504020202020204" pitchFamily="66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Brunei" panose="030F0504020202020204" pitchFamily="66" charset="0"/>
              </a:rPr>
              <a:t>Praise effort and hard work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000" dirty="0">
              <a:latin typeface="Brunei" panose="030F0504020202020204" pitchFamily="66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Brunei" panose="030F0504020202020204" pitchFamily="66" charset="0"/>
              </a:rPr>
              <a:t>Use failure opportunities to learn and try again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000" dirty="0">
              <a:latin typeface="Brunei" panose="030F0504020202020204" pitchFamily="66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Brunei" panose="030F0504020202020204" pitchFamily="66" charset="0"/>
              </a:rPr>
              <a:t>Have your child teach you what they are learning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000" dirty="0">
              <a:latin typeface="Brunei" panose="030F0504020202020204" pitchFamily="66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Brunei" panose="030F0504020202020204" pitchFamily="66" charset="0"/>
              </a:rPr>
              <a:t>Read with your child every day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000" dirty="0">
              <a:latin typeface="Brunei" panose="030F0504020202020204" pitchFamily="66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Brunei" panose="030F0504020202020204" pitchFamily="66" charset="0"/>
              </a:rPr>
              <a:t>Attend school events and parent meetings</a:t>
            </a:r>
            <a:endParaRPr lang="en-US" dirty="0">
              <a:latin typeface="Brunei" panose="030F05040202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296B42-4B3F-40B9-A2C5-19FB9CC9B9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44019" y="3710816"/>
            <a:ext cx="2278219" cy="26246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21598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532F521640F9448223FD16B7A735DE" ma:contentTypeVersion="10" ma:contentTypeDescription="Create a new document." ma:contentTypeScope="" ma:versionID="c2a14688673c66e9d6c40eeb68c50bca">
  <xsd:schema xmlns:xsd="http://www.w3.org/2001/XMLSchema" xmlns:xs="http://www.w3.org/2001/XMLSchema" xmlns:p="http://schemas.microsoft.com/office/2006/metadata/properties" xmlns:ns3="c4470c2f-b728-4586-8fc8-0e3ecc68a33e" targetNamespace="http://schemas.microsoft.com/office/2006/metadata/properties" ma:root="true" ma:fieldsID="c828ba318872bd2308a3a8b3b79748d3" ns3:_="">
    <xsd:import namespace="c4470c2f-b728-4586-8fc8-0e3ecc68a33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470c2f-b728-4586-8fc8-0e3ecc68a3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B7F8E1-8DB2-465A-AAD7-688D0C408F57}">
  <ds:schemaRefs>
    <ds:schemaRef ds:uri="http://purl.org/dc/dcmitype/"/>
    <ds:schemaRef ds:uri="http://schemas.microsoft.com/office/infopath/2007/PartnerControls"/>
    <ds:schemaRef ds:uri="http://schemas.microsoft.com/office/2006/metadata/properties"/>
    <ds:schemaRef ds:uri="c4470c2f-b728-4586-8fc8-0e3ecc68a33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A7C17D2-4470-4959-A137-89CBC9D37F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75BBF3-916A-4EA9-9674-6ADEC511F4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470c2f-b728-4586-8fc8-0e3ecc68a3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3306</TotalTime>
  <Words>763</Words>
  <Application>Microsoft Office PowerPoint</Application>
  <PresentationFormat>Widescreen</PresentationFormat>
  <Paragraphs>126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Brunei</vt:lpstr>
      <vt:lpstr>Calibri</vt:lpstr>
      <vt:lpstr>Calibri Light</vt:lpstr>
      <vt:lpstr>Wingdings</vt:lpstr>
      <vt:lpstr>Office Theme</vt:lpstr>
      <vt:lpstr>Horizon High School  2022-2023  Title I, Part A Annual Parent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Angelica Venzor</dc:creator>
  <cp:lastModifiedBy>Gabriela Barraza</cp:lastModifiedBy>
  <cp:revision>322</cp:revision>
  <dcterms:created xsi:type="dcterms:W3CDTF">2021-07-30T22:19:27Z</dcterms:created>
  <dcterms:modified xsi:type="dcterms:W3CDTF">2022-09-26T21:42:22Z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0x01010061532F521640F9448223FD16B7A735DE</vt:lpwstr>
  </property>
</Properties>
</file>