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1" r:id="rId7"/>
    <p:sldId id="278" r:id="rId8"/>
    <p:sldId id="273" r:id="rId9"/>
    <p:sldId id="279" r:id="rId10"/>
    <p:sldId id="272" r:id="rId11"/>
    <p:sldId id="280" r:id="rId12"/>
    <p:sldId id="288" r:id="rId13"/>
    <p:sldId id="289" r:id="rId14"/>
    <p:sldId id="281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Chavira" initials="MC" lastIdx="1" clrIdx="0">
    <p:extLst>
      <p:ext uri="{19B8F6BF-5375-455C-9EA6-DF929625EA0E}">
        <p15:presenceInfo xmlns:p15="http://schemas.microsoft.com/office/powerpoint/2012/main" userId="S-1-5-21-3321679625-3207235488-3953720267-3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7T15:18:49.68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44D6-6175-4498-A98E-7A321E7AF27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1C58-8831-4FF0-AC6A-A1587D397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2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8ED9-7D1C-4A98-A830-5DFCF4A01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5FA3C9-39AA-4519-8A37-337EAC2D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463F-DAED-46F8-8D56-04E4A979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A9C5-8438-4C2C-83C2-B62AA89B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DC69-FE4B-4018-9B41-C81E891D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E876-29B4-434F-9426-26DA27E2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86121-3397-4B39-980A-DE520337F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D775-A60A-42D5-89BD-902EAB0E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01807-8527-46C0-8C1E-1F0EF920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E249-2906-4AE8-96E3-E4A7827C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38DC-522A-4581-A12F-83BC8133B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BBCA9-1338-48C9-8DB8-067DBBCD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8E1B-4C17-43F3-93AE-811425C6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4FD1-A985-46E6-B3AC-E782428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5D14-8E1D-43FC-97C8-C143E15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32CD-9141-4EA5-82BD-8457115A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32FD-304A-4FEB-89AC-1BB16656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8A33-CD7B-4AD3-83A4-CEDFCE5A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0F6D1-6698-43AC-A3A6-8B9AC229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4E40D-FD75-4E61-AE74-9DCE92DF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8216-A50C-4DF3-96E5-FFE831F1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927B-B92C-4946-9E3F-64CAA37D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4F49-A27A-4A56-9A7D-DFCA0379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75EF-B6F4-405A-AEA1-D63D9B2B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C24C5-AC44-4771-B661-E1E97267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31ED-39C7-4FE6-B7C9-B333DD15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879C-E346-48E2-8617-DD3AB4FF4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7496-0015-4CDE-BB39-8BF43CF3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634AA-5265-4A5F-81E2-C314EB19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159F6-7291-4C33-A257-A59E68B4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6BA23-D73B-4A16-8080-8E364C01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4E9-9C89-4CCE-932D-42264F46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5515C-830F-4B08-956D-B752D339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2C5B9-CFC8-403E-BF9D-3032B845A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F6AB6-643B-46CA-9106-0D78EF3E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7870B-33D1-4104-8ECA-3C93D0E26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BB4D4-E23C-4AF7-9D2F-FE520C13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E7F3B-0E85-4A2A-8575-4F774040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2C886-F501-4C21-942A-FAC3ABD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781A-B473-4146-AEB6-DF68F424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21635-AE18-4446-BEE3-2708D6FE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5A370-6BC9-44FD-B0F9-30C9B113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2953E-6112-4E32-8B87-F8D5069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7FD9C-0093-40F9-A5BA-57D95FD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F74B8-F65F-463E-AD9B-51DE8612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94CEC-1343-4D85-A79D-9A19DBE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A81D-18CB-4386-BB69-E3169E6B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E04A-CBFA-423C-9829-F5BECA52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60850-457D-4CFE-97AD-D93BB65B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879BC-D137-4C71-8B90-C1275959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5722E-921C-48A4-9D44-D2028F1D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C3BC1-5BD3-4944-9E97-586A46E4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1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9EE5-6B20-44A2-A766-1BFE47C9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E0F8C-6D27-4A09-86E9-2D335CD9C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41E5D-14B5-4D36-99A7-6D7F42487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E898-039A-4483-BDD9-03C9E529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8D69B-78B3-4289-9C31-1725011D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12544-BA37-41A4-B961-B8BF61F2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E89EC-2395-470F-9162-7FBA9DD2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3AC65-AE7D-4233-86FA-A3D47741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EADA8-5AE6-4670-9214-8887B884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7D64-6BEB-46C5-8F44-B782251EFECE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7B04A-FCFC-4756-8876-751989542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BD58-7956-442B-A7A6-269199B3B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C0C4-97DA-49F0-837A-6E4078203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tea.texas.gov/student-assessment/testing/student-assessment-overview/testing-calenda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0B2D2-BE8C-4A33-87D3-AC37205B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134"/>
            <a:ext cx="12192000" cy="2989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825E9-B9B3-496B-80AB-A68BA476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1999"/>
            <a:ext cx="9144000" cy="2927755"/>
          </a:xfrm>
        </p:spPr>
        <p:txBody>
          <a:bodyPr>
            <a:normAutofit fontScale="90000"/>
          </a:bodyPr>
          <a:lstStyle/>
          <a:p>
            <a:br>
              <a:rPr lang="en-US" sz="5400" dirty="0">
                <a:latin typeface="Brunei" panose="030F0504020202020204" pitchFamily="66" charset="0"/>
              </a:rPr>
            </a:br>
            <a:br>
              <a:rPr lang="en-US" sz="5400" dirty="0">
                <a:latin typeface="Brunei" panose="030F0504020202020204" pitchFamily="66" charset="0"/>
              </a:rPr>
            </a:br>
            <a:br>
              <a:rPr lang="en-US" sz="5400" dirty="0">
                <a:latin typeface="Brunei" panose="030F0504020202020204" pitchFamily="66" charset="0"/>
              </a:rPr>
            </a:br>
            <a:br>
              <a:rPr lang="en-US" sz="5400" dirty="0">
                <a:latin typeface="Brunei" panose="030F0504020202020204" pitchFamily="66" charset="0"/>
              </a:rPr>
            </a:br>
            <a:br>
              <a:rPr lang="en-US" sz="5400" dirty="0">
                <a:latin typeface="Brunei" panose="030F0504020202020204" pitchFamily="66" charset="0"/>
              </a:rPr>
            </a:br>
            <a:br>
              <a:rPr lang="en-US" sz="5400" dirty="0">
                <a:latin typeface="Brunei" panose="030F0504020202020204" pitchFamily="66" charset="0"/>
              </a:rPr>
            </a:br>
            <a:r>
              <a:rPr lang="en-US" sz="5400" dirty="0">
                <a:latin typeface="Brunei" panose="030F0504020202020204" pitchFamily="66" charset="0"/>
              </a:rPr>
              <a:t>Horizon High School </a:t>
            </a:r>
            <a:br>
              <a:rPr lang="en-US" sz="5300">
                <a:latin typeface="Brunei" panose="030F0504020202020204" pitchFamily="66" charset="0"/>
              </a:rPr>
            </a:br>
            <a:r>
              <a:rPr lang="en-US" sz="5300">
                <a:latin typeface="Brunei" panose="030F0504020202020204" pitchFamily="66" charset="0"/>
              </a:rPr>
              <a:t>2022-2023</a:t>
            </a:r>
            <a:br>
              <a:rPr lang="en-US" sz="5300" dirty="0">
                <a:latin typeface="Brunei" panose="030F0504020202020204" pitchFamily="66" charset="0"/>
              </a:rPr>
            </a:br>
            <a:r>
              <a:rPr lang="es-ES" sz="5300" dirty="0">
                <a:latin typeface="Brunei" panose="030F0504020202020204" pitchFamily="66" charset="0"/>
              </a:rPr>
              <a:t>Título I, Parte A</a:t>
            </a:r>
            <a:br>
              <a:rPr lang="es-ES" sz="5300" dirty="0">
                <a:latin typeface="Brunei" panose="030F0504020202020204" pitchFamily="66" charset="0"/>
              </a:rPr>
            </a:br>
            <a:r>
              <a:rPr lang="es-ES" sz="5300" dirty="0">
                <a:latin typeface="Brunei" panose="030F0504020202020204" pitchFamily="66" charset="0"/>
              </a:rPr>
              <a:t>reunión anual de padres</a:t>
            </a:r>
            <a:br>
              <a:rPr lang="en-US" dirty="0"/>
            </a:br>
            <a:endParaRPr lang="en-US" sz="5400" dirty="0">
              <a:latin typeface="Brunei" panose="030F05040202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23C22-2F93-4ABF-9389-101F25D0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92986"/>
            <a:ext cx="7672895" cy="99458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Brunei" panose="030F0504020202020204" pitchFamily="66" charset="0"/>
              </a:rPr>
              <a:t>Fecha</a:t>
            </a:r>
            <a:r>
              <a:rPr lang="en-US" dirty="0">
                <a:latin typeface="Brunei" panose="030F0504020202020204" pitchFamily="66" charset="0"/>
              </a:rPr>
              <a:t>: 28 de </a:t>
            </a:r>
            <a:r>
              <a:rPr lang="en-US" dirty="0" err="1">
                <a:latin typeface="Brunei" panose="030F0504020202020204" pitchFamily="66" charset="0"/>
              </a:rPr>
              <a:t>septiembre</a:t>
            </a:r>
            <a:r>
              <a:rPr lang="en-US" dirty="0">
                <a:latin typeface="Brunei" panose="030F0504020202020204" pitchFamily="66" charset="0"/>
              </a:rPr>
              <a:t> de 2022</a:t>
            </a:r>
          </a:p>
          <a:p>
            <a:pPr algn="l"/>
            <a:r>
              <a:rPr lang="en-US" dirty="0" err="1">
                <a:latin typeface="Brunei" panose="030F0504020202020204" pitchFamily="66" charset="0"/>
              </a:rPr>
              <a:t>Horario</a:t>
            </a:r>
            <a:r>
              <a:rPr lang="en-US" dirty="0">
                <a:latin typeface="Brunei" panose="030F0504020202020204" pitchFamily="66" charset="0"/>
              </a:rPr>
              <a:t>: 4:30 pm</a:t>
            </a:r>
          </a:p>
          <a:p>
            <a:pPr algn="l"/>
            <a:endParaRPr lang="en-US" dirty="0"/>
          </a:p>
        </p:txBody>
      </p:sp>
      <p:pic>
        <p:nvPicPr>
          <p:cNvPr id="1026" name="Picture 2" descr="Bienvenidos Stock Illustrations – 59 Bienvenidos Stock Illustrations,  Vectors &amp; Clipart - Dreamstime">
            <a:extLst>
              <a:ext uri="{FF2B5EF4-FFF2-40B4-BE49-F238E27FC236}">
                <a16:creationId xmlns:a16="http://schemas.microsoft.com/office/drawing/2014/main" id="{BEFC1406-0301-4935-993B-FECCE5A9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49" y="4750636"/>
            <a:ext cx="2621902" cy="19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9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140648" y="186754"/>
            <a:ext cx="10422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unei" panose="030F0504020202020204" pitchFamily="66" charset="0"/>
              </a:rPr>
              <a:t>Calendario de pruebas de 2022-2023 STAAR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27C1BA-C3A0-49FC-A252-BEDB4BEA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396" y="5508891"/>
            <a:ext cx="1800225" cy="1095375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53BE4B2-365B-4C90-963C-C765CB1A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017" y="6097256"/>
            <a:ext cx="8240379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Visite el sitio web de la Agencia de Educación de Texas (TEA) con regularidad para conocer las actualizaciones del calendario de exámenes: </a:t>
            </a:r>
            <a:r>
              <a:rPr lang="en-US" sz="1400" dirty="0">
                <a:hlinkClick r:id="rId4"/>
              </a:rPr>
              <a:t>https://tea.texas.gov/student-assessment/testing/student-assessment-overview/testing-calendars</a:t>
            </a:r>
            <a:endParaRPr kumimoji="0" lang="es-E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3AD23-4319-4161-80E5-5A9297736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73" y="863687"/>
            <a:ext cx="6186048" cy="1724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A6AB0-07B2-4124-B5AE-EEFFC32AA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073" y="2747286"/>
            <a:ext cx="6072077" cy="338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7DB19-E3BD-434D-AFFC-9A764CDCE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689" y="1601733"/>
            <a:ext cx="4076932" cy="27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930208" y="0"/>
            <a:ext cx="940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Brunei" panose="030F0504020202020204"/>
              </a:rPr>
              <a:t>¿A quién contactar con preguntas?</a:t>
            </a:r>
            <a:endParaRPr lang="en-US" sz="4400" dirty="0">
              <a:latin typeface="Brunei" panose="030F05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481726" y="548254"/>
            <a:ext cx="94081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unei" panose="030F0504020202020204" pitchFamily="66" charset="0"/>
              </a:rPr>
              <a:t>Horizon High School (915) 926-4200</a:t>
            </a:r>
          </a:p>
          <a:p>
            <a:pPr algn="ctr"/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>
                <a:latin typeface="Brunei" panose="030F0504020202020204" pitchFamily="66" charset="0"/>
              </a:rPr>
              <a:t>Director (a) de la </a:t>
            </a:r>
            <a:r>
              <a:rPr lang="en-US" sz="2400" b="1" dirty="0" err="1">
                <a:latin typeface="Brunei" panose="030F0504020202020204" pitchFamily="66" charset="0"/>
              </a:rPr>
              <a:t>escuela</a:t>
            </a:r>
            <a:r>
              <a:rPr lang="en-US" sz="2400" b="1" dirty="0">
                <a:latin typeface="Brunei" panose="030F0504020202020204" pitchFamily="66" charset="0"/>
              </a:rPr>
              <a:t>:</a:t>
            </a:r>
          </a:p>
          <a:p>
            <a:r>
              <a:rPr lang="en-US" sz="2400" dirty="0">
                <a:latin typeface="Brunei" panose="030F0504020202020204" pitchFamily="66" charset="0"/>
              </a:rPr>
              <a:t>Elena E. Acosta (915) 926-4202</a:t>
            </a:r>
          </a:p>
          <a:p>
            <a:r>
              <a:rPr lang="en-US" sz="2400" b="1" dirty="0" err="1">
                <a:latin typeface="Brunei" panose="030F0504020202020204" pitchFamily="66" charset="0"/>
              </a:rPr>
              <a:t>Subdirectores</a:t>
            </a:r>
            <a:r>
              <a:rPr lang="en-US" sz="2400" b="1" dirty="0">
                <a:latin typeface="Brunei" panose="030F0504020202020204" pitchFamily="66" charset="0"/>
              </a:rPr>
              <a:t> (as) de </a:t>
            </a:r>
            <a:r>
              <a:rPr lang="en-US" sz="2400" b="1" dirty="0" err="1">
                <a:latin typeface="Brunei" panose="030F0504020202020204" pitchFamily="66" charset="0"/>
              </a:rPr>
              <a:t>nivel</a:t>
            </a:r>
            <a:r>
              <a:rPr lang="en-US" sz="2400" b="1" dirty="0">
                <a:latin typeface="Brunei" panose="030F0504020202020204" pitchFamily="66" charset="0"/>
              </a:rPr>
              <a:t> de </a:t>
            </a:r>
            <a:r>
              <a:rPr lang="en-US" sz="2400" b="1" dirty="0" err="1">
                <a:latin typeface="Brunei" panose="030F0504020202020204" pitchFamily="66" charset="0"/>
              </a:rPr>
              <a:t>grado</a:t>
            </a:r>
            <a:r>
              <a:rPr lang="en-US" sz="2400" b="1" dirty="0">
                <a:latin typeface="Brunei" panose="030F0504020202020204" pitchFamily="66" charset="0"/>
              </a:rPr>
              <a:t>:</a:t>
            </a:r>
          </a:p>
          <a:p>
            <a:r>
              <a:rPr lang="en-US" sz="2000" dirty="0">
                <a:latin typeface="Brunei" panose="030F0504020202020204" pitchFamily="66" charset="0"/>
              </a:rPr>
              <a:t>Annette Loomis (915) 915-926-4203  (Alpha A-D)</a:t>
            </a:r>
          </a:p>
          <a:p>
            <a:r>
              <a:rPr lang="en-US" sz="2000" dirty="0">
                <a:latin typeface="Brunei" panose="030F0504020202020204" pitchFamily="66" charset="0"/>
              </a:rPr>
              <a:t>Mariaelena Mesquita (915) 926-4204 (Alpha E-L)</a:t>
            </a:r>
          </a:p>
          <a:p>
            <a:r>
              <a:rPr lang="en-US" sz="2000" dirty="0">
                <a:latin typeface="Brunei" panose="030F0504020202020204" pitchFamily="66" charset="0"/>
              </a:rPr>
              <a:t>Alejandro Navarro (915) 926-4206 (Alpha Re-Z)</a:t>
            </a:r>
          </a:p>
          <a:p>
            <a:r>
              <a:rPr lang="en-US" sz="2000" dirty="0">
                <a:latin typeface="Brunei" panose="030F0504020202020204" pitchFamily="66" charset="0"/>
              </a:rPr>
              <a:t>Andres Peña (915) 926-4205 (Alpha M-Ra)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 err="1">
                <a:latin typeface="Brunei" panose="030F0504020202020204" pitchFamily="66" charset="0"/>
              </a:rPr>
              <a:t>Secretaria</a:t>
            </a:r>
            <a:r>
              <a:rPr lang="en-US" sz="2400" b="1" dirty="0">
                <a:latin typeface="Brunei" panose="030F0504020202020204" pitchFamily="66" charset="0"/>
              </a:rPr>
              <a:t> de director (a):</a:t>
            </a:r>
          </a:p>
          <a:p>
            <a:r>
              <a:rPr lang="en-US" sz="2400" dirty="0">
                <a:latin typeface="Brunei" panose="030F0504020202020204" pitchFamily="66" charset="0"/>
              </a:rPr>
              <a:t>Gabriela Barraza (915) 926-4202</a:t>
            </a:r>
          </a:p>
          <a:p>
            <a:endParaRPr lang="en-US" sz="1000" dirty="0">
              <a:latin typeface="Brunei" panose="030F0504020202020204" pitchFamily="66" charset="0"/>
            </a:endParaRPr>
          </a:p>
          <a:p>
            <a:r>
              <a:rPr lang="en-US" sz="2400" b="1" dirty="0" err="1">
                <a:latin typeface="Brunei" panose="030F0504020202020204" pitchFamily="66" charset="0"/>
              </a:rPr>
              <a:t>Consejeros</a:t>
            </a:r>
            <a:r>
              <a:rPr lang="en-US" sz="2400" b="1" dirty="0">
                <a:latin typeface="Brunei" panose="030F0504020202020204" pitchFamily="66" charset="0"/>
              </a:rPr>
              <a:t> (as):</a:t>
            </a:r>
          </a:p>
          <a:p>
            <a:r>
              <a:rPr lang="en-US" sz="2400" dirty="0">
                <a:latin typeface="Brunei" panose="030F0504020202020204" pitchFamily="66" charset="0"/>
              </a:rPr>
              <a:t>Arturo Chavira (915) 926-4220 (Alpha A-Garcia)</a:t>
            </a:r>
          </a:p>
          <a:p>
            <a:r>
              <a:rPr lang="en-US" sz="2400" dirty="0">
                <a:latin typeface="Brunei" panose="030F0504020202020204" pitchFamily="66" charset="0"/>
              </a:rPr>
              <a:t>Christina Casillas (915) 926-4222 (Alpha Gardea-O)</a:t>
            </a:r>
          </a:p>
          <a:p>
            <a:r>
              <a:rPr lang="en-US" sz="2400" dirty="0">
                <a:latin typeface="Brunei" panose="030F0504020202020204" pitchFamily="66" charset="0"/>
              </a:rPr>
              <a:t>Johanna Sosa (915) 926-4219 (Alpha P-Z)</a:t>
            </a:r>
          </a:p>
          <a:p>
            <a:endParaRPr lang="en-US" sz="1000" dirty="0">
              <a:solidFill>
                <a:srgbClr val="FF0000"/>
              </a:solidFill>
              <a:latin typeface="Brunei" panose="030F0504020202020204" pitchFamily="66" charset="0"/>
            </a:endParaRPr>
          </a:p>
          <a:p>
            <a:r>
              <a:rPr lang="en-US" sz="2400" b="1" dirty="0" err="1">
                <a:latin typeface="Brunei" panose="030F0504020202020204" pitchFamily="66" charset="0"/>
              </a:rPr>
              <a:t>Enfermera</a:t>
            </a:r>
            <a:r>
              <a:rPr lang="en-US" sz="2400" b="1" dirty="0">
                <a:latin typeface="Brunei" panose="030F0504020202020204" pitchFamily="66" charset="0"/>
              </a:rPr>
              <a:t>:</a:t>
            </a:r>
          </a:p>
          <a:p>
            <a:r>
              <a:rPr lang="en-US" sz="2400" dirty="0">
                <a:latin typeface="Brunei" panose="030F0504020202020204" pitchFamily="66" charset="0"/>
              </a:rPr>
              <a:t>Gabriela Garcia (915) 926-4215</a:t>
            </a:r>
          </a:p>
          <a:p>
            <a:endParaRPr lang="en-US" dirty="0">
              <a:latin typeface="Brunei" panose="030F05040202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38EB4-F2E8-447B-9DFE-65AF5B0F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255" y="5531004"/>
            <a:ext cx="2445263" cy="1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pic>
        <p:nvPicPr>
          <p:cNvPr id="4" name="Picture 2" descr="Question Pregunta Sticker by Xhost Chile for iOS &amp;amp; Android | GIPHY">
            <a:extLst>
              <a:ext uri="{FF2B5EF4-FFF2-40B4-BE49-F238E27FC236}">
                <a16:creationId xmlns:a16="http://schemas.microsoft.com/office/drawing/2014/main" id="{E43C952D-5925-44EA-9974-A371F5DD3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741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0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1F8820-D7A8-4097-ADA0-6834AF2A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483" y="1088011"/>
            <a:ext cx="7303437" cy="43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EEED6-2A41-4E3D-B85B-B5F28EB55ABD}"/>
              </a:ext>
            </a:extLst>
          </p:cNvPr>
          <p:cNvSpPr txBox="1"/>
          <p:nvPr/>
        </p:nvSpPr>
        <p:spPr>
          <a:xfrm>
            <a:off x="1597378" y="1028342"/>
            <a:ext cx="97931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Somos</a:t>
            </a:r>
          </a:p>
          <a:p>
            <a:endParaRPr lang="es-ES" b="1" dirty="0"/>
          </a:p>
          <a:p>
            <a:r>
              <a:rPr lang="es-ES" b="1" dirty="0"/>
              <a:t>Comprometidos con el éxito de los estudiantes como una responsabilidad compartida entre estudiantes, padres, educadores, la mesa directiva escolar y la comunidad.</a:t>
            </a:r>
          </a:p>
          <a:p>
            <a:endParaRPr lang="en-US" b="1" dirty="0"/>
          </a:p>
          <a:p>
            <a:r>
              <a:rPr lang="es-ES" b="1" dirty="0"/>
              <a:t>Centrado en el aprendizaje garantizar para que todos los estudiantes reciban una enseñanza de calidad y una instrucción atractiva. </a:t>
            </a:r>
          </a:p>
          <a:p>
            <a:endParaRPr lang="en-US" b="1" dirty="0"/>
          </a:p>
          <a:p>
            <a:r>
              <a:rPr lang="es-ES" b="1" dirty="0"/>
              <a:t>Innovador en el uso del pensamiento global y la tecnología para capacitar a los estudiantes para que se conviertan en aprendices de por vida. </a:t>
            </a:r>
          </a:p>
          <a:p>
            <a:endParaRPr lang="en-US" b="1" dirty="0"/>
          </a:p>
          <a:p>
            <a:r>
              <a:rPr lang="es-ES" b="1" dirty="0"/>
              <a:t>Fomentar mediante la creación de un entorno educativo donde todos los estudiantes reciban apoyo social y emocional, seguros y valorados.</a:t>
            </a:r>
          </a:p>
          <a:p>
            <a:r>
              <a:rPr lang="es-ES" b="1" dirty="0"/>
              <a:t> </a:t>
            </a:r>
            <a:endParaRPr lang="en-US" b="1" dirty="0"/>
          </a:p>
          <a:p>
            <a:r>
              <a:rPr lang="es-ES" b="1" dirty="0"/>
              <a:t>Transparentes a través de la comunicación abierta, el liderazgo, la responsabilidad y</a:t>
            </a:r>
            <a:r>
              <a:rPr lang="es-ES" b="1" strike="sngStrike" dirty="0"/>
              <a:t> la </a:t>
            </a:r>
            <a:r>
              <a:rPr lang="es-ES" b="1" dirty="0"/>
              <a:t>integridad.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3F927-FBE9-452F-BB55-3A6DE2DE3CEE}"/>
              </a:ext>
            </a:extLst>
          </p:cNvPr>
          <p:cNvSpPr txBox="1"/>
          <p:nvPr/>
        </p:nvSpPr>
        <p:spPr>
          <a:xfrm>
            <a:off x="1346936" y="259030"/>
            <a:ext cx="524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VALORES FUNDAMENTALES DEL DISTRITO ESCOLAR INDEPENDIENTE DE CLINT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04BAF-1024-49C9-9969-1C2A1127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99" y="5572639"/>
            <a:ext cx="5080000" cy="8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332089" y="204108"/>
            <a:ext cx="940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Brunei" panose="030F0504020202020204"/>
              </a:rPr>
              <a:t>¿Por qué estamos aquí?</a:t>
            </a:r>
            <a:endParaRPr lang="en-US" sz="4800" dirty="0">
              <a:latin typeface="Brunei" panose="030F05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332089" y="1105287"/>
            <a:ext cx="103631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latin typeface="Brunei" panose="030F0504020202020204"/>
              </a:rPr>
              <a:t>Porque su hijo/ hija asiste a una escuela de Título 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b="1" dirty="0">
              <a:latin typeface="Brunei" panose="030F0504020202020204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latin typeface="Brunei" panose="030F0504020202020204"/>
              </a:rPr>
              <a:t>Todas las escuelas del Título I, Parte A reciben fondos federales para apoyar la mejora del rendimiento estudiantil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Brunei" panose="030F0504020202020204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latin typeface="Brunei" panose="030F0504020202020204"/>
              </a:rPr>
              <a:t>Una descripción completa de cómo se están utilizando nuestros fondos del Título I se puede encontrar en nuestro Plan de Mejora de la Escuela</a:t>
            </a:r>
            <a:endParaRPr lang="es-ES" sz="2400" b="1" strike="sngStrike" dirty="0">
              <a:latin typeface="Brunei" panose="030F0504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000" b="1" dirty="0">
              <a:latin typeface="Brunei" panose="030F0504020202020204"/>
            </a:endParaRPr>
          </a:p>
          <a:p>
            <a:r>
              <a:rPr lang="es-ES" sz="2400" b="1" dirty="0">
                <a:latin typeface="Brunei" panose="030F0504020202020204"/>
              </a:rPr>
              <a:t>Algunos ejemplos de apoyo adicional para los estudiantes:</a:t>
            </a:r>
          </a:p>
          <a:p>
            <a:endParaRPr lang="en-US" sz="1000" b="1" dirty="0">
              <a:latin typeface="Brunei" panose="030F05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Brunei" panose="030F0504020202020204"/>
              </a:rPr>
              <a:t>Tutoría</a:t>
            </a:r>
            <a:endParaRPr lang="en-US" sz="2400" b="1" dirty="0">
              <a:latin typeface="Brunei" panose="030F05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Brunei" panose="030F0504020202020204"/>
              </a:rPr>
              <a:t>Materiales como libros de trabajo</a:t>
            </a:r>
            <a:endParaRPr lang="en-US" sz="2400" b="1" dirty="0">
              <a:latin typeface="Brunei" panose="030F05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Brunei" panose="030F0504020202020204"/>
              </a:rPr>
              <a:t>Suministros para apoyar las necesidades de instrucción</a:t>
            </a:r>
            <a:endParaRPr lang="en-US" sz="2400" b="1" dirty="0">
              <a:latin typeface="Brunei" panose="030F05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Brunei" panose="030F0504020202020204"/>
              </a:rPr>
              <a:t>Tecnología de instrucción </a:t>
            </a:r>
            <a:endParaRPr lang="en-US" sz="2400" b="1" dirty="0">
              <a:latin typeface="Brunei" panose="030F05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b="1" dirty="0">
                <a:latin typeface="Brunei" panose="030F0504020202020204"/>
              </a:rPr>
              <a:t>Actividades para la participación de los padres y la familia</a:t>
            </a:r>
            <a:endParaRPr lang="en-US" sz="2400" b="1" dirty="0">
              <a:latin typeface="Brunei" panose="030F0504020202020204"/>
            </a:endParaRPr>
          </a:p>
          <a:p>
            <a:endParaRPr lang="en-US" sz="1000" dirty="0">
              <a:latin typeface="Brunei" panose="030F05040202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2D0FF-C2EE-4E20-AD3F-7F5966D5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90" y="5094513"/>
            <a:ext cx="1607882" cy="1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89304" y="261800"/>
            <a:ext cx="940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Brunei" panose="030F0504020202020204"/>
              </a:rPr>
              <a:t>Participación de los padres y la familia</a:t>
            </a:r>
            <a:endParaRPr lang="en-US" sz="3200" dirty="0">
              <a:latin typeface="Brunei" panose="030F05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391920" y="1407723"/>
            <a:ext cx="940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runei" panose="030F0504020202020204"/>
              </a:rPr>
              <a:t>Los padres y las familias son una parte importante de la comunidad escolar mientras usted ayuda a su hijo(a) en el hogar.</a:t>
            </a:r>
            <a:endParaRPr lang="es-ES" sz="2400" strike="sngStrike" dirty="0">
              <a:latin typeface="Brunei" panose="030F0504020202020204"/>
            </a:endParaRPr>
          </a:p>
          <a:p>
            <a:endParaRPr lang="en-US" sz="2400" dirty="0">
              <a:latin typeface="Brunei" panose="030F0504020202020204"/>
            </a:endParaRPr>
          </a:p>
          <a:p>
            <a:r>
              <a:rPr lang="es-ES" sz="2400" b="1" dirty="0">
                <a:latin typeface="Brunei" panose="030F0504020202020204"/>
              </a:rPr>
              <a:t> Horizon High School </a:t>
            </a:r>
            <a:r>
              <a:rPr lang="es-ES" sz="2400" dirty="0">
                <a:latin typeface="Brunei" panose="030F0504020202020204"/>
              </a:rPr>
              <a:t>tiene una:</a:t>
            </a:r>
          </a:p>
          <a:p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latin typeface="Brunei" panose="030F0504020202020204"/>
              </a:rPr>
              <a:t>Póliza de participación de los padres </a:t>
            </a:r>
            <a:r>
              <a:rPr lang="es-ES" sz="2400" dirty="0">
                <a:latin typeface="Brunei" panose="030F0504020202020204"/>
              </a:rPr>
              <a:t>y la familia que describe </a:t>
            </a:r>
            <a:r>
              <a:rPr lang="es-ES" sz="2400" b="1" u="sng" dirty="0">
                <a:latin typeface="Brunei" panose="030F0504020202020204"/>
              </a:rPr>
              <a:t>cómo </a:t>
            </a:r>
            <a:r>
              <a:rPr lang="es-ES" sz="2400" dirty="0">
                <a:latin typeface="Brunei" panose="030F0504020202020204"/>
              </a:rPr>
              <a:t>la  </a:t>
            </a:r>
            <a:r>
              <a:rPr lang="es-ES" sz="2400" b="1" dirty="0">
                <a:latin typeface="Brunei" panose="030F0504020202020204"/>
              </a:rPr>
              <a:t>escuela apoyará a los padres / familias </a:t>
            </a:r>
            <a:r>
              <a:rPr lang="es-ES" sz="2400" dirty="0">
                <a:latin typeface="Brunei" panose="030F0504020202020204"/>
              </a:rPr>
              <a:t> en el éxito académico de su hijo / hija</a:t>
            </a:r>
          </a:p>
          <a:p>
            <a:pPr lvl="1"/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latin typeface="Brunei" panose="030F0504020202020204"/>
              </a:rPr>
              <a:t>Pacto entre Escuela-Familia-Estudiante, </a:t>
            </a:r>
            <a:r>
              <a:rPr lang="es-ES" sz="2400" dirty="0">
                <a:latin typeface="Brunei" panose="030F0504020202020204"/>
              </a:rPr>
              <a:t>es un acuerdo entre la </a:t>
            </a:r>
            <a:r>
              <a:rPr lang="es-ES" sz="2400" u="sng" dirty="0">
                <a:latin typeface="Brunei" panose="030F0504020202020204"/>
              </a:rPr>
              <a:t>escuela, las familias y los estudiantes </a:t>
            </a:r>
            <a:r>
              <a:rPr lang="es-ES" sz="2400" dirty="0">
                <a:latin typeface="Brunei" panose="030F0504020202020204"/>
              </a:rPr>
              <a:t>trabajando </a:t>
            </a:r>
            <a:r>
              <a:rPr lang="es-ES" sz="2400" b="1" dirty="0">
                <a:latin typeface="Brunei" panose="030F0504020202020204"/>
              </a:rPr>
              <a:t>juntos como socios </a:t>
            </a:r>
            <a:r>
              <a:rPr lang="es-ES" sz="2400" dirty="0">
                <a:latin typeface="Brunei" panose="030F0504020202020204"/>
              </a:rPr>
              <a:t>para lograr y cumplir con los estándares estatales.</a:t>
            </a:r>
            <a:endParaRPr lang="en-US" sz="2400" dirty="0">
              <a:latin typeface="Brunei" panose="030F05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72E81-4A02-458E-823E-818E1206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436" y="185345"/>
            <a:ext cx="2486057" cy="181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1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D7A908-F62F-4922-97D8-534F75FA7C84}"/>
              </a:ext>
            </a:extLst>
          </p:cNvPr>
          <p:cNvSpPr/>
          <p:nvPr/>
        </p:nvSpPr>
        <p:spPr>
          <a:xfrm>
            <a:off x="1239519" y="1056640"/>
            <a:ext cx="10574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Brunei" panose="030F05040202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4E0E9-59FB-49C9-BCF6-E885818C88DD}"/>
              </a:ext>
            </a:extLst>
          </p:cNvPr>
          <p:cNvSpPr txBox="1"/>
          <p:nvPr/>
        </p:nvSpPr>
        <p:spPr>
          <a:xfrm>
            <a:off x="1239519" y="153659"/>
            <a:ext cx="1043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Brunei"/>
              </a:rPr>
              <a:t>Creando la capacidad para la participación</a:t>
            </a:r>
            <a:endParaRPr lang="en-US" sz="4000" dirty="0">
              <a:latin typeface="Brune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AC1B6-46B3-405F-ADB6-B49F0CD8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470" y="4003040"/>
            <a:ext cx="1388801" cy="1948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74BC3-7077-452D-BC3A-240B980A0C2E}"/>
              </a:ext>
            </a:extLst>
          </p:cNvPr>
          <p:cNvSpPr/>
          <p:nvPr/>
        </p:nvSpPr>
        <p:spPr>
          <a:xfrm>
            <a:off x="1239519" y="1056640"/>
            <a:ext cx="876808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Todas las escuelas en Clint ISD trabajarán para construir una asociación entre </a:t>
            </a:r>
            <a:r>
              <a:rPr lang="es-ES" sz="2400" b="1" i="1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la escuela y los padres / familias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 para mejorar el rendimiento académico de los estudiantes.</a:t>
            </a:r>
          </a:p>
          <a:p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r>
              <a:rPr lang="es-ES" sz="2400" b="1" dirty="0">
                <a:latin typeface="Brunei" panose="030F0504020202020204" pitchFamily="66" charset="0"/>
                <a:ea typeface="Times New Roman" panose="02020603050405020304" pitchFamily="18" charset="0"/>
              </a:rPr>
              <a:t>Horizon High School </a:t>
            </a: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proporcionara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Asistencia a los padres para comprender los estándares y evaluaciones estatales de pruebas 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Materiales y capacitación para ayudar a los padres a trabajar con sus hijos para mejorar el rendimiento académico en el hogar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Enviar i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nformación en un formato familiar para los padres  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Enviar información 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en el idioma preferido de los padres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Proveer reuniones 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de padres en persona y virtuales al igual sesiones de aprendizaje</a:t>
            </a:r>
            <a:endParaRPr lang="en-US" sz="1200" dirty="0">
              <a:latin typeface="Brunei" panose="030F0504020202020204" pitchFamily="66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Grabar</a:t>
            </a:r>
            <a:r>
              <a:rPr lang="es-ES" sz="2400" dirty="0">
                <a:solidFill>
                  <a:srgbClr val="000000"/>
                </a:solidFill>
                <a:latin typeface="Brunei" panose="030F0504020202020204" pitchFamily="66" charset="0"/>
                <a:ea typeface="Times New Roman" panose="02020603050405020304" pitchFamily="18" charset="0"/>
              </a:rPr>
              <a:t> sesiones para compartir con padres que no pueden </a:t>
            </a:r>
            <a:r>
              <a:rPr lang="es-ES" sz="2400" dirty="0">
                <a:latin typeface="Brunei" panose="030F0504020202020204" pitchFamily="66" charset="0"/>
                <a:ea typeface="Times New Roman" panose="02020603050405020304" pitchFamily="18" charset="0"/>
              </a:rPr>
              <a:t>asistir a las reuniones</a:t>
            </a:r>
            <a:endParaRPr lang="en-US" sz="1200" strike="sngStrike" dirty="0">
              <a:effectLst/>
              <a:latin typeface="Brunei" panose="030F05040202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99163" y="107466"/>
            <a:ext cx="1040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Brunei" panose="030F0504020202020204"/>
              </a:rPr>
              <a:t>El papel de los padres en el proceso de</a:t>
            </a:r>
            <a:endParaRPr lang="es-ES" sz="4400" b="1" strike="sngStrike" dirty="0">
              <a:latin typeface="Brunei" panose="030F0504020202020204"/>
            </a:endParaRPr>
          </a:p>
          <a:p>
            <a:pPr algn="ctr"/>
            <a:r>
              <a:rPr lang="es-ES" sz="4400" b="1" dirty="0">
                <a:latin typeface="Brunei" panose="030F0504020202020204"/>
              </a:rPr>
              <a:t>decisiones en la escuela</a:t>
            </a:r>
            <a:endParaRPr lang="en-US" sz="4400" dirty="0">
              <a:latin typeface="Brunei" panose="030F05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18282-C47C-4393-8421-EB0D40444BF2}"/>
              </a:ext>
            </a:extLst>
          </p:cNvPr>
          <p:cNvSpPr txBox="1"/>
          <p:nvPr/>
        </p:nvSpPr>
        <p:spPr>
          <a:xfrm>
            <a:off x="1391920" y="1660748"/>
            <a:ext cx="940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dirty="0">
                <a:latin typeface="Brunei" panose="030F0504020202020204"/>
              </a:rPr>
              <a:t>Los padres tienen derecho a participar en </a:t>
            </a:r>
            <a:r>
              <a:rPr lang="es-ES" sz="2400" u="sng" dirty="0">
                <a:latin typeface="Brunei" panose="030F0504020202020204"/>
              </a:rPr>
              <a:t>las decisiones </a:t>
            </a:r>
            <a:r>
              <a:rPr lang="es-ES" sz="2400" dirty="0">
                <a:latin typeface="Brunei" panose="030F0504020202020204"/>
              </a:rPr>
              <a:t>sobre actividades, capacitaciones y sesiones/talleres de aprendizaje, tales como:</a:t>
            </a:r>
          </a:p>
          <a:p>
            <a:pPr lvl="0"/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Sesiones de capacitación y aprendizaje para padres y familiares sobre estrategias de tarea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Materiales y capacitación para ayudar a los padres a trabajar con sus hijos en literatura o el uso de la tecnología; 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Capacitación en lectura o matemáticas u otros tipos de enriquecimiento académico</a:t>
            </a:r>
            <a:endParaRPr lang="en-US" sz="2400" dirty="0">
              <a:latin typeface="Brunei" panose="030F0504020202020204"/>
            </a:endParaRPr>
          </a:p>
        </p:txBody>
      </p:sp>
      <p:pic>
        <p:nvPicPr>
          <p:cNvPr id="3074" name="Picture 2" descr="light-bulb-clipart-gif-animation-664938-2709931 - Oakridge">
            <a:extLst>
              <a:ext uri="{FF2B5EF4-FFF2-40B4-BE49-F238E27FC236}">
                <a16:creationId xmlns:a16="http://schemas.microsoft.com/office/drawing/2014/main" id="{DF35BA6D-F91C-4959-B99F-E43718702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92" y="4663440"/>
            <a:ext cx="1722920" cy="17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48E45-AF70-49C3-9367-F5F838555682}"/>
              </a:ext>
            </a:extLst>
          </p:cNvPr>
          <p:cNvSpPr txBox="1"/>
          <p:nvPr/>
        </p:nvSpPr>
        <p:spPr>
          <a:xfrm>
            <a:off x="1388164" y="1834991"/>
            <a:ext cx="9862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runei" panose="030F0504020202020204"/>
              </a:rPr>
              <a:t>Horizon High School entiende cómo la comunicación con los padres es esencial para el éxito de los estudiantes. </a:t>
            </a:r>
          </a:p>
          <a:p>
            <a:endParaRPr lang="en-US" sz="1000" dirty="0">
              <a:latin typeface="Brunei" panose="030F0504020202020204"/>
            </a:endParaRPr>
          </a:p>
          <a:p>
            <a:r>
              <a:rPr lang="es-ES" sz="2400" dirty="0">
                <a:latin typeface="Brunei" panose="030F0504020202020204"/>
              </a:rPr>
              <a:t>Nuestra escuela se compromete a:  </a:t>
            </a:r>
            <a:endParaRPr lang="en-US" sz="24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Enviar información oportuna sobre programas y eventos</a:t>
            </a:r>
          </a:p>
          <a:p>
            <a:pPr lvl="1"/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Proporcionar informes frecuentes a los padres sobre el progreso de sus hijos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Programar reuniones con el personal de la escuela, como maestros y / o administración, a su solicitud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Asegurarnos de mantener una comunicación bidireccional regular entre el hogar y la escuela </a:t>
            </a:r>
            <a:endParaRPr lang="en-US" sz="2400" dirty="0">
              <a:latin typeface="Brunei" panose="030F0504020202020204"/>
            </a:endParaRPr>
          </a:p>
        </p:txBody>
      </p:sp>
      <p:pic>
        <p:nvPicPr>
          <p:cNvPr id="1026" name="Picture 2" descr="Communication is the key to all relationships. | Effective communication  skills, Communication skills, Effective communication">
            <a:extLst>
              <a:ext uri="{FF2B5EF4-FFF2-40B4-BE49-F238E27FC236}">
                <a16:creationId xmlns:a16="http://schemas.microsoft.com/office/drawing/2014/main" id="{3CDDCEF6-9A39-44A8-87C4-633380C7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48" y="112889"/>
            <a:ext cx="1908522" cy="12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C57A64-F81E-4039-9D3A-339810A440D5}"/>
              </a:ext>
            </a:extLst>
          </p:cNvPr>
          <p:cNvSpPr/>
          <p:nvPr/>
        </p:nvSpPr>
        <p:spPr>
          <a:xfrm>
            <a:off x="1297853" y="112889"/>
            <a:ext cx="7473613" cy="157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4800" b="1" dirty="0">
                <a:solidFill>
                  <a:srgbClr val="000000"/>
                </a:solidFill>
                <a:latin typeface="Brunei" panose="030F0504020202020204"/>
                <a:ea typeface="Calibri" panose="020F0502020204030204" pitchFamily="34" charset="0"/>
                <a:cs typeface="Times New Roman" panose="02020603050405020304" pitchFamily="18" charset="0"/>
              </a:rPr>
              <a:t>Comunicación entre </a:t>
            </a:r>
            <a:r>
              <a:rPr lang="es-ES" sz="4800" b="1" dirty="0">
                <a:latin typeface="Brunei" panose="030F0504020202020204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endParaRPr lang="en-US" sz="4800" dirty="0">
              <a:latin typeface="Brunei" panose="030F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4800" b="1" dirty="0">
                <a:solidFill>
                  <a:srgbClr val="000000"/>
                </a:solidFill>
                <a:latin typeface="Brunei" panose="030F0504020202020204"/>
                <a:ea typeface="Calibri" panose="020F0502020204030204" pitchFamily="34" charset="0"/>
                <a:cs typeface="Times New Roman" panose="02020603050405020304" pitchFamily="18" charset="0"/>
              </a:rPr>
              <a:t>Escuela y </a:t>
            </a:r>
            <a:r>
              <a:rPr lang="es-ES" sz="4800" b="1" dirty="0">
                <a:latin typeface="Brunei" panose="030F0504020202020204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4800" b="1" dirty="0">
                <a:solidFill>
                  <a:srgbClr val="000000"/>
                </a:solidFill>
                <a:latin typeface="Brunei" panose="030F0504020202020204"/>
                <a:ea typeface="Calibri" panose="020F0502020204030204" pitchFamily="34" charset="0"/>
                <a:cs typeface="Times New Roman" panose="02020603050405020304" pitchFamily="18" charset="0"/>
              </a:rPr>
              <a:t>Padres</a:t>
            </a:r>
            <a:endParaRPr lang="en-US" sz="4800" dirty="0">
              <a:effectLst/>
              <a:latin typeface="Brunei" panose="030F05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391920" y="267678"/>
            <a:ext cx="909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Brunei" panose="030F0504020202020204"/>
              </a:rPr>
              <a:t>Oportunidades para trabajar juntos</a:t>
            </a:r>
            <a:endParaRPr lang="en-US" sz="4400" dirty="0">
              <a:latin typeface="Brunei" panose="030F05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253067" y="1206830"/>
            <a:ext cx="10713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runei" panose="030F0504020202020204"/>
              </a:rPr>
              <a:t>Hay varias maneras en que los padres y las familias pueden involucrarse en la escuela</a:t>
            </a:r>
          </a:p>
          <a:p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Anual de Padres de Título I Parte A</a:t>
            </a:r>
          </a:p>
          <a:p>
            <a:pPr lvl="1"/>
            <a:endParaRPr lang="en-US" sz="1000" strike="sngStrike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Conferencias de Padres y Maestros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de informe de asistencia y monitoreo del progreso estudiantil</a:t>
            </a:r>
            <a:endParaRPr lang="es-ES" sz="2400" strike="sngStrike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de información sobre pruebas STAAR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informativas del programa académico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de Padres PBIS y desarrollo Socioemocional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de Padres de Información al nivel del distrito escolar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Junta Anual de</a:t>
            </a:r>
            <a:r>
              <a:rPr lang="es-ES" sz="2400" strike="sngStrike" dirty="0">
                <a:latin typeface="Brunei" panose="030F0504020202020204"/>
              </a:rPr>
              <a:t>l</a:t>
            </a:r>
            <a:r>
              <a:rPr lang="es-ES" sz="2400" dirty="0">
                <a:latin typeface="Brunei" panose="030F0504020202020204"/>
              </a:rPr>
              <a:t> la Evaluación del Compromiso de los </a:t>
            </a:r>
          </a:p>
          <a:p>
            <a:pPr lvl="1"/>
            <a:r>
              <a:rPr lang="es-ES" sz="2400" dirty="0">
                <a:latin typeface="Brunei" panose="030F0504020202020204"/>
              </a:rPr>
              <a:t>   Padres y la Familia</a:t>
            </a:r>
            <a:endParaRPr lang="en-US" sz="2400" dirty="0">
              <a:latin typeface="Brunei" panose="030F05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11C6A-547F-4DB0-AF06-4ADC04F9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609" y="4662342"/>
            <a:ext cx="1938994" cy="121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881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3CC6A-AE99-4888-8FE1-1BF50F2D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58676" y="2858678"/>
            <a:ext cx="6858002" cy="1140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AAE-E7DC-4BD5-81C4-C1EAD4920109}"/>
              </a:ext>
            </a:extLst>
          </p:cNvPr>
          <p:cNvSpPr txBox="1"/>
          <p:nvPr/>
        </p:nvSpPr>
        <p:spPr>
          <a:xfrm>
            <a:off x="1290320" y="180431"/>
            <a:ext cx="940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Brunei" panose="030F0504020202020204"/>
              </a:rPr>
              <a:t>Maneras de apoyar el logro estudiantil</a:t>
            </a:r>
            <a:endParaRPr lang="en-US" sz="4400" dirty="0">
              <a:latin typeface="Brunei" panose="030F05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B85D4-DE74-4758-8C90-07D51613E22A}"/>
              </a:ext>
            </a:extLst>
          </p:cNvPr>
          <p:cNvSpPr txBox="1"/>
          <p:nvPr/>
        </p:nvSpPr>
        <p:spPr>
          <a:xfrm>
            <a:off x="1290320" y="1175503"/>
            <a:ext cx="94081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runei" panose="030F0504020202020204"/>
              </a:rPr>
              <a:t>Con los padres y las familias como socios, los estudiantes tendrán éxito en la escuela.</a:t>
            </a:r>
            <a:endParaRPr lang="en-US" sz="24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Usar el portal para padres de Skyward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Manténgase</a:t>
            </a:r>
            <a:r>
              <a:rPr lang="es-MX" sz="2400" dirty="0">
                <a:latin typeface="Brunei" panose="030F0504020202020204"/>
              </a:rPr>
              <a:t> en contacto con el maestro o la maestra de su hijo(a)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Aprovecha las oportunidades de fracaso para aprender e intentarlo de nuevo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Pídale a su hijo(a) que le enseñe lo que está aprendiendo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Lea con su hijo(a) todos los días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0" dirty="0">
              <a:latin typeface="Brunei" panose="030F050402020202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ES" sz="2400" dirty="0">
                <a:latin typeface="Brunei" panose="030F0504020202020204"/>
              </a:rPr>
              <a:t>Asistir a eventos escolares y reuniones de padres</a:t>
            </a:r>
            <a:endParaRPr lang="en-US" sz="2400" dirty="0">
              <a:latin typeface="Brunei" panose="030F05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5C55F-3B4D-4151-BABA-B6A4FA9B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470" y="4118187"/>
            <a:ext cx="1990019" cy="2359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159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2F521640F9448223FD16B7A735DE" ma:contentTypeVersion="10" ma:contentTypeDescription="Create a new document." ma:contentTypeScope="" ma:versionID="c2a14688673c66e9d6c40eeb68c50bca">
  <xsd:schema xmlns:xsd="http://www.w3.org/2001/XMLSchema" xmlns:xs="http://www.w3.org/2001/XMLSchema" xmlns:p="http://schemas.microsoft.com/office/2006/metadata/properties" xmlns:ns3="c4470c2f-b728-4586-8fc8-0e3ecc68a33e" targetNamespace="http://schemas.microsoft.com/office/2006/metadata/properties" ma:root="true" ma:fieldsID="c828ba318872bd2308a3a8b3b79748d3" ns3:_="">
    <xsd:import namespace="c4470c2f-b728-4586-8fc8-0e3ecc68a3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70c2f-b728-4586-8fc8-0e3ecc68a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D28E6-E554-4FF2-874E-E268F9B3F14D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c4470c2f-b728-4586-8fc8-0e3ecc68a33e"/>
  </ds:schemaRefs>
</ds:datastoreItem>
</file>

<file path=customXml/itemProps2.xml><?xml version="1.0" encoding="utf-8"?>
<ds:datastoreItem xmlns:ds="http://schemas.openxmlformats.org/officeDocument/2006/customXml" ds:itemID="{79F0E610-5FCF-415D-95FA-DFEB6E26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4FB78-3F6D-4425-A70F-FFA428A5C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70c2f-b728-4586-8fc8-0e3ecc68a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983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Brunei</vt:lpstr>
      <vt:lpstr>Calibri</vt:lpstr>
      <vt:lpstr>Calibri Light</vt:lpstr>
      <vt:lpstr>inherit</vt:lpstr>
      <vt:lpstr>Times New Roman</vt:lpstr>
      <vt:lpstr>Wingdings</vt:lpstr>
      <vt:lpstr>Office Theme</vt:lpstr>
      <vt:lpstr>      Horizon High School  2022-2023 Título I, Parte A reunión anual de padres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Venzor</dc:creator>
  <cp:lastModifiedBy>Gabriela Barraza</cp:lastModifiedBy>
  <cp:revision>377</cp:revision>
  <dcterms:created xsi:type="dcterms:W3CDTF">2021-07-30T22:19:27Z</dcterms:created>
  <dcterms:modified xsi:type="dcterms:W3CDTF">2022-09-26T21:51:19Z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0x01010061532F521640F9448223FD16B7A735DE</vt:lpwstr>
  </property>
</Properties>
</file>