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Lora"/>
      <p:regular r:id="rId24"/>
      <p:bold r:id="rId25"/>
      <p:italic r:id="rId26"/>
      <p:boldItalic r:id="rId27"/>
    </p:embeddedFont>
    <p:embeddedFont>
      <p:font typeface="EB Garamond"/>
      <p:regular r:id="rId28"/>
      <p:bold r:id="rId29"/>
      <p:italic r:id="rId30"/>
      <p:boldItalic r:id="rId31"/>
    </p:embeddedFont>
    <p:embeddedFont>
      <p:font typeface="Oswald"/>
      <p:regular r:id="rId32"/>
      <p:bold r:id="rId33"/>
    </p:embeddedFont>
    <p:embeddedFont>
      <p:font typeface="Allura"/>
      <p:regular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Lora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ora-italic.fntdata"/><Relationship Id="rId25" Type="http://schemas.openxmlformats.org/officeDocument/2006/relationships/font" Target="fonts/Lora-bold.fntdata"/><Relationship Id="rId28" Type="http://schemas.openxmlformats.org/officeDocument/2006/relationships/font" Target="fonts/EBGaramond-regular.fntdata"/><Relationship Id="rId27" Type="http://schemas.openxmlformats.org/officeDocument/2006/relationships/font" Target="fonts/Lor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BGaramon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BGaramond-boldItalic.fntdata"/><Relationship Id="rId30" Type="http://schemas.openxmlformats.org/officeDocument/2006/relationships/font" Target="fonts/EBGaramond-italic.fntdata"/><Relationship Id="rId11" Type="http://schemas.openxmlformats.org/officeDocument/2006/relationships/slide" Target="slides/slide6.xml"/><Relationship Id="rId33" Type="http://schemas.openxmlformats.org/officeDocument/2006/relationships/font" Target="fonts/Oswald-bold.fntdata"/><Relationship Id="rId10" Type="http://schemas.openxmlformats.org/officeDocument/2006/relationships/slide" Target="slides/slide5.xml"/><Relationship Id="rId32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Allura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7867cba0b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e7867cba0b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7867cba0b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e7867cba0b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7867cba0b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e7867cba0b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7867cba0b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e7867cba0b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e7867cba0b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e7867cba0b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e7879d83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e7879d83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e7867cba0b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e7867cba0b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7867cba0b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e7867cba0b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7867cba0b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e7867cba0b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7867cba0b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e7867cba0b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7867cba0b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e7867cba0b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7867cba0b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e7867cba0b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7867cba0b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e7867cba0b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7867cba0b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e7867cba0b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7867cba0b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e7867cba0b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7867cba0b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e7867cba0b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7867cba0b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7867cba0b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96349" y="2674033"/>
            <a:ext cx="7230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cxnSp>
        <p:nvCxnSpPr>
          <p:cNvPr id="11" name="Google Shape;11;p2"/>
          <p:cNvCxnSpPr/>
          <p:nvPr/>
        </p:nvCxnSpPr>
        <p:spPr>
          <a:xfrm>
            <a:off x="-9000" y="3767359"/>
            <a:ext cx="91620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3883450"/>
            <a:ext cx="1033749" cy="120329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8599000" y="4733475"/>
            <a:ext cx="484500" cy="410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438875" y="4693325"/>
            <a:ext cx="644700" cy="4101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BLANK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ctrTitle"/>
          </p:nvPr>
        </p:nvSpPr>
        <p:spPr>
          <a:xfrm>
            <a:off x="311700" y="2349925"/>
            <a:ext cx="8520600" cy="10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700"/>
              <a:buNone/>
              <a:defRPr sz="3700">
                <a:solidFill>
                  <a:srgbClr val="BF191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80" name="Google Shape;80;p12"/>
          <p:cNvSpPr txBox="1"/>
          <p:nvPr>
            <p:ph idx="1" type="subTitle"/>
          </p:nvPr>
        </p:nvSpPr>
        <p:spPr>
          <a:xfrm>
            <a:off x="311700" y="38402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llura"/>
              <a:buNone/>
              <a:defRPr sz="2800">
                <a:solidFill>
                  <a:srgbClr val="434343"/>
                </a:solidFill>
                <a:latin typeface="Allura"/>
                <a:ea typeface="Allura"/>
                <a:cs typeface="Allura"/>
                <a:sym typeface="Allu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9pPr>
          </a:lstStyle>
          <a:p/>
        </p:txBody>
      </p:sp>
      <p:sp>
        <p:nvSpPr>
          <p:cNvPr id="81" name="Google Shape;81;p12"/>
          <p:cNvSpPr/>
          <p:nvPr/>
        </p:nvSpPr>
        <p:spPr>
          <a:xfrm>
            <a:off x="3651300" y="585675"/>
            <a:ext cx="1841400" cy="1841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8714" y="797692"/>
            <a:ext cx="1126575" cy="1311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2"/>
          <p:cNvCxnSpPr/>
          <p:nvPr/>
        </p:nvCxnSpPr>
        <p:spPr>
          <a:xfrm>
            <a:off x="2301450" y="3611675"/>
            <a:ext cx="4541100" cy="0"/>
          </a:xfrm>
          <a:prstGeom prst="straightConnector1">
            <a:avLst/>
          </a:prstGeom>
          <a:noFill/>
          <a:ln cap="flat" cmpd="sng" w="76200">
            <a:solidFill>
              <a:srgbClr val="BF191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◉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666666"/>
                </a:solidFill>
              </a:defRPr>
            </a:lvl1pPr>
            <a:lvl2pPr lvl="1" rtl="0">
              <a:buNone/>
              <a:defRPr>
                <a:solidFill>
                  <a:srgbClr val="666666"/>
                </a:solidFill>
              </a:defRPr>
            </a:lvl2pPr>
            <a:lvl3pPr lvl="2" rtl="0">
              <a:buNone/>
              <a:defRPr>
                <a:solidFill>
                  <a:srgbClr val="666666"/>
                </a:solidFill>
              </a:defRPr>
            </a:lvl3pPr>
            <a:lvl4pPr lvl="3" rtl="0">
              <a:buNone/>
              <a:defRPr>
                <a:solidFill>
                  <a:srgbClr val="666666"/>
                </a:solidFill>
              </a:defRPr>
            </a:lvl4pPr>
            <a:lvl5pPr lvl="4" rtl="0">
              <a:buNone/>
              <a:defRPr>
                <a:solidFill>
                  <a:srgbClr val="666666"/>
                </a:solidFill>
              </a:defRPr>
            </a:lvl5pPr>
            <a:lvl6pPr lvl="5" rtl="0">
              <a:buNone/>
              <a:defRPr>
                <a:solidFill>
                  <a:srgbClr val="666666"/>
                </a:solidFill>
              </a:defRPr>
            </a:lvl6pPr>
            <a:lvl7pPr lvl="6" rtl="0">
              <a:buNone/>
              <a:defRPr>
                <a:solidFill>
                  <a:srgbClr val="666666"/>
                </a:solidFill>
              </a:defRPr>
            </a:lvl7pPr>
            <a:lvl8pPr lvl="7" rtl="0">
              <a:buNone/>
              <a:defRPr>
                <a:solidFill>
                  <a:srgbClr val="666666"/>
                </a:solidFill>
              </a:defRPr>
            </a:lvl8pPr>
            <a:lvl9pPr lvl="8" rtl="0">
              <a:buNone/>
              <a:defRPr>
                <a:solidFill>
                  <a:srgbClr val="66666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8" name="Google Shape;88;p13"/>
          <p:cNvCxnSpPr/>
          <p:nvPr/>
        </p:nvCxnSpPr>
        <p:spPr>
          <a:xfrm>
            <a:off x="426552" y="1017725"/>
            <a:ext cx="1773300" cy="0"/>
          </a:xfrm>
          <a:prstGeom prst="straightConnector1">
            <a:avLst/>
          </a:prstGeom>
          <a:noFill/>
          <a:ln cap="flat" cmpd="sng" w="76200">
            <a:solidFill>
              <a:srgbClr val="BF191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" name="Google Shape;89;p13"/>
          <p:cNvSpPr txBox="1"/>
          <p:nvPr/>
        </p:nvSpPr>
        <p:spPr>
          <a:xfrm>
            <a:off x="7282086" y="4684210"/>
            <a:ext cx="162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HOKE COUNTY SCHOOLS</a:t>
            </a:r>
            <a:endParaRPr sz="1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0589" y="4624654"/>
            <a:ext cx="338126" cy="393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666666"/>
                </a:solidFill>
              </a:defRPr>
            </a:lvl1pPr>
            <a:lvl2pPr lvl="1" rtl="0">
              <a:buNone/>
              <a:defRPr>
                <a:solidFill>
                  <a:srgbClr val="666666"/>
                </a:solidFill>
              </a:defRPr>
            </a:lvl2pPr>
            <a:lvl3pPr lvl="2" rtl="0">
              <a:buNone/>
              <a:defRPr>
                <a:solidFill>
                  <a:srgbClr val="666666"/>
                </a:solidFill>
              </a:defRPr>
            </a:lvl3pPr>
            <a:lvl4pPr lvl="3" rtl="0">
              <a:buNone/>
              <a:defRPr>
                <a:solidFill>
                  <a:srgbClr val="666666"/>
                </a:solidFill>
              </a:defRPr>
            </a:lvl4pPr>
            <a:lvl5pPr lvl="4" rtl="0">
              <a:buNone/>
              <a:defRPr>
                <a:solidFill>
                  <a:srgbClr val="666666"/>
                </a:solidFill>
              </a:defRPr>
            </a:lvl5pPr>
            <a:lvl6pPr lvl="5" rtl="0">
              <a:buNone/>
              <a:defRPr>
                <a:solidFill>
                  <a:srgbClr val="666666"/>
                </a:solidFill>
              </a:defRPr>
            </a:lvl6pPr>
            <a:lvl7pPr lvl="6" rtl="0">
              <a:buNone/>
              <a:defRPr>
                <a:solidFill>
                  <a:srgbClr val="666666"/>
                </a:solidFill>
              </a:defRPr>
            </a:lvl7pPr>
            <a:lvl8pPr lvl="7" rtl="0">
              <a:buNone/>
              <a:defRPr>
                <a:solidFill>
                  <a:srgbClr val="666666"/>
                </a:solidFill>
              </a:defRPr>
            </a:lvl8pPr>
            <a:lvl9pPr lvl="8" rtl="0">
              <a:buNone/>
              <a:defRPr>
                <a:solidFill>
                  <a:srgbClr val="66666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-1387050" y="226050"/>
            <a:ext cx="4691400" cy="4691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9pPr>
          </a:lstStyle>
          <a:p/>
        </p:txBody>
      </p:sp>
      <p:cxnSp>
        <p:nvCxnSpPr>
          <p:cNvPr id="95" name="Google Shape;95;p14"/>
          <p:cNvCxnSpPr/>
          <p:nvPr/>
        </p:nvCxnSpPr>
        <p:spPr>
          <a:xfrm>
            <a:off x="3613425" y="2992650"/>
            <a:ext cx="1682400" cy="0"/>
          </a:xfrm>
          <a:prstGeom prst="straightConnector1">
            <a:avLst/>
          </a:prstGeom>
          <a:noFill/>
          <a:ln cap="flat" cmpd="sng" w="76200">
            <a:solidFill>
              <a:srgbClr val="BF191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" name="Google Shape;96;p14"/>
          <p:cNvSpPr txBox="1"/>
          <p:nvPr/>
        </p:nvSpPr>
        <p:spPr>
          <a:xfrm>
            <a:off x="7282086" y="4684210"/>
            <a:ext cx="162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HOKE COUNTY SCHOOLS</a:t>
            </a:r>
            <a:endParaRPr sz="1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0589" y="4624654"/>
            <a:ext cx="338126" cy="393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b="1" sz="1400">
                <a:solidFill>
                  <a:srgbClr val="F3F3F3"/>
                </a:solidFill>
                <a:highlight>
                  <a:srgbClr val="B02B1D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/>
        </p:txBody>
      </p:sp>
      <p:cxnSp>
        <p:nvCxnSpPr>
          <p:cNvPr id="18" name="Google Shape;18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Google Shape;19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 txBox="1"/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cxnSp>
        <p:nvCxnSpPr>
          <p:cNvPr id="21" name="Google Shape;21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" type="body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◉"/>
              <a:defRPr i="1" sz="2400"/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/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 sz="2400"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 sz="2400"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 sz="2400"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 sz="2400"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 sz="2400"/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 sz="2400"/>
            </a:lvl9pPr>
          </a:lstStyle>
          <a:p/>
        </p:txBody>
      </p:sp>
      <p:cxnSp>
        <p:nvCxnSpPr>
          <p:cNvPr id="26" name="Google Shape;26;p4"/>
          <p:cNvCxnSpPr/>
          <p:nvPr/>
        </p:nvCxnSpPr>
        <p:spPr>
          <a:xfrm>
            <a:off x="4584075" y="3676500"/>
            <a:ext cx="0" cy="148050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Google Shape;27;p4"/>
          <p:cNvSpPr/>
          <p:nvPr/>
        </p:nvSpPr>
        <p:spPr>
          <a:xfrm>
            <a:off x="4300575" y="3385400"/>
            <a:ext cx="567000" cy="5670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Google Shape;2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Google Shape;32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B02B1D"/>
              </a:buClr>
              <a:buSzPts val="2400"/>
              <a:buChar char="◉"/>
              <a:defRPr sz="24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2000"/>
              <a:buChar char="■"/>
              <a:defRPr sz="20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Char char="■"/>
              <a:defRPr sz="1800"/>
            </a:lvl9pPr>
          </a:lstStyle>
          <a:p/>
        </p:txBody>
      </p:sp>
      <p:cxnSp>
        <p:nvCxnSpPr>
          <p:cNvPr id="35" name="Google Shape;35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cxnSp>
        <p:nvCxnSpPr>
          <p:cNvPr id="42" name="Google Shape;42;p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" name="Google Shape;43;p6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6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" name="Google Shape;4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1381250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3" type="body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cxnSp>
        <p:nvCxnSpPr>
          <p:cNvPr id="52" name="Google Shape;52;p7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" name="Google Shape;53;p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" name="Google Shape;54;p7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cxnSp>
        <p:nvCxnSpPr>
          <p:cNvPr id="59" name="Google Shape;59;p8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" name="Google Shape;6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idx="1" type="body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400"/>
              <a:buNone/>
              <a:defRPr i="1" sz="1400"/>
            </a:lvl1pPr>
          </a:lstStyle>
          <a:p/>
        </p:txBody>
      </p:sp>
      <p:cxnSp>
        <p:nvCxnSpPr>
          <p:cNvPr id="66" name="Google Shape;66;p9"/>
          <p:cNvCxnSpPr/>
          <p:nvPr/>
        </p:nvCxnSpPr>
        <p:spPr>
          <a:xfrm>
            <a:off x="-6025" y="4666129"/>
            <a:ext cx="91620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Google Shape;67;p9"/>
          <p:cNvSpPr/>
          <p:nvPr/>
        </p:nvSpPr>
        <p:spPr>
          <a:xfrm>
            <a:off x="4457400" y="4551496"/>
            <a:ext cx="229200" cy="2292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713298"/>
            <a:ext cx="320823" cy="3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0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10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575601"/>
            <a:ext cx="439123" cy="5111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3F3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B02B1D"/>
              </a:buClr>
              <a:buSzPts val="2400"/>
              <a:buFont typeface="EB Garamond"/>
              <a:buChar char="◉"/>
              <a:defRPr sz="2400">
                <a:latin typeface="EB Garamond"/>
                <a:ea typeface="EB Garamond"/>
                <a:cs typeface="EB Garamond"/>
                <a:sym typeface="EB Garamond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2000"/>
              <a:buFont typeface="EB Garamond"/>
              <a:buChar char="○"/>
              <a:defRPr sz="2000">
                <a:latin typeface="EB Garamond"/>
                <a:ea typeface="EB Garamond"/>
                <a:cs typeface="EB Garamond"/>
                <a:sym typeface="EB Garamond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2000"/>
              <a:buFont typeface="EB Garamond"/>
              <a:buChar char="■"/>
              <a:defRPr sz="2000">
                <a:latin typeface="EB Garamond"/>
                <a:ea typeface="EB Garamond"/>
                <a:cs typeface="EB Garamond"/>
                <a:sym typeface="EB Garamond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Font typeface="EB Garamond"/>
              <a:buChar char="●"/>
              <a:defRPr sz="1800">
                <a:latin typeface="EB Garamond"/>
                <a:ea typeface="EB Garamond"/>
                <a:cs typeface="EB Garamond"/>
                <a:sym typeface="EB Garamond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Font typeface="EB Garamond"/>
              <a:buChar char="○"/>
              <a:defRPr sz="1800">
                <a:latin typeface="EB Garamond"/>
                <a:ea typeface="EB Garamond"/>
                <a:cs typeface="EB Garamond"/>
                <a:sym typeface="EB Garamond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Font typeface="EB Garamond"/>
              <a:buChar char="■"/>
              <a:defRPr sz="1800"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Font typeface="EB Garamond"/>
              <a:buChar char="●"/>
              <a:defRPr sz="1800"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Font typeface="EB Garamond"/>
              <a:buChar char="○"/>
              <a:defRPr sz="1800"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Font typeface="EB Garamond"/>
              <a:buChar char="■"/>
              <a:defRPr sz="1800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b="1" sz="24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2pPr>
            <a:lvl3pPr lvl="2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3pPr>
            <a:lvl4pPr lvl="3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4pPr>
            <a:lvl5pPr lvl="4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5pPr>
            <a:lvl6pPr lvl="5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6pPr>
            <a:lvl7pPr lvl="6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7pPr>
            <a:lvl8pPr lvl="7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8pPr>
            <a:lvl9pPr lvl="8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sites.google.com/hcs.k12.nc.us/title1parentinvolvementpolicy/hom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spreadsheets/d/1DZBDO2IhKw9PrWoERuYHLdA-NrgTHe-sy5m6zWOfK0U/edit?usp=sharin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ctrTitle"/>
          </p:nvPr>
        </p:nvSpPr>
        <p:spPr>
          <a:xfrm>
            <a:off x="311700" y="2823575"/>
            <a:ext cx="8520600" cy="91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Title I Annual Parent Meeting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2024-2025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3" name="Google Shape;103;p15"/>
          <p:cNvSpPr txBox="1"/>
          <p:nvPr>
            <p:ph idx="1" type="subTitle"/>
          </p:nvPr>
        </p:nvSpPr>
        <p:spPr>
          <a:xfrm>
            <a:off x="311700" y="3652175"/>
            <a:ext cx="8520600" cy="9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Sandy Grove Middle School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9/26/2024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6:00 pm</a:t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50" y="3067952"/>
            <a:ext cx="2149147" cy="2149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Parent’s Right to Know continued</a:t>
            </a:r>
            <a:endParaRPr/>
          </a:p>
        </p:txBody>
      </p:sp>
      <p:sp>
        <p:nvSpPr>
          <p:cNvPr id="158" name="Google Shape;15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Parents may also request:</a:t>
            </a:r>
            <a:endParaRPr b="1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Information on the level of achievement and academic growth of the student, if applicable and available, on each of the State academic assessments required under this part in ESSA.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Timely notice that the student has been assigned, or has been taught for four or more consecutive weeks by a teacher who does not meet applicable State certification or licensure requirements at the grade level and subject area in which the teacher has been assigned.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Parent’s Right to Know</a:t>
            </a:r>
            <a:endParaRPr/>
          </a:p>
        </p:txBody>
      </p:sp>
      <p:sp>
        <p:nvSpPr>
          <p:cNvPr id="164" name="Google Shape;164;p25"/>
          <p:cNvSpPr txBox="1"/>
          <p:nvPr>
            <p:ph idx="1" type="body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Sandy Grove Middle</a:t>
            </a:r>
            <a:r>
              <a:rPr b="1" lang="en">
                <a:solidFill>
                  <a:srgbClr val="FF0000"/>
                </a:solidFill>
              </a:rPr>
              <a:t> </a:t>
            </a:r>
            <a:r>
              <a:rPr b="1" lang="en">
                <a:solidFill>
                  <a:schemeClr val="dk1"/>
                </a:solidFill>
              </a:rPr>
              <a:t>School </a:t>
            </a:r>
            <a:r>
              <a:rPr b="1" lang="en"/>
              <a:t>will provide parents on request and in a timely manner, information regarding the professional qualifications of the student’s classroom teacher, including:</a:t>
            </a:r>
            <a:endParaRPr b="1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State qualifications and licensing criteria for the grade levels and subject areas in which the teacher provides instruction.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Teaching under emergency or provisional status through which State qualification or licensing criteria have been waived.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Teaching in the field of discipline in which the teacher is certified.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Whether the child is provided services by paraprofessional and, if so, their qualifications.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Improvement Plan (SIP)</a:t>
            </a:r>
            <a:endParaRPr/>
          </a:p>
        </p:txBody>
      </p:sp>
      <p:sp>
        <p:nvSpPr>
          <p:cNvPr id="170" name="Google Shape;17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Sandy Grove Middle</a:t>
            </a:r>
            <a:r>
              <a:rPr b="1" lang="en">
                <a:solidFill>
                  <a:srgbClr val="FF0000"/>
                </a:solidFill>
              </a:rPr>
              <a:t> </a:t>
            </a:r>
            <a:r>
              <a:rPr b="1" lang="en">
                <a:solidFill>
                  <a:schemeClr val="dk1"/>
                </a:solidFill>
              </a:rPr>
              <a:t>School </a:t>
            </a:r>
            <a:r>
              <a:rPr b="1" lang="en">
                <a:solidFill>
                  <a:schemeClr val="dk1"/>
                </a:solidFill>
              </a:rPr>
              <a:t>SIP includes:</a:t>
            </a:r>
            <a:endParaRPr b="1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>
                <a:solidFill>
                  <a:schemeClr val="dk1"/>
                </a:solidFill>
              </a:rPr>
              <a:t>A comprehensive needs assessment and summary of data 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>
                <a:solidFill>
                  <a:schemeClr val="dk1"/>
                </a:solidFill>
              </a:rPr>
              <a:t>Goals, objectives, and strategies to address the academic needs of students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>
                <a:solidFill>
                  <a:schemeClr val="dk1"/>
                </a:solidFill>
              </a:rPr>
              <a:t>Professional development needs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>
                <a:solidFill>
                  <a:schemeClr val="dk1"/>
                </a:solidFill>
              </a:rPr>
              <a:t>Coordination of resources and services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>
                <a:solidFill>
                  <a:schemeClr val="dk1"/>
                </a:solidFill>
              </a:rPr>
              <a:t>Identification of Title I Part A funds and expenditures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>
                <a:solidFill>
                  <a:schemeClr val="dk1"/>
                </a:solidFill>
              </a:rPr>
              <a:t>Strategies from the schools parents and family engagement plan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Report Card</a:t>
            </a:r>
            <a:endParaRPr/>
          </a:p>
        </p:txBody>
      </p:sp>
      <p:sp>
        <p:nvSpPr>
          <p:cNvPr id="176" name="Google Shape;17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Hoke County Schools provide parents and the community with important information about each public school.  </a:t>
            </a:r>
            <a:endParaRPr sz="2000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Demographics;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School safety and climate of learning information;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Academic data;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Graduation rates;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Class size;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Teacher and staff information;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Curriculum and instruction descriptions; and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Postsecondary preparation information</a:t>
            </a:r>
            <a:endParaRPr sz="20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2000"/>
              <a:t>*</a:t>
            </a:r>
            <a:r>
              <a:rPr i="1" lang="en" sz="2000"/>
              <a:t>The LEA and school’s report card are available on the website. </a:t>
            </a:r>
            <a:endParaRPr i="1"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and Family Engagement</a:t>
            </a:r>
            <a:endParaRPr/>
          </a:p>
        </p:txBody>
      </p:sp>
      <p:sp>
        <p:nvSpPr>
          <p:cNvPr id="182" name="Google Shape;182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Title I requires that all Title I schools and families to work together. 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we work together is listed in our: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School Level Parent and Family Engagement Plan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Parent-School Compact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Parent and Family Engagement Policy (1320/3560) </a:t>
            </a:r>
            <a:r>
              <a:rPr lang="en" u="sng">
                <a:solidFill>
                  <a:schemeClr val="hlink"/>
                </a:solidFill>
                <a:hlinkClick r:id="rId3"/>
              </a:rPr>
              <a:t>HCS PFE Policy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School Improvement Plan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Title I Plan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included in the school’s PFE Plan?</a:t>
            </a:r>
            <a:endParaRPr/>
          </a:p>
        </p:txBody>
      </p:sp>
      <p:sp>
        <p:nvSpPr>
          <p:cNvPr id="188" name="Google Shape;18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This plan addresses how the school will implement the PFE requirements of ESSA.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Components include: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◉"/>
            </a:pPr>
            <a:r>
              <a:rPr lang="en"/>
              <a:t>How can parents be involved in decision-making and activities?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◉"/>
            </a:pPr>
            <a:r>
              <a:rPr lang="en"/>
              <a:t>How information and training will be provided to parents and families?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◉"/>
            </a:pPr>
            <a:r>
              <a:rPr lang="en"/>
              <a:t>How will parent and family engagement funds be used?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◉"/>
            </a:pPr>
            <a:r>
              <a:rPr lang="en"/>
              <a:t>How will the school build capacity in parents and staff for strong parental and family engagement through “evidence-based” strategies?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and Family Engagement (cont.)</a:t>
            </a:r>
            <a:endParaRPr/>
          </a:p>
        </p:txBody>
      </p:sp>
      <p:sp>
        <p:nvSpPr>
          <p:cNvPr id="194" name="Google Shape;19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Provide parent and families of Title I students with timely manner information about Title I programs in: 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Notices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Newsletter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Website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Blackboard messages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Remind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Social Media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Student agendas/planners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School-Parent Compact</a:t>
            </a:r>
            <a:endParaRPr/>
          </a:p>
        </p:txBody>
      </p:sp>
      <p:sp>
        <p:nvSpPr>
          <p:cNvPr id="200" name="Google Shape;20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Each Title I school must have a School-Parent Compact that is written by parents and school personnel.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The compact sets out the responsibilities of the students, parents, and school staff in striving to increase student achievement.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At the elementary school level, the compact should be shared during parent-teacher conferences.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The compact is to be reviewed and signed each year by the stakeholders. 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Welcome and Introductions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Every Student Succeeds Act (ESSA) of 2015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All About Title I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Title I Funds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Parent’s Right to Know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School Improvement Plan (SIP)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Parent and Family Engagement Policy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School-Parent Compact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Comments/Feedback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“Every Student Succeeds Act (ESSA)?”</a:t>
            </a:r>
            <a:endParaRPr/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Education act signed into law in 2015.  Key parts include: </a:t>
            </a:r>
            <a:endParaRPr b="1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Accountability requirements for states and schools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Statewide education goals and a plan to reach them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Improved instructional quality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Safe and drug free schools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Communicate in a language easily understood by stakeholders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Accommodations for students with disabilities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English Learners Progress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Multi-Tiered Systems of Support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Parent and Family Engagement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Title I?</a:t>
            </a:r>
            <a:endParaRPr/>
          </a:p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Title I is the largest federal assistance program for our nation’s schools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goal of Title I is a higher quality of education for </a:t>
            </a:r>
            <a:r>
              <a:rPr lang="en" sz="2400" u="sng"/>
              <a:t>every</a:t>
            </a:r>
            <a:r>
              <a:rPr lang="en" sz="2400"/>
              <a:t> child.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program serves millions of children in elementary and s</a:t>
            </a:r>
            <a:r>
              <a:rPr lang="en" sz="2400"/>
              <a:t>econdary schools each year. </a:t>
            </a:r>
            <a:r>
              <a:rPr b="1" lang="en">
                <a:solidFill>
                  <a:schemeClr val="dk1"/>
                </a:solidFill>
              </a:rPr>
              <a:t>Sandy Grove Middle School</a:t>
            </a:r>
            <a:r>
              <a:rPr lang="en" sz="2400"/>
              <a:t> is a Title I school. 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Title I Works?</a:t>
            </a:r>
            <a:endParaRPr/>
          </a:p>
        </p:txBody>
      </p:sp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 sz="2400"/>
              <a:t>The federal government provides funding to states each year for Title I.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 sz="2400"/>
              <a:t>The North Carolina Department of Education sends the funds directly to the Local Education Agency.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 sz="2400"/>
              <a:t>The school district identifies eligible schools and provides funding based on the “rank and serve” requirements.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>
                <a:solidFill>
                  <a:schemeClr val="dk1"/>
                </a:solidFill>
              </a:rPr>
              <a:t>Sandy Grove Middle School</a:t>
            </a:r>
            <a:r>
              <a:rPr lang="en" sz="2400"/>
              <a:t> implements a Title I Schoolwide Program. 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I Schoolwide Program</a:t>
            </a:r>
            <a:endParaRPr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/>
              <a:t>What is the purpose of the program?</a:t>
            </a:r>
            <a:endParaRPr b="1" sz="2000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" sz="2000"/>
              <a:t>Improve the academic performance of low-a</a:t>
            </a:r>
            <a:r>
              <a:rPr lang="en" sz="2000"/>
              <a:t>chieving students and all other students in the school by working to improve the entire educational program.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/>
              <a:t>Who is served by the program?</a:t>
            </a:r>
            <a:endParaRPr b="1" sz="2000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" sz="2000" u="sng"/>
              <a:t>All </a:t>
            </a:r>
            <a:r>
              <a:rPr lang="en" sz="2000"/>
              <a:t>students in the school are served as funds are used to </a:t>
            </a:r>
            <a:r>
              <a:rPr i="1" lang="en" sz="2000" u="sng"/>
              <a:t>supplement</a:t>
            </a:r>
            <a:r>
              <a:rPr lang="en" sz="2000"/>
              <a:t> the entire educational program. 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supplemental support for all students</a:t>
            </a:r>
            <a:endParaRPr/>
          </a:p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Reading Coaches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Intervention Specialists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Additional teachers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Additional paraprofessionals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Additional training for school staff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Extra time for instruction (before and after school programs)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Family engagement activities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A variety of supplemental teaching methods and </a:t>
            </a:r>
            <a:r>
              <a:rPr lang="en"/>
              <a:t>instructional </a:t>
            </a:r>
            <a:r>
              <a:rPr lang="en"/>
              <a:t>materials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Technology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I Funds</a:t>
            </a:r>
            <a:endParaRPr/>
          </a:p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Sandy Grove Middle School</a:t>
            </a:r>
            <a:r>
              <a:rPr lang="en"/>
              <a:t> is provided </a:t>
            </a:r>
            <a:r>
              <a:rPr lang="en" u="sng">
                <a:solidFill>
                  <a:schemeClr val="hlink"/>
                </a:solidFill>
                <a:hlinkClick r:id="rId3"/>
              </a:rPr>
              <a:t>$186,771.31</a:t>
            </a:r>
            <a:r>
              <a:rPr lang="en"/>
              <a:t> to pay for supplemental services and programs for our students this school year: 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A</a:t>
            </a:r>
            <a:r>
              <a:rPr lang="en"/>
              <a:t>dditional</a:t>
            </a:r>
            <a:r>
              <a:rPr lang="en"/>
              <a:t> teachers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Substitute teacher pay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Workshops to improve teaching and school performance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Classroom materials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decides how funds are used?</a:t>
            </a:r>
            <a:endParaRPr/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Every school has a School Improvement Team (SIT) composed of :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Parents, teachers, paraprofessionals, school administrators, and other staff members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SIT provides input on how to use Title I funds.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Title I and School Improvement plans must be approved by the Board of Education.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CS Presentati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