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5C7CD08D-046F-4D91-BDB2-C4B061840D1B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206798-19DB-492B-912F-F581B9EAE64B}" v="1" dt="2022-07-07T13:18:27.0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80" autoAdjust="0"/>
    <p:restoredTop sz="94660"/>
  </p:normalViewPr>
  <p:slideViewPr>
    <p:cSldViewPr snapToGrid="0">
      <p:cViewPr>
        <p:scale>
          <a:sx n="67" d="100"/>
          <a:sy n="67" d="100"/>
        </p:scale>
        <p:origin x="9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lende, Matthew" userId="53054190-07ce-4f41-b4b3-1a956c45fd2e" providerId="ADAL" clId="{AF206798-19DB-492B-912F-F581B9EAE64B}"/>
    <pc:docChg chg="custSel modSld">
      <pc:chgData name="Glende, Matthew" userId="53054190-07ce-4f41-b4b3-1a956c45fd2e" providerId="ADAL" clId="{AF206798-19DB-492B-912F-F581B9EAE64B}" dt="2022-07-07T13:23:22.213" v="155" actId="1076"/>
      <pc:docMkLst>
        <pc:docMk/>
      </pc:docMkLst>
      <pc:sldChg chg="addSp delSp modSp mod">
        <pc:chgData name="Glende, Matthew" userId="53054190-07ce-4f41-b4b3-1a956c45fd2e" providerId="ADAL" clId="{AF206798-19DB-492B-912F-F581B9EAE64B}" dt="2022-07-07T13:23:22.213" v="155" actId="1076"/>
        <pc:sldMkLst>
          <pc:docMk/>
          <pc:sldMk cId="2506237165" sldId="257"/>
        </pc:sldMkLst>
        <pc:spChg chg="mod">
          <ac:chgData name="Glende, Matthew" userId="53054190-07ce-4f41-b4b3-1a956c45fd2e" providerId="ADAL" clId="{AF206798-19DB-492B-912F-F581B9EAE64B}" dt="2022-07-07T13:18:30.733" v="32" actId="14100"/>
          <ac:spMkLst>
            <pc:docMk/>
            <pc:sldMk cId="2506237165" sldId="257"/>
            <ac:spMk id="9" creationId="{CC24C44C-CD95-4FBF-951A-9FA507BDF58B}"/>
          </ac:spMkLst>
        </pc:spChg>
        <pc:spChg chg="mod">
          <ac:chgData name="Glende, Matthew" userId="53054190-07ce-4f41-b4b3-1a956c45fd2e" providerId="ADAL" clId="{AF206798-19DB-492B-912F-F581B9EAE64B}" dt="2022-07-07T13:17:56.099" v="25" actId="1076"/>
          <ac:spMkLst>
            <pc:docMk/>
            <pc:sldMk cId="2506237165" sldId="257"/>
            <ac:spMk id="10" creationId="{3A9BE19F-3A26-4E58-A789-558426D1E755}"/>
          </ac:spMkLst>
        </pc:spChg>
        <pc:spChg chg="mod">
          <ac:chgData name="Glende, Matthew" userId="53054190-07ce-4f41-b4b3-1a956c45fd2e" providerId="ADAL" clId="{AF206798-19DB-492B-912F-F581B9EAE64B}" dt="2022-07-07T13:20:37.962" v="151" actId="20577"/>
          <ac:spMkLst>
            <pc:docMk/>
            <pc:sldMk cId="2506237165" sldId="257"/>
            <ac:spMk id="11" creationId="{B3A6090A-ADF0-486C-ADBC-AC26C4720B76}"/>
          </ac:spMkLst>
        </pc:spChg>
        <pc:spChg chg="mod">
          <ac:chgData name="Glende, Matthew" userId="53054190-07ce-4f41-b4b3-1a956c45fd2e" providerId="ADAL" clId="{AF206798-19DB-492B-912F-F581B9EAE64B}" dt="2022-07-07T13:17:46.978" v="21" actId="20577"/>
          <ac:spMkLst>
            <pc:docMk/>
            <pc:sldMk cId="2506237165" sldId="257"/>
            <ac:spMk id="17" creationId="{29B7B419-BF35-4FFD-B6C0-A1A542A8C494}"/>
          </ac:spMkLst>
        </pc:spChg>
        <pc:spChg chg="mod">
          <ac:chgData name="Glende, Matthew" userId="53054190-07ce-4f41-b4b3-1a956c45fd2e" providerId="ADAL" clId="{AF206798-19DB-492B-912F-F581B9EAE64B}" dt="2022-07-07T13:18:02.558" v="26" actId="14100"/>
          <ac:spMkLst>
            <pc:docMk/>
            <pc:sldMk cId="2506237165" sldId="257"/>
            <ac:spMk id="18" creationId="{C33B1BDD-53CB-43A8-B0DB-32BA7889B4CF}"/>
          </ac:spMkLst>
        </pc:spChg>
        <pc:spChg chg="del mod">
          <ac:chgData name="Glende, Matthew" userId="53054190-07ce-4f41-b4b3-1a956c45fd2e" providerId="ADAL" clId="{AF206798-19DB-492B-912F-F581B9EAE64B}" dt="2022-07-07T13:17:02.970" v="2" actId="478"/>
          <ac:spMkLst>
            <pc:docMk/>
            <pc:sldMk cId="2506237165" sldId="257"/>
            <ac:spMk id="19" creationId="{B85EB68C-5DF2-4776-8546-CA637587E6C2}"/>
          </ac:spMkLst>
        </pc:spChg>
        <pc:spChg chg="del mod">
          <ac:chgData name="Glende, Matthew" userId="53054190-07ce-4f41-b4b3-1a956c45fd2e" providerId="ADAL" clId="{AF206798-19DB-492B-912F-F581B9EAE64B}" dt="2022-07-07T13:17:53.963" v="24" actId="478"/>
          <ac:spMkLst>
            <pc:docMk/>
            <pc:sldMk cId="2506237165" sldId="257"/>
            <ac:spMk id="20" creationId="{81A98005-5B8D-4680-965F-D84CE22754BC}"/>
          </ac:spMkLst>
        </pc:spChg>
        <pc:spChg chg="mod">
          <ac:chgData name="Glende, Matthew" userId="53054190-07ce-4f41-b4b3-1a956c45fd2e" providerId="ADAL" clId="{AF206798-19DB-492B-912F-F581B9EAE64B}" dt="2022-07-07T13:17:43.972" v="20" actId="20577"/>
          <ac:spMkLst>
            <pc:docMk/>
            <pc:sldMk cId="2506237165" sldId="257"/>
            <ac:spMk id="40" creationId="{F371CB5D-3732-4CC1-A689-DC0D99959FEB}"/>
          </ac:spMkLst>
        </pc:spChg>
        <pc:spChg chg="mod">
          <ac:chgData name="Glende, Matthew" userId="53054190-07ce-4f41-b4b3-1a956c45fd2e" providerId="ADAL" clId="{AF206798-19DB-492B-912F-F581B9EAE64B}" dt="2022-07-07T13:19:39.071" v="145" actId="20577"/>
          <ac:spMkLst>
            <pc:docMk/>
            <pc:sldMk cId="2506237165" sldId="257"/>
            <ac:spMk id="45" creationId="{48268A0B-A8BF-4853-9F56-663701DA05E0}"/>
          </ac:spMkLst>
        </pc:spChg>
        <pc:picChg chg="mod">
          <ac:chgData name="Glende, Matthew" userId="53054190-07ce-4f41-b4b3-1a956c45fd2e" providerId="ADAL" clId="{AF206798-19DB-492B-912F-F581B9EAE64B}" dt="2022-07-07T13:18:22.424" v="29" actId="14100"/>
          <ac:picMkLst>
            <pc:docMk/>
            <pc:sldMk cId="2506237165" sldId="257"/>
            <ac:picMk id="5" creationId="{D62C1C89-92A6-4843-A5F9-A5153C06E8C8}"/>
          </ac:picMkLst>
        </pc:picChg>
        <pc:picChg chg="add mod">
          <ac:chgData name="Glende, Matthew" userId="53054190-07ce-4f41-b4b3-1a956c45fd2e" providerId="ADAL" clId="{AF206798-19DB-492B-912F-F581B9EAE64B}" dt="2022-07-07T13:23:22.213" v="155" actId="1076"/>
          <ac:picMkLst>
            <pc:docMk/>
            <pc:sldMk cId="2506237165" sldId="257"/>
            <ac:picMk id="7" creationId="{C2EFA267-D7F1-D510-49EF-1DABFD025FEB}"/>
          </ac:picMkLst>
        </pc:picChg>
        <pc:picChg chg="del">
          <ac:chgData name="Glende, Matthew" userId="53054190-07ce-4f41-b4b3-1a956c45fd2e" providerId="ADAL" clId="{AF206798-19DB-492B-912F-F581B9EAE64B}" dt="2022-07-07T13:17:04.526" v="3" actId="478"/>
          <ac:picMkLst>
            <pc:docMk/>
            <pc:sldMk cId="2506237165" sldId="257"/>
            <ac:picMk id="43" creationId="{E71C21C0-3B8A-4276-AADA-B6002E990BD2}"/>
          </ac:picMkLst>
        </pc:picChg>
        <pc:picChg chg="mod">
          <ac:chgData name="Glende, Matthew" userId="53054190-07ce-4f41-b4b3-1a956c45fd2e" providerId="ADAL" clId="{AF206798-19DB-492B-912F-F581B9EAE64B}" dt="2022-07-07T13:18:27.069" v="31" actId="1076"/>
          <ac:picMkLst>
            <pc:docMk/>
            <pc:sldMk cId="2506237165" sldId="257"/>
            <ac:picMk id="1032" creationId="{23055FFF-E2DC-42FB-B755-70CC23AF1328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exar\physical%20science\beginning%20of%20the%20year\pie%20graph%20for%20ps%20grade%20set%20u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0555555555555555E-2"/>
          <c:y val="0.1850696267133275"/>
          <c:w val="0.61092497812773405"/>
          <c:h val="0.75474518810148727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Grading System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shade val="7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B3BE-4511-A6CB-B0ABC6B5F3DC}"/>
              </c:ext>
            </c:extLst>
          </c:dPt>
          <c:dPt>
            <c:idx val="1"/>
            <c:bubble3D val="0"/>
            <c:spPr>
              <a:solidFill>
                <a:schemeClr val="accent6">
                  <a:tint val="77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B3BE-4511-A6CB-B0ABC6B5F3DC}"/>
              </c:ext>
            </c:extLst>
          </c:dPt>
          <c:dPt>
            <c:idx val="2"/>
            <c:bubble3D val="0"/>
            <c:spPr>
              <a:solidFill>
                <a:schemeClr val="accent6">
                  <a:tint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B3BE-4511-A6CB-B0ABC6B5F3DC}"/>
              </c:ext>
            </c:extLst>
          </c:dPt>
          <c:dLbls>
            <c:dLbl>
              <c:idx val="0"/>
              <c:layout>
                <c:manualLayout>
                  <c:x val="-0.21981915332766003"/>
                  <c:y val="-0.13446081690553291"/>
                </c:manualLayout>
              </c:layout>
              <c:tx>
                <c:rich>
                  <a:bodyPr/>
                  <a:lstStyle/>
                  <a:p>
                    <a:fld id="{550EB319-2F77-4D6C-BD57-9E82E5D7C578}" type="CATEGORYNAME">
                      <a:rPr lang="en-US" sz="600"/>
                      <a:pPr/>
                      <a:t>[CATEGORY NAME]</a:t>
                    </a:fld>
                    <a:r>
                      <a:rPr lang="en-US" sz="600" baseline="0" dirty="0"/>
                      <a:t>
</a:t>
                    </a:r>
                    <a:fld id="{5DC27C65-4F53-494A-88D0-439C0E319BA7}" type="PERCENTAGE">
                      <a:rPr lang="en-US" sz="600" baseline="0"/>
                      <a:pPr/>
                      <a:t>[PERCENTAGE]</a:t>
                    </a:fld>
                    <a:endParaRPr lang="en-US" sz="600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3BE-4511-A6CB-B0ABC6B5F3DC}"/>
                </c:ext>
              </c:extLst>
            </c:dLbl>
            <c:dLbl>
              <c:idx val="1"/>
              <c:layout>
                <c:manualLayout>
                  <c:x val="8.2195383437116298E-2"/>
                  <c:y val="6.5377885416241621E-2"/>
                </c:manualLayout>
              </c:layout>
              <c:tx>
                <c:rich>
                  <a:bodyPr/>
                  <a:lstStyle/>
                  <a:p>
                    <a:fld id="{FBC6B466-B5F8-47A0-8DBC-C057DCD37443}" type="CATEGORYNAME">
                      <a:rPr lang="en-US" sz="600"/>
                      <a:pPr/>
                      <a:t>[CATEGORY NAME]</a:t>
                    </a:fld>
                    <a:r>
                      <a:rPr lang="en-US" sz="600" baseline="0" dirty="0"/>
                      <a:t>
</a:t>
                    </a:r>
                    <a:fld id="{124055D8-2AAC-440E-B4B8-ABD3F96AB8B0}" type="PERCENTAGE">
                      <a:rPr lang="en-US" sz="600" baseline="0"/>
                      <a:pPr/>
                      <a:t>[PERCENTAGE]</a:t>
                    </a:fld>
                    <a:endParaRPr lang="en-US" sz="600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3BE-4511-A6CB-B0ABC6B5F3DC}"/>
                </c:ext>
              </c:extLst>
            </c:dLbl>
            <c:dLbl>
              <c:idx val="2"/>
              <c:layout>
                <c:manualLayout>
                  <c:x val="-7.4284207709362764E-3"/>
                  <c:y val="0.12975966165891778"/>
                </c:manualLayout>
              </c:layout>
              <c:tx>
                <c:rich>
                  <a:bodyPr/>
                  <a:lstStyle/>
                  <a:p>
                    <a:fld id="{88A72907-75F0-4D8C-8EFE-7BD5D0EFB3C9}" type="CATEGORYNAME">
                      <a:rPr lang="en-US" sz="600"/>
                      <a:pPr/>
                      <a:t>[CATEGORY NAME]</a:t>
                    </a:fld>
                    <a:r>
                      <a:rPr lang="en-US" sz="600" baseline="0" dirty="0"/>
                      <a:t>
</a:t>
                    </a:r>
                    <a:fld id="{78AD3F3D-8539-4BEC-B0C9-8C5EBFA858AD}" type="PERCENTAGE">
                      <a:rPr lang="en-US" sz="600" baseline="0"/>
                      <a:pPr/>
                      <a:t>[PERCENTAGE]</a:t>
                    </a:fld>
                    <a:endParaRPr lang="en-US" sz="600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5="http://schemas.microsoft.com/office/drawing/2012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3BE-4511-A6CB-B0ABC6B5F3DC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Unit Exams &amp; Practicums</c:v>
                </c:pt>
                <c:pt idx="1">
                  <c:v>Homework &amp; Quizzes</c:v>
                </c:pt>
                <c:pt idx="2">
                  <c:v>Quarter Cummulative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60</c:v>
                </c:pt>
                <c:pt idx="1">
                  <c:v>35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3BE-4511-A6CB-B0ABC6B5F3DC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904F0-4464-4B43-B940-6CE53D4516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8FBAB7-C089-4C9D-9BE4-F9FEC0B70F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CA685-8BCD-4F8A-A81E-21C4D8446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0769-2E6A-4A24-990B-567FA48D4783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4DBDA-8D46-4E76-959E-B617BF819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1E96C-5B0D-453C-8398-42588DB44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6599-2AD2-4AD2-ABED-F7F1D20B1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833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9C965-C210-4E20-AB44-5D73EFEBA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2CDBAE-BF43-41C5-B14D-24E3E9663A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4ED53-558D-4EC6-981A-6572B9498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0769-2E6A-4A24-990B-567FA48D4783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40D71F-6269-4F2A-994B-F91A645D8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E0475-9DCF-4E3B-AABB-C94A40F41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6599-2AD2-4AD2-ABED-F7F1D20B1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49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E77ED9-0E4D-49ED-86EA-649085A03A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56D2BF-6C73-4CC9-BB5A-80E68D3017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C6F83-EE4B-4274-8D30-07DD34AFF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0769-2E6A-4A24-990B-567FA48D4783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B403A-6619-46A6-A9B4-4A730C525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2375F-2A0B-4068-A0A2-F5335031F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6599-2AD2-4AD2-ABED-F7F1D20B1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83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17E38-5F1F-4F26-8F3D-C1D5C6B37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9BFC6-C971-4EE1-BFAF-36540EB18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D68FFB-9F40-4B8A-889D-DAFCB471A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0769-2E6A-4A24-990B-567FA48D4783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3DB28-11F4-4A6F-890D-7852D47CF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D5A668-8A99-45AF-98D7-B6A0A64B5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6599-2AD2-4AD2-ABED-F7F1D20B1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98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B24DF-347A-42E3-883F-F7E2967DF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B89E2A-E22E-49E5-9B79-E35D1F0F6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94F33-A1EA-4B1B-B585-403465950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0769-2E6A-4A24-990B-567FA48D4783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55E14-AE26-497F-B405-C9588495A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6FBEA-B74A-49A4-92B9-A8B122851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6599-2AD2-4AD2-ABED-F7F1D20B1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22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095ED-40AB-45A4-A65E-B1E3EDE63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438E6-7A42-488F-9725-0B9B67CBE8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A76566-3416-4DD4-BEBE-F8C9FB606B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A3A4B8-56EA-437E-8D5E-AEE3AB984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0769-2E6A-4A24-990B-567FA48D4783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533F1F-1B9D-4E37-AC9C-7B43BF60F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13AB6C-1C00-4D5C-9959-B346B8FE9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6599-2AD2-4AD2-ABED-F7F1D20B1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21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3DE66-6915-47F3-8EC4-E6CD0DD06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312CAB-73AA-4F32-BB14-CF5959185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F2AA0B-9F14-4AC3-B9B1-E5BA535AE0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82CA97-6045-4A70-BA55-80A8D10133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3EB82D-04EB-4F7C-AFA4-13DB9D0E20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B580F3-CC20-4D01-8F8A-4DF4918A5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0769-2E6A-4A24-990B-567FA48D4783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0D70EA-69F8-4C31-8AEE-BABAE7D01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676A88-8AD5-4A25-8707-E9115EE06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6599-2AD2-4AD2-ABED-F7F1D20B1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53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0D009-0BD9-4D53-A30F-DA046658D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B5C3A9-BE98-4D89-B976-B5857883A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0769-2E6A-4A24-990B-567FA48D4783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B263B2-6E15-46C6-9F7D-A40AF7256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703842-A1C4-4878-8000-03EF8AE90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6599-2AD2-4AD2-ABED-F7F1D20B1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510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4D1902-0816-44DA-96F1-F25B2A840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0769-2E6A-4A24-990B-567FA48D4783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A2F2E8-B8EB-473B-99F0-9D259B07B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C41A97-F417-4B65-B17C-A4CFBCDCC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6599-2AD2-4AD2-ABED-F7F1D20B1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45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7BAD8-D450-4657-ABB1-9AA0B1DEE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D51B1-5B3B-4864-B752-F33FD4B11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7EEF2A-7500-4974-8F36-E287B63CF7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EC9AA5-E81C-4457-86D3-C7B7E08D0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0769-2E6A-4A24-990B-567FA48D4783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ED1E10-3FE4-4CF2-87A3-78244E573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2F5A08-E688-4FB0-8F3C-F91757672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6599-2AD2-4AD2-ABED-F7F1D20B1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754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8FDDD-5265-46D3-B28F-C99D275AF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6EE6C1-2A3A-44D0-9746-D9EE30653F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5F2F56-20B7-429A-8E26-6F58AD2D2D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135541-87BF-444D-A1B6-F884A08D4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0769-2E6A-4A24-990B-567FA48D4783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7E9AAD-236C-4469-B086-58628C086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2A81BF-0808-4997-88A7-39744B2B5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6599-2AD2-4AD2-ABED-F7F1D20B1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838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299FD8-BE1F-4B80-8B30-192C641B7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CCBF3-4BB5-42A7-B5DB-AB045FDDA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0C17A-F9C7-4C29-ABAC-CEB4D28FE9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F0769-2E6A-4A24-990B-567FA48D4783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88146B-B20B-47E3-B814-96767755B4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25AA3-C092-4BD0-85A7-B7C067B25A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F6599-2AD2-4AD2-ABED-F7F1D20B1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979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chart" Target="../charts/chart1.xml"/><Relationship Id="rId4" Type="http://schemas.openxmlformats.org/officeDocument/2006/relationships/hyperlink" Target="mailto:akreft@west-fargo.k12.nd.us" TargetMode="External"/><Relationship Id="rId9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1D31D09-4241-4A39-B081-A0FF9E6651FD}"/>
              </a:ext>
            </a:extLst>
          </p:cNvPr>
          <p:cNvSpPr txBox="1"/>
          <p:nvPr/>
        </p:nvSpPr>
        <p:spPr>
          <a:xfrm>
            <a:off x="-1" y="69575"/>
            <a:ext cx="7953376" cy="1721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prstTxWarp prst="textStop">
              <a:avLst/>
            </a:prstTxWarp>
            <a:spAutoFit/>
          </a:bodyPr>
          <a:lstStyle/>
          <a:p>
            <a:pPr algn="ctr"/>
            <a:r>
              <a:rPr lang="en-US" sz="3600" b="1" dirty="0">
                <a:ln w="22225">
                  <a:noFill/>
                  <a:prstDash val="solid"/>
                </a:ln>
                <a:latin typeface="Bauhaus 93" panose="04030905020B02020C02" pitchFamily="82" charset="0"/>
              </a:rPr>
              <a:t>Physical Science</a:t>
            </a:r>
          </a:p>
          <a:p>
            <a:pPr algn="ctr"/>
            <a:r>
              <a:rPr lang="en-US" sz="3200" dirty="0">
                <a:latin typeface="+mj-lt"/>
              </a:rPr>
              <a:t>“Learning how the world around you works”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3161D4-AA5B-4F50-84E7-DBBB0A812E8A}"/>
              </a:ext>
            </a:extLst>
          </p:cNvPr>
          <p:cNvSpPr txBox="1"/>
          <p:nvPr/>
        </p:nvSpPr>
        <p:spPr>
          <a:xfrm rot="318532">
            <a:off x="8311769" y="673832"/>
            <a:ext cx="3542467" cy="179502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2196803"/>
              </a:avLst>
            </a:prstTxWarp>
            <a:spAutoFit/>
          </a:bodyPr>
          <a:lstStyle/>
          <a:p>
            <a:r>
              <a:rPr lang="en-US" sz="4800" dirty="0">
                <a:latin typeface="Eras Bold ITC" panose="020B0907030504020204" pitchFamily="34" charset="0"/>
              </a:rPr>
              <a:t>Mr. Glende</a:t>
            </a:r>
            <a:endParaRPr lang="en-US" sz="4800" dirty="0">
              <a:latin typeface="Bauhaus 93" panose="04030905020B02020C02" pitchFamily="82" charset="0"/>
            </a:endParaRPr>
          </a:p>
        </p:txBody>
      </p:sp>
      <p:pic>
        <p:nvPicPr>
          <p:cNvPr id="5" name="Picture 4" descr="A pencil and paper&#10;&#10;Description automatically generated">
            <a:extLst>
              <a:ext uri="{FF2B5EF4-FFF2-40B4-BE49-F238E27FC236}">
                <a16:creationId xmlns:a16="http://schemas.microsoft.com/office/drawing/2014/main" id="{D62C1C89-92A6-4843-A5F9-A5153C06E8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529" y="4329703"/>
            <a:ext cx="1381984" cy="1002470"/>
          </a:xfrm>
          <a:prstGeom prst="rect">
            <a:avLst/>
          </a:prstGeom>
        </p:spPr>
      </p:pic>
      <p:pic>
        <p:nvPicPr>
          <p:cNvPr id="1032" name="Picture 8" descr="Image result for calculator">
            <a:extLst>
              <a:ext uri="{FF2B5EF4-FFF2-40B4-BE49-F238E27FC236}">
                <a16:creationId xmlns:a16="http://schemas.microsoft.com/office/drawing/2014/main" id="{23055FFF-E2DC-42FB-B755-70CC23AF13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99" t="5411" r="10713" b="6931"/>
          <a:stretch/>
        </p:blipFill>
        <p:spPr bwMode="auto">
          <a:xfrm rot="18093539">
            <a:off x="2052366" y="4838383"/>
            <a:ext cx="568702" cy="600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5277D9E-98A7-4A12-B7DC-CEB6F301008B}"/>
              </a:ext>
            </a:extLst>
          </p:cNvPr>
          <p:cNvSpPr/>
          <p:nvPr/>
        </p:nvSpPr>
        <p:spPr>
          <a:xfrm>
            <a:off x="0" y="1814512"/>
            <a:ext cx="3896562" cy="12978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24C44C-CD95-4FBF-951A-9FA507BDF58B}"/>
              </a:ext>
            </a:extLst>
          </p:cNvPr>
          <p:cNvSpPr txBox="1"/>
          <p:nvPr/>
        </p:nvSpPr>
        <p:spPr>
          <a:xfrm>
            <a:off x="11091" y="4302687"/>
            <a:ext cx="2479465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Eras Bold ITC" panose="020B0907030504020204" pitchFamily="34" charset="0"/>
              </a:rPr>
              <a:t>Materials</a:t>
            </a:r>
            <a:r>
              <a:rPr lang="en-US" dirty="0"/>
              <a:t>: </a:t>
            </a:r>
          </a:p>
          <a:p>
            <a:r>
              <a:rPr lang="en-US" sz="1400" dirty="0"/>
              <a:t>Bring a positive attitude,</a:t>
            </a:r>
          </a:p>
          <a:p>
            <a:r>
              <a:rPr lang="en-US" sz="1400" dirty="0"/>
              <a:t> iPad,  notebook, </a:t>
            </a:r>
          </a:p>
          <a:p>
            <a:r>
              <a:rPr lang="en-US" sz="1400" dirty="0"/>
              <a:t>writing utensil, </a:t>
            </a:r>
          </a:p>
          <a:p>
            <a:r>
              <a:rPr lang="en-US" sz="1400" dirty="0"/>
              <a:t>water bottle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9BE19F-3A26-4E58-A789-558426D1E755}"/>
              </a:ext>
            </a:extLst>
          </p:cNvPr>
          <p:cNvSpPr/>
          <p:nvPr/>
        </p:nvSpPr>
        <p:spPr>
          <a:xfrm>
            <a:off x="7626" y="4281897"/>
            <a:ext cx="3892369" cy="12518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A6090A-ADF0-486C-ADBC-AC26C4720B76}"/>
              </a:ext>
            </a:extLst>
          </p:cNvPr>
          <p:cNvSpPr txBox="1"/>
          <p:nvPr/>
        </p:nvSpPr>
        <p:spPr>
          <a:xfrm>
            <a:off x="8008377" y="1243890"/>
            <a:ext cx="40467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Office Hours:  217 J </a:t>
            </a:r>
          </a:p>
          <a:p>
            <a:pPr algn="ctr"/>
            <a:r>
              <a:rPr lang="en-US" dirty="0"/>
              <a:t>M-F 8:10-8:30 am, 3:40-4:00 pm </a:t>
            </a:r>
          </a:p>
          <a:p>
            <a:pPr algn="ctr"/>
            <a:r>
              <a:rPr lang="en-US" dirty="0">
                <a:hlinkClick r:id="rId4"/>
              </a:rPr>
              <a:t>mglende@west-fargo.k12.nd.us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578C213-7E50-42D7-BD1D-E3A8F5CFFFC0}"/>
              </a:ext>
            </a:extLst>
          </p:cNvPr>
          <p:cNvSpPr/>
          <p:nvPr/>
        </p:nvSpPr>
        <p:spPr>
          <a:xfrm>
            <a:off x="3924592" y="1829003"/>
            <a:ext cx="4010839" cy="22028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0762859-E00C-4B0E-A37E-80EDD06BD1F9}"/>
              </a:ext>
            </a:extLst>
          </p:cNvPr>
          <p:cNvSpPr/>
          <p:nvPr/>
        </p:nvSpPr>
        <p:spPr>
          <a:xfrm>
            <a:off x="8001879" y="69575"/>
            <a:ext cx="4162251" cy="24355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552E79F-00C8-4C33-946D-F4BF606099C7}"/>
              </a:ext>
            </a:extLst>
          </p:cNvPr>
          <p:cNvSpPr txBox="1"/>
          <p:nvPr/>
        </p:nvSpPr>
        <p:spPr>
          <a:xfrm>
            <a:off x="11065267" y="2830198"/>
            <a:ext cx="11137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Eras Bold ITC" panose="020B0907030504020204" pitchFamily="34" charset="0"/>
              </a:rPr>
              <a:t>WFHS </a:t>
            </a:r>
          </a:p>
          <a:p>
            <a:pPr algn="ctr"/>
            <a:r>
              <a:rPr lang="en-US" sz="1200" b="1" dirty="0">
                <a:latin typeface="Eras Bold ITC" panose="020B0907030504020204" pitchFamily="34" charset="0"/>
              </a:rPr>
              <a:t>Grading Scale</a:t>
            </a:r>
            <a:r>
              <a:rPr lang="en-US" sz="1200" dirty="0"/>
              <a:t>:</a:t>
            </a:r>
          </a:p>
          <a:p>
            <a:r>
              <a:rPr lang="en-US" sz="1200" dirty="0"/>
              <a:t>90%-100% - A</a:t>
            </a:r>
          </a:p>
          <a:p>
            <a:r>
              <a:rPr lang="en-US" sz="1200" dirty="0"/>
              <a:t>80% - 89% - B</a:t>
            </a:r>
          </a:p>
          <a:p>
            <a:r>
              <a:rPr lang="en-US" sz="1200" dirty="0"/>
              <a:t>70% - 79% - C</a:t>
            </a:r>
          </a:p>
          <a:p>
            <a:r>
              <a:rPr lang="en-US" sz="1200" dirty="0"/>
              <a:t>60% - 69% - D</a:t>
            </a:r>
          </a:p>
          <a:p>
            <a:r>
              <a:rPr lang="en-US" sz="1200" dirty="0"/>
              <a:t>Below 60% - F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747C4BE-475F-4471-8602-64D09160CAA9}"/>
              </a:ext>
            </a:extLst>
          </p:cNvPr>
          <p:cNvSpPr/>
          <p:nvPr/>
        </p:nvSpPr>
        <p:spPr>
          <a:xfrm>
            <a:off x="7981385" y="2562807"/>
            <a:ext cx="4210755" cy="21044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9B7B419-BF35-4FFD-B6C0-A1A542A8C494}"/>
              </a:ext>
            </a:extLst>
          </p:cNvPr>
          <p:cNvSpPr txBox="1"/>
          <p:nvPr/>
        </p:nvSpPr>
        <p:spPr>
          <a:xfrm>
            <a:off x="54341" y="3222010"/>
            <a:ext cx="38121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latin typeface="Eras Bold ITC" panose="020B0907030504020204" pitchFamily="34" charset="0"/>
              </a:rPr>
              <a:t>Late work</a:t>
            </a:r>
            <a:r>
              <a:rPr lang="en-US" sz="1800" dirty="0"/>
              <a:t>: </a:t>
            </a:r>
          </a:p>
          <a:p>
            <a:r>
              <a:rPr lang="en-US" sz="1400" dirty="0"/>
              <a:t>Will be accepted after the due date for 50% until the Unit Exam. After this time late work will not be accepted or graded.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33B1BDD-53CB-43A8-B0DB-32BA7889B4CF}"/>
              </a:ext>
            </a:extLst>
          </p:cNvPr>
          <p:cNvSpPr/>
          <p:nvPr/>
        </p:nvSpPr>
        <p:spPr>
          <a:xfrm>
            <a:off x="3655" y="3135094"/>
            <a:ext cx="3900312" cy="11468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AA0035B-7883-446F-8B3B-4299B9BCBE74}"/>
              </a:ext>
            </a:extLst>
          </p:cNvPr>
          <p:cNvSpPr txBox="1"/>
          <p:nvPr/>
        </p:nvSpPr>
        <p:spPr>
          <a:xfrm>
            <a:off x="6045137" y="4766045"/>
            <a:ext cx="24061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u="sng" dirty="0">
                <a:latin typeface="Eras Bold ITC" panose="020B0907030504020204" pitchFamily="34" charset="0"/>
              </a:rPr>
              <a:t>DO </a:t>
            </a:r>
          </a:p>
          <a:p>
            <a:r>
              <a:rPr lang="en-US" dirty="0"/>
              <a:t>Show up </a:t>
            </a:r>
            <a:r>
              <a:rPr lang="en-US" b="1" i="1" dirty="0"/>
              <a:t>on time</a:t>
            </a:r>
          </a:p>
          <a:p>
            <a:r>
              <a:rPr lang="en-US" dirty="0"/>
              <a:t>Be respectful &amp;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KIND</a:t>
            </a:r>
          </a:p>
          <a:p>
            <a:r>
              <a:rPr lang="en-US" dirty="0"/>
              <a:t>Participate</a:t>
            </a:r>
          </a:p>
          <a:p>
            <a:r>
              <a:rPr lang="en-US" dirty="0"/>
              <a:t>Drink water</a:t>
            </a:r>
          </a:p>
          <a:p>
            <a:r>
              <a:rPr lang="en-US" dirty="0"/>
              <a:t>Be safe</a:t>
            </a:r>
          </a:p>
          <a:p>
            <a:r>
              <a:rPr lang="en-US" dirty="0"/>
              <a:t>Clean up after yourself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C545C6E-CB94-43EC-9F6A-5263AE743C14}"/>
              </a:ext>
            </a:extLst>
          </p:cNvPr>
          <p:cNvSpPr txBox="1"/>
          <p:nvPr/>
        </p:nvSpPr>
        <p:spPr>
          <a:xfrm>
            <a:off x="8483074" y="4757099"/>
            <a:ext cx="37178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u="sng" dirty="0">
                <a:latin typeface="Eras Bold ITC" panose="020B0907030504020204" pitchFamily="34" charset="0"/>
              </a:rPr>
              <a:t>DON’T </a:t>
            </a:r>
            <a:endParaRPr lang="en-US" b="1" i="1" u="sng" dirty="0">
              <a:latin typeface="Eras Bold ITC" panose="020B0907030504020204" pitchFamily="34" charset="0"/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Don’t use your cell phone</a:t>
            </a:r>
            <a:endParaRPr lang="en-US" dirty="0"/>
          </a:p>
          <a:p>
            <a:r>
              <a:rPr lang="en-US" dirty="0"/>
              <a:t>Don’t bring food or beverages to class</a:t>
            </a:r>
          </a:p>
          <a:p>
            <a:r>
              <a:rPr lang="en-US" dirty="0"/>
              <a:t>Don’t use hall passes inappropriately</a:t>
            </a:r>
          </a:p>
          <a:p>
            <a:r>
              <a:rPr lang="en-US" dirty="0"/>
              <a:t>Don’t talk about others negatively</a:t>
            </a:r>
          </a:p>
          <a:p>
            <a:r>
              <a:rPr lang="en-US" dirty="0"/>
              <a:t>Don’t listen to music or watch videos during class – </a:t>
            </a:r>
            <a:r>
              <a:rPr lang="en-US" b="1" i="1" dirty="0"/>
              <a:t>Ear buds out</a:t>
            </a:r>
            <a:r>
              <a:rPr lang="en-US" dirty="0"/>
              <a:t>!</a:t>
            </a:r>
          </a:p>
          <a:p>
            <a:endParaRPr lang="en-US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7D1C4B95-9797-4F1F-990C-92195AA82CD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48950"/>
          <a:stretch/>
        </p:blipFill>
        <p:spPr>
          <a:xfrm>
            <a:off x="4158689" y="5038180"/>
            <a:ext cx="1599287" cy="1346112"/>
          </a:xfrm>
          <a:prstGeom prst="rect">
            <a:avLst/>
          </a:prstGeom>
        </p:spPr>
      </p:pic>
      <p:pic>
        <p:nvPicPr>
          <p:cNvPr id="1036" name="Picture 12" descr="Image result for physics">
            <a:extLst>
              <a:ext uri="{FF2B5EF4-FFF2-40B4-BE49-F238E27FC236}">
                <a16:creationId xmlns:a16="http://schemas.microsoft.com/office/drawing/2014/main" id="{83A2E554-68E6-48A2-99CC-B47E2FDACB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654" y="200650"/>
            <a:ext cx="1268567" cy="909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3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04298F9C-1529-45D1-90D6-FD49F721E63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35" y="191739"/>
            <a:ext cx="1200151" cy="909539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0B1E5216-7D8E-4E03-BE0D-6297F575082A}"/>
              </a:ext>
            </a:extLst>
          </p:cNvPr>
          <p:cNvSpPr/>
          <p:nvPr/>
        </p:nvSpPr>
        <p:spPr>
          <a:xfrm>
            <a:off x="8524875" y="4724982"/>
            <a:ext cx="3654111" cy="20634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8E5B53F-7886-40B2-9CED-E872EAE46DDA}"/>
              </a:ext>
            </a:extLst>
          </p:cNvPr>
          <p:cNvSpPr/>
          <p:nvPr/>
        </p:nvSpPr>
        <p:spPr>
          <a:xfrm>
            <a:off x="6012267" y="4724982"/>
            <a:ext cx="2438995" cy="20634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0DDDA25-066C-4DED-93B4-2992A8905864}"/>
              </a:ext>
            </a:extLst>
          </p:cNvPr>
          <p:cNvSpPr txBox="1"/>
          <p:nvPr/>
        </p:nvSpPr>
        <p:spPr>
          <a:xfrm rot="16200000">
            <a:off x="3026568" y="5065461"/>
            <a:ext cx="21414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Responsibility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DA6D19D-2704-4DF2-946C-B1A5D44196DA}"/>
              </a:ext>
            </a:extLst>
          </p:cNvPr>
          <p:cNvSpPr txBox="1"/>
          <p:nvPr/>
        </p:nvSpPr>
        <p:spPr>
          <a:xfrm rot="5400000">
            <a:off x="5045131" y="5745380"/>
            <a:ext cx="14792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Collaboration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181AA31-EAD4-4CD7-8DDB-15F36218FB8B}"/>
              </a:ext>
            </a:extLst>
          </p:cNvPr>
          <p:cNvSpPr txBox="1"/>
          <p:nvPr/>
        </p:nvSpPr>
        <p:spPr>
          <a:xfrm>
            <a:off x="4394947" y="4830938"/>
            <a:ext cx="10921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Compassion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C9E41DE-0374-4CBF-940E-F22F64498A51}"/>
              </a:ext>
            </a:extLst>
          </p:cNvPr>
          <p:cNvSpPr/>
          <p:nvPr/>
        </p:nvSpPr>
        <p:spPr>
          <a:xfrm>
            <a:off x="3974155" y="4710970"/>
            <a:ext cx="2006300" cy="20634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371CB5D-3732-4CC1-A689-DC0D99959FEB}"/>
              </a:ext>
            </a:extLst>
          </p:cNvPr>
          <p:cNvSpPr txBox="1"/>
          <p:nvPr/>
        </p:nvSpPr>
        <p:spPr>
          <a:xfrm>
            <a:off x="13014" y="1865607"/>
            <a:ext cx="3920378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Eras Bold ITC" panose="020B0907030504020204" pitchFamily="34" charset="0"/>
              </a:rPr>
              <a:t>Homework policy</a:t>
            </a:r>
            <a:r>
              <a:rPr lang="en-US" dirty="0"/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Packets will be provided for each unit. All work will be due the day after it is assigned unless otherwise indicated.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packet will be collected on test day.</a:t>
            </a:r>
          </a:p>
        </p:txBody>
      </p:sp>
      <p:pic>
        <p:nvPicPr>
          <p:cNvPr id="31" name="Picture 30" descr="A picture containing drawing&#10;&#10;Description automatically generated">
            <a:extLst>
              <a:ext uri="{FF2B5EF4-FFF2-40B4-BE49-F238E27FC236}">
                <a16:creationId xmlns:a16="http://schemas.microsoft.com/office/drawing/2014/main" id="{0AFCFD7E-4190-4627-A696-5487D6AD07A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11241156" y="4718648"/>
            <a:ext cx="702351" cy="702351"/>
          </a:xfrm>
          <a:prstGeom prst="rect">
            <a:avLst/>
          </a:prstGeom>
        </p:spPr>
      </p:pic>
      <p:pic>
        <p:nvPicPr>
          <p:cNvPr id="33" name="Picture 32" descr="A picture containing drawing&#10;&#10;Description automatically generated">
            <a:extLst>
              <a:ext uri="{FF2B5EF4-FFF2-40B4-BE49-F238E27FC236}">
                <a16:creationId xmlns:a16="http://schemas.microsoft.com/office/drawing/2014/main" id="{8DB1E12F-6763-41AC-84FD-1EC20A31A94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861" y="4737055"/>
            <a:ext cx="583096" cy="583096"/>
          </a:xfrm>
          <a:prstGeom prst="rect">
            <a:avLst/>
          </a:prstGeom>
        </p:spPr>
      </p:pic>
      <p:graphicFrame>
        <p:nvGraphicFramePr>
          <p:cNvPr id="42" name="Chart 41">
            <a:extLst>
              <a:ext uri="{FF2B5EF4-FFF2-40B4-BE49-F238E27FC236}">
                <a16:creationId xmlns:a16="http://schemas.microsoft.com/office/drawing/2014/main" id="{6BF88099-DC81-454A-B1A1-003BC5DDD7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4453978"/>
              </p:ext>
            </p:extLst>
          </p:nvPr>
        </p:nvGraphicFramePr>
        <p:xfrm>
          <a:off x="8034744" y="2584146"/>
          <a:ext cx="3030523" cy="2063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45" name="TextBox 44">
            <a:extLst>
              <a:ext uri="{FF2B5EF4-FFF2-40B4-BE49-F238E27FC236}">
                <a16:creationId xmlns:a16="http://schemas.microsoft.com/office/drawing/2014/main" id="{48268A0B-A8BF-4853-9F56-663701DA05E0}"/>
              </a:ext>
            </a:extLst>
          </p:cNvPr>
          <p:cNvSpPr txBox="1"/>
          <p:nvPr/>
        </p:nvSpPr>
        <p:spPr>
          <a:xfrm>
            <a:off x="3979594" y="1777394"/>
            <a:ext cx="392154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Eras Bold ITC" panose="020B0907030504020204" pitchFamily="34" charset="0"/>
              </a:rPr>
              <a:t>~</a:t>
            </a:r>
            <a:r>
              <a:rPr lang="en-US" b="1" dirty="0">
                <a:latin typeface="Eras Bold ITC" panose="020B0907030504020204" pitchFamily="34" charset="0"/>
              </a:rPr>
              <a:t>If you are absent: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will have </a:t>
            </a:r>
            <a:r>
              <a:rPr kumimoji="0" lang="en-US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one day plus the number of days you</a:t>
            </a:r>
            <a:r>
              <a:rPr lang="en-US" sz="1400" u="sng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kumimoji="0" lang="en-US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missed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 complete work for full credit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Lab work can be made up before/after school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If you know you will be gone (sports, vacations), get work ahead of time.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If absent for extra curricular activities work MUST be done before you leave. This includes exams.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1DEDBA4-7F1D-45FA-B266-4ACFC89A90D1}"/>
              </a:ext>
            </a:extLst>
          </p:cNvPr>
          <p:cNvSpPr/>
          <p:nvPr/>
        </p:nvSpPr>
        <p:spPr>
          <a:xfrm>
            <a:off x="3958603" y="4095887"/>
            <a:ext cx="3976828" cy="5515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Eras Bold ITC" panose="020B0907030504020204" pitchFamily="34" charset="0"/>
              </a:rPr>
              <a:t>are absent</a:t>
            </a:r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75FC59-C519-4FE7-AE34-53A87D9490A7}"/>
              </a:ext>
            </a:extLst>
          </p:cNvPr>
          <p:cNvSpPr txBox="1"/>
          <p:nvPr/>
        </p:nvSpPr>
        <p:spPr>
          <a:xfrm>
            <a:off x="3979981" y="4042211"/>
            <a:ext cx="40088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Eras Bold ITC" panose="020B0907030504020204" pitchFamily="34" charset="0"/>
              </a:rPr>
              <a:t>Hats/ hoodies are not allowed in the lab or on test day.</a:t>
            </a:r>
            <a:endParaRPr lang="en-US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2EFA267-D7F1-D510-49EF-1DABFD025FE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30112" y="5792050"/>
            <a:ext cx="3396578" cy="71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237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4784</TotalTime>
  <Words>307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Bauhaus 93</vt:lpstr>
      <vt:lpstr>Calibri</vt:lpstr>
      <vt:lpstr>Calibri Light</vt:lpstr>
      <vt:lpstr>Eras Bold ITC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Kreft, Annette</dc:creator>
  <cp:lastModifiedBy>Glende, Matthew</cp:lastModifiedBy>
  <cp:revision>43</cp:revision>
  <cp:lastPrinted>2022-07-07T13:20:18Z</cp:lastPrinted>
  <dcterms:created xsi:type="dcterms:W3CDTF">2019-08-24T16:14:25Z</dcterms:created>
  <dcterms:modified xsi:type="dcterms:W3CDTF">2022-07-07T13:23:27Z</dcterms:modified>
</cp:coreProperties>
</file>