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9" r:id="rId4"/>
    <p:sldId id="260" r:id="rId5"/>
    <p:sldId id="277" r:id="rId6"/>
    <p:sldId id="261" r:id="rId7"/>
    <p:sldId id="278" r:id="rId8"/>
    <p:sldId id="262" r:id="rId9"/>
    <p:sldId id="263" r:id="rId10"/>
    <p:sldId id="285" r:id="rId11"/>
    <p:sldId id="279" r:id="rId12"/>
    <p:sldId id="280" r:id="rId13"/>
    <p:sldId id="264" r:id="rId14"/>
    <p:sldId id="265" r:id="rId15"/>
    <p:sldId id="281" r:id="rId16"/>
    <p:sldId id="266" r:id="rId17"/>
    <p:sldId id="276" r:id="rId18"/>
    <p:sldId id="267" r:id="rId19"/>
    <p:sldId id="282" r:id="rId20"/>
    <p:sldId id="268" r:id="rId21"/>
    <p:sldId id="269" r:id="rId22"/>
    <p:sldId id="270" r:id="rId23"/>
    <p:sldId id="271" r:id="rId24"/>
    <p:sldId id="283" r:id="rId25"/>
    <p:sldId id="272" r:id="rId26"/>
    <p:sldId id="284" r:id="rId27"/>
    <p:sldId id="273" r:id="rId28"/>
    <p:sldId id="274" r:id="rId29"/>
    <p:sldId id="258" r:id="rId30"/>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57" autoAdjust="0"/>
  </p:normalViewPr>
  <p:slideViewPr>
    <p:cSldViewPr snapToGrid="0">
      <p:cViewPr varScale="1">
        <p:scale>
          <a:sx n="111" d="100"/>
          <a:sy n="111" d="100"/>
        </p:scale>
        <p:origin x="594" y="10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3.xml"/><Relationship Id="rId21" Type="http://schemas.openxmlformats.org/officeDocument/2006/relationships/slide" Target="slides/slide22.xml"/><Relationship Id="rId7" Type="http://schemas.openxmlformats.org/officeDocument/2006/relationships/slide" Target="slides/slide7.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2" Type="http://schemas.openxmlformats.org/officeDocument/2006/relationships/slide" Target="slides/slide2.xml"/><Relationship Id="rId16" Type="http://schemas.openxmlformats.org/officeDocument/2006/relationships/slide" Target="slides/slide17.xml"/><Relationship Id="rId20" Type="http://schemas.openxmlformats.org/officeDocument/2006/relationships/slide" Target="slides/slide21.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2.xml"/><Relationship Id="rId24" Type="http://schemas.openxmlformats.org/officeDocument/2006/relationships/slide" Target="slides/slide25.xml"/><Relationship Id="rId5" Type="http://schemas.openxmlformats.org/officeDocument/2006/relationships/slide" Target="slides/slide5.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10" Type="http://schemas.openxmlformats.org/officeDocument/2006/relationships/slide" Target="slides/slide11.xml"/><Relationship Id="rId19" Type="http://schemas.openxmlformats.org/officeDocument/2006/relationships/slide" Target="slides/slide2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C14DE7FF-DBEF-4712-A0AC-D57FBE56D556}" type="datetimeFigureOut">
              <a:rPr lang="en-US" smtClean="0"/>
              <a:t>11/4/2020</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316972889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4DE7FF-DBEF-4712-A0AC-D57FBE56D556}"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41574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4DE7FF-DBEF-4712-A0AC-D57FBE56D556}"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467121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4DE7FF-DBEF-4712-A0AC-D57FBE56D556}"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C923A-C782-4A77-B510-BA317C159A0A}"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72351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4DE7FF-DBEF-4712-A0AC-D57FBE56D556}"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2887768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14DE7FF-DBEF-4712-A0AC-D57FBE56D556}"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567499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14DE7FF-DBEF-4712-A0AC-D57FBE56D556}"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565558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DE7FF-DBEF-4712-A0AC-D57FBE56D556}"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531634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DE7FF-DBEF-4712-A0AC-D57FBE56D556}"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244766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DE7FF-DBEF-4712-A0AC-D57FBE56D556}"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652598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4DE7FF-DBEF-4712-A0AC-D57FBE56D556}"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203197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4DE7FF-DBEF-4712-A0AC-D57FBE56D556}"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366848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4DE7FF-DBEF-4712-A0AC-D57FBE56D556}"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3882781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4DE7FF-DBEF-4712-A0AC-D57FBE56D556}"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54883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DE7FF-DBEF-4712-A0AC-D57FBE56D556}"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350151667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4DE7FF-DBEF-4712-A0AC-D57FBE56D556}"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152216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4DE7FF-DBEF-4712-A0AC-D57FBE56D556}"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C923A-C782-4A77-B510-BA317C159A0A}" type="slidenum">
              <a:rPr lang="en-US" smtClean="0"/>
              <a:t>‹#›</a:t>
            </a:fld>
            <a:endParaRPr lang="en-US"/>
          </a:p>
        </p:txBody>
      </p:sp>
    </p:spTree>
    <p:extLst>
      <p:ext uri="{BB962C8B-B14F-4D97-AF65-F5344CB8AC3E}">
        <p14:creationId xmlns:p14="http://schemas.microsoft.com/office/powerpoint/2010/main" val="226988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14DE7FF-DBEF-4712-A0AC-D57FBE56D556}" type="datetimeFigureOut">
              <a:rPr lang="en-US" smtClean="0"/>
              <a:t>11/4/2020</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73C923A-C782-4A77-B510-BA317C159A0A}" type="slidenum">
              <a:rPr lang="en-US" smtClean="0"/>
              <a:t>‹#›</a:t>
            </a:fld>
            <a:endParaRPr lang="en-US"/>
          </a:p>
        </p:txBody>
      </p:sp>
    </p:spTree>
    <p:extLst>
      <p:ext uri="{BB962C8B-B14F-4D97-AF65-F5344CB8AC3E}">
        <p14:creationId xmlns:p14="http://schemas.microsoft.com/office/powerpoint/2010/main" val="2087061359"/>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dnoland@tharringtonsmith.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122363"/>
            <a:ext cx="8791575" cy="2083292"/>
          </a:xfrm>
        </p:spPr>
        <p:txBody>
          <a:bodyPr/>
          <a:lstStyle/>
          <a:p>
            <a:pPr algn="ctr"/>
            <a:r>
              <a:rPr lang="en-US" b="1" dirty="0"/>
              <a:t>Introduction to 2020 title ix regulations</a:t>
            </a:r>
          </a:p>
        </p:txBody>
      </p:sp>
      <p:sp>
        <p:nvSpPr>
          <p:cNvPr id="3" name="Subtitle 2"/>
          <p:cNvSpPr>
            <a:spLocks noGrp="1"/>
          </p:cNvSpPr>
          <p:nvPr>
            <p:ph type="subTitle" idx="1"/>
          </p:nvPr>
        </p:nvSpPr>
        <p:spPr>
          <a:xfrm>
            <a:off x="1876424" y="3391831"/>
            <a:ext cx="8791575" cy="2546514"/>
          </a:xfrm>
        </p:spPr>
        <p:txBody>
          <a:bodyPr>
            <a:normAutofit/>
          </a:bodyPr>
          <a:lstStyle/>
          <a:p>
            <a:pPr algn="r">
              <a:lnSpc>
                <a:spcPct val="100000"/>
              </a:lnSpc>
            </a:pPr>
            <a:r>
              <a:rPr lang="en-US" dirty="0"/>
              <a:t>David Noland</a:t>
            </a:r>
          </a:p>
          <a:p>
            <a:pPr algn="r">
              <a:lnSpc>
                <a:spcPct val="100000"/>
              </a:lnSpc>
            </a:pPr>
            <a:r>
              <a:rPr lang="en-US" dirty="0" err="1"/>
              <a:t>Tharrington</a:t>
            </a:r>
            <a:r>
              <a:rPr lang="en-US" dirty="0"/>
              <a:t> smith, </a:t>
            </a:r>
            <a:r>
              <a:rPr lang="en-US" dirty="0" err="1"/>
              <a:t>l.l.p</a:t>
            </a:r>
            <a:r>
              <a:rPr lang="en-US" dirty="0"/>
              <a:t>.</a:t>
            </a:r>
          </a:p>
          <a:p>
            <a:pPr algn="r">
              <a:lnSpc>
                <a:spcPct val="100000"/>
              </a:lnSpc>
            </a:pPr>
            <a:r>
              <a:rPr lang="en-US" dirty="0"/>
              <a:t>150 Fayetteville street, suite 1800</a:t>
            </a:r>
          </a:p>
          <a:p>
            <a:pPr algn="r">
              <a:lnSpc>
                <a:spcPct val="100000"/>
              </a:lnSpc>
            </a:pPr>
            <a:r>
              <a:rPr lang="en-US" dirty="0"/>
              <a:t>Raleigh, </a:t>
            </a:r>
            <a:r>
              <a:rPr lang="en-US" dirty="0" err="1"/>
              <a:t>n.c.</a:t>
            </a:r>
            <a:r>
              <a:rPr lang="en-US" dirty="0"/>
              <a:t>  27601</a:t>
            </a:r>
          </a:p>
          <a:p>
            <a:pPr algn="r">
              <a:lnSpc>
                <a:spcPct val="100000"/>
              </a:lnSpc>
            </a:pPr>
            <a:r>
              <a:rPr lang="en-US" dirty="0"/>
              <a:t>(919) 821-4711</a:t>
            </a:r>
          </a:p>
          <a:p>
            <a:pPr marL="457200" indent="-457200" algn="r">
              <a:lnSpc>
                <a:spcPct val="100000"/>
              </a:lnSpc>
              <a:buAutoNum type="arabicPlain" startAt="150"/>
            </a:pPr>
            <a:endParaRPr lang="en-US" dirty="0"/>
          </a:p>
          <a:p>
            <a:pPr algn="r">
              <a:lnSpc>
                <a:spcPct val="100000"/>
              </a:lnSpc>
            </a:pPr>
            <a:endParaRPr lang="en-US" dirty="0"/>
          </a:p>
          <a:p>
            <a:pPr algn="r"/>
            <a:endParaRPr lang="en-US" dirty="0"/>
          </a:p>
        </p:txBody>
      </p:sp>
    </p:spTree>
    <p:extLst>
      <p:ext uri="{BB962C8B-B14F-4D97-AF65-F5344CB8AC3E}">
        <p14:creationId xmlns:p14="http://schemas.microsoft.com/office/powerpoint/2010/main" val="600127076"/>
      </p:ext>
    </p:extLst>
  </p:cSld>
  <p:clrMapOvr>
    <a:masterClrMapping/>
  </p:clrMapOvr>
  <mc:AlternateContent xmlns:mc="http://schemas.openxmlformats.org/markup-compatibility/2006" xmlns:p14="http://schemas.microsoft.com/office/powerpoint/2010/main">
    <mc:Choice Requires="p14">
      <p:transition spd="slow" p14:dur="2000" advTm="9142"/>
    </mc:Choice>
    <mc:Fallback xmlns="">
      <p:transition spd="slow" advTm="914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C3626-D23A-446B-80E3-80BF2FBF6574}"/>
              </a:ext>
            </a:extLst>
          </p:cNvPr>
          <p:cNvSpPr>
            <a:spLocks noGrp="1"/>
          </p:cNvSpPr>
          <p:nvPr>
            <p:ph type="title"/>
          </p:nvPr>
        </p:nvSpPr>
        <p:spPr/>
        <p:txBody>
          <a:bodyPr/>
          <a:lstStyle/>
          <a:p>
            <a:r>
              <a:rPr lang="en-US" b="1" dirty="0"/>
              <a:t>Intersection with other school policies</a:t>
            </a:r>
          </a:p>
        </p:txBody>
      </p:sp>
      <p:sp>
        <p:nvSpPr>
          <p:cNvPr id="3" name="Content Placeholder 2">
            <a:extLst>
              <a:ext uri="{FF2B5EF4-FFF2-40B4-BE49-F238E27FC236}">
                <a16:creationId xmlns:a16="http://schemas.microsoft.com/office/drawing/2014/main" id="{92BE213E-64A7-4ED0-A5FD-6F5AD69BA6C6}"/>
              </a:ext>
            </a:extLst>
          </p:cNvPr>
          <p:cNvSpPr>
            <a:spLocks noGrp="1"/>
          </p:cNvSpPr>
          <p:nvPr>
            <p:ph idx="1"/>
          </p:nvPr>
        </p:nvSpPr>
        <p:spPr/>
        <p:txBody>
          <a:bodyPr>
            <a:normAutofit/>
          </a:bodyPr>
          <a:lstStyle/>
          <a:p>
            <a:r>
              <a:rPr lang="en-US" dirty="0"/>
              <a:t>Defined procedures apply </a:t>
            </a:r>
            <a:r>
              <a:rPr lang="en-US" b="1" u="sng" dirty="0"/>
              <a:t>only</a:t>
            </a:r>
            <a:r>
              <a:rPr lang="en-US" dirty="0"/>
              <a:t> to investigation and adjudication of alleged sexual harassment under Title IX.  </a:t>
            </a:r>
          </a:p>
          <a:p>
            <a:r>
              <a:rPr lang="en-US" dirty="0"/>
              <a:t>Schools may continue to take disciplinary action against students/employees outside of defined procedures if their conduct violates other board policy or Code of Student Conduct.</a:t>
            </a:r>
          </a:p>
          <a:p>
            <a:r>
              <a:rPr lang="en-US" dirty="0"/>
              <a:t>Important to be clear about alleged violations and procedure.</a:t>
            </a:r>
          </a:p>
          <a:p>
            <a:endParaRPr lang="en-US" dirty="0"/>
          </a:p>
        </p:txBody>
      </p:sp>
    </p:spTree>
    <p:extLst>
      <p:ext uri="{BB962C8B-B14F-4D97-AF65-F5344CB8AC3E}">
        <p14:creationId xmlns:p14="http://schemas.microsoft.com/office/powerpoint/2010/main" val="57374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F89F-C98A-48FD-8691-1DB69B8C9E0A}"/>
              </a:ext>
            </a:extLst>
          </p:cNvPr>
          <p:cNvSpPr>
            <a:spLocks noGrp="1"/>
          </p:cNvSpPr>
          <p:nvPr>
            <p:ph type="title"/>
          </p:nvPr>
        </p:nvSpPr>
        <p:spPr/>
        <p:txBody>
          <a:bodyPr/>
          <a:lstStyle/>
          <a:p>
            <a:pPr algn="ctr"/>
            <a:r>
              <a:rPr lang="en-US" b="1" dirty="0"/>
              <a:t>Initial response</a:t>
            </a:r>
          </a:p>
        </p:txBody>
      </p:sp>
      <p:sp>
        <p:nvSpPr>
          <p:cNvPr id="3" name="Content Placeholder 2">
            <a:extLst>
              <a:ext uri="{FF2B5EF4-FFF2-40B4-BE49-F238E27FC236}">
                <a16:creationId xmlns:a16="http://schemas.microsoft.com/office/drawing/2014/main" id="{1A61B9B4-5C70-4F52-BD24-D349F19BD83C}"/>
              </a:ext>
            </a:extLst>
          </p:cNvPr>
          <p:cNvSpPr>
            <a:spLocks noGrp="1"/>
          </p:cNvSpPr>
          <p:nvPr>
            <p:ph idx="1"/>
          </p:nvPr>
        </p:nvSpPr>
        <p:spPr/>
        <p:txBody>
          <a:bodyPr>
            <a:normAutofit fontScale="85000" lnSpcReduction="10000"/>
          </a:bodyPr>
          <a:lstStyle/>
          <a:p>
            <a:r>
              <a:rPr lang="en-US" dirty="0"/>
              <a:t>Title IX Coordinator must contact the complainant upon receipt of a report or a Formal Complaint.</a:t>
            </a:r>
          </a:p>
          <a:p>
            <a:pPr lvl="1"/>
            <a:r>
              <a:rPr lang="en-US" dirty="0"/>
              <a:t>Discuss availability of supportive measures</a:t>
            </a:r>
          </a:p>
          <a:p>
            <a:pPr lvl="1"/>
            <a:r>
              <a:rPr lang="en-US" dirty="0"/>
              <a:t>Consider Complainant’s wishes with respect to supportive measures</a:t>
            </a:r>
          </a:p>
          <a:p>
            <a:pPr lvl="1"/>
            <a:r>
              <a:rPr lang="en-US" dirty="0"/>
              <a:t>Inform the Complainant of the availability of supportive measures</a:t>
            </a:r>
          </a:p>
          <a:p>
            <a:pPr lvl="1"/>
            <a:r>
              <a:rPr lang="en-US" dirty="0"/>
              <a:t>Explain the process for filing a Formal Complaint</a:t>
            </a:r>
          </a:p>
          <a:p>
            <a:r>
              <a:rPr lang="en-US" dirty="0"/>
              <a:t>Must treat parties equitably, including with respect to provision of supportive measures.</a:t>
            </a:r>
          </a:p>
          <a:p>
            <a:r>
              <a:rPr lang="en-US" dirty="0"/>
              <a:t>Must follow grievance process before imposing discipline or sanction on respondent based on sexual harassment. </a:t>
            </a:r>
          </a:p>
        </p:txBody>
      </p:sp>
    </p:spTree>
    <p:custDataLst>
      <p:tags r:id="rId1"/>
    </p:custDataLst>
    <p:extLst>
      <p:ext uri="{BB962C8B-B14F-4D97-AF65-F5344CB8AC3E}">
        <p14:creationId xmlns:p14="http://schemas.microsoft.com/office/powerpoint/2010/main" val="385093456"/>
      </p:ext>
    </p:extLst>
  </p:cSld>
  <p:clrMapOvr>
    <a:masterClrMapping/>
  </p:clrMapOvr>
  <mc:AlternateContent xmlns:mc="http://schemas.openxmlformats.org/markup-compatibility/2006" xmlns:p14="http://schemas.microsoft.com/office/powerpoint/2010/main">
    <mc:Choice Requires="p14">
      <p:transition spd="slow" p14:dur="2000" advTm="16765"/>
    </mc:Choice>
    <mc:Fallback xmlns="">
      <p:transition spd="slow" advTm="167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F17B2-AD64-4333-BEA2-15310425EA3F}"/>
              </a:ext>
            </a:extLst>
          </p:cNvPr>
          <p:cNvSpPr>
            <a:spLocks noGrp="1"/>
          </p:cNvSpPr>
          <p:nvPr>
            <p:ph type="title"/>
          </p:nvPr>
        </p:nvSpPr>
        <p:spPr/>
        <p:txBody>
          <a:bodyPr/>
          <a:lstStyle/>
          <a:p>
            <a:pPr algn="ctr"/>
            <a:r>
              <a:rPr lang="en-US" b="1" dirty="0"/>
              <a:t>Supportive Measures</a:t>
            </a:r>
          </a:p>
        </p:txBody>
      </p:sp>
      <p:sp>
        <p:nvSpPr>
          <p:cNvPr id="3" name="Content Placeholder 2">
            <a:extLst>
              <a:ext uri="{FF2B5EF4-FFF2-40B4-BE49-F238E27FC236}">
                <a16:creationId xmlns:a16="http://schemas.microsoft.com/office/drawing/2014/main" id="{3BEBE892-E4EC-428C-9682-0ABAE4301CCD}"/>
              </a:ext>
            </a:extLst>
          </p:cNvPr>
          <p:cNvSpPr>
            <a:spLocks noGrp="1"/>
          </p:cNvSpPr>
          <p:nvPr>
            <p:ph idx="1"/>
          </p:nvPr>
        </p:nvSpPr>
        <p:spPr/>
        <p:txBody>
          <a:bodyPr>
            <a:normAutofit fontScale="70000" lnSpcReduction="20000"/>
          </a:bodyPr>
          <a:lstStyle/>
          <a:p>
            <a:r>
              <a:rPr lang="en-US" dirty="0"/>
              <a:t>Non-disciplinary, non-punitive, individualized services offered as appropriate, as reasonably available, and without fee or charge to the complainant or the respondent.</a:t>
            </a:r>
          </a:p>
          <a:p>
            <a:r>
              <a:rPr lang="en-US" dirty="0"/>
              <a:t>Before or after filing of a formal complaint, or if no formal complaint is filed.</a:t>
            </a:r>
          </a:p>
          <a:p>
            <a:r>
              <a:rPr lang="en-US" dirty="0"/>
              <a:t>Designed to restore or preserve equal access to the recipient’s education program or activity without unreasonably burdening the other party.</a:t>
            </a:r>
          </a:p>
          <a:p>
            <a:r>
              <a:rPr lang="en-US" dirty="0"/>
              <a:t>Examples:</a:t>
            </a:r>
          </a:p>
          <a:p>
            <a:pPr lvl="1"/>
            <a:r>
              <a:rPr lang="en-US" dirty="0"/>
              <a:t>Counseling</a:t>
            </a:r>
          </a:p>
          <a:p>
            <a:pPr lvl="1"/>
            <a:r>
              <a:rPr lang="en-US" dirty="0"/>
              <a:t>Course modifications</a:t>
            </a:r>
          </a:p>
          <a:p>
            <a:pPr lvl="1"/>
            <a:r>
              <a:rPr lang="en-US" dirty="0"/>
              <a:t>Schedule changes</a:t>
            </a:r>
          </a:p>
          <a:p>
            <a:pPr lvl="1"/>
            <a:r>
              <a:rPr lang="en-US" dirty="0"/>
              <a:t>Increased monitoring or supervision</a:t>
            </a:r>
          </a:p>
          <a:p>
            <a:r>
              <a:rPr lang="en-US" b="1" u="sng" dirty="0"/>
              <a:t>Cannot</a:t>
            </a:r>
            <a:r>
              <a:rPr lang="en-US" dirty="0"/>
              <a:t> be punitive or disciplinary.</a:t>
            </a:r>
            <a:endParaRPr lang="en-US" b="1" dirty="0"/>
          </a:p>
        </p:txBody>
      </p:sp>
    </p:spTree>
    <p:custDataLst>
      <p:tags r:id="rId1"/>
    </p:custDataLst>
    <p:extLst>
      <p:ext uri="{BB962C8B-B14F-4D97-AF65-F5344CB8AC3E}">
        <p14:creationId xmlns:p14="http://schemas.microsoft.com/office/powerpoint/2010/main" val="1157985823"/>
      </p:ext>
    </p:extLst>
  </p:cSld>
  <p:clrMapOvr>
    <a:masterClrMapping/>
  </p:clrMapOvr>
  <mc:AlternateContent xmlns:mc="http://schemas.openxmlformats.org/markup-compatibility/2006" xmlns:p14="http://schemas.microsoft.com/office/powerpoint/2010/main">
    <mc:Choice Requires="p14">
      <p:transition spd="slow" p14:dur="2000" advTm="2958"/>
    </mc:Choice>
    <mc:Fallback xmlns="">
      <p:transition spd="slow" advTm="29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EA6A8-6F0C-448A-8F2B-FFC5CAB3CAF8}"/>
              </a:ext>
            </a:extLst>
          </p:cNvPr>
          <p:cNvSpPr>
            <a:spLocks noGrp="1"/>
          </p:cNvSpPr>
          <p:nvPr>
            <p:ph type="title"/>
          </p:nvPr>
        </p:nvSpPr>
        <p:spPr/>
        <p:txBody>
          <a:bodyPr/>
          <a:lstStyle/>
          <a:p>
            <a:pPr algn="ctr"/>
            <a:r>
              <a:rPr lang="en-US" b="1" dirty="0"/>
              <a:t>Formal complaint process: overview</a:t>
            </a:r>
          </a:p>
        </p:txBody>
      </p:sp>
      <p:sp>
        <p:nvSpPr>
          <p:cNvPr id="3" name="Content Placeholder 2">
            <a:extLst>
              <a:ext uri="{FF2B5EF4-FFF2-40B4-BE49-F238E27FC236}">
                <a16:creationId xmlns:a16="http://schemas.microsoft.com/office/drawing/2014/main" id="{70B60F86-420D-4843-8D96-B28A627EC9BA}"/>
              </a:ext>
            </a:extLst>
          </p:cNvPr>
          <p:cNvSpPr>
            <a:spLocks noGrp="1"/>
          </p:cNvSpPr>
          <p:nvPr>
            <p:ph idx="1"/>
          </p:nvPr>
        </p:nvSpPr>
        <p:spPr/>
        <p:txBody>
          <a:bodyPr>
            <a:normAutofit/>
          </a:bodyPr>
          <a:lstStyle/>
          <a:p>
            <a:r>
              <a:rPr lang="en-US" dirty="0"/>
              <a:t>Regulations prescribe specific procedures with respect to the initial steps taken upon receipt of a Formal Complaint, the investigation, the determination of responsibility, and any appeal rights.</a:t>
            </a:r>
          </a:p>
          <a:p>
            <a:r>
              <a:rPr lang="en-US" dirty="0"/>
              <a:t>Title IX Coordinator will receive Formal Complaint and oversee process from beginning to end.</a:t>
            </a:r>
          </a:p>
          <a:p>
            <a:r>
              <a:rPr lang="en-US" dirty="0"/>
              <a:t>Several areas where procedures may differ from previous practice.</a:t>
            </a:r>
          </a:p>
          <a:p>
            <a:endParaRPr lang="en-US" dirty="0"/>
          </a:p>
        </p:txBody>
      </p:sp>
    </p:spTree>
    <p:custDataLst>
      <p:tags r:id="rId1"/>
    </p:custDataLst>
    <p:extLst>
      <p:ext uri="{BB962C8B-B14F-4D97-AF65-F5344CB8AC3E}">
        <p14:creationId xmlns:p14="http://schemas.microsoft.com/office/powerpoint/2010/main" val="3717287792"/>
      </p:ext>
    </p:extLst>
  </p:cSld>
  <p:clrMapOvr>
    <a:masterClrMapping/>
  </p:clrMapOvr>
  <mc:AlternateContent xmlns:mc="http://schemas.openxmlformats.org/markup-compatibility/2006" xmlns:p14="http://schemas.microsoft.com/office/powerpoint/2010/main">
    <mc:Choice Requires="p14">
      <p:transition spd="slow" p14:dur="2000" advTm="4246"/>
    </mc:Choice>
    <mc:Fallback xmlns="">
      <p:transition spd="slow" advTm="42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D01B4-F9DF-484B-926B-8A5971AC9EDB}"/>
              </a:ext>
            </a:extLst>
          </p:cNvPr>
          <p:cNvSpPr>
            <a:spLocks noGrp="1"/>
          </p:cNvSpPr>
          <p:nvPr>
            <p:ph type="title"/>
          </p:nvPr>
        </p:nvSpPr>
        <p:spPr/>
        <p:txBody>
          <a:bodyPr/>
          <a:lstStyle/>
          <a:p>
            <a:pPr algn="ctr"/>
            <a:r>
              <a:rPr lang="en-US" b="1" dirty="0"/>
              <a:t>Formal complaint process: General elements of grievance process</a:t>
            </a:r>
          </a:p>
        </p:txBody>
      </p:sp>
      <p:sp>
        <p:nvSpPr>
          <p:cNvPr id="3" name="Content Placeholder 2">
            <a:extLst>
              <a:ext uri="{FF2B5EF4-FFF2-40B4-BE49-F238E27FC236}">
                <a16:creationId xmlns:a16="http://schemas.microsoft.com/office/drawing/2014/main" id="{B7757390-C1DD-4093-9261-2F997958F7BC}"/>
              </a:ext>
            </a:extLst>
          </p:cNvPr>
          <p:cNvSpPr>
            <a:spLocks noGrp="1"/>
          </p:cNvSpPr>
          <p:nvPr>
            <p:ph idx="1"/>
          </p:nvPr>
        </p:nvSpPr>
        <p:spPr/>
        <p:txBody>
          <a:bodyPr>
            <a:normAutofit fontScale="62500" lnSpcReduction="20000"/>
          </a:bodyPr>
          <a:lstStyle/>
          <a:p>
            <a:r>
              <a:rPr lang="en-US" dirty="0"/>
              <a:t>Must treat parties equitably</a:t>
            </a:r>
          </a:p>
          <a:p>
            <a:r>
              <a:rPr lang="en-US" dirty="0"/>
              <a:t>Must objectively evaluate all evidence</a:t>
            </a:r>
          </a:p>
          <a:p>
            <a:r>
              <a:rPr lang="en-US" dirty="0"/>
              <a:t>No conflict of interest for investigator or decisionmakers</a:t>
            </a:r>
          </a:p>
          <a:p>
            <a:r>
              <a:rPr lang="en-US" dirty="0"/>
              <a:t>Presumption that respondent is not responsible</a:t>
            </a:r>
          </a:p>
          <a:p>
            <a:r>
              <a:rPr lang="en-US" dirty="0"/>
              <a:t>Reasonably prompt time frames</a:t>
            </a:r>
          </a:p>
          <a:p>
            <a:r>
              <a:rPr lang="en-US" dirty="0"/>
              <a:t>Description of potential discipline</a:t>
            </a:r>
          </a:p>
          <a:p>
            <a:r>
              <a:rPr lang="en-US" dirty="0"/>
              <a:t>Standard used – preponderance or clear &amp; convincing</a:t>
            </a:r>
          </a:p>
          <a:p>
            <a:pPr lvl="1"/>
            <a:r>
              <a:rPr lang="en-US" dirty="0"/>
              <a:t>Standard must be the same for all Formal Complaints</a:t>
            </a:r>
          </a:p>
          <a:p>
            <a:r>
              <a:rPr lang="en-US" dirty="0"/>
              <a:t>Description of supportive measures available and of appeal procedures and bases</a:t>
            </a:r>
          </a:p>
          <a:p>
            <a:r>
              <a:rPr lang="en-US" dirty="0"/>
              <a:t>No breach of legally recognized privilege (e.g. attorney/client) absent a waiver</a:t>
            </a:r>
          </a:p>
          <a:p>
            <a:endParaRPr lang="en-US" dirty="0"/>
          </a:p>
        </p:txBody>
      </p:sp>
    </p:spTree>
    <p:extLst>
      <p:ext uri="{BB962C8B-B14F-4D97-AF65-F5344CB8AC3E}">
        <p14:creationId xmlns:p14="http://schemas.microsoft.com/office/powerpoint/2010/main" val="328545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D01B4-F9DF-484B-926B-8A5971AC9EDB}"/>
              </a:ext>
            </a:extLst>
          </p:cNvPr>
          <p:cNvSpPr>
            <a:spLocks noGrp="1"/>
          </p:cNvSpPr>
          <p:nvPr>
            <p:ph type="title"/>
          </p:nvPr>
        </p:nvSpPr>
        <p:spPr/>
        <p:txBody>
          <a:bodyPr/>
          <a:lstStyle/>
          <a:p>
            <a:pPr algn="ctr"/>
            <a:r>
              <a:rPr lang="en-US" b="1" dirty="0"/>
              <a:t>Formal complaint process: initial response</a:t>
            </a:r>
          </a:p>
        </p:txBody>
      </p:sp>
      <p:sp>
        <p:nvSpPr>
          <p:cNvPr id="3" name="Content Placeholder 2">
            <a:extLst>
              <a:ext uri="{FF2B5EF4-FFF2-40B4-BE49-F238E27FC236}">
                <a16:creationId xmlns:a16="http://schemas.microsoft.com/office/drawing/2014/main" id="{B7757390-C1DD-4093-9261-2F997958F7BC}"/>
              </a:ext>
            </a:extLst>
          </p:cNvPr>
          <p:cNvSpPr>
            <a:spLocks noGrp="1"/>
          </p:cNvSpPr>
          <p:nvPr>
            <p:ph idx="1"/>
          </p:nvPr>
        </p:nvSpPr>
        <p:spPr/>
        <p:txBody>
          <a:bodyPr>
            <a:normAutofit lnSpcReduction="10000"/>
          </a:bodyPr>
          <a:lstStyle/>
          <a:p>
            <a:r>
              <a:rPr lang="en-US" dirty="0"/>
              <a:t>Written notice to known parties</a:t>
            </a:r>
          </a:p>
          <a:p>
            <a:r>
              <a:rPr lang="en-US" dirty="0"/>
              <a:t>Must allow respondent sufficient time to prepare a response before</a:t>
            </a:r>
            <a:r>
              <a:rPr lang="en-US" b="1" dirty="0"/>
              <a:t> </a:t>
            </a:r>
            <a:r>
              <a:rPr lang="en-US" dirty="0"/>
              <a:t>initial interview</a:t>
            </a:r>
          </a:p>
          <a:p>
            <a:r>
              <a:rPr lang="en-US" dirty="0"/>
              <a:t>Must include notice of allegations, including sufficient detail to allow respondent to prepare a response (including known identities of the parties, date/location, and alleged conduct).</a:t>
            </a:r>
          </a:p>
          <a:p>
            <a:r>
              <a:rPr lang="en-US" dirty="0"/>
              <a:t>Other required elements in written notice, including notice of parties’ rights</a:t>
            </a:r>
          </a:p>
          <a:p>
            <a:endParaRPr lang="en-US" dirty="0"/>
          </a:p>
        </p:txBody>
      </p:sp>
    </p:spTree>
    <p:extLst>
      <p:ext uri="{BB962C8B-B14F-4D97-AF65-F5344CB8AC3E}">
        <p14:creationId xmlns:p14="http://schemas.microsoft.com/office/powerpoint/2010/main" val="305281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F7D5E-5130-4160-A003-9C7F2CEFBC74}"/>
              </a:ext>
            </a:extLst>
          </p:cNvPr>
          <p:cNvSpPr>
            <a:spLocks noGrp="1"/>
          </p:cNvSpPr>
          <p:nvPr>
            <p:ph type="title"/>
          </p:nvPr>
        </p:nvSpPr>
        <p:spPr/>
        <p:txBody>
          <a:bodyPr/>
          <a:lstStyle/>
          <a:p>
            <a:pPr algn="ctr"/>
            <a:r>
              <a:rPr lang="en-US" b="1" dirty="0"/>
              <a:t>Formal complaint process: grounds for dismissal</a:t>
            </a:r>
          </a:p>
        </p:txBody>
      </p:sp>
      <p:sp>
        <p:nvSpPr>
          <p:cNvPr id="3" name="Content Placeholder 2">
            <a:extLst>
              <a:ext uri="{FF2B5EF4-FFF2-40B4-BE49-F238E27FC236}">
                <a16:creationId xmlns:a16="http://schemas.microsoft.com/office/drawing/2014/main" id="{108EFE93-894F-4B19-A301-712723A9E7E1}"/>
              </a:ext>
            </a:extLst>
          </p:cNvPr>
          <p:cNvSpPr>
            <a:spLocks noGrp="1"/>
          </p:cNvSpPr>
          <p:nvPr>
            <p:ph idx="1"/>
          </p:nvPr>
        </p:nvSpPr>
        <p:spPr/>
        <p:txBody>
          <a:bodyPr>
            <a:normAutofit lnSpcReduction="10000"/>
          </a:bodyPr>
          <a:lstStyle/>
          <a:p>
            <a:r>
              <a:rPr lang="en-US" dirty="0"/>
              <a:t>Dismissals of a Formal Complaint are </a:t>
            </a:r>
            <a:r>
              <a:rPr lang="en-US" b="1" dirty="0"/>
              <a:t>mandatory</a:t>
            </a:r>
            <a:r>
              <a:rPr lang="en-US" dirty="0"/>
              <a:t> on three grounds:</a:t>
            </a:r>
          </a:p>
          <a:p>
            <a:pPr marL="914400" lvl="1" indent="-457200">
              <a:buFont typeface="+mj-lt"/>
              <a:buAutoNum type="arabicPeriod"/>
            </a:pPr>
            <a:r>
              <a:rPr lang="en-US" dirty="0"/>
              <a:t>The conduct, if true, would not constitute sexual harassment</a:t>
            </a:r>
          </a:p>
          <a:p>
            <a:pPr marL="914400" lvl="1" indent="-457200">
              <a:buFont typeface="+mj-lt"/>
              <a:buAutoNum type="arabicPeriod"/>
            </a:pPr>
            <a:r>
              <a:rPr lang="en-US" dirty="0"/>
              <a:t>Conduct did not occur in the school system’s education program or activities</a:t>
            </a:r>
          </a:p>
          <a:p>
            <a:pPr marL="914400" lvl="1" indent="-457200">
              <a:buFont typeface="+mj-lt"/>
              <a:buAutoNum type="arabicPeriod"/>
            </a:pPr>
            <a:r>
              <a:rPr lang="en-US" dirty="0"/>
              <a:t>Conduct did not occur against a person in the United States</a:t>
            </a:r>
          </a:p>
          <a:p>
            <a:r>
              <a:rPr lang="en-US" dirty="0"/>
              <a:t>Permissive dismissal on other grounds, though typically not prior to commencement of investigation</a:t>
            </a:r>
          </a:p>
          <a:p>
            <a:r>
              <a:rPr lang="en-US" dirty="0"/>
              <a:t>If complaint is dismissed, the conduct may still be addressed under other code of conduct provisions if it would constitute a violation</a:t>
            </a:r>
          </a:p>
        </p:txBody>
      </p:sp>
    </p:spTree>
    <p:extLst>
      <p:ext uri="{BB962C8B-B14F-4D97-AF65-F5344CB8AC3E}">
        <p14:creationId xmlns:p14="http://schemas.microsoft.com/office/powerpoint/2010/main" val="22268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D3162-40C4-475B-97CD-1823AFE5BAC4}"/>
              </a:ext>
            </a:extLst>
          </p:cNvPr>
          <p:cNvSpPr>
            <a:spLocks noGrp="1"/>
          </p:cNvSpPr>
          <p:nvPr>
            <p:ph type="title"/>
          </p:nvPr>
        </p:nvSpPr>
        <p:spPr/>
        <p:txBody>
          <a:bodyPr/>
          <a:lstStyle/>
          <a:p>
            <a:pPr algn="ctr"/>
            <a:r>
              <a:rPr lang="en-US" b="1" dirty="0"/>
              <a:t>Formal complaint process: informal resolution</a:t>
            </a:r>
          </a:p>
        </p:txBody>
      </p:sp>
      <p:sp>
        <p:nvSpPr>
          <p:cNvPr id="3" name="Content Placeholder 2">
            <a:extLst>
              <a:ext uri="{FF2B5EF4-FFF2-40B4-BE49-F238E27FC236}">
                <a16:creationId xmlns:a16="http://schemas.microsoft.com/office/drawing/2014/main" id="{69D4E464-96AD-409F-82B9-0D3451145B7E}"/>
              </a:ext>
            </a:extLst>
          </p:cNvPr>
          <p:cNvSpPr>
            <a:spLocks noGrp="1"/>
          </p:cNvSpPr>
          <p:nvPr>
            <p:ph idx="1"/>
          </p:nvPr>
        </p:nvSpPr>
        <p:spPr/>
        <p:txBody>
          <a:bodyPr>
            <a:normAutofit fontScale="92500"/>
          </a:bodyPr>
          <a:lstStyle/>
          <a:p>
            <a:r>
              <a:rPr lang="en-US" dirty="0"/>
              <a:t>Allowed at any time during formal process if both parties provide written, voluntary consent.</a:t>
            </a:r>
          </a:p>
          <a:p>
            <a:r>
              <a:rPr lang="en-US" dirty="0"/>
              <a:t>May not be offered </a:t>
            </a:r>
            <a:r>
              <a:rPr lang="en-US" b="1" dirty="0"/>
              <a:t>unless</a:t>
            </a:r>
            <a:r>
              <a:rPr lang="en-US" dirty="0"/>
              <a:t> a formal complaint is filed.</a:t>
            </a:r>
          </a:p>
          <a:p>
            <a:r>
              <a:rPr lang="en-US" dirty="0"/>
              <a:t>May not be required as a condition of enrollment, employment, or any other right.</a:t>
            </a:r>
          </a:p>
          <a:p>
            <a:r>
              <a:rPr lang="en-US" dirty="0"/>
              <a:t>May not be used if allegation is that an employee sexually harassed a student.</a:t>
            </a:r>
          </a:p>
          <a:p>
            <a:r>
              <a:rPr lang="en-US" dirty="0"/>
              <a:t>Board policy will determine if information resolution is an option, and if so, what form it will take.</a:t>
            </a:r>
          </a:p>
        </p:txBody>
      </p:sp>
    </p:spTree>
    <p:extLst>
      <p:ext uri="{BB962C8B-B14F-4D97-AF65-F5344CB8AC3E}">
        <p14:creationId xmlns:p14="http://schemas.microsoft.com/office/powerpoint/2010/main" val="256255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2FAD-69C6-4A1E-AC29-F26B972098FC}"/>
              </a:ext>
            </a:extLst>
          </p:cNvPr>
          <p:cNvSpPr>
            <a:spLocks noGrp="1"/>
          </p:cNvSpPr>
          <p:nvPr>
            <p:ph type="title"/>
          </p:nvPr>
        </p:nvSpPr>
        <p:spPr/>
        <p:txBody>
          <a:bodyPr/>
          <a:lstStyle/>
          <a:p>
            <a:pPr algn="ctr"/>
            <a:r>
              <a:rPr lang="en-US" b="1" dirty="0"/>
              <a:t>Formal complaint process: investigation</a:t>
            </a:r>
          </a:p>
        </p:txBody>
      </p:sp>
      <p:sp>
        <p:nvSpPr>
          <p:cNvPr id="3" name="Content Placeholder 2">
            <a:extLst>
              <a:ext uri="{FF2B5EF4-FFF2-40B4-BE49-F238E27FC236}">
                <a16:creationId xmlns:a16="http://schemas.microsoft.com/office/drawing/2014/main" id="{A76F0538-5D38-484B-ADC6-7EDCBBAF3762}"/>
              </a:ext>
            </a:extLst>
          </p:cNvPr>
          <p:cNvSpPr>
            <a:spLocks noGrp="1"/>
          </p:cNvSpPr>
          <p:nvPr>
            <p:ph idx="1"/>
          </p:nvPr>
        </p:nvSpPr>
        <p:spPr/>
        <p:txBody>
          <a:bodyPr>
            <a:normAutofit fontScale="92500" lnSpcReduction="20000"/>
          </a:bodyPr>
          <a:lstStyle/>
          <a:p>
            <a:r>
              <a:rPr lang="en-US" dirty="0"/>
              <a:t>Investigator must be neutral and objective.</a:t>
            </a:r>
          </a:p>
          <a:p>
            <a:pPr lvl="1"/>
            <a:r>
              <a:rPr lang="en-US" dirty="0"/>
              <a:t>District policy will determine investigators.  Likely to be school administrators for student respondents, and HR administrator(s) for staff respondents.</a:t>
            </a:r>
          </a:p>
          <a:p>
            <a:r>
              <a:rPr lang="en-US" dirty="0"/>
              <a:t>Investigator is responsible for gathering evidence to reach a determination</a:t>
            </a:r>
          </a:p>
          <a:p>
            <a:pPr lvl="1"/>
            <a:r>
              <a:rPr lang="en-US" dirty="0"/>
              <a:t>Burden of gathering evidence is on school system, not on complainant or respondent</a:t>
            </a:r>
          </a:p>
          <a:p>
            <a:pPr lvl="1"/>
            <a:r>
              <a:rPr lang="en-US" dirty="0"/>
              <a:t>Neither party shall be restricted from gathering/presenting relevant evidence or discussing allegations under investigation</a:t>
            </a:r>
          </a:p>
          <a:p>
            <a:pPr lvl="1"/>
            <a:r>
              <a:rPr lang="en-US" dirty="0"/>
              <a:t>Both parties must have an equal opportunity to present witnesses and evidence</a:t>
            </a:r>
          </a:p>
          <a:p>
            <a:r>
              <a:rPr lang="en-US" dirty="0"/>
              <a:t>Investigator must interview all individuals who may have relevant information</a:t>
            </a:r>
          </a:p>
        </p:txBody>
      </p:sp>
    </p:spTree>
    <p:extLst>
      <p:ext uri="{BB962C8B-B14F-4D97-AF65-F5344CB8AC3E}">
        <p14:creationId xmlns:p14="http://schemas.microsoft.com/office/powerpoint/2010/main" val="289188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2FAD-69C6-4A1E-AC29-F26B972098FC}"/>
              </a:ext>
            </a:extLst>
          </p:cNvPr>
          <p:cNvSpPr>
            <a:spLocks noGrp="1"/>
          </p:cNvSpPr>
          <p:nvPr>
            <p:ph type="title"/>
          </p:nvPr>
        </p:nvSpPr>
        <p:spPr/>
        <p:txBody>
          <a:bodyPr/>
          <a:lstStyle/>
          <a:p>
            <a:pPr algn="ctr"/>
            <a:r>
              <a:rPr lang="en-US" b="1" dirty="0"/>
              <a:t>Formal complaint process: investigation</a:t>
            </a:r>
          </a:p>
        </p:txBody>
      </p:sp>
      <p:sp>
        <p:nvSpPr>
          <p:cNvPr id="3" name="Content Placeholder 2">
            <a:extLst>
              <a:ext uri="{FF2B5EF4-FFF2-40B4-BE49-F238E27FC236}">
                <a16:creationId xmlns:a16="http://schemas.microsoft.com/office/drawing/2014/main" id="{A76F0538-5D38-484B-ADC6-7EDCBBAF3762}"/>
              </a:ext>
            </a:extLst>
          </p:cNvPr>
          <p:cNvSpPr>
            <a:spLocks noGrp="1"/>
          </p:cNvSpPr>
          <p:nvPr>
            <p:ph idx="1"/>
          </p:nvPr>
        </p:nvSpPr>
        <p:spPr/>
        <p:txBody>
          <a:bodyPr>
            <a:normAutofit/>
          </a:bodyPr>
          <a:lstStyle/>
          <a:p>
            <a:r>
              <a:rPr lang="en-US" dirty="0"/>
              <a:t>Both parties must have an equal opportunity to inspect and review any evidence obtained as part of the investigation</a:t>
            </a:r>
          </a:p>
          <a:p>
            <a:r>
              <a:rPr lang="en-US" dirty="0"/>
              <a:t>Prior to completing investigatory report, each party must receive the evidence collected which is directly related to the allegations (even if not intended to be relied on in making determination) and be given at least 10 days to submit a written response</a:t>
            </a:r>
          </a:p>
        </p:txBody>
      </p:sp>
    </p:spTree>
    <p:extLst>
      <p:ext uri="{BB962C8B-B14F-4D97-AF65-F5344CB8AC3E}">
        <p14:creationId xmlns:p14="http://schemas.microsoft.com/office/powerpoint/2010/main" val="329261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Background</a:t>
            </a:r>
          </a:p>
        </p:txBody>
      </p:sp>
      <p:sp>
        <p:nvSpPr>
          <p:cNvPr id="3" name="Content Placeholder 2"/>
          <p:cNvSpPr>
            <a:spLocks noGrp="1"/>
          </p:cNvSpPr>
          <p:nvPr>
            <p:ph idx="1"/>
          </p:nvPr>
        </p:nvSpPr>
        <p:spPr/>
        <p:txBody>
          <a:bodyPr>
            <a:normAutofit fontScale="85000" lnSpcReduction="20000"/>
          </a:bodyPr>
          <a:lstStyle/>
          <a:p>
            <a:r>
              <a:rPr lang="en-US" dirty="0"/>
              <a:t>Title IX: 20 U.S.C. § 1681 et seq.</a:t>
            </a:r>
          </a:p>
          <a:p>
            <a:pPr lvl="1"/>
            <a:r>
              <a:rPr lang="en-US" dirty="0"/>
              <a:t>No person in the United States shall, on the basis of sex, be excluded from participation in, be denied the benefits of, or be subjected to discrimination under any education program or activity receiving Federal financial assistance.</a:t>
            </a:r>
          </a:p>
          <a:p>
            <a:r>
              <a:rPr lang="en-US" dirty="0"/>
              <a:t>Regulations prescribed by U.S. Dept. of Education pursuant to the law.</a:t>
            </a:r>
          </a:p>
          <a:p>
            <a:r>
              <a:rPr lang="en-US" dirty="0"/>
              <a:t>Final Rule containing new regulations issued by DOE on May 6, 2020.</a:t>
            </a:r>
          </a:p>
          <a:p>
            <a:pPr lvl="1"/>
            <a:r>
              <a:rPr lang="en-US" dirty="0"/>
              <a:t>Regulations only address sexual harassment.</a:t>
            </a:r>
          </a:p>
          <a:p>
            <a:r>
              <a:rPr lang="en-US" dirty="0"/>
              <a:t>Implementation date of new regulations was August 14, 2020.</a:t>
            </a:r>
          </a:p>
          <a:p>
            <a:r>
              <a:rPr lang="en-US" dirty="0"/>
              <a:t>Currently several lawsuits pending seeking to halt the regulations.</a:t>
            </a:r>
          </a:p>
          <a:p>
            <a:endParaRPr lang="en-US" dirty="0"/>
          </a:p>
        </p:txBody>
      </p:sp>
    </p:spTree>
    <p:custDataLst>
      <p:tags r:id="rId1"/>
    </p:custDataLst>
    <p:extLst>
      <p:ext uri="{BB962C8B-B14F-4D97-AF65-F5344CB8AC3E}">
        <p14:creationId xmlns:p14="http://schemas.microsoft.com/office/powerpoint/2010/main" val="1371829228"/>
      </p:ext>
    </p:extLst>
  </p:cSld>
  <p:clrMapOvr>
    <a:masterClrMapping/>
  </p:clrMapOvr>
  <mc:AlternateContent xmlns:mc="http://schemas.openxmlformats.org/markup-compatibility/2006" xmlns:p14="http://schemas.microsoft.com/office/powerpoint/2010/main">
    <mc:Choice Requires="p14">
      <p:transition spd="slow" p14:dur="2000" advTm="11178"/>
    </mc:Choice>
    <mc:Fallback xmlns="">
      <p:transition spd="slow" advTm="1117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2A6E6-814C-4D0A-8B8A-65895C051646}"/>
              </a:ext>
            </a:extLst>
          </p:cNvPr>
          <p:cNvSpPr>
            <a:spLocks noGrp="1"/>
          </p:cNvSpPr>
          <p:nvPr>
            <p:ph type="title"/>
          </p:nvPr>
        </p:nvSpPr>
        <p:spPr/>
        <p:txBody>
          <a:bodyPr/>
          <a:lstStyle/>
          <a:p>
            <a:pPr algn="ctr"/>
            <a:r>
              <a:rPr lang="en-US" b="1" dirty="0"/>
              <a:t>Formal complaint process: investigative report</a:t>
            </a:r>
          </a:p>
        </p:txBody>
      </p:sp>
      <p:sp>
        <p:nvSpPr>
          <p:cNvPr id="3" name="Content Placeholder 2">
            <a:extLst>
              <a:ext uri="{FF2B5EF4-FFF2-40B4-BE49-F238E27FC236}">
                <a16:creationId xmlns:a16="http://schemas.microsoft.com/office/drawing/2014/main" id="{8137E4F4-FB19-4C8B-935F-DC1AEA754FE5}"/>
              </a:ext>
            </a:extLst>
          </p:cNvPr>
          <p:cNvSpPr>
            <a:spLocks noGrp="1"/>
          </p:cNvSpPr>
          <p:nvPr>
            <p:ph idx="1"/>
          </p:nvPr>
        </p:nvSpPr>
        <p:spPr/>
        <p:txBody>
          <a:bodyPr/>
          <a:lstStyle/>
          <a:p>
            <a:r>
              <a:rPr lang="en-US" dirty="0"/>
              <a:t>The investigator must prepare a written investigative report that “fairly summarizes the relevant evidence”</a:t>
            </a:r>
          </a:p>
          <a:p>
            <a:r>
              <a:rPr lang="en-US" dirty="0"/>
              <a:t>Must be provided to parties at least 10 days prior to hearing or other determination of responsibility</a:t>
            </a:r>
          </a:p>
          <a:p>
            <a:r>
              <a:rPr lang="en-US" dirty="0"/>
              <a:t>Parties are given an opportunity to submit written response to investigative report</a:t>
            </a:r>
          </a:p>
          <a:p>
            <a:pPr lvl="1"/>
            <a:endParaRPr lang="en-US" dirty="0"/>
          </a:p>
        </p:txBody>
      </p:sp>
    </p:spTree>
    <p:extLst>
      <p:ext uri="{BB962C8B-B14F-4D97-AF65-F5344CB8AC3E}">
        <p14:creationId xmlns:p14="http://schemas.microsoft.com/office/powerpoint/2010/main" val="2642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F92D7-7BE1-4B57-8CF2-9FDF3FC2CB46}"/>
              </a:ext>
            </a:extLst>
          </p:cNvPr>
          <p:cNvSpPr>
            <a:spLocks noGrp="1"/>
          </p:cNvSpPr>
          <p:nvPr>
            <p:ph type="title"/>
          </p:nvPr>
        </p:nvSpPr>
        <p:spPr/>
        <p:txBody>
          <a:bodyPr/>
          <a:lstStyle/>
          <a:p>
            <a:pPr algn="ctr"/>
            <a:r>
              <a:rPr lang="en-US" b="1" dirty="0"/>
              <a:t>Formal complaint process: questions &amp; answers</a:t>
            </a:r>
          </a:p>
        </p:txBody>
      </p:sp>
      <p:sp>
        <p:nvSpPr>
          <p:cNvPr id="3" name="Content Placeholder 2">
            <a:extLst>
              <a:ext uri="{FF2B5EF4-FFF2-40B4-BE49-F238E27FC236}">
                <a16:creationId xmlns:a16="http://schemas.microsoft.com/office/drawing/2014/main" id="{B64EB766-9B43-48D7-BA84-58C1652CA921}"/>
              </a:ext>
            </a:extLst>
          </p:cNvPr>
          <p:cNvSpPr>
            <a:spLocks noGrp="1"/>
          </p:cNvSpPr>
          <p:nvPr>
            <p:ph idx="1"/>
          </p:nvPr>
        </p:nvSpPr>
        <p:spPr/>
        <p:txBody>
          <a:bodyPr/>
          <a:lstStyle/>
          <a:p>
            <a:r>
              <a:rPr lang="en-US" dirty="0"/>
              <a:t>Following receipt of investigative report, parties must have opportunity to submit written, relevant questions to be asked of another party or witness</a:t>
            </a:r>
          </a:p>
          <a:p>
            <a:r>
              <a:rPr lang="en-US" dirty="0"/>
              <a:t>Responsibility of the district to obtain answers and provide to both parties</a:t>
            </a:r>
          </a:p>
          <a:p>
            <a:r>
              <a:rPr lang="en-US" dirty="0"/>
              <a:t>Must permit additional, limited follow-up questions from each party</a:t>
            </a:r>
          </a:p>
          <a:p>
            <a:r>
              <a:rPr lang="en-US" dirty="0"/>
              <a:t>This step is required with or without a live hearing</a:t>
            </a:r>
          </a:p>
          <a:p>
            <a:endParaRPr lang="en-US" dirty="0"/>
          </a:p>
        </p:txBody>
      </p:sp>
    </p:spTree>
    <p:extLst>
      <p:ext uri="{BB962C8B-B14F-4D97-AF65-F5344CB8AC3E}">
        <p14:creationId xmlns:p14="http://schemas.microsoft.com/office/powerpoint/2010/main" val="119042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77875-264D-4DC4-AB47-7B5057830D14}"/>
              </a:ext>
            </a:extLst>
          </p:cNvPr>
          <p:cNvSpPr>
            <a:spLocks noGrp="1"/>
          </p:cNvSpPr>
          <p:nvPr>
            <p:ph type="title"/>
          </p:nvPr>
        </p:nvSpPr>
        <p:spPr/>
        <p:txBody>
          <a:bodyPr/>
          <a:lstStyle/>
          <a:p>
            <a:pPr algn="ctr"/>
            <a:r>
              <a:rPr lang="en-US" b="1" dirty="0"/>
              <a:t>Formal complaint process: hearings</a:t>
            </a:r>
          </a:p>
        </p:txBody>
      </p:sp>
      <p:sp>
        <p:nvSpPr>
          <p:cNvPr id="3" name="Content Placeholder 2">
            <a:extLst>
              <a:ext uri="{FF2B5EF4-FFF2-40B4-BE49-F238E27FC236}">
                <a16:creationId xmlns:a16="http://schemas.microsoft.com/office/drawing/2014/main" id="{BB0CBF52-6EFE-4CDB-961A-31A2CAAD374D}"/>
              </a:ext>
            </a:extLst>
          </p:cNvPr>
          <p:cNvSpPr>
            <a:spLocks noGrp="1"/>
          </p:cNvSpPr>
          <p:nvPr>
            <p:ph idx="1"/>
          </p:nvPr>
        </p:nvSpPr>
        <p:spPr/>
        <p:txBody>
          <a:bodyPr/>
          <a:lstStyle/>
          <a:p>
            <a:r>
              <a:rPr lang="en-US" dirty="0"/>
              <a:t>Required for higher education, but </a:t>
            </a:r>
            <a:r>
              <a:rPr lang="en-US" b="1" dirty="0"/>
              <a:t>optional</a:t>
            </a:r>
            <a:r>
              <a:rPr lang="en-US" dirty="0"/>
              <a:t> for K-12</a:t>
            </a:r>
          </a:p>
          <a:p>
            <a:r>
              <a:rPr lang="en-US" dirty="0"/>
              <a:t>District should consider how to harmonize with other disciplinary procedures (e.g. long-term suspension appeal hearings)</a:t>
            </a:r>
          </a:p>
          <a:p>
            <a:pPr lvl="1"/>
            <a:r>
              <a:rPr lang="en-US" dirty="0"/>
              <a:t>Consider also staff respondents vs. student respondents</a:t>
            </a:r>
          </a:p>
          <a:p>
            <a:r>
              <a:rPr lang="en-US" dirty="0"/>
              <a:t>Both parties must have equal right to request hearing and participate</a:t>
            </a:r>
          </a:p>
          <a:p>
            <a:endParaRPr lang="en-US" dirty="0"/>
          </a:p>
          <a:p>
            <a:endParaRPr lang="en-US" dirty="0"/>
          </a:p>
        </p:txBody>
      </p:sp>
    </p:spTree>
    <p:extLst>
      <p:ext uri="{BB962C8B-B14F-4D97-AF65-F5344CB8AC3E}">
        <p14:creationId xmlns:p14="http://schemas.microsoft.com/office/powerpoint/2010/main" val="205827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40B31-9044-4978-892E-D3665DF50188}"/>
              </a:ext>
            </a:extLst>
          </p:cNvPr>
          <p:cNvSpPr>
            <a:spLocks noGrp="1"/>
          </p:cNvSpPr>
          <p:nvPr>
            <p:ph type="title"/>
          </p:nvPr>
        </p:nvSpPr>
        <p:spPr/>
        <p:txBody>
          <a:bodyPr/>
          <a:lstStyle/>
          <a:p>
            <a:pPr algn="ctr"/>
            <a:r>
              <a:rPr lang="en-US" b="1" dirty="0"/>
              <a:t>Formal complaint process: determination of responsibility</a:t>
            </a:r>
          </a:p>
        </p:txBody>
      </p:sp>
      <p:sp>
        <p:nvSpPr>
          <p:cNvPr id="3" name="Content Placeholder 2">
            <a:extLst>
              <a:ext uri="{FF2B5EF4-FFF2-40B4-BE49-F238E27FC236}">
                <a16:creationId xmlns:a16="http://schemas.microsoft.com/office/drawing/2014/main" id="{1138668F-C393-493A-8872-291532C15C87}"/>
              </a:ext>
            </a:extLst>
          </p:cNvPr>
          <p:cNvSpPr>
            <a:spLocks noGrp="1"/>
          </p:cNvSpPr>
          <p:nvPr>
            <p:ph idx="1"/>
          </p:nvPr>
        </p:nvSpPr>
        <p:spPr/>
        <p:txBody>
          <a:bodyPr>
            <a:normAutofit/>
          </a:bodyPr>
          <a:lstStyle/>
          <a:p>
            <a:r>
              <a:rPr lang="en-US" dirty="0"/>
              <a:t>Decisionmaker(s) cannot be the same as investigator(s) and cannot be Title IX Coordinator</a:t>
            </a:r>
          </a:p>
          <a:p>
            <a:r>
              <a:rPr lang="en-US" dirty="0"/>
              <a:t>Standard used must be the same for all Formal Complaints</a:t>
            </a:r>
          </a:p>
          <a:p>
            <a:r>
              <a:rPr lang="en-US" dirty="0"/>
              <a:t>Policy should establish the procedure for imposing discipline (e.g. recommendation to the Board if needed)</a:t>
            </a:r>
          </a:p>
        </p:txBody>
      </p:sp>
    </p:spTree>
    <p:extLst>
      <p:ext uri="{BB962C8B-B14F-4D97-AF65-F5344CB8AC3E}">
        <p14:creationId xmlns:p14="http://schemas.microsoft.com/office/powerpoint/2010/main" val="258053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40B31-9044-4978-892E-D3665DF50188}"/>
              </a:ext>
            </a:extLst>
          </p:cNvPr>
          <p:cNvSpPr>
            <a:spLocks noGrp="1"/>
          </p:cNvSpPr>
          <p:nvPr>
            <p:ph type="title"/>
          </p:nvPr>
        </p:nvSpPr>
        <p:spPr/>
        <p:txBody>
          <a:bodyPr/>
          <a:lstStyle/>
          <a:p>
            <a:pPr algn="ctr"/>
            <a:r>
              <a:rPr lang="en-US" b="1" dirty="0"/>
              <a:t>Formal complaint process: determination of responsibility</a:t>
            </a:r>
          </a:p>
        </p:txBody>
      </p:sp>
      <p:sp>
        <p:nvSpPr>
          <p:cNvPr id="3" name="Content Placeholder 2">
            <a:extLst>
              <a:ext uri="{FF2B5EF4-FFF2-40B4-BE49-F238E27FC236}">
                <a16:creationId xmlns:a16="http://schemas.microsoft.com/office/drawing/2014/main" id="{1138668F-C393-493A-8872-291532C15C87}"/>
              </a:ext>
            </a:extLst>
          </p:cNvPr>
          <p:cNvSpPr>
            <a:spLocks noGrp="1"/>
          </p:cNvSpPr>
          <p:nvPr>
            <p:ph idx="1"/>
          </p:nvPr>
        </p:nvSpPr>
        <p:spPr/>
        <p:txBody>
          <a:bodyPr>
            <a:normAutofit fontScale="92500" lnSpcReduction="10000"/>
          </a:bodyPr>
          <a:lstStyle/>
          <a:p>
            <a:r>
              <a:rPr lang="en-US" dirty="0"/>
              <a:t>Written determination must include:</a:t>
            </a:r>
          </a:p>
          <a:p>
            <a:pPr lvl="1"/>
            <a:r>
              <a:rPr lang="en-US" dirty="0"/>
              <a:t>Identification of allegations</a:t>
            </a:r>
          </a:p>
          <a:p>
            <a:pPr lvl="1"/>
            <a:r>
              <a:rPr lang="en-US" dirty="0"/>
              <a:t>Description of procedural steps</a:t>
            </a:r>
          </a:p>
          <a:p>
            <a:pPr lvl="1"/>
            <a:r>
              <a:rPr lang="en-US" dirty="0"/>
              <a:t>Findings of fact supporting the determination</a:t>
            </a:r>
          </a:p>
          <a:p>
            <a:pPr lvl="1"/>
            <a:r>
              <a:rPr lang="en-US" dirty="0"/>
              <a:t>Conclusions regarding application of policy/Code of Student Conduct to the facts</a:t>
            </a:r>
          </a:p>
          <a:p>
            <a:pPr lvl="1"/>
            <a:r>
              <a:rPr lang="en-US" dirty="0"/>
              <a:t>Statement of, and rationale for, the result as to each allegation, including determination of responsibility, any disciplinary sanctions, whether remedies designed to restore or preserve equal access to education program and activities will be provided to complainant</a:t>
            </a:r>
          </a:p>
          <a:p>
            <a:pPr lvl="1"/>
            <a:r>
              <a:rPr lang="en-US" dirty="0"/>
              <a:t>Procedures and permissible bases for appeal</a:t>
            </a:r>
          </a:p>
        </p:txBody>
      </p:sp>
    </p:spTree>
    <p:extLst>
      <p:ext uri="{BB962C8B-B14F-4D97-AF65-F5344CB8AC3E}">
        <p14:creationId xmlns:p14="http://schemas.microsoft.com/office/powerpoint/2010/main" val="398082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9F74-D17B-4B52-83E7-806333973A5B}"/>
              </a:ext>
            </a:extLst>
          </p:cNvPr>
          <p:cNvSpPr>
            <a:spLocks noGrp="1"/>
          </p:cNvSpPr>
          <p:nvPr>
            <p:ph type="title"/>
          </p:nvPr>
        </p:nvSpPr>
        <p:spPr/>
        <p:txBody>
          <a:bodyPr/>
          <a:lstStyle/>
          <a:p>
            <a:pPr algn="ctr"/>
            <a:r>
              <a:rPr lang="en-US" b="1" dirty="0"/>
              <a:t>Formal complaint process: appeals</a:t>
            </a:r>
          </a:p>
        </p:txBody>
      </p:sp>
      <p:sp>
        <p:nvSpPr>
          <p:cNvPr id="3" name="Content Placeholder 2">
            <a:extLst>
              <a:ext uri="{FF2B5EF4-FFF2-40B4-BE49-F238E27FC236}">
                <a16:creationId xmlns:a16="http://schemas.microsoft.com/office/drawing/2014/main" id="{1B91DEC8-8E32-4162-9EFE-961C451DA2BE}"/>
              </a:ext>
            </a:extLst>
          </p:cNvPr>
          <p:cNvSpPr>
            <a:spLocks noGrp="1"/>
          </p:cNvSpPr>
          <p:nvPr>
            <p:ph idx="1"/>
          </p:nvPr>
        </p:nvSpPr>
        <p:spPr/>
        <p:txBody>
          <a:bodyPr>
            <a:normAutofit fontScale="85000" lnSpcReduction="10000"/>
          </a:bodyPr>
          <a:lstStyle/>
          <a:p>
            <a:r>
              <a:rPr lang="en-US" dirty="0"/>
              <a:t>Prior OCR guidance </a:t>
            </a:r>
            <a:r>
              <a:rPr lang="en-US" b="1" dirty="0"/>
              <a:t>did not</a:t>
            </a:r>
            <a:r>
              <a:rPr lang="en-US" dirty="0"/>
              <a:t> require appeals</a:t>
            </a:r>
          </a:p>
          <a:p>
            <a:r>
              <a:rPr lang="en-US" dirty="0"/>
              <a:t>New regulations </a:t>
            </a:r>
            <a:r>
              <a:rPr lang="en-US" b="1" dirty="0"/>
              <a:t>require</a:t>
            </a:r>
            <a:r>
              <a:rPr lang="en-US" dirty="0"/>
              <a:t> appeals for both parties, from dismissals or final determinations, in three circumstances:</a:t>
            </a:r>
          </a:p>
          <a:p>
            <a:pPr lvl="1"/>
            <a:r>
              <a:rPr lang="en-US" dirty="0"/>
              <a:t>Procedural irregularity</a:t>
            </a:r>
          </a:p>
          <a:p>
            <a:pPr lvl="1"/>
            <a:r>
              <a:rPr lang="en-US" dirty="0"/>
              <a:t>New evidence</a:t>
            </a:r>
          </a:p>
          <a:p>
            <a:pPr lvl="1"/>
            <a:r>
              <a:rPr lang="en-US" dirty="0"/>
              <a:t>Conflict of interest/bias for Title IX coordinator, investigator, or decisionmaker</a:t>
            </a:r>
          </a:p>
          <a:p>
            <a:r>
              <a:rPr lang="en-US" dirty="0"/>
              <a:t>Appeals may be offered on any other basis, but must be available to both parties equally</a:t>
            </a:r>
          </a:p>
          <a:p>
            <a:r>
              <a:rPr lang="en-US" dirty="0"/>
              <a:t>District should consider appeal procedures and what actions to take if appeal grounds are substantiated</a:t>
            </a:r>
          </a:p>
          <a:p>
            <a:pPr lvl="1"/>
            <a:endParaRPr lang="en-US" dirty="0"/>
          </a:p>
        </p:txBody>
      </p:sp>
    </p:spTree>
    <p:extLst>
      <p:ext uri="{BB962C8B-B14F-4D97-AF65-F5344CB8AC3E}">
        <p14:creationId xmlns:p14="http://schemas.microsoft.com/office/powerpoint/2010/main" val="351513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9F74-D17B-4B52-83E7-806333973A5B}"/>
              </a:ext>
            </a:extLst>
          </p:cNvPr>
          <p:cNvSpPr>
            <a:spLocks noGrp="1"/>
          </p:cNvSpPr>
          <p:nvPr>
            <p:ph type="title"/>
          </p:nvPr>
        </p:nvSpPr>
        <p:spPr/>
        <p:txBody>
          <a:bodyPr/>
          <a:lstStyle/>
          <a:p>
            <a:pPr algn="ctr"/>
            <a:r>
              <a:rPr lang="en-US" b="1" dirty="0"/>
              <a:t>Formal complaint process: discipline and remedies</a:t>
            </a:r>
          </a:p>
        </p:txBody>
      </p:sp>
      <p:sp>
        <p:nvSpPr>
          <p:cNvPr id="3" name="Content Placeholder 2">
            <a:extLst>
              <a:ext uri="{FF2B5EF4-FFF2-40B4-BE49-F238E27FC236}">
                <a16:creationId xmlns:a16="http://schemas.microsoft.com/office/drawing/2014/main" id="{1B91DEC8-8E32-4162-9EFE-961C451DA2BE}"/>
              </a:ext>
            </a:extLst>
          </p:cNvPr>
          <p:cNvSpPr>
            <a:spLocks noGrp="1"/>
          </p:cNvSpPr>
          <p:nvPr>
            <p:ph idx="1"/>
          </p:nvPr>
        </p:nvSpPr>
        <p:spPr/>
        <p:txBody>
          <a:bodyPr>
            <a:normAutofit fontScale="77500" lnSpcReduction="20000"/>
          </a:bodyPr>
          <a:lstStyle/>
          <a:p>
            <a:r>
              <a:rPr lang="en-US" dirty="0"/>
              <a:t>Disciplinary consequences should be imposed in accordance with policy and Code of Student Conduct</a:t>
            </a:r>
          </a:p>
          <a:p>
            <a:r>
              <a:rPr lang="en-US" dirty="0"/>
              <a:t>Even if sexual harassment is not established, district can take appropriate disciplinary action for other violations of policy or Code of Student Conduct</a:t>
            </a:r>
          </a:p>
          <a:p>
            <a:pPr lvl="1"/>
            <a:r>
              <a:rPr lang="en-US" dirty="0"/>
              <a:t>Important to be clear about bases for discipline, procedure, and what violations are established</a:t>
            </a:r>
          </a:p>
          <a:p>
            <a:pPr lvl="1"/>
            <a:r>
              <a:rPr lang="en-US" dirty="0"/>
              <a:t>School administrators should work with Title IX Coordinator </a:t>
            </a:r>
          </a:p>
          <a:p>
            <a:r>
              <a:rPr lang="en-US" dirty="0"/>
              <a:t>If respondent is employee, conduct may also be subject to Title VII standard for workplace harassment</a:t>
            </a:r>
          </a:p>
          <a:p>
            <a:r>
              <a:rPr lang="en-US" dirty="0"/>
              <a:t>Title IX Coordinator is responsible for implementation of any remedies</a:t>
            </a:r>
          </a:p>
          <a:p>
            <a:pPr lvl="1"/>
            <a:r>
              <a:rPr lang="en-US" dirty="0"/>
              <a:t>Should work with decisionmaker to determine appropriate remedies to be provided to complainant</a:t>
            </a:r>
          </a:p>
        </p:txBody>
      </p:sp>
    </p:spTree>
    <p:extLst>
      <p:ext uri="{BB962C8B-B14F-4D97-AF65-F5344CB8AC3E}">
        <p14:creationId xmlns:p14="http://schemas.microsoft.com/office/powerpoint/2010/main" val="423789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25C56-076B-4B7B-AE67-5DE6ADF46AD6}"/>
              </a:ext>
            </a:extLst>
          </p:cNvPr>
          <p:cNvSpPr>
            <a:spLocks noGrp="1"/>
          </p:cNvSpPr>
          <p:nvPr>
            <p:ph type="title"/>
          </p:nvPr>
        </p:nvSpPr>
        <p:spPr/>
        <p:txBody>
          <a:bodyPr/>
          <a:lstStyle/>
          <a:p>
            <a:pPr algn="ctr"/>
            <a:r>
              <a:rPr lang="en-US" b="1" dirty="0"/>
              <a:t>Retaliation prohibited</a:t>
            </a:r>
          </a:p>
        </p:txBody>
      </p:sp>
      <p:sp>
        <p:nvSpPr>
          <p:cNvPr id="3" name="Content Placeholder 2">
            <a:extLst>
              <a:ext uri="{FF2B5EF4-FFF2-40B4-BE49-F238E27FC236}">
                <a16:creationId xmlns:a16="http://schemas.microsoft.com/office/drawing/2014/main" id="{8DBC90BC-58FD-48C7-9CEE-6FDF5E8C1D80}"/>
              </a:ext>
            </a:extLst>
          </p:cNvPr>
          <p:cNvSpPr>
            <a:spLocks noGrp="1"/>
          </p:cNvSpPr>
          <p:nvPr>
            <p:ph idx="1"/>
          </p:nvPr>
        </p:nvSpPr>
        <p:spPr/>
        <p:txBody>
          <a:bodyPr/>
          <a:lstStyle/>
          <a:p>
            <a:r>
              <a:rPr lang="en-US" dirty="0"/>
              <a:t>Regulations specifically prohibit retaliation for the purpose of interfering with any right/privilege secured by Title IX, or because the person has been a part of Title IX investigation/proceeding</a:t>
            </a:r>
          </a:p>
          <a:p>
            <a:r>
              <a:rPr lang="en-US" dirty="0"/>
              <a:t>Retaliation can include charging code violation for same facts or circumstances, if done for the purposes above</a:t>
            </a:r>
          </a:p>
          <a:p>
            <a:pPr lvl="1"/>
            <a:r>
              <a:rPr lang="en-US" dirty="0"/>
              <a:t>Example given by DOE in higher education context is charging complainant with alcohol violation</a:t>
            </a:r>
          </a:p>
        </p:txBody>
      </p:sp>
    </p:spTree>
    <p:extLst>
      <p:ext uri="{BB962C8B-B14F-4D97-AF65-F5344CB8AC3E}">
        <p14:creationId xmlns:p14="http://schemas.microsoft.com/office/powerpoint/2010/main" val="35492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26DD9-8175-4FFE-AC06-07F13A6F600B}"/>
              </a:ext>
            </a:extLst>
          </p:cNvPr>
          <p:cNvSpPr>
            <a:spLocks noGrp="1"/>
          </p:cNvSpPr>
          <p:nvPr>
            <p:ph type="title"/>
          </p:nvPr>
        </p:nvSpPr>
        <p:spPr/>
        <p:txBody>
          <a:bodyPr/>
          <a:lstStyle/>
          <a:p>
            <a:pPr algn="ctr"/>
            <a:r>
              <a:rPr lang="en-US" b="1" dirty="0"/>
              <a:t>Recordkeeping</a:t>
            </a:r>
          </a:p>
        </p:txBody>
      </p:sp>
      <p:sp>
        <p:nvSpPr>
          <p:cNvPr id="3" name="Content Placeholder 2">
            <a:extLst>
              <a:ext uri="{FF2B5EF4-FFF2-40B4-BE49-F238E27FC236}">
                <a16:creationId xmlns:a16="http://schemas.microsoft.com/office/drawing/2014/main" id="{003966A3-7477-40C6-A472-B8131168313C}"/>
              </a:ext>
            </a:extLst>
          </p:cNvPr>
          <p:cNvSpPr>
            <a:spLocks noGrp="1"/>
          </p:cNvSpPr>
          <p:nvPr>
            <p:ph idx="1"/>
          </p:nvPr>
        </p:nvSpPr>
        <p:spPr/>
        <p:txBody>
          <a:bodyPr>
            <a:normAutofit fontScale="92500" lnSpcReduction="20000"/>
          </a:bodyPr>
          <a:lstStyle/>
          <a:p>
            <a:r>
              <a:rPr lang="en-US" dirty="0"/>
              <a:t>Records must be maintained for a minimum of 7 years, including investigative records, disciplinary sanctions, remedies, appeals, and any actions taken, including supportive measures</a:t>
            </a:r>
          </a:p>
          <a:p>
            <a:r>
              <a:rPr lang="en-US" dirty="0"/>
              <a:t>Must document why response was not deliberately indifferent</a:t>
            </a:r>
          </a:p>
          <a:p>
            <a:pPr lvl="1"/>
            <a:r>
              <a:rPr lang="en-US" dirty="0"/>
              <a:t>If supportive measures were not provided to complainant, must document why that was not clearly unreasonable</a:t>
            </a:r>
          </a:p>
          <a:p>
            <a:r>
              <a:rPr lang="en-US" dirty="0"/>
              <a:t>Requirements apply to </a:t>
            </a:r>
            <a:r>
              <a:rPr lang="en-US" b="1" dirty="0"/>
              <a:t>both</a:t>
            </a:r>
            <a:r>
              <a:rPr lang="en-US" dirty="0"/>
              <a:t> reports and Formal Complaints</a:t>
            </a:r>
          </a:p>
          <a:p>
            <a:r>
              <a:rPr lang="en-US" dirty="0"/>
              <a:t>Title IX Coordinator must also maintain all training materials for 7 years, and must make them publicly available</a:t>
            </a:r>
          </a:p>
        </p:txBody>
      </p:sp>
    </p:spTree>
    <p:extLst>
      <p:ext uri="{BB962C8B-B14F-4D97-AF65-F5344CB8AC3E}">
        <p14:creationId xmlns:p14="http://schemas.microsoft.com/office/powerpoint/2010/main" val="158005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Questions?</a:t>
            </a:r>
          </a:p>
        </p:txBody>
      </p:sp>
      <p:sp>
        <p:nvSpPr>
          <p:cNvPr id="3" name="Content Placeholder 2"/>
          <p:cNvSpPr>
            <a:spLocks noGrp="1"/>
          </p:cNvSpPr>
          <p:nvPr>
            <p:ph idx="1"/>
          </p:nvPr>
        </p:nvSpPr>
        <p:spPr/>
        <p:txBody>
          <a:bodyPr/>
          <a:lstStyle/>
          <a:p>
            <a:r>
              <a:rPr lang="en-US" dirty="0"/>
              <a:t>Call David Noland at (919) 821-4711</a:t>
            </a:r>
          </a:p>
          <a:p>
            <a:r>
              <a:rPr lang="en-US" dirty="0"/>
              <a:t>Or email questions to:</a:t>
            </a:r>
          </a:p>
          <a:p>
            <a:pPr lvl="1"/>
            <a:r>
              <a:rPr lang="en-US" dirty="0">
                <a:hlinkClick r:id="rId2"/>
              </a:rPr>
              <a:t>dnoland@tharringtonsmith.com</a:t>
            </a:r>
            <a:endParaRPr lang="en-US" dirty="0"/>
          </a:p>
          <a:p>
            <a:pPr marL="457200" lvl="1" indent="0">
              <a:buNone/>
            </a:pPr>
            <a:endParaRPr lang="en-US" dirty="0"/>
          </a:p>
          <a:p>
            <a:pPr marL="457200" lvl="1" indent="0">
              <a:buNone/>
            </a:pPr>
            <a:endParaRPr lang="en-US" dirty="0"/>
          </a:p>
        </p:txBody>
      </p:sp>
      <p:pic>
        <p:nvPicPr>
          <p:cNvPr id="4" name="Picture 3" descr="cid:image001.png@01D00968.6242FB30"/>
          <p:cNvPicPr/>
          <p:nvPr/>
        </p:nvPicPr>
        <p:blipFill>
          <a:blip r:embed="rId3">
            <a:extLst>
              <a:ext uri="{28A0092B-C50C-407E-A947-70E740481C1C}">
                <a14:useLocalDpi xmlns:a14="http://schemas.microsoft.com/office/drawing/2010/main" val="0"/>
              </a:ext>
            </a:extLst>
          </a:blip>
          <a:srcRect/>
          <a:stretch>
            <a:fillRect/>
          </a:stretch>
        </p:blipFill>
        <p:spPr bwMode="auto">
          <a:xfrm>
            <a:off x="4240509" y="5265683"/>
            <a:ext cx="3707803" cy="827361"/>
          </a:xfrm>
          <a:prstGeom prst="rect">
            <a:avLst/>
          </a:prstGeom>
          <a:noFill/>
          <a:ln>
            <a:noFill/>
          </a:ln>
        </p:spPr>
      </p:pic>
    </p:spTree>
    <p:extLst>
      <p:ext uri="{BB962C8B-B14F-4D97-AF65-F5344CB8AC3E}">
        <p14:creationId xmlns:p14="http://schemas.microsoft.com/office/powerpoint/2010/main" val="80949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5823-E547-4441-9F65-8002E8A49F81}"/>
              </a:ext>
            </a:extLst>
          </p:cNvPr>
          <p:cNvSpPr>
            <a:spLocks noGrp="1"/>
          </p:cNvSpPr>
          <p:nvPr>
            <p:ph type="title"/>
          </p:nvPr>
        </p:nvSpPr>
        <p:spPr/>
        <p:txBody>
          <a:bodyPr/>
          <a:lstStyle/>
          <a:p>
            <a:pPr algn="ctr"/>
            <a:r>
              <a:rPr lang="en-US" b="1" dirty="0"/>
              <a:t>Overview of major components</a:t>
            </a:r>
          </a:p>
        </p:txBody>
      </p:sp>
      <p:sp>
        <p:nvSpPr>
          <p:cNvPr id="3" name="Content Placeholder 2">
            <a:extLst>
              <a:ext uri="{FF2B5EF4-FFF2-40B4-BE49-F238E27FC236}">
                <a16:creationId xmlns:a16="http://schemas.microsoft.com/office/drawing/2014/main" id="{A2A1282A-8F10-4A49-934F-FED42C6388F1}"/>
              </a:ext>
            </a:extLst>
          </p:cNvPr>
          <p:cNvSpPr>
            <a:spLocks noGrp="1"/>
          </p:cNvSpPr>
          <p:nvPr>
            <p:ph idx="1"/>
          </p:nvPr>
        </p:nvSpPr>
        <p:spPr/>
        <p:txBody>
          <a:bodyPr/>
          <a:lstStyle/>
          <a:p>
            <a:r>
              <a:rPr lang="en-US" dirty="0"/>
              <a:t>Definition of sexual harassment</a:t>
            </a:r>
          </a:p>
          <a:p>
            <a:r>
              <a:rPr lang="en-US" dirty="0"/>
              <a:t>School district obligations</a:t>
            </a:r>
          </a:p>
          <a:p>
            <a:r>
              <a:rPr lang="en-US" dirty="0"/>
              <a:t>Formal complaint and parties defined</a:t>
            </a:r>
          </a:p>
          <a:p>
            <a:r>
              <a:rPr lang="en-US" dirty="0"/>
              <a:t>Required response to formal complaint</a:t>
            </a:r>
          </a:p>
        </p:txBody>
      </p:sp>
    </p:spTree>
    <p:custDataLst>
      <p:tags r:id="rId1"/>
    </p:custDataLst>
    <p:extLst>
      <p:ext uri="{BB962C8B-B14F-4D97-AF65-F5344CB8AC3E}">
        <p14:creationId xmlns:p14="http://schemas.microsoft.com/office/powerpoint/2010/main" val="79707413"/>
      </p:ext>
    </p:extLst>
  </p:cSld>
  <p:clrMapOvr>
    <a:masterClrMapping/>
  </p:clrMapOvr>
  <mc:AlternateContent xmlns:mc="http://schemas.openxmlformats.org/markup-compatibility/2006" xmlns:p14="http://schemas.microsoft.com/office/powerpoint/2010/main">
    <mc:Choice Requires="p14">
      <p:transition spd="slow" p14:dur="2000" advTm="3353"/>
    </mc:Choice>
    <mc:Fallback xmlns="">
      <p:transition spd="slow" advTm="335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D8E82-86E2-4E28-B18C-CBC4EA3EA48E}"/>
              </a:ext>
            </a:extLst>
          </p:cNvPr>
          <p:cNvSpPr>
            <a:spLocks noGrp="1"/>
          </p:cNvSpPr>
          <p:nvPr>
            <p:ph type="title"/>
          </p:nvPr>
        </p:nvSpPr>
        <p:spPr/>
        <p:txBody>
          <a:bodyPr/>
          <a:lstStyle/>
          <a:p>
            <a:pPr algn="ctr"/>
            <a:r>
              <a:rPr lang="en-US" b="1" dirty="0"/>
              <a:t>Sexual harassment defined</a:t>
            </a:r>
          </a:p>
        </p:txBody>
      </p:sp>
      <p:sp>
        <p:nvSpPr>
          <p:cNvPr id="3" name="Content Placeholder 2">
            <a:extLst>
              <a:ext uri="{FF2B5EF4-FFF2-40B4-BE49-F238E27FC236}">
                <a16:creationId xmlns:a16="http://schemas.microsoft.com/office/drawing/2014/main" id="{3A50A0FE-0E50-4DBC-8DE6-FA71361B1D26}"/>
              </a:ext>
            </a:extLst>
          </p:cNvPr>
          <p:cNvSpPr>
            <a:spLocks noGrp="1"/>
          </p:cNvSpPr>
          <p:nvPr>
            <p:ph idx="1"/>
          </p:nvPr>
        </p:nvSpPr>
        <p:spPr/>
        <p:txBody>
          <a:bodyPr>
            <a:normAutofit lnSpcReduction="10000"/>
          </a:bodyPr>
          <a:lstStyle/>
          <a:p>
            <a:pPr marL="0" indent="0">
              <a:buNone/>
            </a:pPr>
            <a:r>
              <a:rPr lang="en-US" dirty="0"/>
              <a:t>Conduct on the basis of sex occurring in a school system education program or activity that satisfies one or more of the following:</a:t>
            </a:r>
          </a:p>
          <a:p>
            <a:pPr lvl="1"/>
            <a:r>
              <a:rPr lang="en-US" dirty="0"/>
              <a:t>Quid pro quo</a:t>
            </a:r>
          </a:p>
          <a:p>
            <a:pPr lvl="2"/>
            <a:r>
              <a:rPr lang="en-US" dirty="0"/>
              <a:t>An employee of the school system conditioning the provision of an aid, benefit, or service of the school system on an individual’s participation in unwelcome sexual conduct;</a:t>
            </a:r>
          </a:p>
          <a:p>
            <a:pPr lvl="1"/>
            <a:r>
              <a:rPr lang="en-US" dirty="0"/>
              <a:t>VAWA “Big four” – sexual assault, dating violence, domestic violence, or stalking; or </a:t>
            </a:r>
          </a:p>
          <a:p>
            <a:pPr lvl="1"/>
            <a:r>
              <a:rPr lang="en-US" dirty="0"/>
              <a:t>Unwelcome conduct determined by a reasonable person to be so severe, pervasive, and objectively offensive that it effectively denies a person equal access to the school system’s education program or activities. </a:t>
            </a:r>
          </a:p>
          <a:p>
            <a:endParaRPr lang="en-US" dirty="0"/>
          </a:p>
        </p:txBody>
      </p:sp>
    </p:spTree>
    <p:custDataLst>
      <p:tags r:id="rId1"/>
    </p:custDataLst>
    <p:extLst>
      <p:ext uri="{BB962C8B-B14F-4D97-AF65-F5344CB8AC3E}">
        <p14:creationId xmlns:p14="http://schemas.microsoft.com/office/powerpoint/2010/main" val="2342392461"/>
      </p:ext>
    </p:extLst>
  </p:cSld>
  <p:clrMapOvr>
    <a:masterClrMapping/>
  </p:clrMapOvr>
  <mc:AlternateContent xmlns:mc="http://schemas.openxmlformats.org/markup-compatibility/2006" xmlns:p14="http://schemas.microsoft.com/office/powerpoint/2010/main">
    <mc:Choice Requires="p14">
      <p:transition spd="slow" p14:dur="2000" advTm="4729"/>
    </mc:Choice>
    <mc:Fallback xmlns="">
      <p:transition spd="slow" advTm="47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D8E82-86E2-4E28-B18C-CBC4EA3EA48E}"/>
              </a:ext>
            </a:extLst>
          </p:cNvPr>
          <p:cNvSpPr>
            <a:spLocks noGrp="1"/>
          </p:cNvSpPr>
          <p:nvPr>
            <p:ph type="title"/>
          </p:nvPr>
        </p:nvSpPr>
        <p:spPr/>
        <p:txBody>
          <a:bodyPr/>
          <a:lstStyle/>
          <a:p>
            <a:pPr algn="ctr"/>
            <a:r>
              <a:rPr lang="en-US" b="1" dirty="0"/>
              <a:t>Sexual harassment defined</a:t>
            </a:r>
          </a:p>
        </p:txBody>
      </p:sp>
      <p:sp>
        <p:nvSpPr>
          <p:cNvPr id="3" name="Content Placeholder 2">
            <a:extLst>
              <a:ext uri="{FF2B5EF4-FFF2-40B4-BE49-F238E27FC236}">
                <a16:creationId xmlns:a16="http://schemas.microsoft.com/office/drawing/2014/main" id="{3A50A0FE-0E50-4DBC-8DE6-FA71361B1D26}"/>
              </a:ext>
            </a:extLst>
          </p:cNvPr>
          <p:cNvSpPr>
            <a:spLocks noGrp="1"/>
          </p:cNvSpPr>
          <p:nvPr>
            <p:ph idx="1"/>
          </p:nvPr>
        </p:nvSpPr>
        <p:spPr/>
        <p:txBody>
          <a:bodyPr>
            <a:normAutofit/>
          </a:bodyPr>
          <a:lstStyle/>
          <a:p>
            <a:pPr>
              <a:lnSpc>
                <a:spcPct val="100000"/>
              </a:lnSpc>
              <a:spcBef>
                <a:spcPts val="0"/>
              </a:spcBef>
            </a:pPr>
            <a:r>
              <a:rPr lang="en-US" dirty="0"/>
              <a:t>Prior definition was unwelcome conduct that was “severe, pervasive, </a:t>
            </a:r>
            <a:r>
              <a:rPr lang="en-US" b="1" u="sng" dirty="0"/>
              <a:t>or</a:t>
            </a:r>
            <a:r>
              <a:rPr lang="en-US" dirty="0"/>
              <a:t> persistent” and that </a:t>
            </a:r>
            <a:r>
              <a:rPr lang="en-US" b="1" u="sng" dirty="0"/>
              <a:t>interfered with or limited</a:t>
            </a:r>
            <a:r>
              <a:rPr lang="en-US" dirty="0"/>
              <a:t> a student’s ability to participate in or benefit from school services, activities, or opportunities.</a:t>
            </a:r>
          </a:p>
          <a:p>
            <a:pPr>
              <a:lnSpc>
                <a:spcPct val="100000"/>
              </a:lnSpc>
            </a:pPr>
            <a:r>
              <a:rPr lang="en-US" dirty="0"/>
              <a:t>New definition is unwelcome conduct that is so “severe, pervasive, </a:t>
            </a:r>
            <a:r>
              <a:rPr lang="en-US" b="1" u="sng" dirty="0"/>
              <a:t>and</a:t>
            </a:r>
            <a:r>
              <a:rPr lang="en-US" dirty="0"/>
              <a:t> objectively offensive” that it </a:t>
            </a:r>
            <a:r>
              <a:rPr lang="en-US" b="1" u="sng" dirty="0"/>
              <a:t>effectively denies</a:t>
            </a:r>
            <a:r>
              <a:rPr lang="en-US" dirty="0"/>
              <a:t> a person’s equal access to the education program or activity.</a:t>
            </a:r>
          </a:p>
          <a:p>
            <a:pPr>
              <a:lnSpc>
                <a:spcPct val="100000"/>
              </a:lnSpc>
            </a:pPr>
            <a:r>
              <a:rPr lang="en-US" dirty="0"/>
              <a:t>Narrower definition of sexual harassment.  </a:t>
            </a:r>
          </a:p>
          <a:p>
            <a:pPr>
              <a:lnSpc>
                <a:spcPct val="100000"/>
              </a:lnSpc>
            </a:pPr>
            <a:r>
              <a:rPr lang="en-US" dirty="0"/>
              <a:t>Isolated incidents likely will not meet definition.</a:t>
            </a:r>
          </a:p>
          <a:p>
            <a:endParaRPr lang="en-US" dirty="0"/>
          </a:p>
        </p:txBody>
      </p:sp>
    </p:spTree>
    <p:custDataLst>
      <p:tags r:id="rId1"/>
    </p:custDataLst>
    <p:extLst>
      <p:ext uri="{BB962C8B-B14F-4D97-AF65-F5344CB8AC3E}">
        <p14:creationId xmlns:p14="http://schemas.microsoft.com/office/powerpoint/2010/main" val="2229702802"/>
      </p:ext>
    </p:extLst>
  </p:cSld>
  <p:clrMapOvr>
    <a:masterClrMapping/>
  </p:clrMapOvr>
  <mc:AlternateContent xmlns:mc="http://schemas.openxmlformats.org/markup-compatibility/2006" xmlns:p14="http://schemas.microsoft.com/office/powerpoint/2010/main">
    <mc:Choice Requires="p14">
      <p:transition spd="slow" p14:dur="2000" advTm="2587"/>
    </mc:Choice>
    <mc:Fallback xmlns="">
      <p:transition spd="slow" advTm="258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1EEA7-AD1C-4DF1-8658-50819A964EA5}"/>
              </a:ext>
            </a:extLst>
          </p:cNvPr>
          <p:cNvSpPr>
            <a:spLocks noGrp="1"/>
          </p:cNvSpPr>
          <p:nvPr>
            <p:ph type="title"/>
          </p:nvPr>
        </p:nvSpPr>
        <p:spPr/>
        <p:txBody>
          <a:bodyPr/>
          <a:lstStyle/>
          <a:p>
            <a:pPr algn="ctr"/>
            <a:r>
              <a:rPr lang="en-US" b="1" dirty="0"/>
              <a:t>district obligations</a:t>
            </a:r>
          </a:p>
        </p:txBody>
      </p:sp>
      <p:sp>
        <p:nvSpPr>
          <p:cNvPr id="3" name="Content Placeholder 2">
            <a:extLst>
              <a:ext uri="{FF2B5EF4-FFF2-40B4-BE49-F238E27FC236}">
                <a16:creationId xmlns:a16="http://schemas.microsoft.com/office/drawing/2014/main" id="{09FF3FA1-920F-451F-ACC4-307BD9050C07}"/>
              </a:ext>
            </a:extLst>
          </p:cNvPr>
          <p:cNvSpPr>
            <a:spLocks noGrp="1"/>
          </p:cNvSpPr>
          <p:nvPr>
            <p:ph idx="1"/>
          </p:nvPr>
        </p:nvSpPr>
        <p:spPr/>
        <p:txBody>
          <a:bodyPr>
            <a:normAutofit fontScale="92500" lnSpcReduction="20000"/>
          </a:bodyPr>
          <a:lstStyle/>
          <a:p>
            <a:pPr>
              <a:lnSpc>
                <a:spcPct val="100000"/>
              </a:lnSpc>
            </a:pPr>
            <a:r>
              <a:rPr lang="en-US" dirty="0"/>
              <a:t>A recipient with actual knowledge of sexual harassment in an education program or activity against a person in the United States must respond promptly and in a manner that is not deliberately indifferent.</a:t>
            </a:r>
          </a:p>
          <a:p>
            <a:pPr>
              <a:lnSpc>
                <a:spcPct val="100000"/>
              </a:lnSpc>
            </a:pPr>
            <a:r>
              <a:rPr lang="en-US" dirty="0"/>
              <a:t>Actual knowledge</a:t>
            </a:r>
          </a:p>
          <a:p>
            <a:pPr lvl="1">
              <a:lnSpc>
                <a:spcPct val="100000"/>
              </a:lnSpc>
            </a:pPr>
            <a:r>
              <a:rPr lang="en-US" dirty="0"/>
              <a:t>Notice of sexual harassment or allegations of sexual harassment to Title IX Coordinator, an official who has authority to institute corrective measures, or </a:t>
            </a:r>
            <a:r>
              <a:rPr lang="en-US" b="1" u="sng" dirty="0"/>
              <a:t>any</a:t>
            </a:r>
            <a:r>
              <a:rPr lang="en-US" dirty="0"/>
              <a:t> employee of an elementary or secondary school. </a:t>
            </a:r>
          </a:p>
          <a:p>
            <a:pPr lvl="1">
              <a:lnSpc>
                <a:spcPct val="100000"/>
              </a:lnSpc>
            </a:pPr>
            <a:r>
              <a:rPr lang="en-US" dirty="0"/>
              <a:t>Prior guidance triggered the obligation if the recipient “knew or should have known.” </a:t>
            </a:r>
          </a:p>
          <a:p>
            <a:pPr>
              <a:lnSpc>
                <a:spcPct val="100000"/>
              </a:lnSpc>
            </a:pPr>
            <a:r>
              <a:rPr lang="en-US" dirty="0"/>
              <a:t>Deliberate indifference</a:t>
            </a:r>
          </a:p>
          <a:p>
            <a:pPr lvl="1">
              <a:lnSpc>
                <a:spcPct val="100000"/>
              </a:lnSpc>
            </a:pPr>
            <a:r>
              <a:rPr lang="en-US" dirty="0"/>
              <a:t>Failure to respond reasonably in light of known circumstances.</a:t>
            </a:r>
          </a:p>
          <a:p>
            <a:pPr lvl="1">
              <a:lnSpc>
                <a:spcPct val="100000"/>
              </a:lnSpc>
            </a:pPr>
            <a:r>
              <a:rPr lang="en-US" dirty="0"/>
              <a:t>District must take </a:t>
            </a:r>
            <a:r>
              <a:rPr lang="en-US" i="1" dirty="0"/>
              <a:t>some</a:t>
            </a:r>
            <a:r>
              <a:rPr lang="en-US" dirty="0"/>
              <a:t> steps to inquire about any report or allegation.</a:t>
            </a:r>
          </a:p>
        </p:txBody>
      </p:sp>
    </p:spTree>
    <p:custDataLst>
      <p:tags r:id="rId1"/>
    </p:custDataLst>
    <p:extLst>
      <p:ext uri="{BB962C8B-B14F-4D97-AF65-F5344CB8AC3E}">
        <p14:creationId xmlns:p14="http://schemas.microsoft.com/office/powerpoint/2010/main" val="309582676"/>
      </p:ext>
    </p:extLst>
  </p:cSld>
  <p:clrMapOvr>
    <a:masterClrMapping/>
  </p:clrMapOvr>
  <mc:AlternateContent xmlns:mc="http://schemas.openxmlformats.org/markup-compatibility/2006" xmlns:p14="http://schemas.microsoft.com/office/powerpoint/2010/main">
    <mc:Choice Requires="p14">
      <p:transition spd="slow" p14:dur="2000" advTm="2657"/>
    </mc:Choice>
    <mc:Fallback xmlns="">
      <p:transition spd="slow" advTm="26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1EEA7-AD1C-4DF1-8658-50819A964EA5}"/>
              </a:ext>
            </a:extLst>
          </p:cNvPr>
          <p:cNvSpPr>
            <a:spLocks noGrp="1"/>
          </p:cNvSpPr>
          <p:nvPr>
            <p:ph type="title"/>
          </p:nvPr>
        </p:nvSpPr>
        <p:spPr/>
        <p:txBody>
          <a:bodyPr/>
          <a:lstStyle/>
          <a:p>
            <a:pPr algn="ctr"/>
            <a:r>
              <a:rPr lang="en-US" b="1" dirty="0"/>
              <a:t>district obligations</a:t>
            </a:r>
          </a:p>
        </p:txBody>
      </p:sp>
      <p:sp>
        <p:nvSpPr>
          <p:cNvPr id="3" name="Content Placeholder 2">
            <a:extLst>
              <a:ext uri="{FF2B5EF4-FFF2-40B4-BE49-F238E27FC236}">
                <a16:creationId xmlns:a16="http://schemas.microsoft.com/office/drawing/2014/main" id="{09FF3FA1-920F-451F-ACC4-307BD9050C07}"/>
              </a:ext>
            </a:extLst>
          </p:cNvPr>
          <p:cNvSpPr>
            <a:spLocks noGrp="1"/>
          </p:cNvSpPr>
          <p:nvPr>
            <p:ph idx="1"/>
          </p:nvPr>
        </p:nvSpPr>
        <p:spPr/>
        <p:txBody>
          <a:bodyPr>
            <a:normAutofit/>
          </a:bodyPr>
          <a:lstStyle/>
          <a:p>
            <a:pPr>
              <a:lnSpc>
                <a:spcPct val="100000"/>
              </a:lnSpc>
            </a:pPr>
            <a:r>
              <a:rPr lang="en-US" dirty="0"/>
              <a:t>Obligation is triggered by a report or allegation of sexual harassment made to any employee.</a:t>
            </a:r>
          </a:p>
          <a:p>
            <a:pPr>
              <a:lnSpc>
                <a:spcPct val="100000"/>
              </a:lnSpc>
            </a:pPr>
            <a:r>
              <a:rPr lang="en-US" dirty="0"/>
              <a:t>Any report or allegation should be immediately brought to the attention of the Title IX Coordinator.</a:t>
            </a:r>
          </a:p>
          <a:p>
            <a:pPr>
              <a:lnSpc>
                <a:spcPct val="100000"/>
              </a:lnSpc>
            </a:pPr>
            <a:r>
              <a:rPr lang="en-US" dirty="0"/>
              <a:t>Staff should not attempt to address issues informally without consulting with administrators and Title IX Coordinator.</a:t>
            </a:r>
          </a:p>
        </p:txBody>
      </p:sp>
    </p:spTree>
    <p:custDataLst>
      <p:tags r:id="rId1"/>
    </p:custDataLst>
    <p:extLst>
      <p:ext uri="{BB962C8B-B14F-4D97-AF65-F5344CB8AC3E}">
        <p14:creationId xmlns:p14="http://schemas.microsoft.com/office/powerpoint/2010/main" val="3573580992"/>
      </p:ext>
    </p:extLst>
  </p:cSld>
  <p:clrMapOvr>
    <a:masterClrMapping/>
  </p:clrMapOvr>
  <mc:AlternateContent xmlns:mc="http://schemas.openxmlformats.org/markup-compatibility/2006" xmlns:p14="http://schemas.microsoft.com/office/powerpoint/2010/main">
    <mc:Choice Requires="p14">
      <p:transition spd="slow" p14:dur="2000" advTm="4444"/>
    </mc:Choice>
    <mc:Fallback xmlns="">
      <p:transition spd="slow" advTm="44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6A68E-FD92-478B-8682-17DA62D9BD18}"/>
              </a:ext>
            </a:extLst>
          </p:cNvPr>
          <p:cNvSpPr>
            <a:spLocks noGrp="1"/>
          </p:cNvSpPr>
          <p:nvPr>
            <p:ph type="title"/>
          </p:nvPr>
        </p:nvSpPr>
        <p:spPr/>
        <p:txBody>
          <a:bodyPr/>
          <a:lstStyle/>
          <a:p>
            <a:pPr algn="ctr"/>
            <a:r>
              <a:rPr lang="en-US" b="1" dirty="0"/>
              <a:t>parties</a:t>
            </a:r>
          </a:p>
        </p:txBody>
      </p:sp>
      <p:sp>
        <p:nvSpPr>
          <p:cNvPr id="3" name="Content Placeholder 2">
            <a:extLst>
              <a:ext uri="{FF2B5EF4-FFF2-40B4-BE49-F238E27FC236}">
                <a16:creationId xmlns:a16="http://schemas.microsoft.com/office/drawing/2014/main" id="{6BA70A65-645A-4FAF-B905-E795FC8F8D4C}"/>
              </a:ext>
            </a:extLst>
          </p:cNvPr>
          <p:cNvSpPr>
            <a:spLocks noGrp="1"/>
          </p:cNvSpPr>
          <p:nvPr>
            <p:ph idx="1"/>
          </p:nvPr>
        </p:nvSpPr>
        <p:spPr/>
        <p:txBody>
          <a:bodyPr/>
          <a:lstStyle/>
          <a:p>
            <a:r>
              <a:rPr lang="en-US" dirty="0"/>
              <a:t>Complainant – person alleged to be the victim of sexual harassment.</a:t>
            </a:r>
          </a:p>
          <a:p>
            <a:pPr lvl="1"/>
            <a:r>
              <a:rPr lang="en-US" dirty="0"/>
              <a:t>Not a third party who reports alleged sexual harassment against someone else.</a:t>
            </a:r>
          </a:p>
          <a:p>
            <a:r>
              <a:rPr lang="en-US" dirty="0"/>
              <a:t>Respondent – a person alleged to be the perpetrator of conduct that could constitute sexual harassment.</a:t>
            </a:r>
          </a:p>
        </p:txBody>
      </p:sp>
    </p:spTree>
    <p:custDataLst>
      <p:tags r:id="rId1"/>
    </p:custDataLst>
    <p:extLst>
      <p:ext uri="{BB962C8B-B14F-4D97-AF65-F5344CB8AC3E}">
        <p14:creationId xmlns:p14="http://schemas.microsoft.com/office/powerpoint/2010/main" val="1945965351"/>
      </p:ext>
    </p:extLst>
  </p:cSld>
  <p:clrMapOvr>
    <a:masterClrMapping/>
  </p:clrMapOvr>
  <mc:AlternateContent xmlns:mc="http://schemas.openxmlformats.org/markup-compatibility/2006" xmlns:p14="http://schemas.microsoft.com/office/powerpoint/2010/main">
    <mc:Choice Requires="p14">
      <p:transition spd="slow" p14:dur="2000" advTm="8949"/>
    </mc:Choice>
    <mc:Fallback xmlns="">
      <p:transition spd="slow" advTm="8949"/>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C6693-3068-4BDD-9602-D50193EC5EB9}"/>
              </a:ext>
            </a:extLst>
          </p:cNvPr>
          <p:cNvSpPr>
            <a:spLocks noGrp="1"/>
          </p:cNvSpPr>
          <p:nvPr>
            <p:ph type="title"/>
          </p:nvPr>
        </p:nvSpPr>
        <p:spPr/>
        <p:txBody>
          <a:bodyPr/>
          <a:lstStyle/>
          <a:p>
            <a:pPr algn="ctr"/>
            <a:r>
              <a:rPr lang="en-US" b="1" dirty="0"/>
              <a:t>Reports of sexual harassment and formal complaints</a:t>
            </a:r>
          </a:p>
        </p:txBody>
      </p:sp>
      <p:sp>
        <p:nvSpPr>
          <p:cNvPr id="3" name="Content Placeholder 2">
            <a:extLst>
              <a:ext uri="{FF2B5EF4-FFF2-40B4-BE49-F238E27FC236}">
                <a16:creationId xmlns:a16="http://schemas.microsoft.com/office/drawing/2014/main" id="{231F6C1C-BC60-4BDF-8941-7C5065B82011}"/>
              </a:ext>
            </a:extLst>
          </p:cNvPr>
          <p:cNvSpPr>
            <a:spLocks noGrp="1"/>
          </p:cNvSpPr>
          <p:nvPr>
            <p:ph idx="1"/>
          </p:nvPr>
        </p:nvSpPr>
        <p:spPr/>
        <p:txBody>
          <a:bodyPr>
            <a:normAutofit fontScale="92500"/>
          </a:bodyPr>
          <a:lstStyle/>
          <a:p>
            <a:r>
              <a:rPr lang="en-US" dirty="0"/>
              <a:t>A report of alleged sexual harassment may be made by anyone, and it can be oral, telephonic, written, or email.</a:t>
            </a:r>
          </a:p>
          <a:p>
            <a:r>
              <a:rPr lang="en-US" dirty="0"/>
              <a:t>A report triggers the obligation for the district to not be deliberately indifferent.</a:t>
            </a:r>
          </a:p>
          <a:p>
            <a:r>
              <a:rPr lang="en-US" dirty="0"/>
              <a:t>A Formal Complaint must be in writing, and can only be made by the complainant (the person alleged to be the victim), or by the Title IX Coordinator.</a:t>
            </a:r>
          </a:p>
          <a:p>
            <a:r>
              <a:rPr lang="en-US" dirty="0"/>
              <a:t>A Formal Complaint triggers a defined process, with certain requirements prescribed by the regulations.</a:t>
            </a:r>
          </a:p>
          <a:p>
            <a:endParaRPr lang="en-US" dirty="0"/>
          </a:p>
        </p:txBody>
      </p:sp>
    </p:spTree>
    <p:custDataLst>
      <p:tags r:id="rId1"/>
    </p:custDataLst>
    <p:extLst>
      <p:ext uri="{BB962C8B-B14F-4D97-AF65-F5344CB8AC3E}">
        <p14:creationId xmlns:p14="http://schemas.microsoft.com/office/powerpoint/2010/main" val="3136468984"/>
      </p:ext>
    </p:extLst>
  </p:cSld>
  <p:clrMapOvr>
    <a:masterClrMapping/>
  </p:clrMapOvr>
  <mc:AlternateContent xmlns:mc="http://schemas.openxmlformats.org/markup-compatibility/2006" xmlns:p14="http://schemas.microsoft.com/office/powerpoint/2010/main">
    <mc:Choice Requires="p14">
      <p:transition spd="slow" p14:dur="2000" advTm="6256"/>
    </mc:Choice>
    <mc:Fallback xmlns="">
      <p:transition spd="slow" advTm="62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3|1.7|0.6|0.4|0.4"/>
</p:tagLst>
</file>

<file path=ppt/tags/tag10.xml><?xml version="1.0" encoding="utf-8"?>
<p:tagLst xmlns:a="http://schemas.openxmlformats.org/drawingml/2006/main" xmlns:r="http://schemas.openxmlformats.org/officeDocument/2006/relationships" xmlns:p="http://schemas.openxmlformats.org/presentationml/2006/main">
  <p:tag name="TIMING" val="|1.1|1.3|0.1|0|0.1"/>
</p:tagLst>
</file>

<file path=ppt/tags/tag11.xml><?xml version="1.0" encoding="utf-8"?>
<p:tagLst xmlns:a="http://schemas.openxmlformats.org/drawingml/2006/main" xmlns:r="http://schemas.openxmlformats.org/officeDocument/2006/relationships" xmlns:p="http://schemas.openxmlformats.org/presentationml/2006/main">
  <p:tag name="TIMING" val="|0|0|0"/>
</p:tagLst>
</file>

<file path=ppt/tags/tag2.xml><?xml version="1.0" encoding="utf-8"?>
<p:tagLst xmlns:a="http://schemas.openxmlformats.org/drawingml/2006/main" xmlns:r="http://schemas.openxmlformats.org/officeDocument/2006/relationships" xmlns:p="http://schemas.openxmlformats.org/presentationml/2006/main">
  <p:tag name="TIMING" val="|0.9"/>
</p:tagLst>
</file>

<file path=ppt/tags/tag3.xml><?xml version="1.0" encoding="utf-8"?>
<p:tagLst xmlns:a="http://schemas.openxmlformats.org/drawingml/2006/main" xmlns:r="http://schemas.openxmlformats.org/officeDocument/2006/relationships" xmlns:p="http://schemas.openxmlformats.org/presentationml/2006/main">
  <p:tag name="TIMING" val="|2.8|0.3"/>
</p:tagLst>
</file>

<file path=ppt/tags/tag4.xml><?xml version="1.0" encoding="utf-8"?>
<p:tagLst xmlns:a="http://schemas.openxmlformats.org/drawingml/2006/main" xmlns:r="http://schemas.openxmlformats.org/officeDocument/2006/relationships" xmlns:p="http://schemas.openxmlformats.org/presentationml/2006/main">
  <p:tag name="TIMING" val="|0.6|0.9|0.5"/>
</p:tagLst>
</file>

<file path=ppt/tags/tag5.xml><?xml version="1.0" encoding="utf-8"?>
<p:tagLst xmlns:a="http://schemas.openxmlformats.org/drawingml/2006/main" xmlns:r="http://schemas.openxmlformats.org/officeDocument/2006/relationships" xmlns:p="http://schemas.openxmlformats.org/presentationml/2006/main">
  <p:tag name="TIMING" val="|0.8|0.6|0.4"/>
</p:tagLst>
</file>

<file path=ppt/tags/tag6.xml><?xml version="1.0" encoding="utf-8"?>
<p:tagLst xmlns:a="http://schemas.openxmlformats.org/drawingml/2006/main" xmlns:r="http://schemas.openxmlformats.org/officeDocument/2006/relationships" xmlns:p="http://schemas.openxmlformats.org/presentationml/2006/main">
  <p:tag name="TIMING" val="|0.7|2.1|0.6"/>
</p:tagLst>
</file>

<file path=ppt/tags/tag7.xml><?xml version="1.0" encoding="utf-8"?>
<p:tagLst xmlns:a="http://schemas.openxmlformats.org/drawingml/2006/main" xmlns:r="http://schemas.openxmlformats.org/officeDocument/2006/relationships" xmlns:p="http://schemas.openxmlformats.org/presentationml/2006/main">
  <p:tag name="TIMING" val="|1.3|0.5|6.4"/>
</p:tagLst>
</file>

<file path=ppt/tags/tag8.xml><?xml version="1.0" encoding="utf-8"?>
<p:tagLst xmlns:a="http://schemas.openxmlformats.org/drawingml/2006/main" xmlns:r="http://schemas.openxmlformats.org/officeDocument/2006/relationships" xmlns:p="http://schemas.openxmlformats.org/presentationml/2006/main">
  <p:tag name="TIMING" val="|1.4|0.5|0.6|0.4"/>
</p:tagLst>
</file>

<file path=ppt/tags/tag9.xml><?xml version="1.0" encoding="utf-8"?>
<p:tagLst xmlns:a="http://schemas.openxmlformats.org/drawingml/2006/main" xmlns:r="http://schemas.openxmlformats.org/officeDocument/2006/relationships" xmlns:p="http://schemas.openxmlformats.org/presentationml/2006/main">
  <p:tag name="TIMING" val="|8.9|0.5|2.9|2.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9099</TotalTime>
  <Words>2074</Words>
  <Application>Microsoft Office PowerPoint</Application>
  <PresentationFormat>Widescreen</PresentationFormat>
  <Paragraphs>174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Trebuchet MS</vt:lpstr>
      <vt:lpstr>Tw Cen MT</vt:lpstr>
      <vt:lpstr>Circuit</vt:lpstr>
      <vt:lpstr>Introduction to 2020 title ix regulations</vt:lpstr>
      <vt:lpstr>Background</vt:lpstr>
      <vt:lpstr>Overview of major components</vt:lpstr>
      <vt:lpstr>Sexual harassment defined</vt:lpstr>
      <vt:lpstr>Sexual harassment defined</vt:lpstr>
      <vt:lpstr>district obligations</vt:lpstr>
      <vt:lpstr>district obligations</vt:lpstr>
      <vt:lpstr>parties</vt:lpstr>
      <vt:lpstr>Reports of sexual harassment and formal complaints</vt:lpstr>
      <vt:lpstr>Intersection with other school policies</vt:lpstr>
      <vt:lpstr>Initial response</vt:lpstr>
      <vt:lpstr>Supportive Measures</vt:lpstr>
      <vt:lpstr>Formal complaint process: overview</vt:lpstr>
      <vt:lpstr>Formal complaint process: General elements of grievance process</vt:lpstr>
      <vt:lpstr>Formal complaint process: initial response</vt:lpstr>
      <vt:lpstr>Formal complaint process: grounds for dismissal</vt:lpstr>
      <vt:lpstr>Formal complaint process: informal resolution</vt:lpstr>
      <vt:lpstr>Formal complaint process: investigation</vt:lpstr>
      <vt:lpstr>Formal complaint process: investigation</vt:lpstr>
      <vt:lpstr>Formal complaint process: investigative report</vt:lpstr>
      <vt:lpstr>Formal complaint process: questions &amp; answers</vt:lpstr>
      <vt:lpstr>Formal complaint process: hearings</vt:lpstr>
      <vt:lpstr>Formal complaint process: determination of responsibility</vt:lpstr>
      <vt:lpstr>Formal complaint process: determination of responsibility</vt:lpstr>
      <vt:lpstr>Formal complaint process: appeals</vt:lpstr>
      <vt:lpstr>Formal complaint process: discipline and remedies</vt:lpstr>
      <vt:lpstr>Retaliation prohibited</vt:lpstr>
      <vt:lpstr>Recordkeeping</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 Richeda</dc:creator>
  <cp:lastModifiedBy>Mark Doane</cp:lastModifiedBy>
  <cp:revision>33</cp:revision>
  <cp:lastPrinted>2020-07-24T14:06:49Z</cp:lastPrinted>
  <dcterms:created xsi:type="dcterms:W3CDTF">2020-07-14T20:33:30Z</dcterms:created>
  <dcterms:modified xsi:type="dcterms:W3CDTF">2020-11-04T16:53:05Z</dcterms:modified>
</cp:coreProperties>
</file>