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83B5769-BCAD-4AA4-AB56-0C3D70837268}" type="datetimeFigureOut">
              <a:rPr lang="en-US" smtClean="0"/>
              <a:t>8/8/2018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8B77A4C-8795-455D-B32D-783D168A5FA0}"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B5769-BCAD-4AA4-AB56-0C3D70837268}"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B5769-BCAD-4AA4-AB56-0C3D70837268}"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3B5769-BCAD-4AA4-AB56-0C3D70837268}"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B5769-BCAD-4AA4-AB56-0C3D70837268}" type="datetimeFigureOut">
              <a:rPr lang="en-US" smtClean="0"/>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83B5769-BCAD-4AA4-AB56-0C3D70837268}" type="datetimeFigureOut">
              <a:rPr lang="en-US" smtClean="0"/>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77A4C-8795-455D-B32D-783D168A5FA0}"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3B5769-BCAD-4AA4-AB56-0C3D70837268}" type="datetimeFigureOut">
              <a:rPr lang="en-US" smtClean="0"/>
              <a:t>8/8/2018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3B5769-BCAD-4AA4-AB56-0C3D70837268}" type="datetimeFigureOut">
              <a:rPr lang="en-US" smtClean="0"/>
              <a:t>8/8/2018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B5769-BCAD-4AA4-AB56-0C3D70837268}" type="datetimeFigureOut">
              <a:rPr lang="en-US" smtClean="0"/>
              <a:t>8/8/2018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83B5769-BCAD-4AA4-AB56-0C3D70837268}" type="datetimeFigureOut">
              <a:rPr lang="en-US" smtClean="0"/>
              <a:t>8/8/2018</a:t>
            </a:fld>
            <a:endParaRPr lang="en-US"/>
          </a:p>
        </p:txBody>
      </p:sp>
      <p:sp>
        <p:nvSpPr>
          <p:cNvPr id="7" name="Slide Number Placeholder 6"/>
          <p:cNvSpPr>
            <a:spLocks noGrp="1"/>
          </p:cNvSpPr>
          <p:nvPr>
            <p:ph type="sldNum" sz="quarter" idx="12"/>
          </p:nvPr>
        </p:nvSpPr>
        <p:spPr/>
        <p:txBody>
          <a:bodyPr/>
          <a:lstStyle/>
          <a:p>
            <a:fld id="{98B77A4C-8795-455D-B32D-783D168A5FA0}"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B5769-BCAD-4AA4-AB56-0C3D70837268}" type="datetimeFigureOut">
              <a:rPr lang="en-US" smtClean="0"/>
              <a:t>8/8/2018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8B77A4C-8795-455D-B32D-783D168A5F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83B5769-BCAD-4AA4-AB56-0C3D70837268}" type="datetimeFigureOut">
              <a:rPr lang="en-US" smtClean="0"/>
              <a:t>8/8/2018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8B77A4C-8795-455D-B32D-783D168A5FA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b="1" dirty="0" smtClean="0">
                <a:solidFill>
                  <a:schemeClr val="tx1"/>
                </a:solidFill>
              </a:rPr>
              <a:t>Section 504 </a:t>
            </a:r>
            <a:br>
              <a:rPr lang="en-US" b="1" dirty="0" smtClean="0">
                <a:solidFill>
                  <a:schemeClr val="tx1"/>
                </a:solidFill>
              </a:rPr>
            </a:br>
            <a:r>
              <a:rPr lang="en-US" b="1" dirty="0" smtClean="0">
                <a:solidFill>
                  <a:schemeClr val="tx1"/>
                </a:solidFill>
              </a:rPr>
              <a:t>Discipline Procedures</a:t>
            </a:r>
            <a:endParaRPr lang="en-US" b="1" dirty="0">
              <a:solidFill>
                <a:schemeClr val="tx1"/>
              </a:solidFill>
            </a:endParaRPr>
          </a:p>
        </p:txBody>
      </p:sp>
      <p:sp>
        <p:nvSpPr>
          <p:cNvPr id="3" name="Subtitle 2"/>
          <p:cNvSpPr>
            <a:spLocks noGrp="1"/>
          </p:cNvSpPr>
          <p:nvPr>
            <p:ph type="subTitle" idx="1"/>
          </p:nvPr>
        </p:nvSpPr>
        <p:spPr>
          <a:xfrm>
            <a:off x="4733365" y="3200400"/>
            <a:ext cx="3309803" cy="2481309"/>
          </a:xfrm>
        </p:spPr>
        <p:txBody>
          <a:bodyPr>
            <a:normAutofit fontScale="92500"/>
          </a:bodyPr>
          <a:lstStyle/>
          <a:p>
            <a:pPr marL="457200" indent="-457200" algn="l">
              <a:buFont typeface="Wingdings" panose="05000000000000000000" pitchFamily="2" charset="2"/>
              <a:buChar char="§"/>
            </a:pPr>
            <a:r>
              <a:rPr lang="en-US" dirty="0" smtClean="0"/>
              <a:t>The section 504 statute (29 U.S.C. 794) contains no express requirements regarding student discipline, other than prohibiting discrimination by reason of disability, and very few explicit procedural rules.  </a:t>
            </a:r>
            <a:endParaRPr lang="en-US" dirty="0"/>
          </a:p>
        </p:txBody>
      </p:sp>
    </p:spTree>
    <p:extLst>
      <p:ext uri="{BB962C8B-B14F-4D97-AF65-F5344CB8AC3E}">
        <p14:creationId xmlns:p14="http://schemas.microsoft.com/office/powerpoint/2010/main" val="3480920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504</a:t>
            </a:r>
            <a:br>
              <a:rPr lang="en-US" dirty="0" smtClean="0"/>
            </a:br>
            <a:r>
              <a:rPr lang="en-US" dirty="0" smtClean="0"/>
              <a:t>Drugs, weapons, and alcohol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child is not entitled to protection under Section 504 for discipline problems related to current illegal drug or alcohol use.</a:t>
            </a:r>
          </a:p>
          <a:p>
            <a:r>
              <a:rPr lang="en-US" dirty="0" smtClean="0"/>
              <a:t>LEA’s may take disciplinary action pertaining to the use or possession of illegal drugs or alcohol against any student who is an individual with a disability, and who is currently engaging in the use of illegal drugs or alcohol just as they would any student.  In such cases, no Section 504 process rights apply.</a:t>
            </a:r>
            <a:endParaRPr lang="en-US" dirty="0"/>
          </a:p>
        </p:txBody>
      </p:sp>
    </p:spTree>
    <p:extLst>
      <p:ext uri="{BB962C8B-B14F-4D97-AF65-F5344CB8AC3E}">
        <p14:creationId xmlns:p14="http://schemas.microsoft.com/office/powerpoint/2010/main" val="3391821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Section 504</a:t>
            </a:r>
            <a:br>
              <a:rPr lang="en-US" dirty="0"/>
            </a:br>
            <a:r>
              <a:rPr lang="en-US" dirty="0"/>
              <a:t>Drugs, weapons, and </a:t>
            </a:r>
            <a:r>
              <a:rPr lang="en-US" dirty="0" smtClean="0"/>
              <a:t>alcohol (cont.)</a:t>
            </a:r>
            <a:endParaRPr lang="en-US" dirty="0"/>
          </a:p>
        </p:txBody>
      </p:sp>
      <p:sp>
        <p:nvSpPr>
          <p:cNvPr id="3" name="Content Placeholder 2"/>
          <p:cNvSpPr>
            <a:spLocks noGrp="1"/>
          </p:cNvSpPr>
          <p:nvPr>
            <p:ph idx="1"/>
          </p:nvPr>
        </p:nvSpPr>
        <p:spPr/>
        <p:txBody>
          <a:bodyPr/>
          <a:lstStyle/>
          <a:p>
            <a:r>
              <a:rPr lang="en-US" dirty="0" smtClean="0"/>
              <a:t>OCR has interpreted this provision to mean: any student who is disciplined for current illegal drug or alcohol use loses the procedural protections of Section 504.</a:t>
            </a:r>
          </a:p>
          <a:p>
            <a:r>
              <a:rPr lang="en-US" dirty="0" smtClean="0"/>
              <a:t>Disabled students who are disciplined for incidents involving weapons are treated no differently under Section 504 than disabled students who are accused of other violations.</a:t>
            </a:r>
            <a:endParaRPr lang="en-US" dirty="0"/>
          </a:p>
        </p:txBody>
      </p:sp>
    </p:spTree>
    <p:extLst>
      <p:ext uri="{BB962C8B-B14F-4D97-AF65-F5344CB8AC3E}">
        <p14:creationId xmlns:p14="http://schemas.microsoft.com/office/powerpoint/2010/main" val="822352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024744" cy="1143000"/>
          </a:xfrm>
        </p:spPr>
        <p:txBody>
          <a:bodyPr/>
          <a:lstStyle/>
          <a:p>
            <a:r>
              <a:rPr lang="en-US" dirty="0" smtClean="0"/>
              <a:t>Discipline Pitfalls</a:t>
            </a:r>
            <a:endParaRPr lang="en-US" dirty="0"/>
          </a:p>
        </p:txBody>
      </p:sp>
      <p:sp>
        <p:nvSpPr>
          <p:cNvPr id="3" name="Content Placeholder 2"/>
          <p:cNvSpPr>
            <a:spLocks noGrp="1"/>
          </p:cNvSpPr>
          <p:nvPr>
            <p:ph idx="1"/>
          </p:nvPr>
        </p:nvSpPr>
        <p:spPr>
          <a:xfrm>
            <a:off x="457200" y="1524000"/>
            <a:ext cx="8229600" cy="4830763"/>
          </a:xfrm>
        </p:spPr>
        <p:txBody>
          <a:bodyPr>
            <a:normAutofit/>
          </a:bodyPr>
          <a:lstStyle/>
          <a:p>
            <a:r>
              <a:rPr lang="en-US" dirty="0" smtClean="0"/>
              <a:t>Imposing discipline without knowing whether a student is disabled;</a:t>
            </a:r>
          </a:p>
          <a:p>
            <a:r>
              <a:rPr lang="en-US" dirty="0" smtClean="0"/>
              <a:t>Inadvertent change in placement</a:t>
            </a:r>
          </a:p>
          <a:p>
            <a:r>
              <a:rPr lang="en-US" dirty="0" smtClean="0"/>
              <a:t>Failure to conduct a timely manifestation determination review;</a:t>
            </a:r>
          </a:p>
          <a:p>
            <a:r>
              <a:rPr lang="en-US" dirty="0" smtClean="0"/>
              <a:t>Failure to review IEP, BIP, or functional behavioral assessment when necessary;</a:t>
            </a:r>
          </a:p>
          <a:p>
            <a:r>
              <a:rPr lang="en-US" dirty="0" smtClean="0"/>
              <a:t>Ignoring behavior/not imposing discipline because a student is disabled;</a:t>
            </a:r>
          </a:p>
          <a:p>
            <a:r>
              <a:rPr lang="en-US" dirty="0" smtClean="0"/>
              <a:t>Inappropriate alternative setting;</a:t>
            </a:r>
          </a:p>
          <a:p>
            <a:r>
              <a:rPr lang="en-US" dirty="0" smtClean="0"/>
              <a:t>Not involving law enforcement when necessary</a:t>
            </a:r>
            <a:endParaRPr lang="en-US" dirty="0"/>
          </a:p>
        </p:txBody>
      </p:sp>
    </p:spTree>
    <p:extLst>
      <p:ext uri="{BB962C8B-B14F-4D97-AF65-F5344CB8AC3E}">
        <p14:creationId xmlns:p14="http://schemas.microsoft.com/office/powerpoint/2010/main" val="3559006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504</a:t>
            </a:r>
            <a:br>
              <a:rPr lang="en-US" dirty="0" smtClean="0"/>
            </a:br>
            <a:r>
              <a:rPr lang="en-US" dirty="0" smtClean="0"/>
              <a:t>Discipline Procedures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34 C.F.R. 104.35 requires districts to ensure that the placement decision is made by a group of people, including those knowledgeable about the child, the meaning of evaluation data, and the placement options…</a:t>
            </a:r>
          </a:p>
          <a:p>
            <a:r>
              <a:rPr lang="en-US" dirty="0" smtClean="0"/>
              <a:t>34 C.F.R. 104.36 requires procedural safeguards for changes in placement that include “notice, an opportunity for parents or guardians of the person to examine relevant records, an impartial hearing with opportunity for participation by the person’s parents or guardians and representation by counsel, and a review of procedure.”</a:t>
            </a:r>
            <a:endParaRPr lang="en-US" dirty="0"/>
          </a:p>
        </p:txBody>
      </p:sp>
    </p:spTree>
    <p:extLst>
      <p:ext uri="{BB962C8B-B14F-4D97-AF65-F5344CB8AC3E}">
        <p14:creationId xmlns:p14="http://schemas.microsoft.com/office/powerpoint/2010/main" val="2446697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504</a:t>
            </a:r>
            <a:br>
              <a:rPr lang="en-US" dirty="0" smtClean="0"/>
            </a:br>
            <a:r>
              <a:rPr lang="en-US" dirty="0" smtClean="0"/>
              <a:t>Changes in Placement</a:t>
            </a:r>
            <a:endParaRPr lang="en-US" dirty="0"/>
          </a:p>
        </p:txBody>
      </p:sp>
      <p:sp>
        <p:nvSpPr>
          <p:cNvPr id="3" name="Content Placeholder 2"/>
          <p:cNvSpPr>
            <a:spLocks noGrp="1"/>
          </p:cNvSpPr>
          <p:nvPr>
            <p:ph idx="1"/>
          </p:nvPr>
        </p:nvSpPr>
        <p:spPr/>
        <p:txBody>
          <a:bodyPr>
            <a:normAutofit lnSpcReduction="10000"/>
          </a:bodyPr>
          <a:lstStyle/>
          <a:p>
            <a:r>
              <a:rPr lang="en-US" dirty="0" smtClean="0"/>
              <a:t>A districts ability to discipline a disabled student is significantly limited if it would constitute a “significant change” in the child’s placement.</a:t>
            </a:r>
          </a:p>
          <a:p>
            <a:r>
              <a:rPr lang="en-US" dirty="0" smtClean="0"/>
              <a:t>“It is OCR policy that, when the exclusion of a student with a disability is permanent (expulsion), or for more than 10 consecutive school days, the exclusion constitutes a significant change in placement.” </a:t>
            </a:r>
            <a:endParaRPr lang="en-US" dirty="0"/>
          </a:p>
        </p:txBody>
      </p:sp>
    </p:spTree>
    <p:extLst>
      <p:ext uri="{BB962C8B-B14F-4D97-AF65-F5344CB8AC3E}">
        <p14:creationId xmlns:p14="http://schemas.microsoft.com/office/powerpoint/2010/main" val="1090000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504</a:t>
            </a:r>
            <a:br>
              <a:rPr lang="en-US" dirty="0" smtClean="0"/>
            </a:br>
            <a:r>
              <a:rPr lang="en-US" dirty="0" smtClean="0"/>
              <a:t>Changes in Placement (cont.)</a:t>
            </a:r>
            <a:endParaRPr lang="en-US" dirty="0"/>
          </a:p>
        </p:txBody>
      </p:sp>
      <p:sp>
        <p:nvSpPr>
          <p:cNvPr id="3" name="Content Placeholder 2"/>
          <p:cNvSpPr>
            <a:spLocks noGrp="1"/>
          </p:cNvSpPr>
          <p:nvPr>
            <p:ph idx="1"/>
          </p:nvPr>
        </p:nvSpPr>
        <p:spPr/>
        <p:txBody>
          <a:bodyPr/>
          <a:lstStyle/>
          <a:p>
            <a:r>
              <a:rPr lang="en-US" dirty="0" smtClean="0"/>
              <a:t>A series of suspensions may create a pattern that constitutes a significant change in placement.</a:t>
            </a:r>
          </a:p>
          <a:p>
            <a:r>
              <a:rPr lang="en-US" dirty="0" smtClean="0"/>
              <a:t>A change in physical location (school) is not necessarily a change in placement if there is no change in the student’s educational program.</a:t>
            </a:r>
            <a:endParaRPr lang="en-US" dirty="0"/>
          </a:p>
        </p:txBody>
      </p:sp>
    </p:spTree>
    <p:extLst>
      <p:ext uri="{BB962C8B-B14F-4D97-AF65-F5344CB8AC3E}">
        <p14:creationId xmlns:p14="http://schemas.microsoft.com/office/powerpoint/2010/main" val="1734724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Section 504</a:t>
            </a:r>
            <a:br>
              <a:rPr lang="en-US" dirty="0"/>
            </a:br>
            <a:r>
              <a:rPr lang="en-US" dirty="0"/>
              <a:t>Changes in Placement (cont.)</a:t>
            </a:r>
          </a:p>
        </p:txBody>
      </p:sp>
      <p:sp>
        <p:nvSpPr>
          <p:cNvPr id="3" name="Content Placeholder 2"/>
          <p:cNvSpPr>
            <a:spLocks noGrp="1"/>
          </p:cNvSpPr>
          <p:nvPr>
            <p:ph idx="1"/>
          </p:nvPr>
        </p:nvSpPr>
        <p:spPr/>
        <p:txBody>
          <a:bodyPr>
            <a:normAutofit fontScale="92500"/>
          </a:bodyPr>
          <a:lstStyle/>
          <a:p>
            <a:r>
              <a:rPr lang="en-US" dirty="0" smtClean="0"/>
              <a:t>A change in placement is:</a:t>
            </a:r>
          </a:p>
          <a:p>
            <a:pPr lvl="1"/>
            <a:r>
              <a:rPr lang="en-US" dirty="0" smtClean="0"/>
              <a:t>Determined on a case-by-case basis</a:t>
            </a:r>
          </a:p>
          <a:p>
            <a:pPr lvl="1"/>
            <a:r>
              <a:rPr lang="en-US" dirty="0" smtClean="0"/>
              <a:t>Factors include:</a:t>
            </a:r>
          </a:p>
          <a:p>
            <a:pPr lvl="2"/>
            <a:r>
              <a:rPr lang="en-US" dirty="0" smtClean="0"/>
              <a:t>Length of each suspension</a:t>
            </a:r>
          </a:p>
          <a:p>
            <a:pPr lvl="2"/>
            <a:r>
              <a:rPr lang="en-US" dirty="0" smtClean="0"/>
              <a:t>Proximity of the suspensions to one another; and</a:t>
            </a:r>
          </a:p>
          <a:p>
            <a:pPr lvl="2"/>
            <a:r>
              <a:rPr lang="en-US" dirty="0" smtClean="0"/>
              <a:t>Total amount of time excluded from school</a:t>
            </a:r>
          </a:p>
          <a:p>
            <a:r>
              <a:rPr lang="en-US" dirty="0" smtClean="0"/>
              <a:t>If </a:t>
            </a:r>
            <a:r>
              <a:rPr lang="en-US" smtClean="0"/>
              <a:t>a student’s </a:t>
            </a:r>
            <a:r>
              <a:rPr lang="en-US" dirty="0" smtClean="0"/>
              <a:t>placement remains unchanged, a school may utilize the same disciplinary measures as for any other student.</a:t>
            </a:r>
            <a:endParaRPr lang="en-US" dirty="0"/>
          </a:p>
        </p:txBody>
      </p:sp>
    </p:spTree>
    <p:extLst>
      <p:ext uri="{BB962C8B-B14F-4D97-AF65-F5344CB8AC3E}">
        <p14:creationId xmlns:p14="http://schemas.microsoft.com/office/powerpoint/2010/main" val="538912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504</a:t>
            </a:r>
            <a:br>
              <a:rPr lang="en-US" dirty="0" smtClean="0"/>
            </a:br>
            <a:r>
              <a:rPr lang="en-US" dirty="0" smtClean="0"/>
              <a:t>Manifestation Determinations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According to OCR, and similar to IDEA, Section 504 requires a district to conduct a manifestation determination if a disciplinary action constitutes a “significant change” in a child’s placement.  </a:t>
            </a:r>
          </a:p>
          <a:p>
            <a:r>
              <a:rPr lang="en-US" dirty="0" smtClean="0"/>
              <a:t>The requirement of a manifestation determination is not expressly stated in the Section 504 statute or regulations.  OCR supports its interpretation using 34 C.F.R. 104.35 which requires a reevaluation before any “significant changes in placement.”</a:t>
            </a:r>
            <a:endParaRPr lang="en-US" dirty="0"/>
          </a:p>
        </p:txBody>
      </p:sp>
    </p:spTree>
    <p:extLst>
      <p:ext uri="{BB962C8B-B14F-4D97-AF65-F5344CB8AC3E}">
        <p14:creationId xmlns:p14="http://schemas.microsoft.com/office/powerpoint/2010/main" val="1276550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Section 504</a:t>
            </a:r>
            <a:br>
              <a:rPr lang="en-US" dirty="0"/>
            </a:br>
            <a:r>
              <a:rPr lang="en-US" dirty="0"/>
              <a:t>Manifestation </a:t>
            </a:r>
            <a:r>
              <a:rPr lang="en-US" dirty="0" smtClean="0"/>
              <a:t>Determinations (cont.)</a:t>
            </a:r>
            <a:endParaRPr lang="en-US" dirty="0"/>
          </a:p>
        </p:txBody>
      </p:sp>
      <p:sp>
        <p:nvSpPr>
          <p:cNvPr id="3" name="Content Placeholder 2"/>
          <p:cNvSpPr>
            <a:spLocks noGrp="1"/>
          </p:cNvSpPr>
          <p:nvPr>
            <p:ph idx="1"/>
          </p:nvPr>
        </p:nvSpPr>
        <p:spPr/>
        <p:txBody>
          <a:bodyPr/>
          <a:lstStyle/>
          <a:p>
            <a:r>
              <a:rPr lang="en-US" dirty="0" smtClean="0"/>
              <a:t>Unlike IDEA, the Section 504 regulations do not explicitly provide procedures or requirements for conducting a manifestation determination hearing.  Compliance with the IDEA regulations regarding manifestation determinations will satisfy Section 504.</a:t>
            </a:r>
            <a:endParaRPr lang="en-US" dirty="0"/>
          </a:p>
        </p:txBody>
      </p:sp>
    </p:spTree>
    <p:extLst>
      <p:ext uri="{BB962C8B-B14F-4D97-AF65-F5344CB8AC3E}">
        <p14:creationId xmlns:p14="http://schemas.microsoft.com/office/powerpoint/2010/main" val="2119457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Section 504</a:t>
            </a:r>
            <a:br>
              <a:rPr lang="en-US" dirty="0"/>
            </a:br>
            <a:r>
              <a:rPr lang="en-US" dirty="0"/>
              <a:t>Manifestation </a:t>
            </a:r>
            <a:r>
              <a:rPr lang="en-US" dirty="0" smtClean="0"/>
              <a:t>Determinations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it is determined that the disabled child’s misconduct is a manifestation of the child’s disability:</a:t>
            </a:r>
          </a:p>
          <a:p>
            <a:pPr lvl="1"/>
            <a:r>
              <a:rPr lang="en-US" dirty="0" smtClean="0"/>
              <a:t>The child’s placement and 504 plan should be reviewed and revised as appropriate; and</a:t>
            </a:r>
          </a:p>
          <a:p>
            <a:pPr lvl="1"/>
            <a:r>
              <a:rPr lang="en-US" dirty="0" smtClean="0"/>
              <a:t>According to OCR the child may </a:t>
            </a:r>
            <a:r>
              <a:rPr lang="en-US" b="1" u="sng" dirty="0" smtClean="0"/>
              <a:t>NOT</a:t>
            </a:r>
            <a:r>
              <a:rPr lang="en-US" dirty="0" smtClean="0"/>
              <a:t> be excluded from school for more that 10 days.</a:t>
            </a:r>
          </a:p>
          <a:p>
            <a:r>
              <a:rPr lang="en-US" dirty="0" smtClean="0"/>
              <a:t>If it is determined that the misconduct is not a manifestation of the child’s disability, the child may be excluded from school in the same manner as similarly situated non-disabled children are excluded i.e. no services needed.</a:t>
            </a:r>
          </a:p>
        </p:txBody>
      </p:sp>
    </p:spTree>
    <p:extLst>
      <p:ext uri="{BB962C8B-B14F-4D97-AF65-F5344CB8AC3E}">
        <p14:creationId xmlns:p14="http://schemas.microsoft.com/office/powerpoint/2010/main" val="78068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504</a:t>
            </a:r>
            <a:br>
              <a:rPr lang="en-US" dirty="0" smtClean="0"/>
            </a:br>
            <a:r>
              <a:rPr lang="en-US" dirty="0" smtClean="0"/>
              <a:t>“Stay Put”</a:t>
            </a:r>
            <a:endParaRPr lang="en-US" dirty="0"/>
          </a:p>
        </p:txBody>
      </p:sp>
      <p:sp>
        <p:nvSpPr>
          <p:cNvPr id="3" name="Content Placeholder 2"/>
          <p:cNvSpPr>
            <a:spLocks noGrp="1"/>
          </p:cNvSpPr>
          <p:nvPr>
            <p:ph idx="1"/>
          </p:nvPr>
        </p:nvSpPr>
        <p:spPr/>
        <p:txBody>
          <a:bodyPr/>
          <a:lstStyle/>
          <a:p>
            <a:r>
              <a:rPr lang="en-US" dirty="0" smtClean="0"/>
              <a:t>No specific stay put requirement under Section 504 or its regulations</a:t>
            </a:r>
          </a:p>
          <a:p>
            <a:r>
              <a:rPr lang="en-US" dirty="0" smtClean="0"/>
              <a:t>“OCR believes that a fair due process system would encompass the school district waiting for the results of the process before making the change.”</a:t>
            </a:r>
            <a:endParaRPr lang="en-US" dirty="0"/>
          </a:p>
        </p:txBody>
      </p:sp>
    </p:spTree>
    <p:extLst>
      <p:ext uri="{BB962C8B-B14F-4D97-AF65-F5344CB8AC3E}">
        <p14:creationId xmlns:p14="http://schemas.microsoft.com/office/powerpoint/2010/main" val="3451134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5168</TotalTime>
  <Words>735</Words>
  <Application>Microsoft Office PowerPoint</Application>
  <PresentationFormat>On-screen Show (4:3)</PresentationFormat>
  <Paragraphs>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Gothic</vt:lpstr>
      <vt:lpstr>Wingdings</vt:lpstr>
      <vt:lpstr>Wingdings 2</vt:lpstr>
      <vt:lpstr>Austin</vt:lpstr>
      <vt:lpstr>Section 504  Discipline Procedures</vt:lpstr>
      <vt:lpstr>Section 504 Discipline Procedures (cont.)</vt:lpstr>
      <vt:lpstr>Section 504 Changes in Placement</vt:lpstr>
      <vt:lpstr>Section 504 Changes in Placement (cont.)</vt:lpstr>
      <vt:lpstr>Section 504 Changes in Placement (cont.)</vt:lpstr>
      <vt:lpstr>Section 504 Manifestation Determinations</vt:lpstr>
      <vt:lpstr>Section 504 Manifestation Determinations (cont.)</vt:lpstr>
      <vt:lpstr>Section 504 Manifestation Determinations (cont.)</vt:lpstr>
      <vt:lpstr>Section 504 “Stay Put”</vt:lpstr>
      <vt:lpstr>Section 504 Drugs, weapons, and alcohol</vt:lpstr>
      <vt:lpstr>Section 504 Drugs, weapons, and alcohol (cont.)</vt:lpstr>
      <vt:lpstr>Discipline Pitfalls</vt:lpstr>
    </vt:vector>
  </TitlesOfParts>
  <Company>Beaufort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dc:title>
  <dc:creator>Nicole Howard</dc:creator>
  <cp:lastModifiedBy>Apple, Cindy</cp:lastModifiedBy>
  <cp:revision>15</cp:revision>
  <cp:lastPrinted>2014-06-17T14:05:10Z</cp:lastPrinted>
  <dcterms:created xsi:type="dcterms:W3CDTF">2014-06-03T18:24:58Z</dcterms:created>
  <dcterms:modified xsi:type="dcterms:W3CDTF">2018-08-08T15:30:15Z</dcterms:modified>
</cp:coreProperties>
</file>