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8" r:id="rId13"/>
    <p:sldId id="279" r:id="rId14"/>
    <p:sldId id="280" r:id="rId15"/>
    <p:sldId id="281" r:id="rId16"/>
    <p:sldId id="282" r:id="rId17"/>
    <p:sldId id="272" r:id="rId18"/>
    <p:sldId id="276" r:id="rId19"/>
    <p:sldId id="277" r:id="rId20"/>
    <p:sldId id="273" r:id="rId21"/>
    <p:sldId id="274" r:id="rId22"/>
    <p:sldId id="275" r:id="rId23"/>
    <p:sldId id="271"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03E1CA5-5CCF-474C-AA21-A82C41A558AE}">
          <p14:sldIdLst>
            <p14:sldId id="256"/>
            <p14:sldId id="257"/>
            <p14:sldId id="258"/>
            <p14:sldId id="259"/>
            <p14:sldId id="260"/>
            <p14:sldId id="261"/>
            <p14:sldId id="262"/>
            <p14:sldId id="263"/>
            <p14:sldId id="264"/>
            <p14:sldId id="265"/>
            <p14:sldId id="266"/>
            <p14:sldId id="278"/>
          </p14:sldIdLst>
        </p14:section>
        <p14:section name="Untitled Section" id="{6E1CDBD6-7879-4153-904E-06A812D6F809}">
          <p14:sldIdLst>
            <p14:sldId id="279"/>
            <p14:sldId id="280"/>
            <p14:sldId id="281"/>
            <p14:sldId id="282"/>
            <p14:sldId id="272"/>
            <p14:sldId id="276"/>
            <p14:sldId id="277"/>
            <p14:sldId id="273"/>
            <p14:sldId id="274"/>
            <p14:sldId id="275"/>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94660"/>
  </p:normalViewPr>
  <p:slideViewPr>
    <p:cSldViewPr snapToGrid="0">
      <p:cViewPr varScale="1">
        <p:scale>
          <a:sx n="115" d="100"/>
          <a:sy n="115" d="100"/>
        </p:scale>
        <p:origin x="38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3688170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248510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220247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4167268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1081221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279075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2717723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3525384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71036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359971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67166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333136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44681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150738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1746598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31036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476853-8BEF-451C-9BE4-2BA681127F4A}" type="datetimeFigureOut">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B4261D-F32F-4708-82C5-C49F762477BE}" type="slidenum">
              <a:rPr lang="en-US" smtClean="0"/>
              <a:t>‹#›</a:t>
            </a:fld>
            <a:endParaRPr lang="en-US" dirty="0"/>
          </a:p>
        </p:txBody>
      </p:sp>
    </p:spTree>
    <p:extLst>
      <p:ext uri="{BB962C8B-B14F-4D97-AF65-F5344CB8AC3E}">
        <p14:creationId xmlns:p14="http://schemas.microsoft.com/office/powerpoint/2010/main" val="172931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6476853-8BEF-451C-9BE4-2BA681127F4A}" type="datetimeFigureOut">
              <a:rPr lang="en-US" smtClean="0"/>
              <a:t>8/16/2022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7B4261D-F32F-4708-82C5-C49F762477BE}" type="slidenum">
              <a:rPr lang="en-US" smtClean="0"/>
              <a:t>‹#›</a:t>
            </a:fld>
            <a:endParaRPr lang="en-US" dirty="0"/>
          </a:p>
        </p:txBody>
      </p:sp>
    </p:spTree>
    <p:extLst>
      <p:ext uri="{BB962C8B-B14F-4D97-AF65-F5344CB8AC3E}">
        <p14:creationId xmlns:p14="http://schemas.microsoft.com/office/powerpoint/2010/main" val="2152039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pbis.org/" TargetMode="External"/><Relationship Id="rId2" Type="http://schemas.openxmlformats.org/officeDocument/2006/relationships/hyperlink" Target="http://www2.ed.gov/policy/seclusion/seclusion-state-summary.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Seclusion and Restraint Statutes, Regulations, Policies and Guidance</a:t>
            </a:r>
            <a:endParaRPr lang="en-US" dirty="0"/>
          </a:p>
        </p:txBody>
      </p:sp>
      <p:sp>
        <p:nvSpPr>
          <p:cNvPr id="3" name="Subtitle 2"/>
          <p:cNvSpPr>
            <a:spLocks noGrp="1"/>
          </p:cNvSpPr>
          <p:nvPr>
            <p:ph type="subTitle" idx="1"/>
          </p:nvPr>
        </p:nvSpPr>
        <p:spPr/>
        <p:txBody>
          <a:bodyPr>
            <a:normAutofit/>
          </a:bodyPr>
          <a:lstStyle/>
          <a:p>
            <a:endParaRPr lang="en-US" dirty="0"/>
          </a:p>
          <a:p>
            <a:endParaRPr lang="en-US" dirty="0"/>
          </a:p>
        </p:txBody>
      </p:sp>
    </p:spTree>
    <p:extLst>
      <p:ext uri="{BB962C8B-B14F-4D97-AF65-F5344CB8AC3E}">
        <p14:creationId xmlns:p14="http://schemas.microsoft.com/office/powerpoint/2010/main" val="2941497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Seclusion</a:t>
            </a:r>
            <a:endParaRPr lang="en-US" sz="4000" b="1" dirty="0"/>
          </a:p>
        </p:txBody>
      </p:sp>
      <p:sp>
        <p:nvSpPr>
          <p:cNvPr id="3" name="Content Placeholder 2"/>
          <p:cNvSpPr>
            <a:spLocks noGrp="1"/>
          </p:cNvSpPr>
          <p:nvPr>
            <p:ph idx="1"/>
          </p:nvPr>
        </p:nvSpPr>
        <p:spPr/>
        <p:txBody>
          <a:bodyPr>
            <a:normAutofit/>
          </a:bodyPr>
          <a:lstStyle/>
          <a:p>
            <a:r>
              <a:rPr lang="en-US" sz="2000" dirty="0"/>
              <a:t>As reasonably needed to respond to a person in control of a weapon or other dangerous object.</a:t>
            </a:r>
          </a:p>
          <a:p>
            <a:r>
              <a:rPr lang="en-US" sz="2000" dirty="0" smtClean="0"/>
              <a:t> </a:t>
            </a:r>
            <a:r>
              <a:rPr lang="en-US" sz="2000" dirty="0"/>
              <a:t>As reasonably needed to maintain order or prevent or break up a fight.</a:t>
            </a:r>
          </a:p>
          <a:p>
            <a:r>
              <a:rPr lang="en-US" sz="2000" dirty="0" smtClean="0"/>
              <a:t>As </a:t>
            </a:r>
            <a:r>
              <a:rPr lang="en-US" sz="2000" dirty="0"/>
              <a:t>reasonably needed for self‑defense.</a:t>
            </a:r>
          </a:p>
          <a:p>
            <a:r>
              <a:rPr lang="en-US" sz="2000" dirty="0" smtClean="0"/>
              <a:t>As </a:t>
            </a:r>
            <a:r>
              <a:rPr lang="en-US" sz="2000" dirty="0"/>
              <a:t>reasonably needed when a student's behavior poses a threat of imminent physical harm to self or others or imminent substantial destruction of school or another person's property.</a:t>
            </a:r>
          </a:p>
          <a:p>
            <a:endParaRPr lang="en-US" sz="2000" dirty="0"/>
          </a:p>
        </p:txBody>
      </p:sp>
    </p:spTree>
    <p:extLst>
      <p:ext uri="{BB962C8B-B14F-4D97-AF65-F5344CB8AC3E}">
        <p14:creationId xmlns:p14="http://schemas.microsoft.com/office/powerpoint/2010/main" val="1154355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Seclusion</a:t>
            </a:r>
            <a:endParaRPr lang="en-US" sz="4000" dirty="0"/>
          </a:p>
        </p:txBody>
      </p:sp>
      <p:sp>
        <p:nvSpPr>
          <p:cNvPr id="3" name="Content Placeholder 2"/>
          <p:cNvSpPr>
            <a:spLocks noGrp="1"/>
          </p:cNvSpPr>
          <p:nvPr>
            <p:ph idx="1"/>
          </p:nvPr>
        </p:nvSpPr>
        <p:spPr>
          <a:xfrm>
            <a:off x="838200" y="2603157"/>
            <a:ext cx="10515600" cy="3573806"/>
          </a:xfrm>
        </p:spPr>
        <p:txBody>
          <a:bodyPr>
            <a:normAutofit fontScale="25000" lnSpcReduction="20000"/>
          </a:bodyPr>
          <a:lstStyle/>
          <a:p>
            <a:r>
              <a:rPr lang="en-US" sz="8000" dirty="0" smtClean="0"/>
              <a:t>When </a:t>
            </a:r>
            <a:r>
              <a:rPr lang="en-US" sz="8000" dirty="0"/>
              <a:t>used as specified in the student's IEP, Section 504 plan, or behavior intervention plan; </a:t>
            </a:r>
            <a:r>
              <a:rPr lang="en-US" sz="8000" dirty="0" smtClean="0"/>
              <a:t>and</a:t>
            </a:r>
          </a:p>
          <a:p>
            <a:pPr marL="514350" indent="-514350">
              <a:buFont typeface="+mj-lt"/>
              <a:buAutoNum type="arabicPeriod"/>
            </a:pPr>
            <a:r>
              <a:rPr lang="en-US" sz="8000" dirty="0" smtClean="0"/>
              <a:t>The </a:t>
            </a:r>
            <a:r>
              <a:rPr lang="en-US" sz="8000" dirty="0"/>
              <a:t>student is monitored while in seclusion by an adult in close proximity who is able to see and hear the student at all times.</a:t>
            </a:r>
          </a:p>
          <a:p>
            <a:pPr marL="514350" indent="-514350">
              <a:buFont typeface="+mj-lt"/>
              <a:buAutoNum type="arabicPeriod"/>
            </a:pPr>
            <a:r>
              <a:rPr lang="en-US" sz="8000" dirty="0" smtClean="0"/>
              <a:t>The </a:t>
            </a:r>
            <a:r>
              <a:rPr lang="en-US" sz="8000" dirty="0"/>
              <a:t>student is released from seclusion upon cessation of the behaviors that led to the seclusion or as otherwise specified in the student's IEP or Section 504 plan.</a:t>
            </a:r>
          </a:p>
          <a:p>
            <a:pPr marL="514350" indent="-514350">
              <a:buFont typeface="+mj-lt"/>
              <a:buAutoNum type="arabicPeriod"/>
            </a:pPr>
            <a:r>
              <a:rPr lang="en-US" sz="8000" dirty="0" smtClean="0"/>
              <a:t>The </a:t>
            </a:r>
            <a:r>
              <a:rPr lang="en-US" sz="8000" dirty="0"/>
              <a:t>space in which the student is confined has been approved for such use by the local education agency.</a:t>
            </a:r>
          </a:p>
          <a:p>
            <a:pPr marL="514350" indent="-514350">
              <a:buFont typeface="+mj-lt"/>
              <a:buAutoNum type="arabicPeriod"/>
            </a:pPr>
            <a:r>
              <a:rPr lang="en-US" sz="8000" dirty="0" smtClean="0"/>
              <a:t>The </a:t>
            </a:r>
            <a:r>
              <a:rPr lang="en-US" sz="8000" dirty="0"/>
              <a:t>space is appropriately lighted.</a:t>
            </a:r>
          </a:p>
          <a:p>
            <a:pPr marL="514350" indent="-514350">
              <a:buFont typeface="+mj-lt"/>
              <a:buAutoNum type="arabicPeriod"/>
            </a:pPr>
            <a:r>
              <a:rPr lang="en-US" sz="8000" dirty="0" smtClean="0"/>
              <a:t>The </a:t>
            </a:r>
            <a:r>
              <a:rPr lang="en-US" sz="8000" dirty="0"/>
              <a:t>space is appropriately ventilated and heated or cooled.</a:t>
            </a:r>
          </a:p>
          <a:p>
            <a:pPr marL="514350" indent="-514350">
              <a:buFont typeface="+mj-lt"/>
              <a:buAutoNum type="arabicPeriod"/>
            </a:pPr>
            <a:r>
              <a:rPr lang="en-US" sz="8000" dirty="0" smtClean="0"/>
              <a:t>The </a:t>
            </a:r>
            <a:r>
              <a:rPr lang="en-US" sz="8000" dirty="0"/>
              <a:t>space is free of objects that unreasonably expose the student or others to harm</a:t>
            </a:r>
            <a:r>
              <a:rPr lang="en-US" dirty="0"/>
              <a:t>.</a:t>
            </a:r>
          </a:p>
        </p:txBody>
      </p:sp>
    </p:spTree>
    <p:extLst>
      <p:ext uri="{BB962C8B-B14F-4D97-AF65-F5344CB8AC3E}">
        <p14:creationId xmlns:p14="http://schemas.microsoft.com/office/powerpoint/2010/main" val="239074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Principles</a:t>
            </a:r>
            <a:endParaRPr lang="en-US" sz="4000" dirty="0"/>
          </a:p>
        </p:txBody>
      </p:sp>
      <p:sp>
        <p:nvSpPr>
          <p:cNvPr id="3" name="Content Placeholder 2"/>
          <p:cNvSpPr>
            <a:spLocks noGrp="1"/>
          </p:cNvSpPr>
          <p:nvPr>
            <p:ph idx="1"/>
          </p:nvPr>
        </p:nvSpPr>
        <p:spPr/>
        <p:txBody>
          <a:bodyPr/>
          <a:lstStyle/>
          <a:p>
            <a:r>
              <a:rPr lang="en-US" dirty="0"/>
              <a:t>Every effort should be made to prevent the need for the use of restraint and for the use of seclusion. </a:t>
            </a:r>
            <a:endParaRPr lang="en-US" dirty="0" smtClean="0"/>
          </a:p>
          <a:p>
            <a:r>
              <a:rPr lang="en-US" dirty="0"/>
              <a:t>Schools should never use mechanical restraints to restrict a child’s freedom of movement, and schools should never use a drug or medication to control behavior or restrict freedom of movement (except as authorized by a licensed physician or other qualified health </a:t>
            </a:r>
            <a:r>
              <a:rPr lang="en-US" dirty="0" smtClean="0"/>
              <a:t>professional).</a:t>
            </a:r>
          </a:p>
          <a:p>
            <a:r>
              <a:rPr lang="en-US" dirty="0"/>
              <a:t>Physical restraint or seclusion should not be used except in situations where the child’s behavior poses imminent danger of serious physical harm to self or others and other interventions are ineffective and should be discontinued as soon as imminent danger of serious physical harm to self or others has dissipated. </a:t>
            </a:r>
          </a:p>
        </p:txBody>
      </p:sp>
    </p:spTree>
    <p:extLst>
      <p:ext uri="{BB962C8B-B14F-4D97-AF65-F5344CB8AC3E}">
        <p14:creationId xmlns:p14="http://schemas.microsoft.com/office/powerpoint/2010/main" val="3906568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Principles Continued</a:t>
            </a:r>
            <a:endParaRPr lang="en-US" dirty="0"/>
          </a:p>
        </p:txBody>
      </p:sp>
      <p:sp>
        <p:nvSpPr>
          <p:cNvPr id="3" name="Content Placeholder 2"/>
          <p:cNvSpPr>
            <a:spLocks noGrp="1"/>
          </p:cNvSpPr>
          <p:nvPr>
            <p:ph idx="1"/>
          </p:nvPr>
        </p:nvSpPr>
        <p:spPr/>
        <p:txBody>
          <a:bodyPr/>
          <a:lstStyle/>
          <a:p>
            <a:r>
              <a:rPr lang="en-US" dirty="0"/>
              <a:t>Policies restricting the use of restraint and seclusion should apply to all children, not just children with disabilities. </a:t>
            </a:r>
            <a:endParaRPr lang="en-US" dirty="0" smtClean="0"/>
          </a:p>
          <a:p>
            <a:r>
              <a:rPr lang="en-US" dirty="0"/>
              <a:t>Any behavioral intervention must be consistent with the child’s rights to be treated with dignity and to be free from abuse. </a:t>
            </a:r>
            <a:endParaRPr lang="en-US" dirty="0" smtClean="0"/>
          </a:p>
          <a:p>
            <a:r>
              <a:rPr lang="en-US" dirty="0"/>
              <a:t>Restraint or seclusion should never be used as punishment or discipline (e.g., placing in seclusion for out-of-seat behavior), as a means of coercion or retaliation, or as a convenience. </a:t>
            </a:r>
            <a:endParaRPr lang="en-US" dirty="0" smtClean="0"/>
          </a:p>
          <a:p>
            <a:r>
              <a:rPr lang="en-US" dirty="0"/>
              <a:t>Restraint or seclusion should never be used in a manner that restricts a child’s breathing or harms the child. </a:t>
            </a:r>
          </a:p>
        </p:txBody>
      </p:sp>
    </p:spTree>
    <p:extLst>
      <p:ext uri="{BB962C8B-B14F-4D97-AF65-F5344CB8AC3E}">
        <p14:creationId xmlns:p14="http://schemas.microsoft.com/office/powerpoint/2010/main" val="55661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Principles Continued</a:t>
            </a:r>
          </a:p>
        </p:txBody>
      </p:sp>
      <p:sp>
        <p:nvSpPr>
          <p:cNvPr id="3" name="Content Placeholder 2"/>
          <p:cNvSpPr>
            <a:spLocks noGrp="1"/>
          </p:cNvSpPr>
          <p:nvPr>
            <p:ph idx="1"/>
          </p:nvPr>
        </p:nvSpPr>
        <p:spPr/>
        <p:txBody>
          <a:bodyPr>
            <a:normAutofit/>
          </a:bodyPr>
          <a:lstStyle/>
          <a:p>
            <a:r>
              <a:rPr lang="en-US" sz="2000" dirty="0"/>
              <a:t>The use of restraint or seclusion, particularly when there is repeated use for an individual child, multiple uses within the same classroom, or multiple uses by the same individual, should trigger a review and, if appropriate, revision of strategies currently in place to address dangerous </a:t>
            </a:r>
            <a:r>
              <a:rPr lang="en-US" sz="2000" dirty="0" smtClean="0"/>
              <a:t>behavior; if </a:t>
            </a:r>
            <a:r>
              <a:rPr lang="en-US" sz="2000" dirty="0"/>
              <a:t>positive behavioral strategies are not in place, staff should consider developing them. </a:t>
            </a:r>
            <a:endParaRPr lang="en-US" sz="2000" dirty="0" smtClean="0"/>
          </a:p>
          <a:p>
            <a:r>
              <a:rPr lang="en-US" sz="2000" dirty="0"/>
              <a:t>Behavioral strategies to address dangerous behavior that results in the use of restraint or seclusion should address the underlying cause or purpose of the dangerous behavior. </a:t>
            </a:r>
          </a:p>
        </p:txBody>
      </p:sp>
    </p:spTree>
    <p:extLst>
      <p:ext uri="{BB962C8B-B14F-4D97-AF65-F5344CB8AC3E}">
        <p14:creationId xmlns:p14="http://schemas.microsoft.com/office/powerpoint/2010/main" val="927443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Principles Continued</a:t>
            </a:r>
          </a:p>
        </p:txBody>
      </p:sp>
      <p:sp>
        <p:nvSpPr>
          <p:cNvPr id="3" name="Content Placeholder 2"/>
          <p:cNvSpPr>
            <a:spLocks noGrp="1"/>
          </p:cNvSpPr>
          <p:nvPr>
            <p:ph idx="1"/>
          </p:nvPr>
        </p:nvSpPr>
        <p:spPr/>
        <p:txBody>
          <a:bodyPr>
            <a:noAutofit/>
          </a:bodyPr>
          <a:lstStyle/>
          <a:p>
            <a:r>
              <a:rPr lang="en-US" sz="2000" dirty="0"/>
              <a:t>Teachers and other personnel should be trained regularly on the appropriate use of effective alternatives to physical restraint and seclusion, such as positive behavioral interventions and supports and, only for cases involving imminent danger of serious physical harm, on the safe use of physical restraint and seclusion. </a:t>
            </a:r>
            <a:endParaRPr lang="en-US" sz="2000" dirty="0" smtClean="0"/>
          </a:p>
          <a:p>
            <a:r>
              <a:rPr lang="en-US" sz="2000" dirty="0"/>
              <a:t>Every instance in which restraint or seclusion is used should be carefully and continuously and visually monitored to ensure the appropriateness of its use and safety of the child, other children, teachers, and other personnel. </a:t>
            </a:r>
            <a:endParaRPr lang="en-US" sz="2000" dirty="0" smtClean="0"/>
          </a:p>
          <a:p>
            <a:r>
              <a:rPr lang="en-US" sz="2000" dirty="0"/>
              <a:t>Parents should be informed of the policies on restraint and seclusion at their child’s school or other educational setting, as well as applicable Federal, State, or local laws. </a:t>
            </a:r>
          </a:p>
        </p:txBody>
      </p:sp>
    </p:spTree>
    <p:extLst>
      <p:ext uri="{BB962C8B-B14F-4D97-AF65-F5344CB8AC3E}">
        <p14:creationId xmlns:p14="http://schemas.microsoft.com/office/powerpoint/2010/main" val="495857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Principles Continued</a:t>
            </a:r>
          </a:p>
        </p:txBody>
      </p:sp>
      <p:sp>
        <p:nvSpPr>
          <p:cNvPr id="3" name="Content Placeholder 2"/>
          <p:cNvSpPr>
            <a:spLocks noGrp="1"/>
          </p:cNvSpPr>
          <p:nvPr>
            <p:ph idx="1"/>
          </p:nvPr>
        </p:nvSpPr>
        <p:spPr/>
        <p:txBody>
          <a:bodyPr>
            <a:normAutofit/>
          </a:bodyPr>
          <a:lstStyle/>
          <a:p>
            <a:r>
              <a:rPr lang="en-US" sz="2000" dirty="0"/>
              <a:t>Parents should be notified as soon as possible following each instance in which restraint or seclusion is used with their child. </a:t>
            </a:r>
            <a:endParaRPr lang="en-US" sz="2000" dirty="0" smtClean="0"/>
          </a:p>
          <a:p>
            <a:r>
              <a:rPr lang="en-US" sz="2000" dirty="0"/>
              <a:t>Policies regarding the use of restraint and seclusion should be reviewed regularly and updated as appropriate. </a:t>
            </a:r>
            <a:endParaRPr lang="en-US" sz="2000" dirty="0" smtClean="0"/>
          </a:p>
          <a:p>
            <a:r>
              <a:rPr lang="en-US" sz="2000" dirty="0"/>
              <a:t>Policies regarding the use of restraint and seclusion should provide that each incident involving the use of restraint or seclusion should be documented in writing and provide for the collection of specific data that would enable teachers, staff, and other personnel to understand and implement the preceding principles. </a:t>
            </a:r>
          </a:p>
        </p:txBody>
      </p:sp>
    </p:spTree>
    <p:extLst>
      <p:ext uri="{BB962C8B-B14F-4D97-AF65-F5344CB8AC3E}">
        <p14:creationId xmlns:p14="http://schemas.microsoft.com/office/powerpoint/2010/main" val="1646315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PBIS</a:t>
            </a:r>
            <a:endParaRPr lang="en-US"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2000" dirty="0" smtClean="0"/>
              <a:t>Positive Behavior Interventions and Supports (PBIS) is a proactive approach to establishing the behavioral supports and social culture and needed for all students in a school to achieve social, emotional and academic success. Attention is focused on creating and sustaining primary (school-wide), secondary (classroom), and tertiary (individual) systems of support that improve lifestyle results (personal, health, social, family, work, recreation) for all youth by making targeted misbehavior less effective, efficient, and relevant, and desired behavior more functional</a:t>
            </a:r>
            <a:r>
              <a:rPr lang="en-US" sz="2000" dirty="0" smtClean="0"/>
              <a:t>.</a:t>
            </a:r>
          </a:p>
          <a:p>
            <a:pPr>
              <a:buFont typeface="Wingdings" panose="05000000000000000000" pitchFamily="2" charset="2"/>
              <a:buChar char="Ø"/>
            </a:pPr>
            <a:r>
              <a:rPr lang="en-US" sz="2000" dirty="0" smtClean="0"/>
              <a:t>PBIS is a system for teaching and reinforcing appropriate behaviors.</a:t>
            </a:r>
          </a:p>
          <a:p>
            <a:pPr>
              <a:buFont typeface="Wingdings" panose="05000000000000000000" pitchFamily="2" charset="2"/>
              <a:buChar char="Ø"/>
            </a:pPr>
            <a:r>
              <a:rPr lang="en-US" sz="2000" dirty="0" smtClean="0"/>
              <a:t>School staff members teach students ways to replace inappropriate actions with more appropriate actions.</a:t>
            </a:r>
            <a:endParaRPr lang="en-US" sz="2000" dirty="0"/>
          </a:p>
        </p:txBody>
      </p:sp>
    </p:spTree>
    <p:extLst>
      <p:ext uri="{BB962C8B-B14F-4D97-AF65-F5344CB8AC3E}">
        <p14:creationId xmlns:p14="http://schemas.microsoft.com/office/powerpoint/2010/main" val="2239383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Four Key Elements of PBIS</a:t>
            </a:r>
            <a:endParaRPr lang="en-US" dirty="0"/>
          </a:p>
        </p:txBody>
      </p:sp>
      <p:sp>
        <p:nvSpPr>
          <p:cNvPr id="3" name="Content Placeholder 2"/>
          <p:cNvSpPr>
            <a:spLocks noGrp="1"/>
          </p:cNvSpPr>
          <p:nvPr>
            <p:ph idx="1"/>
          </p:nvPr>
        </p:nvSpPr>
        <p:spPr/>
        <p:txBody>
          <a:bodyPr/>
          <a:lstStyle/>
          <a:p>
            <a:r>
              <a:rPr lang="en-US" dirty="0" smtClean="0"/>
              <a:t>Supporting Social Competence &amp; Academic Achievement</a:t>
            </a:r>
          </a:p>
          <a:p>
            <a:pPr marL="0" indent="0">
              <a:buNone/>
            </a:pPr>
            <a:endParaRPr lang="en-US" dirty="0" smtClean="0"/>
          </a:p>
          <a:p>
            <a:r>
              <a:rPr lang="en-US" dirty="0" smtClean="0"/>
              <a:t>Supporting Staff Behavior</a:t>
            </a:r>
          </a:p>
          <a:p>
            <a:pPr marL="0" indent="0">
              <a:buNone/>
            </a:pPr>
            <a:endParaRPr lang="en-US" dirty="0" smtClean="0"/>
          </a:p>
          <a:p>
            <a:r>
              <a:rPr lang="en-US" dirty="0" smtClean="0"/>
              <a:t>Supporting Decision Making</a:t>
            </a:r>
          </a:p>
          <a:p>
            <a:pPr marL="0" indent="0">
              <a:buNone/>
            </a:pPr>
            <a:endParaRPr lang="en-US" dirty="0" smtClean="0"/>
          </a:p>
          <a:p>
            <a:r>
              <a:rPr lang="en-US" dirty="0" smtClean="0"/>
              <a:t>Supporting Student Behavior</a:t>
            </a:r>
            <a:endParaRPr lang="en-US" dirty="0"/>
          </a:p>
        </p:txBody>
      </p:sp>
    </p:spTree>
    <p:extLst>
      <p:ext uri="{BB962C8B-B14F-4D97-AF65-F5344CB8AC3E}">
        <p14:creationId xmlns:p14="http://schemas.microsoft.com/office/powerpoint/2010/main" val="1695662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PBIS Continuum</a:t>
            </a:r>
            <a:endParaRPr lang="en-US" dirty="0"/>
          </a:p>
        </p:txBody>
      </p:sp>
      <p:sp>
        <p:nvSpPr>
          <p:cNvPr id="3" name="Text Placeholder 2"/>
          <p:cNvSpPr>
            <a:spLocks noGrp="1"/>
          </p:cNvSpPr>
          <p:nvPr>
            <p:ph type="body" idx="1"/>
          </p:nvPr>
        </p:nvSpPr>
        <p:spPr/>
        <p:txBody>
          <a:bodyPr/>
          <a:lstStyle/>
          <a:p>
            <a:r>
              <a:rPr lang="en-US" dirty="0" smtClean="0"/>
              <a:t>Primary Prevention:</a:t>
            </a:r>
            <a:endParaRPr lang="en-US" dirty="0"/>
          </a:p>
        </p:txBody>
      </p:sp>
      <p:sp>
        <p:nvSpPr>
          <p:cNvPr id="4" name="Text Placeholder 3"/>
          <p:cNvSpPr>
            <a:spLocks noGrp="1"/>
          </p:cNvSpPr>
          <p:nvPr>
            <p:ph type="body" sz="half" idx="15"/>
          </p:nvPr>
        </p:nvSpPr>
        <p:spPr/>
        <p:txBody>
          <a:bodyPr/>
          <a:lstStyle/>
          <a:p>
            <a:r>
              <a:rPr lang="en-US" dirty="0" smtClean="0"/>
              <a:t>School-/Classroom-Wide Systems for all Student, Staff, &amp; Settings</a:t>
            </a:r>
          </a:p>
          <a:p>
            <a:r>
              <a:rPr lang="en-US" dirty="0" smtClean="0"/>
              <a:t>100%</a:t>
            </a:r>
          </a:p>
          <a:p>
            <a:r>
              <a:rPr lang="en-US" dirty="0" smtClean="0"/>
              <a:t>PBIS Module 1</a:t>
            </a:r>
            <a:endParaRPr lang="en-US" dirty="0"/>
          </a:p>
        </p:txBody>
      </p:sp>
      <p:sp>
        <p:nvSpPr>
          <p:cNvPr id="5" name="Text Placeholder 4"/>
          <p:cNvSpPr>
            <a:spLocks noGrp="1"/>
          </p:cNvSpPr>
          <p:nvPr>
            <p:ph type="body" sz="quarter" idx="3"/>
          </p:nvPr>
        </p:nvSpPr>
        <p:spPr/>
        <p:txBody>
          <a:bodyPr/>
          <a:lstStyle/>
          <a:p>
            <a:r>
              <a:rPr lang="en-US" dirty="0" smtClean="0"/>
              <a:t>Secondary:</a:t>
            </a:r>
            <a:endParaRPr lang="en-US" dirty="0"/>
          </a:p>
        </p:txBody>
      </p:sp>
      <p:sp>
        <p:nvSpPr>
          <p:cNvPr id="6" name="Text Placeholder 5"/>
          <p:cNvSpPr>
            <a:spLocks noGrp="1"/>
          </p:cNvSpPr>
          <p:nvPr>
            <p:ph type="body" sz="half" idx="16"/>
          </p:nvPr>
        </p:nvSpPr>
        <p:spPr/>
        <p:txBody>
          <a:bodyPr/>
          <a:lstStyle/>
          <a:p>
            <a:r>
              <a:rPr lang="en-US" dirty="0" smtClean="0"/>
              <a:t>Specialized Group Systems for Students with At-Risk Behavior</a:t>
            </a:r>
          </a:p>
          <a:p>
            <a:r>
              <a:rPr lang="en-US" dirty="0" smtClean="0"/>
              <a:t>20%	</a:t>
            </a:r>
          </a:p>
          <a:p>
            <a:r>
              <a:rPr lang="en-US" dirty="0" smtClean="0"/>
              <a:t>PBIS Module 2</a:t>
            </a:r>
            <a:endParaRPr lang="en-US" dirty="0"/>
          </a:p>
        </p:txBody>
      </p:sp>
      <p:sp>
        <p:nvSpPr>
          <p:cNvPr id="7" name="Text Placeholder 6"/>
          <p:cNvSpPr>
            <a:spLocks noGrp="1"/>
          </p:cNvSpPr>
          <p:nvPr>
            <p:ph type="body" sz="quarter" idx="13"/>
          </p:nvPr>
        </p:nvSpPr>
        <p:spPr/>
        <p:txBody>
          <a:bodyPr/>
          <a:lstStyle/>
          <a:p>
            <a:r>
              <a:rPr lang="en-US" dirty="0" smtClean="0"/>
              <a:t>Tertiary:</a:t>
            </a:r>
            <a:endParaRPr lang="en-US" dirty="0"/>
          </a:p>
        </p:txBody>
      </p:sp>
      <p:sp>
        <p:nvSpPr>
          <p:cNvPr id="8" name="Text Placeholder 7"/>
          <p:cNvSpPr>
            <a:spLocks noGrp="1"/>
          </p:cNvSpPr>
          <p:nvPr>
            <p:ph type="body" sz="half" idx="17"/>
          </p:nvPr>
        </p:nvSpPr>
        <p:spPr/>
        <p:txBody>
          <a:bodyPr/>
          <a:lstStyle/>
          <a:p>
            <a:r>
              <a:rPr lang="en-US" dirty="0" smtClean="0"/>
              <a:t>Specialized Individualized Systems for Students with High-Risk Behavior</a:t>
            </a:r>
          </a:p>
          <a:p>
            <a:r>
              <a:rPr lang="en-US" dirty="0" smtClean="0"/>
              <a:t>5%</a:t>
            </a:r>
          </a:p>
          <a:p>
            <a:r>
              <a:rPr lang="en-US" dirty="0" smtClean="0"/>
              <a:t>PBIS Module 3</a:t>
            </a:r>
            <a:endParaRPr lang="en-US" dirty="0"/>
          </a:p>
        </p:txBody>
      </p:sp>
    </p:spTree>
    <p:extLst>
      <p:ext uri="{BB962C8B-B14F-4D97-AF65-F5344CB8AC3E}">
        <p14:creationId xmlns:p14="http://schemas.microsoft.com/office/powerpoint/2010/main" val="1096635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sz="4400" b="1" dirty="0" smtClean="0"/>
              <a:t>NC Gen. Stat.§115C-391.1 </a:t>
            </a:r>
            <a:r>
              <a:rPr lang="en-US" sz="4400" dirty="0" smtClean="0"/>
              <a:t/>
            </a:r>
            <a:br>
              <a:rPr lang="en-US" sz="4400" dirty="0" smtClean="0"/>
            </a:br>
            <a:endParaRPr lang="en-US" sz="4400" dirty="0"/>
          </a:p>
        </p:txBody>
      </p:sp>
      <p:sp>
        <p:nvSpPr>
          <p:cNvPr id="3" name="Content Placeholder 2"/>
          <p:cNvSpPr>
            <a:spLocks noGrp="1"/>
          </p:cNvSpPr>
          <p:nvPr>
            <p:ph idx="1"/>
          </p:nvPr>
        </p:nvSpPr>
        <p:spPr>
          <a:xfrm>
            <a:off x="1445900" y="2718262"/>
            <a:ext cx="8825659" cy="3476105"/>
          </a:xfrm>
        </p:spPr>
        <p:txBody>
          <a:bodyPr>
            <a:normAutofit fontScale="85000" lnSpcReduction="10000"/>
          </a:bodyPr>
          <a:lstStyle/>
          <a:p>
            <a:pPr marL="0" indent="0">
              <a:buNone/>
            </a:pPr>
            <a:r>
              <a:rPr lang="en-US" sz="2800" b="1" dirty="0" smtClean="0"/>
              <a:t>Permissible </a:t>
            </a:r>
            <a:r>
              <a:rPr lang="en-US" sz="2800" b="1" dirty="0"/>
              <a:t>Use of Seclusion and Restraint</a:t>
            </a:r>
            <a:endParaRPr lang="en-US" sz="2800" dirty="0"/>
          </a:p>
          <a:p>
            <a:pPr marL="0" indent="0">
              <a:buNone/>
            </a:pPr>
            <a:r>
              <a:rPr lang="en-US" sz="2800" b="1" dirty="0" smtClean="0"/>
              <a:t>Elementary </a:t>
            </a:r>
            <a:r>
              <a:rPr lang="en-US" sz="2800" b="1" dirty="0"/>
              <a:t>and Secondary Education Students, </a:t>
            </a:r>
            <a:r>
              <a:rPr lang="en-US" sz="2800" b="1" dirty="0" smtClean="0"/>
              <a:t>Discipline</a:t>
            </a:r>
          </a:p>
          <a:p>
            <a:pPr marL="0" indent="0">
              <a:buNone/>
            </a:pPr>
            <a:endParaRPr lang="en-US" sz="2800" dirty="0"/>
          </a:p>
          <a:p>
            <a:pPr marL="0" indent="0">
              <a:buNone/>
            </a:pPr>
            <a:r>
              <a:rPr lang="en-US" sz="2800" dirty="0" smtClean="0"/>
              <a:t>The </a:t>
            </a:r>
            <a:r>
              <a:rPr lang="en-US" sz="2800" dirty="0"/>
              <a:t>statute defines seclusion and restraint and identifies when and how it is to be used. It outlines prohibitions; defines time-out, and distinguishes the difference between physical and mechanical restraint. The law addresses reporting requirements and professional development requirements.</a:t>
            </a:r>
          </a:p>
          <a:p>
            <a:pPr marL="0" indent="0">
              <a:buNone/>
            </a:pPr>
            <a:endParaRPr lang="en-US" dirty="0"/>
          </a:p>
        </p:txBody>
      </p:sp>
    </p:spTree>
    <p:extLst>
      <p:ext uri="{BB962C8B-B14F-4D97-AF65-F5344CB8AC3E}">
        <p14:creationId xmlns:p14="http://schemas.microsoft.com/office/powerpoint/2010/main" val="1223183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Nonviolent Crisis Intervention</a:t>
            </a:r>
            <a:endParaRPr lang="en-US" dirty="0"/>
          </a:p>
        </p:txBody>
      </p:sp>
      <p:sp>
        <p:nvSpPr>
          <p:cNvPr id="3" name="Content Placeholder 2"/>
          <p:cNvSpPr>
            <a:spLocks noGrp="1"/>
          </p:cNvSpPr>
          <p:nvPr>
            <p:ph idx="1"/>
          </p:nvPr>
        </p:nvSpPr>
        <p:spPr/>
        <p:txBody>
          <a:bodyPr/>
          <a:lstStyle/>
          <a:p>
            <a:pPr marL="0" indent="0">
              <a:buNone/>
            </a:pPr>
            <a:r>
              <a:rPr lang="en-US" dirty="0" smtClean="0"/>
              <a:t>A CPI specialized offering- A program focusing on the Safe Management of Disruptive and Assaultive Behavior</a:t>
            </a:r>
          </a:p>
          <a:p>
            <a:pPr marL="0" indent="0">
              <a:buNone/>
            </a:pPr>
            <a:r>
              <a:rPr lang="en-US" dirty="0" smtClean="0"/>
              <a:t>A program to provide for the </a:t>
            </a:r>
            <a:r>
              <a:rPr lang="en-US" i="1" dirty="0" smtClean="0"/>
              <a:t>Care, Welfare, Safety, and Security </a:t>
            </a:r>
            <a:r>
              <a:rPr lang="en-US" dirty="0" smtClean="0"/>
              <a:t>of everyone involved in a crisis situation</a:t>
            </a:r>
          </a:p>
          <a:p>
            <a:pPr marL="0" indent="0">
              <a:buNone/>
            </a:pPr>
            <a:endParaRPr lang="en-US" dirty="0"/>
          </a:p>
        </p:txBody>
      </p:sp>
    </p:spTree>
    <p:extLst>
      <p:ext uri="{BB962C8B-B14F-4D97-AF65-F5344CB8AC3E}">
        <p14:creationId xmlns:p14="http://schemas.microsoft.com/office/powerpoint/2010/main" val="2957636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Keys to Setting Limits	</a:t>
            </a:r>
            <a:endParaRPr lang="en-US" sz="4000" dirty="0"/>
          </a:p>
        </p:txBody>
      </p:sp>
      <p:sp>
        <p:nvSpPr>
          <p:cNvPr id="3" name="Content Placeholder 2"/>
          <p:cNvSpPr>
            <a:spLocks noGrp="1"/>
          </p:cNvSpPr>
          <p:nvPr>
            <p:ph idx="1"/>
          </p:nvPr>
        </p:nvSpPr>
        <p:spPr/>
        <p:txBody>
          <a:bodyPr>
            <a:normAutofit/>
          </a:bodyPr>
          <a:lstStyle/>
          <a:p>
            <a:r>
              <a:rPr lang="en-US" sz="2000" dirty="0" smtClean="0"/>
              <a:t>Clear &amp; Simple</a:t>
            </a:r>
          </a:p>
          <a:p>
            <a:pPr marL="0" indent="0">
              <a:buNone/>
            </a:pPr>
            <a:endParaRPr lang="en-US" sz="2000" dirty="0" smtClean="0"/>
          </a:p>
          <a:p>
            <a:r>
              <a:rPr lang="en-US" sz="2000" dirty="0" smtClean="0"/>
              <a:t>Reasonable</a:t>
            </a:r>
          </a:p>
          <a:p>
            <a:pPr marL="0" indent="0">
              <a:buNone/>
            </a:pPr>
            <a:endParaRPr lang="en-US" sz="2000" dirty="0" smtClean="0"/>
          </a:p>
          <a:p>
            <a:r>
              <a:rPr lang="en-US" sz="2000" dirty="0" smtClean="0"/>
              <a:t>Enforceable (Choices &amp; Consequences)</a:t>
            </a:r>
            <a:endParaRPr lang="en-US" sz="2000" dirty="0"/>
          </a:p>
        </p:txBody>
      </p:sp>
    </p:spTree>
    <p:extLst>
      <p:ext uri="{BB962C8B-B14F-4D97-AF65-F5344CB8AC3E}">
        <p14:creationId xmlns:p14="http://schemas.microsoft.com/office/powerpoint/2010/main" val="1539338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Verbal Intervention Tips &amp; Techniques</a:t>
            </a:r>
            <a:endParaRPr lang="en-US" dirty="0"/>
          </a:p>
        </p:txBody>
      </p:sp>
      <p:sp>
        <p:nvSpPr>
          <p:cNvPr id="3" name="Content Placeholder 2"/>
          <p:cNvSpPr>
            <a:spLocks noGrp="1"/>
          </p:cNvSpPr>
          <p:nvPr>
            <p:ph sz="half" idx="1"/>
          </p:nvPr>
        </p:nvSpPr>
        <p:spPr/>
        <p:txBody>
          <a:bodyPr/>
          <a:lstStyle/>
          <a:p>
            <a:pPr marL="0" indent="0">
              <a:buNone/>
            </a:pPr>
            <a:r>
              <a:rPr lang="en-US" b="1" dirty="0" smtClean="0"/>
              <a:t>Do’s</a:t>
            </a:r>
          </a:p>
          <a:p>
            <a:r>
              <a:rPr lang="en-US" dirty="0" smtClean="0"/>
              <a:t>Remain Calm</a:t>
            </a:r>
          </a:p>
          <a:p>
            <a:r>
              <a:rPr lang="en-US" dirty="0" smtClean="0"/>
              <a:t>Isolate Situation</a:t>
            </a:r>
          </a:p>
          <a:p>
            <a:r>
              <a:rPr lang="en-US" dirty="0" smtClean="0"/>
              <a:t>Enforce Limits</a:t>
            </a:r>
          </a:p>
          <a:p>
            <a:r>
              <a:rPr lang="en-US" dirty="0" smtClean="0"/>
              <a:t>Listen</a:t>
            </a:r>
          </a:p>
          <a:p>
            <a:r>
              <a:rPr lang="en-US" dirty="0" smtClean="0"/>
              <a:t>Aware of </a:t>
            </a:r>
            <a:r>
              <a:rPr lang="en-US" dirty="0" smtClean="0"/>
              <a:t>Non-verbal's</a:t>
            </a:r>
            <a:endParaRPr lang="en-US" dirty="0" smtClean="0"/>
          </a:p>
          <a:p>
            <a:r>
              <a:rPr lang="en-US" dirty="0" smtClean="0"/>
              <a:t>Be Consistent</a:t>
            </a:r>
            <a:endParaRPr lang="en-US" dirty="0"/>
          </a:p>
        </p:txBody>
      </p:sp>
      <p:sp>
        <p:nvSpPr>
          <p:cNvPr id="4" name="Content Placeholder 3"/>
          <p:cNvSpPr>
            <a:spLocks noGrp="1"/>
          </p:cNvSpPr>
          <p:nvPr>
            <p:ph sz="half" idx="2"/>
          </p:nvPr>
        </p:nvSpPr>
        <p:spPr/>
        <p:txBody>
          <a:bodyPr/>
          <a:lstStyle/>
          <a:p>
            <a:pPr marL="0" indent="0">
              <a:buNone/>
            </a:pPr>
            <a:r>
              <a:rPr lang="en-US" b="1" dirty="0" smtClean="0"/>
              <a:t>Don’t</a:t>
            </a:r>
          </a:p>
          <a:p>
            <a:r>
              <a:rPr lang="en-US" dirty="0" smtClean="0"/>
              <a:t>Over-react</a:t>
            </a:r>
          </a:p>
          <a:p>
            <a:r>
              <a:rPr lang="en-US" dirty="0" smtClean="0"/>
              <a:t>Power Struggle</a:t>
            </a:r>
          </a:p>
          <a:p>
            <a:r>
              <a:rPr lang="en-US" dirty="0" smtClean="0"/>
              <a:t>Make False Promises</a:t>
            </a:r>
          </a:p>
          <a:p>
            <a:r>
              <a:rPr lang="en-US" dirty="0" smtClean="0"/>
              <a:t>Fake Attention</a:t>
            </a:r>
          </a:p>
          <a:p>
            <a:r>
              <a:rPr lang="en-US" dirty="0" smtClean="0"/>
              <a:t>Be Threatening</a:t>
            </a:r>
          </a:p>
          <a:p>
            <a:r>
              <a:rPr lang="en-US" dirty="0" smtClean="0"/>
              <a:t>Use Jargon</a:t>
            </a:r>
          </a:p>
          <a:p>
            <a:endParaRPr lang="en-US" dirty="0"/>
          </a:p>
        </p:txBody>
      </p:sp>
    </p:spTree>
    <p:extLst>
      <p:ext uri="{BB962C8B-B14F-4D97-AF65-F5344CB8AC3E}">
        <p14:creationId xmlns:p14="http://schemas.microsoft.com/office/powerpoint/2010/main" val="2633440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Questions/Comments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smtClean="0"/>
          </a:p>
          <a:p>
            <a:pPr marL="0" indent="0">
              <a:buNone/>
            </a:pPr>
            <a:r>
              <a:rPr lang="en-US" dirty="0" smtClean="0"/>
              <a:t>Sources:</a:t>
            </a:r>
            <a:endParaRPr lang="en-US" dirty="0"/>
          </a:p>
          <a:p>
            <a:pPr marL="0" indent="0">
              <a:buNone/>
            </a:pPr>
            <a:r>
              <a:rPr lang="en-US" dirty="0">
                <a:hlinkClick r:id="rId2"/>
              </a:rPr>
              <a:t>http://</a:t>
            </a:r>
            <a:r>
              <a:rPr lang="en-US" dirty="0" smtClean="0">
                <a:hlinkClick r:id="rId2"/>
              </a:rPr>
              <a:t>www2.ed.gov/policy/seclusion/seclusion-state-summary.html</a:t>
            </a:r>
            <a:endParaRPr lang="en-US" dirty="0" smtClean="0"/>
          </a:p>
          <a:p>
            <a:pPr marL="0" indent="0">
              <a:buNone/>
            </a:pPr>
            <a:r>
              <a:rPr lang="en-US" dirty="0">
                <a:hlinkClick r:id="rId3"/>
              </a:rPr>
              <a:t>https://www.pbis.org</a:t>
            </a:r>
            <a:r>
              <a:rPr lang="en-US" dirty="0" smtClean="0">
                <a:hlinkClick r:id="rId3"/>
              </a:rPr>
              <a:t>/</a:t>
            </a:r>
            <a:endParaRPr lang="en-US" dirty="0" smtClean="0"/>
          </a:p>
          <a:p>
            <a:pPr marL="0" indent="0">
              <a:buNone/>
            </a:pPr>
            <a:endParaRPr lang="en-US" dirty="0"/>
          </a:p>
        </p:txBody>
      </p:sp>
    </p:spTree>
    <p:extLst>
      <p:ext uri="{BB962C8B-B14F-4D97-AF65-F5344CB8AC3E}">
        <p14:creationId xmlns:p14="http://schemas.microsoft.com/office/powerpoint/2010/main" val="3722395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NC Gen. Stat. §115C-390</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2400" b="1" dirty="0"/>
              <a:t>Reasonable Force </a:t>
            </a:r>
            <a:endParaRPr lang="en-US" sz="2400" dirty="0"/>
          </a:p>
          <a:p>
            <a:pPr marL="0" indent="0">
              <a:buNone/>
            </a:pPr>
            <a:endParaRPr lang="en-US" sz="2400" dirty="0" smtClean="0"/>
          </a:p>
          <a:p>
            <a:pPr marL="0" indent="0">
              <a:buNone/>
            </a:pPr>
            <a:r>
              <a:rPr lang="en-US" sz="2400" dirty="0" smtClean="0"/>
              <a:t>The </a:t>
            </a:r>
            <a:r>
              <a:rPr lang="en-US" sz="2400" dirty="0"/>
              <a:t>statute provides the authority for principals, teachers, substitute teachers, volunteer teachers and teacher assistants in public schools to use reasonable force in lawful authority to restrain or correct pupils to maintain order.</a:t>
            </a:r>
          </a:p>
          <a:p>
            <a:endParaRPr lang="en-US" sz="2400" dirty="0"/>
          </a:p>
        </p:txBody>
      </p:sp>
    </p:spTree>
    <p:extLst>
      <p:ext uri="{BB962C8B-B14F-4D97-AF65-F5344CB8AC3E}">
        <p14:creationId xmlns:p14="http://schemas.microsoft.com/office/powerpoint/2010/main" val="778967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NC Gen. Stat. §115C-296</a:t>
            </a:r>
            <a:r>
              <a:rPr lang="en-US" dirty="0"/>
              <a:t/>
            </a:r>
            <a:br>
              <a:rPr lang="en-US" dirty="0"/>
            </a:br>
            <a:endParaRPr lang="en-US" dirty="0"/>
          </a:p>
        </p:txBody>
      </p:sp>
      <p:sp>
        <p:nvSpPr>
          <p:cNvPr id="3" name="Content Placeholder 2"/>
          <p:cNvSpPr>
            <a:spLocks noGrp="1"/>
          </p:cNvSpPr>
          <p:nvPr>
            <p:ph idx="1"/>
          </p:nvPr>
        </p:nvSpPr>
        <p:spPr>
          <a:xfrm>
            <a:off x="1090193" y="2071486"/>
            <a:ext cx="8825659" cy="3416300"/>
          </a:xfrm>
        </p:spPr>
        <p:txBody>
          <a:bodyPr>
            <a:noAutofit/>
          </a:bodyPr>
          <a:lstStyle/>
          <a:p>
            <a:pPr marL="0" indent="0">
              <a:buNone/>
            </a:pPr>
            <a:endParaRPr lang="en-US" sz="2800" b="1" dirty="0" smtClean="0"/>
          </a:p>
          <a:p>
            <a:pPr marL="0" indent="0">
              <a:buNone/>
            </a:pPr>
            <a:r>
              <a:rPr lang="en-US" sz="2400" b="1" dirty="0" smtClean="0"/>
              <a:t>Board </a:t>
            </a:r>
            <a:r>
              <a:rPr lang="en-US" sz="2400" b="1" dirty="0"/>
              <a:t>Sets Certification </a:t>
            </a:r>
            <a:r>
              <a:rPr lang="en-US" sz="2400" b="1" dirty="0" smtClean="0"/>
              <a:t>Requirements</a:t>
            </a:r>
          </a:p>
          <a:p>
            <a:pPr marL="0" indent="0">
              <a:buNone/>
            </a:pPr>
            <a:endParaRPr lang="en-US" sz="2400" dirty="0"/>
          </a:p>
          <a:p>
            <a:pPr marL="0" indent="0">
              <a:buNone/>
            </a:pPr>
            <a:r>
              <a:rPr lang="en-US" sz="2400" dirty="0" smtClean="0"/>
              <a:t>Requires </a:t>
            </a:r>
            <a:r>
              <a:rPr lang="en-US" sz="2400" dirty="0"/>
              <a:t>teacher competence in positive behavior and effective strategies for defusing and deescalating disruptive or dangerous behavior</a:t>
            </a:r>
            <a:r>
              <a:rPr lang="en-US" sz="2600" dirty="0"/>
              <a:t>.</a:t>
            </a:r>
          </a:p>
          <a:p>
            <a:pPr marL="0" indent="0">
              <a:buNone/>
            </a:pPr>
            <a:endParaRPr lang="en-US" sz="2800" dirty="0"/>
          </a:p>
        </p:txBody>
      </p:sp>
    </p:spTree>
    <p:extLst>
      <p:ext uri="{BB962C8B-B14F-4D97-AF65-F5344CB8AC3E}">
        <p14:creationId xmlns:p14="http://schemas.microsoft.com/office/powerpoint/2010/main" val="3884160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Policies</a:t>
            </a:r>
            <a:endParaRPr lang="en-US" sz="4000" b="1" dirty="0"/>
          </a:p>
        </p:txBody>
      </p:sp>
      <p:sp>
        <p:nvSpPr>
          <p:cNvPr id="3" name="Content Placeholder 2"/>
          <p:cNvSpPr>
            <a:spLocks noGrp="1"/>
          </p:cNvSpPr>
          <p:nvPr>
            <p:ph idx="1"/>
          </p:nvPr>
        </p:nvSpPr>
        <p:spPr>
          <a:xfrm>
            <a:off x="1504603" y="2560319"/>
            <a:ext cx="8974773" cy="3791989"/>
          </a:xfrm>
        </p:spPr>
        <p:txBody>
          <a:bodyPr>
            <a:normAutofit fontScale="25000" lnSpcReduction="20000"/>
          </a:bodyPr>
          <a:lstStyle/>
          <a:p>
            <a:pPr marL="0" indent="0">
              <a:buNone/>
            </a:pPr>
            <a:r>
              <a:rPr lang="en-US" sz="7200" b="1" dirty="0" smtClean="0"/>
              <a:t>Policies on Beginning Teacher Support Program</a:t>
            </a:r>
          </a:p>
          <a:p>
            <a:pPr marL="0" indent="0">
              <a:buNone/>
            </a:pPr>
            <a:r>
              <a:rPr lang="en-US" sz="7200" dirty="0" smtClean="0"/>
              <a:t>“</a:t>
            </a:r>
            <a:r>
              <a:rPr lang="en-US" sz="7200" dirty="0"/>
              <a:t>Beginning teachers must be provided orientation. Orientation must include “the safe and appropriate use of seclusion and restraint of students.”</a:t>
            </a:r>
          </a:p>
          <a:p>
            <a:pPr marL="0" indent="0">
              <a:buNone/>
            </a:pPr>
            <a:r>
              <a:rPr lang="en-US" sz="7200" b="1" dirty="0" smtClean="0"/>
              <a:t>Lateral </a:t>
            </a:r>
            <a:r>
              <a:rPr lang="en-US" sz="7200" b="1" dirty="0"/>
              <a:t>Entry License</a:t>
            </a:r>
          </a:p>
          <a:p>
            <a:pPr marL="0" indent="0">
              <a:buNone/>
            </a:pPr>
            <a:r>
              <a:rPr lang="en-US" sz="7200" dirty="0" smtClean="0"/>
              <a:t>“</a:t>
            </a:r>
            <a:r>
              <a:rPr lang="en-US" sz="7200" dirty="0"/>
              <a:t>The employing school system shall formally commit to supporting the lateral entry teacher by: … (c) classroom management, including positive management of student behavior, effective communication for defusing and deescalating discipline or dangerous behavior, and safe and appropriate use of seclusion and restraint</a:t>
            </a:r>
            <a:r>
              <a:rPr lang="en-US" sz="7200" dirty="0" smtClean="0"/>
              <a:t>….”</a:t>
            </a:r>
          </a:p>
          <a:p>
            <a:pPr marL="0" indent="0">
              <a:buNone/>
            </a:pPr>
            <a:r>
              <a:rPr lang="en-US" sz="7200" b="1" dirty="0"/>
              <a:t>Core Standards for All Teachers</a:t>
            </a:r>
          </a:p>
          <a:p>
            <a:pPr marL="0" indent="0">
              <a:buNone/>
            </a:pPr>
            <a:r>
              <a:rPr lang="en-US" sz="7200" dirty="0"/>
              <a:t>Core Standard 2: Teachers know how to teach students.</a:t>
            </a:r>
          </a:p>
          <a:p>
            <a:pPr marL="0" indent="0">
              <a:buNone/>
            </a:pPr>
            <a:r>
              <a:rPr lang="en-US" sz="7200" dirty="0"/>
              <a:t>“Indicator 5: Teachers are able to use positive student behavior management strategies for defusing and deescalating disruptive or dangerous behavior. They understand the safe and appropriate use of seclusion and restraint.”</a:t>
            </a:r>
          </a:p>
          <a:p>
            <a:pPr marL="0" indent="0">
              <a:buNone/>
            </a:pPr>
            <a:endParaRPr lang="en-US" sz="5500" dirty="0"/>
          </a:p>
          <a:p>
            <a:endParaRPr lang="en-US" dirty="0"/>
          </a:p>
        </p:txBody>
      </p:sp>
    </p:spTree>
    <p:extLst>
      <p:ext uri="{BB962C8B-B14F-4D97-AF65-F5344CB8AC3E}">
        <p14:creationId xmlns:p14="http://schemas.microsoft.com/office/powerpoint/2010/main" val="853497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4400" dirty="0" smtClean="0"/>
              <a:t>Definitions</a:t>
            </a:r>
            <a:r>
              <a:rPr lang="en-US" dirty="0"/>
              <a:t/>
            </a:r>
            <a:br>
              <a:rPr lang="en-US" dirty="0"/>
            </a:br>
            <a:endParaRPr lang="en-US" dirty="0"/>
          </a:p>
        </p:txBody>
      </p:sp>
      <p:sp>
        <p:nvSpPr>
          <p:cNvPr id="3" name="Content Placeholder 2"/>
          <p:cNvSpPr>
            <a:spLocks noGrp="1"/>
          </p:cNvSpPr>
          <p:nvPr>
            <p:ph idx="1"/>
          </p:nvPr>
        </p:nvSpPr>
        <p:spPr>
          <a:xfrm>
            <a:off x="1154954" y="2445558"/>
            <a:ext cx="8825659" cy="3416300"/>
          </a:xfrm>
        </p:spPr>
        <p:txBody>
          <a:bodyPr>
            <a:noAutofit/>
          </a:bodyPr>
          <a:lstStyle/>
          <a:p>
            <a:pPr marL="0" indent="0">
              <a:buNone/>
            </a:pPr>
            <a:r>
              <a:rPr lang="en-US" sz="2000" dirty="0"/>
              <a:t>“Seclusion” means the confinement of a student alone in an enclosed space from which the student </a:t>
            </a:r>
            <a:r>
              <a:rPr lang="en-US" sz="2000" dirty="0" smtClean="0"/>
              <a:t>is prevented from leaving.</a:t>
            </a:r>
          </a:p>
          <a:p>
            <a:pPr marL="0" indent="0">
              <a:buNone/>
            </a:pPr>
            <a:r>
              <a:rPr lang="en-US" sz="2000" dirty="0" smtClean="0"/>
              <a:t>a</a:t>
            </a:r>
            <a:r>
              <a:rPr lang="en-US" sz="2000" dirty="0"/>
              <a:t>. Physically prevented from leaving by locking hardware or other means.</a:t>
            </a:r>
          </a:p>
          <a:p>
            <a:pPr marL="0" indent="0">
              <a:buNone/>
            </a:pPr>
            <a:r>
              <a:rPr lang="en-US" sz="2000" dirty="0"/>
              <a:t>b. Not capable of leaving due to physical or intellectual incapacity</a:t>
            </a:r>
            <a:r>
              <a:rPr lang="en-US" sz="2000" dirty="0" smtClean="0"/>
              <a:t>.</a:t>
            </a:r>
            <a:endParaRPr lang="en-US" sz="2000" dirty="0"/>
          </a:p>
          <a:p>
            <a:pPr marL="0" indent="0">
              <a:buNone/>
            </a:pPr>
            <a:r>
              <a:rPr lang="en-US" sz="2000" dirty="0" smtClean="0"/>
              <a:t>“</a:t>
            </a:r>
            <a:r>
              <a:rPr lang="en-US" sz="2000" dirty="0"/>
              <a:t>Mechanical restraint” means the use of any device or material attached or adjacent to a student’s body that restricts freedom of movement or normal access to any portion of the student’s body and that the student cannot easily remove.</a:t>
            </a:r>
          </a:p>
          <a:p>
            <a:pPr marL="0" indent="0">
              <a:buNone/>
            </a:pPr>
            <a:r>
              <a:rPr lang="en-US" sz="2000" dirty="0"/>
              <a:t>“Physical restraint” means the use of physical force to restrict the free movement of all or a portion of a student’s body.</a:t>
            </a:r>
          </a:p>
          <a:p>
            <a:endParaRPr lang="en-US" sz="2000" dirty="0"/>
          </a:p>
        </p:txBody>
      </p:sp>
    </p:spTree>
    <p:extLst>
      <p:ext uri="{BB962C8B-B14F-4D97-AF65-F5344CB8AC3E}">
        <p14:creationId xmlns:p14="http://schemas.microsoft.com/office/powerpoint/2010/main" val="4187327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dirty="0" smtClean="0"/>
              <a:t/>
            </a:r>
            <a:br>
              <a:rPr lang="en-US" dirty="0" smtClean="0"/>
            </a:br>
            <a:r>
              <a:rPr lang="en-US" dirty="0" smtClean="0"/>
              <a:t>Clear </a:t>
            </a:r>
            <a:r>
              <a:rPr lang="en-US" dirty="0"/>
              <a:t>limitations on what seclusion and restraint techniques specifically are limited or not allowed</a:t>
            </a:r>
            <a:br>
              <a:rPr lang="en-US" dirty="0"/>
            </a:br>
            <a:endParaRPr lang="en-US" dirty="0"/>
          </a:p>
        </p:txBody>
      </p:sp>
      <p:sp>
        <p:nvSpPr>
          <p:cNvPr id="3" name="Content Placeholder 2"/>
          <p:cNvSpPr>
            <a:spLocks noGrp="1"/>
          </p:cNvSpPr>
          <p:nvPr>
            <p:ph idx="1"/>
          </p:nvPr>
        </p:nvSpPr>
        <p:spPr>
          <a:xfrm>
            <a:off x="1154954" y="2428933"/>
            <a:ext cx="8825659" cy="3416300"/>
          </a:xfrm>
        </p:spPr>
        <p:txBody>
          <a:bodyPr>
            <a:noAutofit/>
          </a:bodyPr>
          <a:lstStyle/>
          <a:p>
            <a:pPr marL="0" indent="0">
              <a:buNone/>
            </a:pPr>
            <a:r>
              <a:rPr lang="en-US" dirty="0"/>
              <a:t>“Aversive procedure” means a systematic physical or sensory </a:t>
            </a:r>
            <a:r>
              <a:rPr lang="en-US" dirty="0" smtClean="0"/>
              <a:t>intervention or behavior modification program that causes or may reasonably expected </a:t>
            </a:r>
            <a:r>
              <a:rPr lang="en-US" dirty="0"/>
              <a:t>to cause one or more of the following:</a:t>
            </a:r>
          </a:p>
          <a:p>
            <a:pPr marL="0" indent="0">
              <a:buNone/>
            </a:pPr>
            <a:r>
              <a:rPr lang="en-US" dirty="0"/>
              <a:t>a.	Significant physical harm, such as tissue damage, physical illness, or death.</a:t>
            </a:r>
          </a:p>
          <a:p>
            <a:pPr marL="0" indent="0">
              <a:buNone/>
            </a:pPr>
            <a:r>
              <a:rPr lang="en-US" dirty="0"/>
              <a:t>b.	Serious, foreseeable long-term psychological </a:t>
            </a:r>
            <a:r>
              <a:rPr lang="en-US" dirty="0" smtClean="0"/>
              <a:t>impairment.</a:t>
            </a:r>
          </a:p>
          <a:p>
            <a:pPr marL="0" indent="0">
              <a:buNone/>
            </a:pPr>
            <a:r>
              <a:rPr lang="en-US" dirty="0" smtClean="0"/>
              <a:t>c.    Obvious repulsion to an observer; </a:t>
            </a:r>
            <a:r>
              <a:rPr lang="en-US" dirty="0"/>
              <a:t>f</a:t>
            </a:r>
            <a:r>
              <a:rPr lang="en-US" dirty="0" smtClean="0"/>
              <a:t>or example: electric shock applied to the body; extremely loud auditory stimuli; forcible introduction of foul substances to the mouth, eyes, ears, nose, or skin; placement in a tub of cold water or shower; slapping, pinching, hitting, or pulling hair; blindfolding or other forms of visual blocking; unreasonable withholding of meals; eating one’s own vomit; or denial of reasonable access to toileting facilities.</a:t>
            </a:r>
          </a:p>
          <a:p>
            <a:pPr marL="0" indent="0">
              <a:buNone/>
            </a:pPr>
            <a:r>
              <a:rPr lang="en-US" dirty="0" smtClean="0"/>
              <a:t>- Aversive procedures are never allowed. It is prohibited by law.</a:t>
            </a:r>
            <a:endParaRPr lang="en-US" dirty="0" smtClean="0"/>
          </a:p>
          <a:p>
            <a:pPr marL="0" indent="0">
              <a:buNone/>
            </a:pPr>
            <a:endParaRPr lang="en-US" dirty="0"/>
          </a:p>
        </p:txBody>
      </p:sp>
    </p:spTree>
    <p:extLst>
      <p:ext uri="{BB962C8B-B14F-4D97-AF65-F5344CB8AC3E}">
        <p14:creationId xmlns:p14="http://schemas.microsoft.com/office/powerpoint/2010/main" val="241438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Seclusion and Restraint Techniques may be used:</a:t>
            </a:r>
            <a:endParaRPr lang="en-US" dirty="0"/>
          </a:p>
        </p:txBody>
      </p:sp>
      <p:sp>
        <p:nvSpPr>
          <p:cNvPr id="3" name="Content Placeholder 2"/>
          <p:cNvSpPr>
            <a:spLocks noGrp="1"/>
          </p:cNvSpPr>
          <p:nvPr>
            <p:ph idx="1"/>
          </p:nvPr>
        </p:nvSpPr>
        <p:spPr>
          <a:xfrm>
            <a:off x="1112875" y="2435630"/>
            <a:ext cx="8825659" cy="3392978"/>
          </a:xfrm>
        </p:spPr>
        <p:txBody>
          <a:bodyPr>
            <a:noAutofit/>
          </a:bodyPr>
          <a:lstStyle/>
          <a:p>
            <a:r>
              <a:rPr lang="en-US" dirty="0" smtClean="0"/>
              <a:t>As reasonably needed to obtain possession of a weapon or other dangerous objects on a person or within the control of a person.</a:t>
            </a:r>
          </a:p>
          <a:p>
            <a:r>
              <a:rPr lang="en-US" dirty="0" smtClean="0"/>
              <a:t>As reasonably needed to maintain order or prevent or break up a fight.</a:t>
            </a:r>
          </a:p>
          <a:p>
            <a:r>
              <a:rPr lang="en-US" dirty="0" smtClean="0"/>
              <a:t>As reasonably needed for self‑defense.</a:t>
            </a:r>
          </a:p>
          <a:p>
            <a:r>
              <a:rPr lang="en-US" dirty="0" smtClean="0"/>
              <a:t>As reasonably needed to ensure the safety of any student, school employee, volunteer, or other person present, to calm or comfort a student, or to prevent self‑injurious behavior.</a:t>
            </a:r>
          </a:p>
          <a:p>
            <a:r>
              <a:rPr lang="en-US" dirty="0" smtClean="0"/>
              <a:t>As reasonably needed to escort a student safely from one area to another.</a:t>
            </a:r>
          </a:p>
          <a:p>
            <a:r>
              <a:rPr lang="en-US" dirty="0" smtClean="0"/>
              <a:t>If used as provided for in a student's IEP or Section 504 plan or behavior intervention plan.</a:t>
            </a:r>
          </a:p>
          <a:p>
            <a:r>
              <a:rPr lang="en-US" dirty="0" smtClean="0"/>
              <a:t>As reasonably needed to prevent imminent destruction to school or another person's property</a:t>
            </a:r>
            <a:endParaRPr lang="en-US" dirty="0"/>
          </a:p>
        </p:txBody>
      </p:sp>
    </p:spTree>
    <p:extLst>
      <p:ext uri="{BB962C8B-B14F-4D97-AF65-F5344CB8AC3E}">
        <p14:creationId xmlns:p14="http://schemas.microsoft.com/office/powerpoint/2010/main" val="2404482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Mechanical </a:t>
            </a:r>
            <a:r>
              <a:rPr lang="en-US" sz="4000" b="1" dirty="0" smtClean="0"/>
              <a:t>Restraint</a:t>
            </a:r>
            <a:endParaRPr lang="en-US" sz="4000" dirty="0"/>
          </a:p>
        </p:txBody>
      </p:sp>
      <p:sp>
        <p:nvSpPr>
          <p:cNvPr id="3" name="Content Placeholder 2"/>
          <p:cNvSpPr>
            <a:spLocks noGrp="1"/>
          </p:cNvSpPr>
          <p:nvPr>
            <p:ph idx="1"/>
          </p:nvPr>
        </p:nvSpPr>
        <p:spPr/>
        <p:txBody>
          <a:bodyPr>
            <a:normAutofit fontScale="92500" lnSpcReduction="20000"/>
          </a:bodyPr>
          <a:lstStyle/>
          <a:p>
            <a:r>
              <a:rPr lang="en-US" sz="2200" dirty="0" smtClean="0"/>
              <a:t>When </a:t>
            </a:r>
            <a:r>
              <a:rPr lang="en-US" sz="2200" dirty="0"/>
              <a:t>properly used as an assistive technology device included in the student's IEP or Section 504 plan or behavior intervention plan or as otherwise prescribed for the student by a medical or related service provider.</a:t>
            </a:r>
          </a:p>
          <a:p>
            <a:r>
              <a:rPr lang="en-US" sz="2200" dirty="0" smtClean="0"/>
              <a:t>When </a:t>
            </a:r>
            <a:r>
              <a:rPr lang="en-US" sz="2200" dirty="0"/>
              <a:t>using seat belts or other safety restraints to secure students during transportation.</a:t>
            </a:r>
          </a:p>
          <a:p>
            <a:r>
              <a:rPr lang="en-US" sz="2200" dirty="0" smtClean="0"/>
              <a:t>As </a:t>
            </a:r>
            <a:r>
              <a:rPr lang="en-US" sz="2200" dirty="0"/>
              <a:t>reasonably needed to obtain possession of a weapon or other dangerous objects on a person or within the control of a person.</a:t>
            </a:r>
          </a:p>
          <a:p>
            <a:r>
              <a:rPr lang="en-US" sz="2200" dirty="0" smtClean="0"/>
              <a:t>As </a:t>
            </a:r>
            <a:r>
              <a:rPr lang="en-US" sz="2200" dirty="0"/>
              <a:t>reasonably needed for self‑defense.</a:t>
            </a:r>
          </a:p>
          <a:p>
            <a:r>
              <a:rPr lang="en-US" sz="2200" dirty="0" smtClean="0"/>
              <a:t>As </a:t>
            </a:r>
            <a:r>
              <a:rPr lang="en-US" sz="2200" dirty="0"/>
              <a:t>reasonably needed to ensure the safety of any student, school employee, volunteer, or other person present.</a:t>
            </a:r>
          </a:p>
          <a:p>
            <a:endParaRPr lang="en-US" dirty="0"/>
          </a:p>
        </p:txBody>
      </p:sp>
    </p:spTree>
    <p:extLst>
      <p:ext uri="{BB962C8B-B14F-4D97-AF65-F5344CB8AC3E}">
        <p14:creationId xmlns:p14="http://schemas.microsoft.com/office/powerpoint/2010/main" val="3194903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324</TotalTime>
  <Words>1834</Words>
  <Application>Microsoft Office PowerPoint</Application>
  <PresentationFormat>Widescreen</PresentationFormat>
  <Paragraphs>137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Wingdings</vt:lpstr>
      <vt:lpstr>Wingdings 3</vt:lpstr>
      <vt:lpstr>Ion Boardroom</vt:lpstr>
      <vt:lpstr>Seclusion and Restraint Statutes, Regulations, Policies and Guidance</vt:lpstr>
      <vt:lpstr> NC Gen. Stat.§115C-391.1  </vt:lpstr>
      <vt:lpstr>NC Gen. Stat. §115C-390 </vt:lpstr>
      <vt:lpstr>NC Gen. Stat. §115C-296 </vt:lpstr>
      <vt:lpstr>Policies</vt:lpstr>
      <vt:lpstr>Definitions </vt:lpstr>
      <vt:lpstr> Clear limitations on what seclusion and restraint techniques specifically are limited or not allowed </vt:lpstr>
      <vt:lpstr>Seclusion and Restraint Techniques may be used:</vt:lpstr>
      <vt:lpstr>Mechanical Restraint</vt:lpstr>
      <vt:lpstr>Seclusion</vt:lpstr>
      <vt:lpstr>Seclusion</vt:lpstr>
      <vt:lpstr>Principles</vt:lpstr>
      <vt:lpstr>Principles Continued</vt:lpstr>
      <vt:lpstr>Principles Continued</vt:lpstr>
      <vt:lpstr>Principles Continued</vt:lpstr>
      <vt:lpstr>Principles Continued</vt:lpstr>
      <vt:lpstr>PBIS</vt:lpstr>
      <vt:lpstr>Four Key Elements of PBIS</vt:lpstr>
      <vt:lpstr>PBIS Continuum</vt:lpstr>
      <vt:lpstr>Nonviolent Crisis Intervention</vt:lpstr>
      <vt:lpstr>Keys to Setting Limits </vt:lpstr>
      <vt:lpstr>Verbal Intervention Tips &amp; Techniques</vt:lpstr>
      <vt:lpstr>Questions/Comments</vt:lpstr>
    </vt:vector>
  </TitlesOfParts>
  <Company>Beaufort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Seclusion and Restraint Statutes, Regulations, Policies and Guidance</dc:title>
  <dc:creator>Renee Boyd</dc:creator>
  <cp:lastModifiedBy>Kimberly Gibbs</cp:lastModifiedBy>
  <cp:revision>26</cp:revision>
  <cp:lastPrinted>2022-08-16T15:45:50Z</cp:lastPrinted>
  <dcterms:created xsi:type="dcterms:W3CDTF">2015-08-05T20:26:58Z</dcterms:created>
  <dcterms:modified xsi:type="dcterms:W3CDTF">2022-08-16T15:54:35Z</dcterms:modified>
</cp:coreProperties>
</file>