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5143500" cx="9144000"/>
  <p:notesSz cx="6858000" cy="9144000"/>
  <p:embeddedFontLst>
    <p:embeddedFont>
      <p:font typeface="Nuni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546BD92-A0A7-47FD-A736-A238D3E3A3F8}">
  <a:tblStyle styleId="{4546BD92-A0A7-47FD-A736-A238D3E3A3F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Nunito-bold.fntdata"/><Relationship Id="rId27" Type="http://schemas.openxmlformats.org/officeDocument/2006/relationships/font" Target="fonts/Nunito-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Nunito-italic.fntdata"/><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font" Target="fonts/Nunito-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ab51592aac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ab51592aac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ab51592aac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ab51592aa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ab51592aac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ab51592aac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9e7dc51b16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9e7dc51b16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ab51592aac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ab51592aac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ab2ba3cc42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ab2ba3cc42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ab51592aac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ab51592aac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a8bb2e47f7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a8bb2e47f7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ab51592aac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ab51592aac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a8bb2e47f7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a8bb2e47f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a8bb2e47f7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a8bb2e47f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ab2ba3cc4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ab2ba3cc4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a8bb2e47f7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a8bb2e47f7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a8bb2e47f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a8bb2e47f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a8bb2e47f7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a8bb2e47f7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a8bb2e47f7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a8bb2e47f7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a8bb2e47f7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a8bb2e47f7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ab51592aac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ab51592aac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ab51592aa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ab51592aa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drive.google.com/file/d/1ZuzsXdye3l1gCB4pZV1_e1wq1MiIV3Ov/view"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 Id="rId3" Type="http://schemas.openxmlformats.org/officeDocument/2006/relationships/hyperlink" Target="http://drive.google.com/file/d/1w4S4QPwEP_QOcb73JzugLlKTVdE4pN54/view"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 Id="rId3" Type="http://schemas.openxmlformats.org/officeDocument/2006/relationships/hyperlink" Target="http://drive.google.com/file/d/1UQw5hRHaYn6v9G78eaJtKu_w3vNofK4u/view"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14.jpg"/><Relationship Id="rId4" Type="http://schemas.openxmlformats.org/officeDocument/2006/relationships/hyperlink" Target="http://drive.google.com/file/d/1RZI6iA6vtdYQIglwCRR5q2gyqG7fRclb/view" TargetMode="External"/><Relationship Id="rId5"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www.youtube.com/watch?v=0QVE19b0ek8" TargetMode="External"/><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hyperlink" Target="http://drive.google.com/file/d/1B_-MrfF2_vuz221xEix7MgFs88geIQJ7/view"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hyperlink" Target="http://drive.google.com/file/d/1m_d8havuBkrq3PRyDdZFqd2Cba9QqAbX/view" TargetMode="Externa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hyperlink" Target="http://drive.google.com/file/d/1eQlHWIQHpyxOFBhXxvpFlA_wwFRuvHdb/view" TargetMode="Externa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hyperlink" Target="mailto:csmith@ptechnyc.org" TargetMode="External"/><Relationship Id="rId4" Type="http://schemas.openxmlformats.org/officeDocument/2006/relationships/hyperlink" Target="http://drive.google.com/file/d/1nA9xlF1fCGc-TM-aBaQ7DczW4ewx3iO0/view" TargetMode="External"/><Relationship Id="rId5" Type="http://schemas.openxmlformats.org/officeDocument/2006/relationships/image" Target="../media/image1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www.ptechnyc.org" TargetMode="External"/><Relationship Id="rId4" Type="http://schemas.openxmlformats.org/officeDocument/2006/relationships/hyperlink" Target="https://www.ptech.org" TargetMode="External"/><Relationship Id="rId5" Type="http://schemas.openxmlformats.org/officeDocument/2006/relationships/hyperlink" Target="mailto:info@ptechnyc.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www.youtube.com/watch?v=o1EDbNBW3bo" TargetMode="External"/><Relationship Id="rId4" Type="http://schemas.openxmlformats.org/officeDocument/2006/relationships/image" Target="../media/image1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youtube.com/watch?v=AWyDYuDoT1c" TargetMode="External"/><Relationship Id="rId4" Type="http://schemas.openxmlformats.org/officeDocument/2006/relationships/image" Target="../media/image8.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 Id="rId3" Type="http://schemas.openxmlformats.org/officeDocument/2006/relationships/image" Target="../media/image7.png"/><Relationship Id="rId4" Type="http://schemas.openxmlformats.org/officeDocument/2006/relationships/hyperlink" Target="http://drive.google.com/file/d/1xf16bsqRoxpF7WLRouiyKgilqL-_VVuM/view" TargetMode="External"/><Relationship Id="rId5"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drive.google.com/file/d/1VBhIkTyqTR4ztzWOmzvGk1Y9SLHMq1Yf/view" TargetMode="External"/><Relationship Id="rId4" Type="http://schemas.openxmlformats.org/officeDocument/2006/relationships/image" Target="../media/image1.png"/><Relationship Id="rId5"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hyperlink" Target="http://drive.google.com/file/d/1WzydjZ5THFOuapkeSu68mQXvGr8v3fkh/view" TargetMode="External"/><Relationship Id="rId5"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6.png"/><Relationship Id="rId4" Type="http://schemas.openxmlformats.org/officeDocument/2006/relationships/hyperlink" Target="http://drive.google.com/file/d/1C0ZTzOzesJcG3sFVGvGU_ERlfIIhUt8B/view" TargetMode="External"/><Relationship Id="rId5"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hyperlink" Target="http://drive.google.com/file/d/110t-CkpAXpoMwt-HNLk6hu21MJ_IdWXi/view" TargetMode="External"/><Relationship Id="rId5"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hyperlink" Target="http://drive.google.com/file/d/1WI-F4dgH3TtiGz0Wr7Ocm0-sfqBsStuv/view" TargetMode="External"/><Relationship Id="rId5"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 Id="rId3" Type="http://schemas.openxmlformats.org/officeDocument/2006/relationships/image" Target="../media/image9.png"/><Relationship Id="rId4" Type="http://schemas.openxmlformats.org/officeDocument/2006/relationships/hyperlink" Target="http://drive.google.com/file/d/1x1ovPjCjJHWrYFURg9B5uQRAu7q6wt2l/view"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700"/>
              <a:t>Pathways in Technology Early College High School (P-TECH)</a:t>
            </a:r>
            <a:endParaRPr sz="3700"/>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Virtual Open House 2020</a:t>
            </a:r>
            <a:endParaRPr/>
          </a:p>
        </p:txBody>
      </p:sp>
      <p:pic>
        <p:nvPicPr>
          <p:cNvPr id="130" name="Google Shape;130;p13" title="Intro Slide 1">
            <a:hlinkClick r:id="rId3"/>
          </p:cNvPr>
          <p:cNvPicPr preferRelativeResize="0"/>
          <p:nvPr/>
        </p:nvPicPr>
        <p:blipFill>
          <a:blip r:embed="rId4">
            <a:alphaModFix/>
          </a:blip>
          <a:stretch>
            <a:fillRect/>
          </a:stretch>
        </p:blipFill>
        <p:spPr>
          <a:xfrm>
            <a:off x="8310175" y="4346725"/>
            <a:ext cx="457200" cy="457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2"/>
          <p:cNvSpPr txBox="1"/>
          <p:nvPr>
            <p:ph type="title"/>
          </p:nvPr>
        </p:nvSpPr>
        <p:spPr>
          <a:xfrm>
            <a:off x="819150" y="448925"/>
            <a:ext cx="6424200" cy="87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Clubs and Activities</a:t>
            </a:r>
            <a:endParaRPr/>
          </a:p>
        </p:txBody>
      </p:sp>
      <p:sp>
        <p:nvSpPr>
          <p:cNvPr id="186" name="Google Shape;186;p22"/>
          <p:cNvSpPr txBox="1"/>
          <p:nvPr>
            <p:ph idx="2" type="body"/>
          </p:nvPr>
        </p:nvSpPr>
        <p:spPr>
          <a:xfrm>
            <a:off x="1225150" y="1231350"/>
            <a:ext cx="5859900" cy="3137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sz="1800"/>
              <a:t>Cheer/Dance Team</a:t>
            </a:r>
            <a:endParaRPr b="1" sz="1800"/>
          </a:p>
          <a:p>
            <a:pPr indent="-342900" lvl="0" marL="457200" rtl="0" algn="l">
              <a:spcBef>
                <a:spcPts val="0"/>
              </a:spcBef>
              <a:spcAft>
                <a:spcPts val="0"/>
              </a:spcAft>
              <a:buSzPts val="1800"/>
              <a:buChar char="●"/>
            </a:pPr>
            <a:r>
              <a:rPr b="1" lang="en" sz="1800"/>
              <a:t>Robotics</a:t>
            </a:r>
            <a:endParaRPr b="1" sz="1800"/>
          </a:p>
          <a:p>
            <a:pPr indent="-342900" lvl="0" marL="457200" rtl="0" algn="l">
              <a:spcBef>
                <a:spcPts val="0"/>
              </a:spcBef>
              <a:spcAft>
                <a:spcPts val="0"/>
              </a:spcAft>
              <a:buSzPts val="1800"/>
              <a:buChar char="●"/>
            </a:pPr>
            <a:r>
              <a:rPr b="1" lang="en" sz="1800"/>
              <a:t>Singing and </a:t>
            </a:r>
            <a:r>
              <a:rPr b="1" lang="en" sz="1800"/>
              <a:t>Songwriting</a:t>
            </a:r>
            <a:r>
              <a:rPr b="1" lang="en" sz="1800"/>
              <a:t> Club</a:t>
            </a:r>
            <a:endParaRPr b="1" sz="1800"/>
          </a:p>
          <a:p>
            <a:pPr indent="-342900" lvl="0" marL="457200" rtl="0" algn="l">
              <a:spcBef>
                <a:spcPts val="0"/>
              </a:spcBef>
              <a:spcAft>
                <a:spcPts val="0"/>
              </a:spcAft>
              <a:buSzPts val="1800"/>
              <a:buChar char="●"/>
            </a:pPr>
            <a:r>
              <a:rPr b="1" lang="en" sz="1800"/>
              <a:t>Society of Hispanic Engineers (SHEP)</a:t>
            </a:r>
            <a:endParaRPr b="1" sz="1800"/>
          </a:p>
          <a:p>
            <a:pPr indent="-342900" lvl="0" marL="457200" rtl="0" algn="l">
              <a:spcBef>
                <a:spcPts val="0"/>
              </a:spcBef>
              <a:spcAft>
                <a:spcPts val="0"/>
              </a:spcAft>
              <a:buSzPts val="1800"/>
              <a:buChar char="●"/>
            </a:pPr>
            <a:r>
              <a:rPr b="1" lang="en" sz="1800"/>
              <a:t>National Society of Black Engineers (NSBE)</a:t>
            </a:r>
            <a:endParaRPr b="1" sz="1800"/>
          </a:p>
          <a:p>
            <a:pPr indent="-342900" lvl="0" marL="457200" rtl="0" algn="l">
              <a:spcBef>
                <a:spcPts val="0"/>
              </a:spcBef>
              <a:spcAft>
                <a:spcPts val="0"/>
              </a:spcAft>
              <a:buSzPts val="1800"/>
              <a:buChar char="●"/>
            </a:pPr>
            <a:r>
              <a:rPr b="1" lang="en" sz="1800"/>
              <a:t>Chess Club (Students compete amongst each other and outside competition)</a:t>
            </a:r>
            <a:endParaRPr b="1" sz="1800"/>
          </a:p>
          <a:p>
            <a:pPr indent="-342900" lvl="0" marL="457200" rtl="0" algn="l">
              <a:spcBef>
                <a:spcPts val="0"/>
              </a:spcBef>
              <a:spcAft>
                <a:spcPts val="0"/>
              </a:spcAft>
              <a:buSzPts val="1800"/>
              <a:buChar char="●"/>
            </a:pPr>
            <a:r>
              <a:rPr b="1" lang="en" sz="1800"/>
              <a:t>Student Government </a:t>
            </a:r>
            <a:r>
              <a:rPr b="1" lang="en" sz="1800"/>
              <a:t>Association</a:t>
            </a:r>
            <a:endParaRPr b="1" sz="1800"/>
          </a:p>
          <a:p>
            <a:pPr indent="-342900" lvl="0" marL="457200" rtl="0" algn="l">
              <a:spcBef>
                <a:spcPts val="0"/>
              </a:spcBef>
              <a:spcAft>
                <a:spcPts val="0"/>
              </a:spcAft>
              <a:buSzPts val="1800"/>
              <a:buChar char="●"/>
            </a:pPr>
            <a:r>
              <a:rPr b="1" lang="en" sz="1800"/>
              <a:t>National Honor Society</a:t>
            </a:r>
            <a:endParaRPr b="1" sz="1800"/>
          </a:p>
          <a:p>
            <a:pPr indent="-342900" lvl="0" marL="457200" rtl="0" algn="l">
              <a:spcBef>
                <a:spcPts val="0"/>
              </a:spcBef>
              <a:spcAft>
                <a:spcPts val="0"/>
              </a:spcAft>
              <a:buSzPts val="1800"/>
              <a:buChar char="●"/>
            </a:pPr>
            <a:r>
              <a:rPr b="1" lang="en" sz="1800"/>
              <a:t>Rap/Poetry Club</a:t>
            </a:r>
            <a:endParaRPr b="1" sz="1800"/>
          </a:p>
          <a:p>
            <a:pPr indent="-342900" lvl="0" marL="457200" rtl="0" algn="l">
              <a:spcBef>
                <a:spcPts val="0"/>
              </a:spcBef>
              <a:spcAft>
                <a:spcPts val="0"/>
              </a:spcAft>
              <a:buSzPts val="1800"/>
              <a:buChar char="●"/>
            </a:pPr>
            <a:r>
              <a:rPr b="1" lang="en" sz="1800"/>
              <a:t>STEP</a:t>
            </a:r>
            <a:endParaRPr b="1" sz="1800"/>
          </a:p>
        </p:txBody>
      </p:sp>
      <p:pic>
        <p:nvPicPr>
          <p:cNvPr id="187" name="Google Shape;187;p22" title="Clubs and Orgs">
            <a:hlinkClick r:id="rId3"/>
          </p:cNvPr>
          <p:cNvPicPr preferRelativeResize="0"/>
          <p:nvPr/>
        </p:nvPicPr>
        <p:blipFill>
          <a:blip r:embed="rId4">
            <a:alphaModFix/>
          </a:blip>
          <a:stretch>
            <a:fillRect/>
          </a:stretch>
        </p:blipFill>
        <p:spPr>
          <a:xfrm>
            <a:off x="8332100" y="4368750"/>
            <a:ext cx="457200" cy="4572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91" name="Shape 191"/>
        <p:cNvGrpSpPr/>
        <p:nvPr/>
      </p:nvGrpSpPr>
      <p:grpSpPr>
        <a:xfrm>
          <a:off x="0" y="0"/>
          <a:ext cx="0" cy="0"/>
          <a:chOff x="0" y="0"/>
          <a:chExt cx="0" cy="0"/>
        </a:xfrm>
      </p:grpSpPr>
      <p:sp>
        <p:nvSpPr>
          <p:cNvPr id="192" name="Google Shape;192;p23"/>
          <p:cNvSpPr txBox="1"/>
          <p:nvPr>
            <p:ph type="title"/>
          </p:nvPr>
        </p:nvSpPr>
        <p:spPr>
          <a:xfrm>
            <a:off x="1133600" y="302700"/>
            <a:ext cx="6372300" cy="794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000"/>
              <a:t>PSAL Sports</a:t>
            </a:r>
            <a:endParaRPr sz="4000"/>
          </a:p>
        </p:txBody>
      </p:sp>
      <p:sp>
        <p:nvSpPr>
          <p:cNvPr id="193" name="Google Shape;193;p23"/>
          <p:cNvSpPr txBox="1"/>
          <p:nvPr>
            <p:ph idx="1" type="body"/>
          </p:nvPr>
        </p:nvSpPr>
        <p:spPr>
          <a:xfrm>
            <a:off x="1385850" y="996375"/>
            <a:ext cx="6372300" cy="3909900"/>
          </a:xfrm>
          <a:prstGeom prst="rect">
            <a:avLst/>
          </a:prstGeom>
        </p:spPr>
        <p:txBody>
          <a:bodyPr anchorCtr="0" anchor="t" bIns="91425" lIns="91425" spcFirstLastPara="1" rIns="91425" wrap="square" tIns="91425">
            <a:noAutofit/>
          </a:bodyPr>
          <a:lstStyle/>
          <a:p>
            <a:pPr indent="-381000" lvl="0" marL="457200" rtl="0" algn="l">
              <a:spcBef>
                <a:spcPts val="600"/>
              </a:spcBef>
              <a:spcAft>
                <a:spcPts val="0"/>
              </a:spcAft>
              <a:buClr>
                <a:srgbClr val="000000"/>
              </a:buClr>
              <a:buSzPts val="2400"/>
              <a:buChar char="●"/>
            </a:pPr>
            <a:r>
              <a:rPr lang="en" sz="2400">
                <a:solidFill>
                  <a:srgbClr val="000000"/>
                </a:solidFill>
              </a:rPr>
              <a:t>Soccer (Coed)</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Cross Country (Boys &amp; Girls)</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 Indoor Track (Boys &amp; Girls)</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Varsity Basketball (Boys &amp; Girls)</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JV Boys Basketball</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Handball (Coed)</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Tennis(Coed)</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Baseball</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Outdoor Track (Boys &amp; Girls)</a:t>
            </a:r>
            <a:endParaRPr sz="2400">
              <a:solidFill>
                <a:srgbClr val="000000"/>
              </a:solidFill>
            </a:endParaRPr>
          </a:p>
          <a:p>
            <a:pPr indent="0" lvl="0" marL="0" rtl="0" algn="l">
              <a:spcBef>
                <a:spcPts val="600"/>
              </a:spcBef>
              <a:spcAft>
                <a:spcPts val="0"/>
              </a:spcAft>
              <a:buNone/>
            </a:pPr>
            <a:r>
              <a:t/>
            </a:r>
            <a:endParaRPr sz="2400">
              <a:solidFill>
                <a:srgbClr val="000000"/>
              </a:solidFill>
            </a:endParaRPr>
          </a:p>
          <a:p>
            <a:pPr indent="0" lvl="0" marL="0" rtl="0" algn="ctr">
              <a:spcBef>
                <a:spcPts val="0"/>
              </a:spcBef>
              <a:spcAft>
                <a:spcPts val="1600"/>
              </a:spcAft>
              <a:buNone/>
            </a:pPr>
            <a:r>
              <a:t/>
            </a:r>
            <a:endParaRPr sz="1000"/>
          </a:p>
        </p:txBody>
      </p:sp>
      <p:pic>
        <p:nvPicPr>
          <p:cNvPr id="194" name="Google Shape;194;p23" title="PSAL Sports">
            <a:hlinkClick r:id="rId3"/>
          </p:cNvPr>
          <p:cNvPicPr preferRelativeResize="0"/>
          <p:nvPr/>
        </p:nvPicPr>
        <p:blipFill>
          <a:blip r:embed="rId4">
            <a:alphaModFix/>
          </a:blip>
          <a:stretch>
            <a:fillRect/>
          </a:stretch>
        </p:blipFill>
        <p:spPr>
          <a:xfrm>
            <a:off x="8372300" y="4449075"/>
            <a:ext cx="457200" cy="4572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FF"/>
        </a:solidFill>
      </p:bgPr>
    </p:bg>
    <p:spTree>
      <p:nvGrpSpPr>
        <p:cNvPr id="198" name="Shape 198"/>
        <p:cNvGrpSpPr/>
        <p:nvPr/>
      </p:nvGrpSpPr>
      <p:grpSpPr>
        <a:xfrm>
          <a:off x="0" y="0"/>
          <a:ext cx="0" cy="0"/>
          <a:chOff x="0" y="0"/>
          <a:chExt cx="0" cy="0"/>
        </a:xfrm>
      </p:grpSpPr>
      <p:sp>
        <p:nvSpPr>
          <p:cNvPr id="199" name="Google Shape;199;p2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Girl Track (Milesplits “Queens of NYS”)</a:t>
            </a:r>
            <a:endParaRPr b="1"/>
          </a:p>
        </p:txBody>
      </p:sp>
      <p:sp>
        <p:nvSpPr>
          <p:cNvPr id="200" name="Google Shape;200;p24"/>
          <p:cNvSpPr txBox="1"/>
          <p:nvPr>
            <p:ph idx="1" type="body"/>
          </p:nvPr>
        </p:nvSpPr>
        <p:spPr>
          <a:xfrm>
            <a:off x="436125" y="1800200"/>
            <a:ext cx="3838200" cy="2638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a:t>Outdoor City Champions 2016</a:t>
            </a:r>
            <a:endParaRPr sz="1800"/>
          </a:p>
          <a:p>
            <a:pPr indent="-342900" lvl="0" marL="457200" rtl="0" algn="l">
              <a:spcBef>
                <a:spcPts val="0"/>
              </a:spcBef>
              <a:spcAft>
                <a:spcPts val="0"/>
              </a:spcAft>
              <a:buSzPts val="1800"/>
              <a:buChar char="●"/>
            </a:pPr>
            <a:r>
              <a:rPr lang="en" sz="1800"/>
              <a:t>Indoor City Champions 2018</a:t>
            </a:r>
            <a:endParaRPr sz="1800"/>
          </a:p>
          <a:p>
            <a:pPr indent="-342900" lvl="0" marL="457200" rtl="0" algn="l">
              <a:spcBef>
                <a:spcPts val="0"/>
              </a:spcBef>
              <a:spcAft>
                <a:spcPts val="0"/>
              </a:spcAft>
              <a:buSzPts val="1800"/>
              <a:buChar char="●"/>
            </a:pPr>
            <a:r>
              <a:rPr lang="en" sz="1800"/>
              <a:t>Outdoor City Champions 2019</a:t>
            </a:r>
            <a:endParaRPr sz="1800"/>
          </a:p>
          <a:p>
            <a:pPr indent="-342900" lvl="0" marL="457200" rtl="0" algn="l">
              <a:spcBef>
                <a:spcPts val="0"/>
              </a:spcBef>
              <a:spcAft>
                <a:spcPts val="0"/>
              </a:spcAft>
              <a:buSzPts val="1800"/>
              <a:buChar char="●"/>
            </a:pPr>
            <a:r>
              <a:rPr lang="en" sz="1800"/>
              <a:t>Indoor City Champions 2019</a:t>
            </a:r>
            <a:endParaRPr sz="1800"/>
          </a:p>
          <a:p>
            <a:pPr indent="0" lvl="0" marL="0" rtl="0" algn="l">
              <a:spcBef>
                <a:spcPts val="1600"/>
              </a:spcBef>
              <a:spcAft>
                <a:spcPts val="0"/>
              </a:spcAft>
              <a:buNone/>
            </a:pPr>
            <a:r>
              <a:rPr lang="en" sz="1800"/>
              <a:t>There have been countless MVP awards for the girls team, and three individual Wingate Awards (Highest PSAL honor)</a:t>
            </a:r>
            <a:endParaRPr sz="1800"/>
          </a:p>
          <a:p>
            <a:pPr indent="0" lvl="0" marL="0" rtl="0" algn="l">
              <a:spcBef>
                <a:spcPts val="1600"/>
              </a:spcBef>
              <a:spcAft>
                <a:spcPts val="1600"/>
              </a:spcAft>
              <a:buNone/>
            </a:pPr>
            <a:r>
              <a:t/>
            </a:r>
            <a:endParaRPr/>
          </a:p>
        </p:txBody>
      </p:sp>
      <p:sp>
        <p:nvSpPr>
          <p:cNvPr id="201" name="Google Shape;201;p24"/>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02" name="Google Shape;202;p24"/>
          <p:cNvPicPr preferRelativeResize="0"/>
          <p:nvPr/>
        </p:nvPicPr>
        <p:blipFill>
          <a:blip r:embed="rId3">
            <a:alphaModFix/>
          </a:blip>
          <a:stretch>
            <a:fillRect/>
          </a:stretch>
        </p:blipFill>
        <p:spPr>
          <a:xfrm>
            <a:off x="4459775" y="1603000"/>
            <a:ext cx="4185400" cy="3139025"/>
          </a:xfrm>
          <a:prstGeom prst="rect">
            <a:avLst/>
          </a:prstGeom>
          <a:noFill/>
          <a:ln>
            <a:noFill/>
          </a:ln>
        </p:spPr>
      </p:pic>
      <p:pic>
        <p:nvPicPr>
          <p:cNvPr id="203" name="Google Shape;203;p24" title="Girls Track">
            <a:hlinkClick r:id="rId4"/>
          </p:cNvPr>
          <p:cNvPicPr preferRelativeResize="0"/>
          <p:nvPr/>
        </p:nvPicPr>
        <p:blipFill>
          <a:blip r:embed="rId5">
            <a:alphaModFix/>
          </a:blip>
          <a:stretch>
            <a:fillRect/>
          </a:stretch>
        </p:blipFill>
        <p:spPr>
          <a:xfrm>
            <a:off x="8324775" y="4284825"/>
            <a:ext cx="457200" cy="4572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07" name="Shape 207"/>
        <p:cNvGrpSpPr/>
        <p:nvPr/>
      </p:nvGrpSpPr>
      <p:grpSpPr>
        <a:xfrm>
          <a:off x="0" y="0"/>
          <a:ext cx="0" cy="0"/>
          <a:chOff x="0" y="0"/>
          <a:chExt cx="0" cy="0"/>
        </a:xfrm>
      </p:grpSpPr>
      <p:sp>
        <p:nvSpPr>
          <p:cNvPr id="208" name="Google Shape;208;p25"/>
          <p:cNvSpPr txBox="1"/>
          <p:nvPr>
            <p:ph type="title"/>
          </p:nvPr>
        </p:nvSpPr>
        <p:spPr>
          <a:xfrm>
            <a:off x="819150" y="474575"/>
            <a:ext cx="7505700" cy="653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4A86E8"/>
                </a:solidFill>
              </a:rPr>
              <a:t>P TECH Brooklyn</a:t>
            </a:r>
            <a:endParaRPr>
              <a:solidFill>
                <a:srgbClr val="4A86E8"/>
              </a:solidFill>
            </a:endParaRPr>
          </a:p>
        </p:txBody>
      </p:sp>
      <p:pic>
        <p:nvPicPr>
          <p:cNvPr descr="When you provide ambitious students with access and opportunity, ideas and learning grow to new heights. The students at P-TECH in Brooklyn, NY are a perfect example of this. P-TECH is a public-private partnership model that blends classroom learning with workplace experiences at IBM, giving youth an opportunity to earn both a high school diploma and an associate degree in a technology discipline. These bright minds are mastering skills that underpin the nation’s fastest growing industries, while gaining critical thinking, problem solving and communication skills that 21st century jobs require. Co-created by IBM, the P-TECH model has spread to 40 schools around the country in just four years. &#10;&#10;TED@IBM was a TED-curated event featuring a diverse group of speakers from across the IBM community. Jointly produced by TED and IBM, the event put a spotlight on ideas, projects and insights that will contribute to the importance of pushing forward through obstacles.&#10;&#10;About the TED Institute: We know that innovative ideas and fresh approaches to challenging problems can be discovered inside visionary companies around the world. The TED Institute helps surface and share these insights. Every year, TED works with a group of select companies and foundations to identify internal ideators, inventors, connectors, and creators. Drawing on the same rigorous regimen that has prepared speakers for the TED main stage, TED Institute works closely with each partner, overseeing curation and providing intensive one-on-one talk development to sharpen and fine tune ideas.&#10;&#10;Learn more at http://www.ted.com/ted-institute&#10; &#10;Follow TED Institute on Twitter @TEDPartners&#10;Subscribe to our channel: https://www.youtube.com/user/TEDInstitute" id="209" name="Google Shape;209;p25" title="P-TECH: How high schoolers are redefining their future">
            <a:hlinkClick r:id="rId3"/>
          </p:cNvPr>
          <p:cNvPicPr preferRelativeResize="0"/>
          <p:nvPr/>
        </p:nvPicPr>
        <p:blipFill>
          <a:blip r:embed="rId4">
            <a:alphaModFix/>
          </a:blip>
          <a:stretch>
            <a:fillRect/>
          </a:stretch>
        </p:blipFill>
        <p:spPr>
          <a:xfrm>
            <a:off x="1827175" y="1063650"/>
            <a:ext cx="5489675" cy="37122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1000"/>
                                        <p:tgtEl>
                                          <p:spTgt spid="2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4A86E8"/>
                </a:solidFill>
              </a:rPr>
              <a:t>Shudon Brown, ℅ 2016</a:t>
            </a:r>
            <a:endParaRPr>
              <a:solidFill>
                <a:srgbClr val="4A86E8"/>
              </a:solidFill>
            </a:endParaRPr>
          </a:p>
        </p:txBody>
      </p:sp>
      <p:sp>
        <p:nvSpPr>
          <p:cNvPr id="215" name="Google Shape;215;p26"/>
          <p:cNvSpPr txBox="1"/>
          <p:nvPr>
            <p:ph idx="1" type="body"/>
          </p:nvPr>
        </p:nvSpPr>
        <p:spPr>
          <a:xfrm>
            <a:off x="461750" y="1731600"/>
            <a:ext cx="4043400" cy="2707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AAS Computer Information Systems, Age 16 from CUNY City Tech</a:t>
            </a:r>
            <a:endParaRPr sz="1600"/>
          </a:p>
          <a:p>
            <a:pPr indent="-330200" lvl="0" marL="457200" rtl="0" algn="l">
              <a:spcBef>
                <a:spcPts val="0"/>
              </a:spcBef>
              <a:spcAft>
                <a:spcPts val="0"/>
              </a:spcAft>
              <a:buSzPts val="1600"/>
              <a:buChar char="●"/>
            </a:pPr>
            <a:r>
              <a:rPr lang="en" sz="1600"/>
              <a:t>PTECH Honors Graduate June 2016</a:t>
            </a:r>
            <a:endParaRPr sz="1600"/>
          </a:p>
          <a:p>
            <a:pPr indent="-330200" lvl="0" marL="457200" rtl="0" algn="l">
              <a:spcBef>
                <a:spcPts val="0"/>
              </a:spcBef>
              <a:spcAft>
                <a:spcPts val="0"/>
              </a:spcAft>
              <a:buSzPts val="1600"/>
              <a:buChar char="●"/>
            </a:pPr>
            <a:r>
              <a:rPr lang="en" sz="1600"/>
              <a:t>Bachelor’s Degree in Business Analytics, Age 18 from William Peace University</a:t>
            </a:r>
            <a:endParaRPr sz="1600"/>
          </a:p>
          <a:p>
            <a:pPr indent="-330200" lvl="0" marL="457200" rtl="0" algn="l">
              <a:spcBef>
                <a:spcPts val="0"/>
              </a:spcBef>
              <a:spcAft>
                <a:spcPts val="0"/>
              </a:spcAft>
              <a:buSzPts val="1600"/>
              <a:buChar char="●"/>
            </a:pPr>
            <a:r>
              <a:rPr lang="en" sz="1600"/>
              <a:t>Masters of Science in Information Technology, Age 20 from North Carolina A&amp;T State University</a:t>
            </a:r>
            <a:endParaRPr sz="1600"/>
          </a:p>
          <a:p>
            <a:pPr indent="-330200" lvl="0" marL="457200" rtl="0" algn="l">
              <a:spcBef>
                <a:spcPts val="0"/>
              </a:spcBef>
              <a:spcAft>
                <a:spcPts val="0"/>
              </a:spcAft>
              <a:buSzPts val="1600"/>
              <a:buChar char="●"/>
            </a:pPr>
            <a:r>
              <a:rPr lang="en" sz="1600"/>
              <a:t>Doctoral Student at </a:t>
            </a:r>
            <a:r>
              <a:rPr lang="en" sz="1600"/>
              <a:t>North Carolina A&amp;T State University, Age 21</a:t>
            </a:r>
            <a:endParaRPr sz="1600"/>
          </a:p>
          <a:p>
            <a:pPr indent="0" lvl="0" marL="457200" rtl="0" algn="l">
              <a:spcBef>
                <a:spcPts val="1600"/>
              </a:spcBef>
              <a:spcAft>
                <a:spcPts val="1600"/>
              </a:spcAft>
              <a:buNone/>
            </a:pPr>
            <a:r>
              <a:t/>
            </a:r>
            <a:endParaRPr/>
          </a:p>
        </p:txBody>
      </p:sp>
      <p:sp>
        <p:nvSpPr>
          <p:cNvPr id="216" name="Google Shape;216;p26"/>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17" name="Google Shape;217;p26" title="Shudon Video">
            <a:hlinkClick r:id="rId3"/>
          </p:cNvPr>
          <p:cNvPicPr preferRelativeResize="0"/>
          <p:nvPr/>
        </p:nvPicPr>
        <p:blipFill>
          <a:blip r:embed="rId4">
            <a:alphaModFix/>
          </a:blip>
          <a:stretch>
            <a:fillRect/>
          </a:stretch>
        </p:blipFill>
        <p:spPr>
          <a:xfrm>
            <a:off x="4505150" y="1467969"/>
            <a:ext cx="4312625" cy="3234469"/>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0"/>
                                        <p:tgtEl>
                                          <p:spTgt spid="2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PTECH is an Educational-Option school</a:t>
            </a:r>
            <a:endParaRPr/>
          </a:p>
        </p:txBody>
      </p:sp>
      <p:sp>
        <p:nvSpPr>
          <p:cNvPr id="223" name="Google Shape;223;p27"/>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500">
                <a:solidFill>
                  <a:srgbClr val="333333"/>
                </a:solidFill>
                <a:highlight>
                  <a:srgbClr val="FFFFFF"/>
                </a:highlight>
                <a:latin typeface="Arial"/>
                <a:ea typeface="Arial"/>
                <a:cs typeface="Arial"/>
                <a:sym typeface="Arial"/>
              </a:rPr>
              <a:t>PTECH ranks some applicants based on their academic record and attendance record</a:t>
            </a:r>
            <a:endParaRPr sz="1500">
              <a:solidFill>
                <a:srgbClr val="333333"/>
              </a:solidFill>
              <a:highlight>
                <a:srgbClr val="FFFFFF"/>
              </a:highlight>
              <a:latin typeface="Arial"/>
              <a:ea typeface="Arial"/>
              <a:cs typeface="Arial"/>
              <a:sym typeface="Arial"/>
            </a:endParaRPr>
          </a:p>
          <a:p>
            <a:pPr indent="-323850" lvl="0" marL="457200" rtl="0" algn="l">
              <a:spcBef>
                <a:spcPts val="0"/>
              </a:spcBef>
              <a:spcAft>
                <a:spcPts val="0"/>
              </a:spcAft>
              <a:buClr>
                <a:srgbClr val="333333"/>
              </a:buClr>
              <a:buSzPts val="1500"/>
              <a:buFont typeface="Arial"/>
              <a:buChar char="●"/>
            </a:pPr>
            <a:r>
              <a:rPr lang="en" sz="1500">
                <a:solidFill>
                  <a:srgbClr val="333333"/>
                </a:solidFill>
                <a:highlight>
                  <a:srgbClr val="FFFFFF"/>
                </a:highlight>
                <a:latin typeface="Arial"/>
                <a:ea typeface="Arial"/>
                <a:cs typeface="Arial"/>
                <a:sym typeface="Arial"/>
              </a:rPr>
              <a:t>A percentage of offers are made based on randomly assigned numbers, and some offers are made based on ranking numbers for programs that rank applicants.</a:t>
            </a:r>
            <a:endParaRPr sz="1500">
              <a:solidFill>
                <a:srgbClr val="333333"/>
              </a:solidFill>
              <a:highlight>
                <a:srgbClr val="FFFFFF"/>
              </a:highlight>
              <a:latin typeface="Arial"/>
              <a:ea typeface="Arial"/>
              <a:cs typeface="Arial"/>
              <a:sym typeface="Arial"/>
            </a:endParaRPr>
          </a:p>
          <a:p>
            <a:pPr indent="0" lvl="0" marL="457200" rtl="0" algn="l">
              <a:spcBef>
                <a:spcPts val="2700"/>
              </a:spcBef>
              <a:spcAft>
                <a:spcPts val="1600"/>
              </a:spcAft>
              <a:buNone/>
            </a:pPr>
            <a:r>
              <a:t/>
            </a:r>
            <a:endParaRPr sz="1500">
              <a:solidFill>
                <a:srgbClr val="333333"/>
              </a:solidFill>
              <a:highlight>
                <a:srgbClr val="FFFFFF"/>
              </a:highlight>
              <a:latin typeface="Arial"/>
              <a:ea typeface="Arial"/>
              <a:cs typeface="Arial"/>
              <a:sym typeface="Arial"/>
            </a:endParaRPr>
          </a:p>
        </p:txBody>
      </p:sp>
      <p:sp>
        <p:nvSpPr>
          <p:cNvPr id="224" name="Google Shape;224;p27"/>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Clr>
                <a:srgbClr val="333333"/>
              </a:buClr>
              <a:buSzPts val="1500"/>
              <a:buFont typeface="Arial"/>
              <a:buChar char="●"/>
            </a:pPr>
            <a:r>
              <a:rPr lang="en" sz="1500">
                <a:solidFill>
                  <a:srgbClr val="333333"/>
                </a:solidFill>
                <a:highlight>
                  <a:srgbClr val="FFFFFF"/>
                </a:highlight>
                <a:latin typeface="Arial"/>
                <a:ea typeface="Arial"/>
                <a:cs typeface="Arial"/>
                <a:sym typeface="Arial"/>
              </a:rPr>
              <a:t>Brooklyn residents are the top priority group. All qualifying applicants in the first priority group will get offers first.</a:t>
            </a:r>
            <a:endParaRPr sz="1500">
              <a:solidFill>
                <a:srgbClr val="333333"/>
              </a:solidFill>
              <a:highlight>
                <a:srgbClr val="FFFFFF"/>
              </a:highlight>
              <a:latin typeface="Arial"/>
              <a:ea typeface="Arial"/>
              <a:cs typeface="Arial"/>
              <a:sym typeface="Arial"/>
            </a:endParaRPr>
          </a:p>
          <a:p>
            <a:pPr indent="0" lvl="0" marL="457200" rtl="0" algn="l">
              <a:spcBef>
                <a:spcPts val="2700"/>
              </a:spcBef>
              <a:spcAft>
                <a:spcPts val="1600"/>
              </a:spcAft>
              <a:buNone/>
            </a:pPr>
            <a:r>
              <a:t/>
            </a:r>
            <a:endParaRPr/>
          </a:p>
        </p:txBody>
      </p:sp>
      <p:pic>
        <p:nvPicPr>
          <p:cNvPr id="225" name="Google Shape;225;p27" title="Ed Opt.mp3">
            <a:hlinkClick r:id="rId3"/>
          </p:cNvPr>
          <p:cNvPicPr preferRelativeResize="0"/>
          <p:nvPr/>
        </p:nvPicPr>
        <p:blipFill>
          <a:blip r:embed="rId4">
            <a:alphaModFix/>
          </a:blip>
          <a:stretch>
            <a:fillRect/>
          </a:stretch>
        </p:blipFill>
        <p:spPr>
          <a:xfrm>
            <a:off x="8207550" y="4205625"/>
            <a:ext cx="457200" cy="4572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8"/>
          <p:cNvSpPr txBox="1"/>
          <p:nvPr>
            <p:ph type="ctrTitle"/>
          </p:nvPr>
        </p:nvSpPr>
        <p:spPr>
          <a:xfrm>
            <a:off x="1858700" y="397625"/>
            <a:ext cx="5683500" cy="577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3100">
                <a:solidFill>
                  <a:srgbClr val="000000"/>
                </a:solidFill>
              </a:rPr>
              <a:t>Ranking Criteria</a:t>
            </a:r>
            <a:endParaRPr b="1" sz="3100">
              <a:solidFill>
                <a:srgbClr val="000000"/>
              </a:solidFill>
            </a:endParaRPr>
          </a:p>
        </p:txBody>
      </p:sp>
      <p:graphicFrame>
        <p:nvGraphicFramePr>
          <p:cNvPr id="231" name="Google Shape;231;p28"/>
          <p:cNvGraphicFramePr/>
          <p:nvPr/>
        </p:nvGraphicFramePr>
        <p:xfrm>
          <a:off x="1178838" y="974825"/>
          <a:ext cx="3000000" cy="3000000"/>
        </p:xfrm>
        <a:graphic>
          <a:graphicData uri="http://schemas.openxmlformats.org/drawingml/2006/table">
            <a:tbl>
              <a:tblPr>
                <a:solidFill>
                  <a:srgbClr val="FFFFFF"/>
                </a:solidFill>
                <a:tableStyleId>{4546BD92-A0A7-47FD-A736-A238D3E3A3F8}</a:tableStyleId>
              </a:tblPr>
              <a:tblGrid>
                <a:gridCol w="3267100"/>
                <a:gridCol w="1460725"/>
                <a:gridCol w="2386200"/>
              </a:tblGrid>
              <a:tr h="456025">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Component</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Weight (#Points)</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Percentage</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r h="456025">
                <a:tc>
                  <a:txBody>
                    <a:bodyPr/>
                    <a:lstStyle/>
                    <a:p>
                      <a:pPr indent="0" lvl="0" marL="0" rtl="0" algn="l">
                        <a:lnSpc>
                          <a:spcPct val="115000"/>
                        </a:lnSpc>
                        <a:spcBef>
                          <a:spcPts val="0"/>
                        </a:spcBef>
                        <a:spcAft>
                          <a:spcPts val="0"/>
                        </a:spcAft>
                        <a:buNone/>
                      </a:pPr>
                      <a:r>
                        <a:rPr lang="en" sz="1700">
                          <a:solidFill>
                            <a:srgbClr val="222222"/>
                          </a:solidFill>
                          <a:highlight>
                            <a:srgbClr val="FFFFFF"/>
                          </a:highlight>
                          <a:latin typeface="Times New Roman"/>
                          <a:ea typeface="Times New Roman"/>
                          <a:cs typeface="Times New Roman"/>
                          <a:sym typeface="Times New Roman"/>
                        </a:rPr>
                        <a:t>Attendance</a:t>
                      </a:r>
                      <a:endParaRPr sz="17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20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20%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r h="456025">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Overall Subject Average</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10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10%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r h="456025">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NYS Math Test Score</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20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20%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r h="456025">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NYS ELA Test Score</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10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10%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r h="456025">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Math Subject Average</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20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20%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r h="456025">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ELA Subject Average</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20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20%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r h="456025">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Total Points</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100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600">
                          <a:solidFill>
                            <a:srgbClr val="222222"/>
                          </a:solidFill>
                          <a:highlight>
                            <a:srgbClr val="FFFFFF"/>
                          </a:highlight>
                          <a:latin typeface="Times New Roman"/>
                          <a:ea typeface="Times New Roman"/>
                          <a:cs typeface="Times New Roman"/>
                          <a:sym typeface="Times New Roman"/>
                        </a:rPr>
                        <a:t>100%</a:t>
                      </a:r>
                      <a:endParaRPr sz="1600">
                        <a:solidFill>
                          <a:srgbClr val="222222"/>
                        </a:solidFill>
                        <a:highlight>
                          <a:srgbClr val="FFFFFF"/>
                        </a:highlight>
                        <a:latin typeface="Times New Roman"/>
                        <a:ea typeface="Times New Roman"/>
                        <a:cs typeface="Times New Roman"/>
                        <a:sym typeface="Times New Roman"/>
                      </a:endParaRPr>
                    </a:p>
                  </a:txBody>
                  <a:tcPr marT="91425" marB="91425" marR="68575" marL="68575">
                    <a:lnL cap="flat" cmpd="sng" w="12650">
                      <a:solidFill>
                        <a:srgbClr val="000000"/>
                      </a:solidFill>
                      <a:prstDash val="solid"/>
                      <a:round/>
                      <a:headEnd len="sm" w="sm" type="none"/>
                      <a:tailEnd len="sm" w="sm" type="none"/>
                    </a:lnL>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bl>
          </a:graphicData>
        </a:graphic>
      </p:graphicFrame>
      <p:pic>
        <p:nvPicPr>
          <p:cNvPr id="232" name="Google Shape;232;p28" title="Ed Opt Breakdown.mp3">
            <a:hlinkClick r:id="rId3"/>
          </p:cNvPr>
          <p:cNvPicPr preferRelativeResize="0"/>
          <p:nvPr/>
        </p:nvPicPr>
        <p:blipFill>
          <a:blip r:embed="rId4">
            <a:alphaModFix/>
          </a:blip>
          <a:stretch>
            <a:fillRect/>
          </a:stretch>
        </p:blipFill>
        <p:spPr>
          <a:xfrm>
            <a:off x="8399950" y="4410875"/>
            <a:ext cx="457200" cy="4572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Mr. Smith, Parent Coordinator </a:t>
            </a:r>
            <a:endParaRPr>
              <a:solidFill>
                <a:srgbClr val="000000"/>
              </a:solidFill>
            </a:endParaRPr>
          </a:p>
        </p:txBody>
      </p:sp>
      <p:sp>
        <p:nvSpPr>
          <p:cNvPr id="238" name="Google Shape;238;p29"/>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239" name="Google Shape;239;p29"/>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200"/>
              <a:t>Contact information:  </a:t>
            </a:r>
            <a:endParaRPr sz="2200"/>
          </a:p>
          <a:p>
            <a:pPr indent="0" lvl="0" marL="0" rtl="0" algn="l">
              <a:spcBef>
                <a:spcPts val="1600"/>
              </a:spcBef>
              <a:spcAft>
                <a:spcPts val="0"/>
              </a:spcAft>
              <a:buNone/>
            </a:pPr>
            <a:r>
              <a:rPr lang="en" sz="2200"/>
              <a:t>Email: </a:t>
            </a:r>
            <a:r>
              <a:rPr lang="en" sz="2200" u="sng">
                <a:solidFill>
                  <a:schemeClr val="hlink"/>
                </a:solidFill>
                <a:hlinkClick r:id="rId3"/>
              </a:rPr>
              <a:t>csmith@ptechnyc.org</a:t>
            </a:r>
            <a:endParaRPr sz="2200"/>
          </a:p>
          <a:p>
            <a:pPr indent="0" lvl="0" marL="0" rtl="0" algn="l">
              <a:spcBef>
                <a:spcPts val="1600"/>
              </a:spcBef>
              <a:spcAft>
                <a:spcPts val="1600"/>
              </a:spcAft>
              <a:buNone/>
            </a:pPr>
            <a:r>
              <a:rPr lang="en" sz="2200"/>
              <a:t>Phone:  (347) 225-7167</a:t>
            </a:r>
            <a:endParaRPr sz="2200"/>
          </a:p>
        </p:txBody>
      </p:sp>
      <p:pic>
        <p:nvPicPr>
          <p:cNvPr id="240" name="Google Shape;240;p29" title="WIN_20201109_10_03_50_Pro.mp4">
            <a:hlinkClick r:id="rId4"/>
          </p:cNvPr>
          <p:cNvPicPr preferRelativeResize="0"/>
          <p:nvPr/>
        </p:nvPicPr>
        <p:blipFill>
          <a:blip r:embed="rId5">
            <a:alphaModFix/>
          </a:blip>
          <a:stretch>
            <a:fillRect/>
          </a:stretch>
        </p:blipFill>
        <p:spPr>
          <a:xfrm>
            <a:off x="220025" y="1800200"/>
            <a:ext cx="4351973" cy="252887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40"/>
                                        </p:tgtEl>
                                        <p:attrNameLst>
                                          <p:attrName>style.visibility</p:attrName>
                                        </p:attrNameLst>
                                      </p:cBhvr>
                                      <p:to>
                                        <p:strVal val="visible"/>
                                      </p:to>
                                    </p:set>
                                    <p:animEffect filter="fade" transition="in">
                                      <p:cBhvr>
                                        <p:cTn dur="1000"/>
                                        <p:tgtEl>
                                          <p:spTgt spid="2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00"/>
        </a:solidFill>
      </p:bgPr>
    </p:bg>
    <p:spTree>
      <p:nvGrpSpPr>
        <p:cNvPr id="244" name="Shape 244"/>
        <p:cNvGrpSpPr/>
        <p:nvPr/>
      </p:nvGrpSpPr>
      <p:grpSpPr>
        <a:xfrm>
          <a:off x="0" y="0"/>
          <a:ext cx="0" cy="0"/>
          <a:chOff x="0" y="0"/>
          <a:chExt cx="0" cy="0"/>
        </a:xfrm>
      </p:grpSpPr>
      <p:sp>
        <p:nvSpPr>
          <p:cNvPr id="245" name="Google Shape;245;p3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0000FF"/>
                </a:solidFill>
              </a:rPr>
              <a:t>Additional Contact Information</a:t>
            </a:r>
            <a:endParaRPr>
              <a:solidFill>
                <a:srgbClr val="0000FF"/>
              </a:solidFill>
            </a:endParaRPr>
          </a:p>
        </p:txBody>
      </p:sp>
      <p:sp>
        <p:nvSpPr>
          <p:cNvPr id="246" name="Google Shape;246;p3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300"/>
              <a:t>Website:  </a:t>
            </a:r>
            <a:r>
              <a:rPr lang="en" sz="2300" u="sng">
                <a:solidFill>
                  <a:schemeClr val="hlink"/>
                </a:solidFill>
                <a:hlinkClick r:id="rId3"/>
              </a:rPr>
              <a:t>https://www.ptechnyc.org</a:t>
            </a:r>
            <a:endParaRPr sz="2300"/>
          </a:p>
          <a:p>
            <a:pPr indent="0" lvl="0" marL="0" rtl="0" algn="l">
              <a:spcBef>
                <a:spcPts val="1600"/>
              </a:spcBef>
              <a:spcAft>
                <a:spcPts val="0"/>
              </a:spcAft>
              <a:buNone/>
            </a:pPr>
            <a:r>
              <a:rPr lang="en" sz="2300"/>
              <a:t>Website:  </a:t>
            </a:r>
            <a:r>
              <a:rPr lang="en" sz="2300" u="sng">
                <a:solidFill>
                  <a:schemeClr val="hlink"/>
                </a:solidFill>
                <a:hlinkClick r:id="rId4"/>
              </a:rPr>
              <a:t>https://www.ptech.org</a:t>
            </a:r>
            <a:endParaRPr sz="2300"/>
          </a:p>
          <a:p>
            <a:pPr indent="0" lvl="0" marL="0" rtl="0" algn="l">
              <a:spcBef>
                <a:spcPts val="1600"/>
              </a:spcBef>
              <a:spcAft>
                <a:spcPts val="0"/>
              </a:spcAft>
              <a:buNone/>
            </a:pPr>
            <a:r>
              <a:rPr lang="en" sz="2300"/>
              <a:t>Email:  </a:t>
            </a:r>
            <a:r>
              <a:rPr lang="en" sz="2300" u="sng">
                <a:solidFill>
                  <a:schemeClr val="hlink"/>
                </a:solidFill>
                <a:hlinkClick r:id="rId5"/>
              </a:rPr>
              <a:t>info@ptechnyc.org</a:t>
            </a:r>
            <a:endParaRPr sz="2300"/>
          </a:p>
          <a:p>
            <a:pPr indent="0" lvl="0" marL="0" rtl="0" algn="l">
              <a:spcBef>
                <a:spcPts val="1600"/>
              </a:spcBef>
              <a:spcAft>
                <a:spcPts val="1600"/>
              </a:spcAft>
              <a:buNone/>
            </a:pPr>
            <a:r>
              <a:rPr lang="en" sz="2300"/>
              <a:t>Phone:  (718) 221-1593</a:t>
            </a:r>
            <a:endParaRPr sz="23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1"/>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descr="Rashid F. Davis knows that opportunities matter. As founding principal of P-TECH, a new high school model co-developed with IBM, he helps makes sure his students in Brooklyn learn the skills they’ll need today for the jobs of tomorrow." id="252" name="Google Shape;252;p31" title="Problem Solvers: Rashid F. Davis, Founding Principal, P-TECH">
            <a:hlinkClick r:id="rId3"/>
          </p:cNvPr>
          <p:cNvPicPr preferRelativeResize="0"/>
          <p:nvPr/>
        </p:nvPicPr>
        <p:blipFill>
          <a:blip r:embed="rId4">
            <a:alphaModFix/>
          </a:blip>
          <a:stretch>
            <a:fillRect/>
          </a:stretch>
        </p:blipFill>
        <p:spPr>
          <a:xfrm>
            <a:off x="1398100" y="732975"/>
            <a:ext cx="6351750" cy="3846150"/>
          </a:xfrm>
          <a:prstGeom prst="rect">
            <a:avLst/>
          </a:prstGeom>
          <a:noFill/>
          <a:ln>
            <a:noFill/>
          </a:ln>
        </p:spPr>
      </p:pic>
      <p:sp>
        <p:nvSpPr>
          <p:cNvPr id="253" name="Google Shape;253;p31"/>
          <p:cNvSpPr txBox="1"/>
          <p:nvPr/>
        </p:nvSpPr>
        <p:spPr>
          <a:xfrm>
            <a:off x="1667475" y="269350"/>
            <a:ext cx="7336800" cy="855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400">
                <a:solidFill>
                  <a:srgbClr val="FFFFFF"/>
                </a:solidFill>
                <a:latin typeface="Calibri"/>
                <a:ea typeface="Calibri"/>
                <a:cs typeface="Calibri"/>
                <a:sym typeface="Calibri"/>
              </a:rPr>
              <a:t>Equity and Excellence in Motion</a:t>
            </a:r>
            <a:endParaRPr sz="3400">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1000"/>
                                        <p:tgtEl>
                                          <p:spTgt spid="2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pic>
        <p:nvPicPr>
          <p:cNvPr descr="Obama visits IBM P-TECH program in Brooklyn, New York and addresses parents, students." id="135" name="Google Shape;135;p14" title="President Obama at P-TECH (10/25/13)">
            <a:hlinkClick r:id="rId3"/>
          </p:cNvPr>
          <p:cNvPicPr preferRelativeResize="0"/>
          <p:nvPr/>
        </p:nvPicPr>
        <p:blipFill>
          <a:blip r:embed="rId4">
            <a:alphaModFix/>
          </a:blip>
          <a:stretch>
            <a:fillRect/>
          </a:stretch>
        </p:blipFill>
        <p:spPr>
          <a:xfrm>
            <a:off x="1946637" y="598700"/>
            <a:ext cx="5261474" cy="39461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FF"/>
        </a:solidFill>
      </p:bgPr>
    </p:bg>
    <p:spTree>
      <p:nvGrpSpPr>
        <p:cNvPr id="257" name="Shape 257"/>
        <p:cNvGrpSpPr/>
        <p:nvPr/>
      </p:nvGrpSpPr>
      <p:grpSpPr>
        <a:xfrm>
          <a:off x="0" y="0"/>
          <a:ext cx="0" cy="0"/>
          <a:chOff x="0" y="0"/>
          <a:chExt cx="0" cy="0"/>
        </a:xfrm>
      </p:grpSpPr>
      <p:sp>
        <p:nvSpPr>
          <p:cNvPr id="258" name="Google Shape;258;p32"/>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rPr>
              <a:t>Thank you for your interest in our program!</a:t>
            </a:r>
            <a:endParaRPr b="1">
              <a:solidFill>
                <a:srgbClr val="FFFFFF"/>
              </a:solidFill>
            </a:endParaRPr>
          </a:p>
          <a:p>
            <a:pPr indent="0" lvl="0" marL="0" rtl="0" algn="ctr">
              <a:spcBef>
                <a:spcPts val="0"/>
              </a:spcBef>
              <a:spcAft>
                <a:spcPts val="0"/>
              </a:spcAft>
              <a:buNone/>
            </a:pPr>
            <a:r>
              <a:t/>
            </a:r>
            <a:endParaRPr b="1">
              <a:solidFill>
                <a:srgbClr val="FFFFFF"/>
              </a:solidFill>
            </a:endParaRPr>
          </a:p>
          <a:p>
            <a:pPr indent="0" lvl="0" marL="0" rtl="0" algn="ctr">
              <a:spcBef>
                <a:spcPts val="0"/>
              </a:spcBef>
              <a:spcAft>
                <a:spcPts val="0"/>
              </a:spcAft>
              <a:buNone/>
            </a:pPr>
            <a:r>
              <a:rPr b="1" lang="en">
                <a:solidFill>
                  <a:srgbClr val="FFFFFF"/>
                </a:solidFill>
              </a:rPr>
              <a:t>The floor is now open for questions.</a:t>
            </a:r>
            <a:endParaRPr b="1">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pic>
        <p:nvPicPr>
          <p:cNvPr id="140" name="Google Shape;140;p15"/>
          <p:cNvPicPr preferRelativeResize="0"/>
          <p:nvPr/>
        </p:nvPicPr>
        <p:blipFill>
          <a:blip r:embed="rId3">
            <a:alphaModFix/>
          </a:blip>
          <a:stretch>
            <a:fillRect/>
          </a:stretch>
        </p:blipFill>
        <p:spPr>
          <a:xfrm>
            <a:off x="1469950" y="211662"/>
            <a:ext cx="6290876" cy="4718174"/>
          </a:xfrm>
          <a:prstGeom prst="rect">
            <a:avLst/>
          </a:prstGeom>
          <a:noFill/>
          <a:ln>
            <a:noFill/>
          </a:ln>
        </p:spPr>
      </p:pic>
      <p:pic>
        <p:nvPicPr>
          <p:cNvPr id="141" name="Google Shape;141;p15" title="Slide 3 Partnerships">
            <a:hlinkClick r:id="rId4"/>
          </p:cNvPr>
          <p:cNvPicPr preferRelativeResize="0"/>
          <p:nvPr/>
        </p:nvPicPr>
        <p:blipFill>
          <a:blip r:embed="rId5">
            <a:alphaModFix/>
          </a:blip>
          <a:stretch>
            <a:fillRect/>
          </a:stretch>
        </p:blipFill>
        <p:spPr>
          <a:xfrm>
            <a:off x="8297350" y="4346725"/>
            <a:ext cx="457200" cy="457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FF"/>
        </a:solidFill>
      </p:bgPr>
    </p:bg>
    <p:spTree>
      <p:nvGrpSpPr>
        <p:cNvPr id="145" name="Shape 145"/>
        <p:cNvGrpSpPr/>
        <p:nvPr/>
      </p:nvGrpSpPr>
      <p:grpSpPr>
        <a:xfrm>
          <a:off x="0" y="0"/>
          <a:ext cx="0" cy="0"/>
          <a:chOff x="0" y="0"/>
          <a:chExt cx="0" cy="0"/>
        </a:xfrm>
      </p:grpSpPr>
      <p:pic>
        <p:nvPicPr>
          <p:cNvPr id="146" name="Google Shape;146;p16" title="tuition slide">
            <a:hlinkClick r:id="rId3"/>
          </p:cNvPr>
          <p:cNvPicPr preferRelativeResize="0"/>
          <p:nvPr/>
        </p:nvPicPr>
        <p:blipFill>
          <a:blip r:embed="rId4">
            <a:alphaModFix/>
          </a:blip>
          <a:stretch>
            <a:fillRect/>
          </a:stretch>
        </p:blipFill>
        <p:spPr>
          <a:xfrm>
            <a:off x="8310174" y="4372375"/>
            <a:ext cx="457200" cy="457200"/>
          </a:xfrm>
          <a:prstGeom prst="rect">
            <a:avLst/>
          </a:prstGeom>
          <a:noFill/>
          <a:ln>
            <a:noFill/>
          </a:ln>
        </p:spPr>
      </p:pic>
      <p:pic>
        <p:nvPicPr>
          <p:cNvPr id="147" name="Google Shape;147;p16"/>
          <p:cNvPicPr preferRelativeResize="0"/>
          <p:nvPr/>
        </p:nvPicPr>
        <p:blipFill>
          <a:blip r:embed="rId5">
            <a:alphaModFix/>
          </a:blip>
          <a:stretch>
            <a:fillRect/>
          </a:stretch>
        </p:blipFill>
        <p:spPr>
          <a:xfrm>
            <a:off x="484575" y="205225"/>
            <a:ext cx="7825599" cy="47330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pic>
        <p:nvPicPr>
          <p:cNvPr id="152" name="Google Shape;152;p17"/>
          <p:cNvPicPr preferRelativeResize="0"/>
          <p:nvPr/>
        </p:nvPicPr>
        <p:blipFill>
          <a:blip r:embed="rId3">
            <a:alphaModFix/>
          </a:blip>
          <a:stretch>
            <a:fillRect/>
          </a:stretch>
        </p:blipFill>
        <p:spPr>
          <a:xfrm>
            <a:off x="1247925" y="210225"/>
            <a:ext cx="6297401" cy="4723051"/>
          </a:xfrm>
          <a:prstGeom prst="rect">
            <a:avLst/>
          </a:prstGeom>
          <a:noFill/>
          <a:ln>
            <a:noFill/>
          </a:ln>
        </p:spPr>
      </p:pic>
      <p:pic>
        <p:nvPicPr>
          <p:cNvPr id="153" name="Google Shape;153;p17" title="Conceptual Frameword">
            <a:hlinkClick r:id="rId4"/>
          </p:cNvPr>
          <p:cNvPicPr preferRelativeResize="0"/>
          <p:nvPr/>
        </p:nvPicPr>
        <p:blipFill>
          <a:blip r:embed="rId5">
            <a:alphaModFix/>
          </a:blip>
          <a:stretch>
            <a:fillRect/>
          </a:stretch>
        </p:blipFill>
        <p:spPr>
          <a:xfrm>
            <a:off x="8274925" y="4321075"/>
            <a:ext cx="457200" cy="457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59" name="Google Shape;159;p18"/>
          <p:cNvPicPr preferRelativeResize="0"/>
          <p:nvPr/>
        </p:nvPicPr>
        <p:blipFill>
          <a:blip r:embed="rId3">
            <a:alphaModFix/>
          </a:blip>
          <a:stretch>
            <a:fillRect/>
          </a:stretch>
        </p:blipFill>
        <p:spPr>
          <a:xfrm>
            <a:off x="1291500" y="210500"/>
            <a:ext cx="6294001" cy="4720500"/>
          </a:xfrm>
          <a:prstGeom prst="rect">
            <a:avLst/>
          </a:prstGeom>
          <a:noFill/>
          <a:ln>
            <a:noFill/>
          </a:ln>
        </p:spPr>
      </p:pic>
      <p:pic>
        <p:nvPicPr>
          <p:cNvPr id="160" name="Google Shape;160;p18" title="College Ready .mp3">
            <a:hlinkClick r:id="rId4"/>
          </p:cNvPr>
          <p:cNvPicPr preferRelativeResize="0"/>
          <p:nvPr/>
        </p:nvPicPr>
        <p:blipFill>
          <a:blip r:embed="rId5">
            <a:alphaModFix/>
          </a:blip>
          <a:stretch>
            <a:fillRect/>
          </a:stretch>
        </p:blipFill>
        <p:spPr>
          <a:xfrm>
            <a:off x="8349329" y="4282600"/>
            <a:ext cx="457200" cy="457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9"/>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66" name="Google Shape;166;p19"/>
          <p:cNvPicPr preferRelativeResize="0"/>
          <p:nvPr/>
        </p:nvPicPr>
        <p:blipFill>
          <a:blip r:embed="rId3">
            <a:alphaModFix/>
          </a:blip>
          <a:stretch>
            <a:fillRect/>
          </a:stretch>
        </p:blipFill>
        <p:spPr>
          <a:xfrm>
            <a:off x="1364688" y="196138"/>
            <a:ext cx="6414626" cy="4749224"/>
          </a:xfrm>
          <a:prstGeom prst="rect">
            <a:avLst/>
          </a:prstGeom>
          <a:noFill/>
          <a:ln>
            <a:noFill/>
          </a:ln>
        </p:spPr>
      </p:pic>
      <p:pic>
        <p:nvPicPr>
          <p:cNvPr id="167" name="Google Shape;167;p19" title="Degree Options">
            <a:hlinkClick r:id="rId4"/>
          </p:cNvPr>
          <p:cNvPicPr preferRelativeResize="0"/>
          <p:nvPr/>
        </p:nvPicPr>
        <p:blipFill>
          <a:blip r:embed="rId5">
            <a:alphaModFix/>
          </a:blip>
          <a:stretch>
            <a:fillRect/>
          </a:stretch>
        </p:blipFill>
        <p:spPr>
          <a:xfrm>
            <a:off x="8246025" y="4359550"/>
            <a:ext cx="457200" cy="457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pic>
        <p:nvPicPr>
          <p:cNvPr id="172" name="Google Shape;172;p20"/>
          <p:cNvPicPr preferRelativeResize="0"/>
          <p:nvPr/>
        </p:nvPicPr>
        <p:blipFill>
          <a:blip r:embed="rId3">
            <a:alphaModFix/>
          </a:blip>
          <a:stretch>
            <a:fillRect/>
          </a:stretch>
        </p:blipFill>
        <p:spPr>
          <a:xfrm>
            <a:off x="1145500" y="221600"/>
            <a:ext cx="6536050" cy="4700300"/>
          </a:xfrm>
          <a:prstGeom prst="rect">
            <a:avLst/>
          </a:prstGeom>
          <a:noFill/>
          <a:ln>
            <a:noFill/>
          </a:ln>
        </p:spPr>
      </p:pic>
      <p:pic>
        <p:nvPicPr>
          <p:cNvPr id="173" name="Google Shape;173;p20" title="Informed decision/degree choice">
            <a:hlinkClick r:id="rId4"/>
          </p:cNvPr>
          <p:cNvPicPr preferRelativeResize="0"/>
          <p:nvPr/>
        </p:nvPicPr>
        <p:blipFill>
          <a:blip r:embed="rId5">
            <a:alphaModFix/>
          </a:blip>
          <a:stretch>
            <a:fillRect/>
          </a:stretch>
        </p:blipFill>
        <p:spPr>
          <a:xfrm>
            <a:off x="8257225" y="4333900"/>
            <a:ext cx="457200" cy="457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1"/>
          <p:cNvSpPr txBox="1"/>
          <p:nvPr>
            <p:ph idx="1" type="body"/>
          </p:nvPr>
        </p:nvSpPr>
        <p:spPr>
          <a:xfrm>
            <a:off x="1385850" y="491875"/>
            <a:ext cx="6372300" cy="7821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3300"/>
              <a:t>Academic Intervention</a:t>
            </a:r>
            <a:endParaRPr sz="3300"/>
          </a:p>
        </p:txBody>
      </p:sp>
      <p:pic>
        <p:nvPicPr>
          <p:cNvPr id="179" name="Google Shape;179;p21"/>
          <p:cNvPicPr preferRelativeResize="0"/>
          <p:nvPr/>
        </p:nvPicPr>
        <p:blipFill>
          <a:blip r:embed="rId3">
            <a:alphaModFix/>
          </a:blip>
          <a:stretch>
            <a:fillRect/>
          </a:stretch>
        </p:blipFill>
        <p:spPr>
          <a:xfrm>
            <a:off x="833475" y="1426275"/>
            <a:ext cx="7818650" cy="3341225"/>
          </a:xfrm>
          <a:prstGeom prst="rect">
            <a:avLst/>
          </a:prstGeom>
          <a:noFill/>
          <a:ln>
            <a:noFill/>
          </a:ln>
        </p:spPr>
      </p:pic>
      <p:pic>
        <p:nvPicPr>
          <p:cNvPr id="180" name="Google Shape;180;p21" title="Academic Supports">
            <a:hlinkClick r:id="rId4"/>
          </p:cNvPr>
          <p:cNvPicPr preferRelativeResize="0"/>
          <p:nvPr/>
        </p:nvPicPr>
        <p:blipFill>
          <a:blip r:embed="rId5">
            <a:alphaModFix/>
          </a:blip>
          <a:stretch>
            <a:fillRect/>
          </a:stretch>
        </p:blipFill>
        <p:spPr>
          <a:xfrm>
            <a:off x="8652125" y="4767500"/>
            <a:ext cx="187075" cy="1870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