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Bookman Old Style" panose="02050604050505020204" pitchFamily="18"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Libre Franklin"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F332CA-2436-44C8-9709-55733052A471}">
  <a:tblStyle styleId="{4EF332CA-2436-44C8-9709-55733052A47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2c9b91727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2c9b91727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cddf8d07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2cddf8d07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2c9b91727c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2c9b91727c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d2e5dc68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2d2e5dc68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2d2e5dc688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2d2e5dc688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2c9b91727c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g22c9b91727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2c9b91727c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2c9b91727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2cddf8d07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2cddf8d07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2cddf8d07a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2cddf8d07a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2cddf8d07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2cddf8d07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2cddf8d07a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2cddf8d07a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2cddf8d07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2cddf8d07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body" idx="1"/>
          </p:nvPr>
        </p:nvSpPr>
        <p:spPr>
          <a:xfrm rot="5400000">
            <a:off x="4246034" y="-1040553"/>
            <a:ext cx="3760891" cy="10058400"/>
          </a:xfrm>
          <a:prstGeom prst="rect">
            <a:avLst/>
          </a:prstGeom>
          <a:noFill/>
          <a:ln>
            <a:noFill/>
          </a:ln>
        </p:spPr>
        <p:txBody>
          <a:bodyPr spcFirstLastPara="1" wrap="square" lIns="45700" tIns="0" rIns="45700" bIns="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0" name="Google Shape;80;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2"/>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1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1"/>
        <p:cNvGrpSpPr/>
        <p:nvPr/>
      </p:nvGrpSpPr>
      <p:grpSpPr>
        <a:xfrm>
          <a:off x="0" y="0"/>
          <a:ext cx="0" cy="0"/>
          <a:chOff x="0" y="0"/>
          <a:chExt cx="0" cy="0"/>
        </a:xfrm>
      </p:grpSpPr>
      <p:sp>
        <p:nvSpPr>
          <p:cNvPr id="22" name="Google Shape;22;p3"/>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4"/>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6" name="Google Shape;36;p5"/>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5"/>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5"/>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8"/>
        <p:cNvGrpSpPr/>
        <p:nvPr/>
      </p:nvGrpSpPr>
      <p:grpSpPr>
        <a:xfrm>
          <a:off x="0" y="0"/>
          <a:ext cx="0" cy="0"/>
          <a:chOff x="0" y="0"/>
          <a:chExt cx="0" cy="0"/>
        </a:xfrm>
      </p:grpSpPr>
      <p:sp>
        <p:nvSpPr>
          <p:cNvPr id="49" name="Google Shape;49;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2" name="Google Shape;52;p7"/>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3" name="Google Shape;53;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9"/>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9"/>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6" name="Google Shape;66;p9"/>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0"/>
          <p:cNvSpPr>
            <a:spLocks noGrp="1"/>
          </p:cNvSpPr>
          <p:nvPr>
            <p:ph type="pic" idx="2"/>
          </p:nvPr>
        </p:nvSpPr>
        <p:spPr>
          <a:xfrm>
            <a:off x="15" y="0"/>
            <a:ext cx="12191985" cy="4578350"/>
          </a:xfrm>
          <a:prstGeom prst="rect">
            <a:avLst/>
          </a:prstGeom>
          <a:solidFill>
            <a:srgbClr val="D8D8D8"/>
          </a:solidFill>
          <a:ln>
            <a:noFill/>
          </a:ln>
        </p:spPr>
      </p:sp>
      <p:sp>
        <p:nvSpPr>
          <p:cNvPr id="72" name="Google Shape;72;p10"/>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4" name="Google Shape;74;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rgbClr val="FFFFFF"/>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FFFFFF"/>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jdobbins@eufsd.org"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hyperlink" Target="mailto:dbarbato@eufsd.org" TargetMode="External"/><Relationship Id="rId4" Type="http://schemas.openxmlformats.org/officeDocument/2006/relationships/hyperlink" Target="mailto:jherrera@eufsd.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13"/>
          <p:cNvSpPr/>
          <p:nvPr/>
        </p:nvSpPr>
        <p:spPr>
          <a:xfrm>
            <a:off x="0" y="1"/>
            <a:ext cx="12192000" cy="685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pic>
        <p:nvPicPr>
          <p:cNvPr id="95" name="Google Shape;95;p13" descr="A picture containing building, sitting, bench, side&#10;&#10;Description automatically generated"/>
          <p:cNvPicPr preferRelativeResize="0"/>
          <p:nvPr/>
        </p:nvPicPr>
        <p:blipFill rotWithShape="1">
          <a:blip r:embed="rId3">
            <a:alphaModFix amt="50000"/>
          </a:blip>
          <a:srcRect/>
          <a:stretch/>
        </p:blipFill>
        <p:spPr>
          <a:xfrm>
            <a:off x="5508" y="0"/>
            <a:ext cx="4635315" cy="6857999"/>
          </a:xfrm>
          <a:prstGeom prst="rect">
            <a:avLst/>
          </a:prstGeom>
          <a:noFill/>
          <a:ln>
            <a:noFill/>
          </a:ln>
        </p:spPr>
      </p:pic>
      <p:cxnSp>
        <p:nvCxnSpPr>
          <p:cNvPr id="96" name="Google Shape;96;p13"/>
          <p:cNvCxnSpPr/>
          <p:nvPr/>
        </p:nvCxnSpPr>
        <p:spPr>
          <a:xfrm>
            <a:off x="5427754" y="4498925"/>
            <a:ext cx="5636107" cy="0"/>
          </a:xfrm>
          <a:prstGeom prst="straightConnector1">
            <a:avLst/>
          </a:prstGeom>
          <a:noFill/>
          <a:ln w="19050" cap="flat" cmpd="sng">
            <a:solidFill>
              <a:srgbClr val="C00000"/>
            </a:solidFill>
            <a:prstDash val="solid"/>
            <a:round/>
            <a:headEnd type="none" w="sm" len="sm"/>
            <a:tailEnd type="none" w="sm" len="sm"/>
          </a:ln>
        </p:spPr>
      </p:cxnSp>
      <p:sp>
        <p:nvSpPr>
          <p:cNvPr id="97" name="Google Shape;97;p13"/>
          <p:cNvSpPr txBox="1"/>
          <p:nvPr/>
        </p:nvSpPr>
        <p:spPr>
          <a:xfrm>
            <a:off x="193150" y="247424"/>
            <a:ext cx="4260000" cy="2123618"/>
          </a:xfrm>
          <a:prstGeom prst="rect">
            <a:avLst/>
          </a:prstGeom>
          <a:noFill/>
          <a:ln>
            <a:noFill/>
          </a:ln>
          <a:effectLst>
            <a:outerShdw blurRad="57150" dist="19050" dir="5400000" algn="bl" rotWithShape="0">
              <a:srgbClr val="CC0000">
                <a:alpha val="60392"/>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Libre Franklin"/>
                <a:ea typeface="Libre Franklin"/>
                <a:cs typeface="Libre Franklin"/>
                <a:sym typeface="Libre Franklin"/>
              </a:rPr>
              <a:t>Elmsford Union Free School District</a:t>
            </a:r>
            <a:endParaRPr sz="4400" b="1" i="0" u="none" strike="noStrike" cap="none">
              <a:solidFill>
                <a:schemeClr val="dk1"/>
              </a:solidFill>
              <a:latin typeface="Libre Franklin"/>
              <a:ea typeface="Libre Franklin"/>
              <a:cs typeface="Libre Franklin"/>
              <a:sym typeface="Libre Franklin"/>
            </a:endParaRPr>
          </a:p>
        </p:txBody>
      </p:sp>
      <p:sp>
        <p:nvSpPr>
          <p:cNvPr id="98" name="Google Shape;98;p13"/>
          <p:cNvSpPr txBox="1"/>
          <p:nvPr/>
        </p:nvSpPr>
        <p:spPr>
          <a:xfrm>
            <a:off x="5811091" y="4699850"/>
            <a:ext cx="4869300" cy="193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Libre Franklin"/>
                <a:ea typeface="Libre Franklin"/>
                <a:cs typeface="Libre Franklin"/>
                <a:sym typeface="Libre Franklin"/>
              </a:rPr>
              <a:t>Jo-Anne Dobbins</a:t>
            </a:r>
            <a:endParaRPr sz="2000" b="1" i="0" u="none" strike="noStrike" cap="none">
              <a:solidFill>
                <a:schemeClr val="dk1"/>
              </a:solidFill>
              <a:latin typeface="Libre Franklin"/>
              <a:ea typeface="Libre Franklin"/>
              <a:cs typeface="Libre Franklin"/>
              <a:sym typeface="Libre Franklin"/>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Libre Franklin"/>
                <a:ea typeface="Libre Franklin"/>
                <a:cs typeface="Libre Franklin"/>
                <a:sym typeface="Libre Franklin"/>
              </a:rPr>
              <a:t>Director of Special Education </a:t>
            </a:r>
            <a:endParaRPr sz="2000" b="1" i="0" u="none" strike="noStrike" cap="none">
              <a:solidFill>
                <a:schemeClr val="dk1"/>
              </a:solidFill>
              <a:latin typeface="Libre Franklin"/>
              <a:ea typeface="Libre Franklin"/>
              <a:cs typeface="Libre Franklin"/>
              <a:sym typeface="Libre Franklin"/>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Libre Franklin"/>
                <a:ea typeface="Libre Franklin"/>
                <a:cs typeface="Libre Franklin"/>
                <a:sym typeface="Libre Franklin"/>
              </a:rPr>
              <a:t>and</a:t>
            </a:r>
            <a:endParaRPr sz="2000" b="1" i="0" u="none" strike="noStrike" cap="none">
              <a:solidFill>
                <a:schemeClr val="dk1"/>
              </a:solidFill>
              <a:latin typeface="Libre Franklin"/>
              <a:ea typeface="Libre Franklin"/>
              <a:cs typeface="Libre Franklin"/>
              <a:sym typeface="Libre Franklin"/>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Libre Franklin"/>
                <a:ea typeface="Libre Franklin"/>
                <a:cs typeface="Libre Franklin"/>
                <a:sym typeface="Libre Franklin"/>
              </a:rPr>
              <a:t>Pupil Personnel Services</a:t>
            </a:r>
            <a:endParaRPr sz="2000" b="1" i="0" u="none" strike="noStrike" cap="none">
              <a:solidFill>
                <a:schemeClr val="dk1"/>
              </a:solidFill>
              <a:latin typeface="Libre Franklin"/>
              <a:ea typeface="Libre Franklin"/>
              <a:cs typeface="Libre Franklin"/>
              <a:sym typeface="Libre Franklin"/>
            </a:endParaRPr>
          </a:p>
          <a:p>
            <a:pPr marL="0" marR="0" lvl="0" indent="0" algn="ctr" rtl="0">
              <a:lnSpc>
                <a:spcPct val="100000"/>
              </a:lnSpc>
              <a:spcBef>
                <a:spcPts val="0"/>
              </a:spcBef>
              <a:spcAft>
                <a:spcPts val="0"/>
              </a:spcAft>
              <a:buClr>
                <a:srgbClr val="000000"/>
              </a:buClr>
              <a:buSzPts val="2000"/>
              <a:buFont typeface="Arial"/>
              <a:buNone/>
            </a:pPr>
            <a:r>
              <a:rPr lang="en-US" sz="2000" b="1">
                <a:solidFill>
                  <a:schemeClr val="dk1"/>
                </a:solidFill>
                <a:latin typeface="Libre Franklin"/>
                <a:ea typeface="Libre Franklin"/>
                <a:cs typeface="Libre Franklin"/>
                <a:sym typeface="Libre Franklin"/>
              </a:rPr>
              <a:t>4/12/2023</a:t>
            </a:r>
            <a:endParaRPr sz="2000" b="1">
              <a:solidFill>
                <a:schemeClr val="dk1"/>
              </a:solidFill>
              <a:latin typeface="Libre Franklin"/>
              <a:ea typeface="Libre Franklin"/>
              <a:cs typeface="Libre Franklin"/>
              <a:sym typeface="Libre Franklin"/>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Bookman Old Style"/>
              <a:ea typeface="Bookman Old Style"/>
              <a:cs typeface="Bookman Old Style"/>
              <a:sym typeface="Bookman Old Style"/>
            </a:endParaRPr>
          </a:p>
        </p:txBody>
      </p:sp>
      <p:pic>
        <p:nvPicPr>
          <p:cNvPr id="99" name="Google Shape;99;p13" descr="District logo box wo-outline.png"/>
          <p:cNvPicPr preferRelativeResize="0"/>
          <p:nvPr/>
        </p:nvPicPr>
        <p:blipFill rotWithShape="1">
          <a:blip r:embed="rId4">
            <a:alphaModFix/>
          </a:blip>
          <a:srcRect/>
          <a:stretch/>
        </p:blipFill>
        <p:spPr>
          <a:xfrm>
            <a:off x="1647163" y="2987021"/>
            <a:ext cx="1351973" cy="1553992"/>
          </a:xfrm>
          <a:prstGeom prst="rect">
            <a:avLst/>
          </a:prstGeom>
          <a:noFill/>
          <a:ln>
            <a:noFill/>
          </a:ln>
        </p:spPr>
      </p:pic>
      <p:sp>
        <p:nvSpPr>
          <p:cNvPr id="100" name="Google Shape;100;p13"/>
          <p:cNvSpPr txBox="1"/>
          <p:nvPr/>
        </p:nvSpPr>
        <p:spPr>
          <a:xfrm>
            <a:off x="4916357" y="1826691"/>
            <a:ext cx="6658800" cy="708000"/>
          </a:xfrm>
          <a:prstGeom prst="rect">
            <a:avLst/>
          </a:prstGeom>
          <a:gradFill>
            <a:gsLst>
              <a:gs pos="0">
                <a:srgbClr val="F9FAFA">
                  <a:alpha val="38431"/>
                </a:srgbClr>
              </a:gs>
              <a:gs pos="74000">
                <a:srgbClr val="D1D7DE"/>
              </a:gs>
              <a:gs pos="83000">
                <a:srgbClr val="D1D7DE"/>
              </a:gs>
              <a:gs pos="100000">
                <a:srgbClr val="E0E4E8"/>
              </a:gs>
            </a:gsLst>
            <a:lin ang="5400000" scaled="0"/>
          </a:gradFill>
          <a:ln>
            <a:noFill/>
          </a:ln>
          <a:effectLst>
            <a:outerShdw blurRad="57150" dist="19050" dir="5400000" algn="bl" rotWithShape="0">
              <a:srgbClr val="CC0000">
                <a:alpha val="60392"/>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000" b="1">
                <a:solidFill>
                  <a:srgbClr val="CC0000"/>
                </a:solidFill>
                <a:latin typeface="Libre Franklin"/>
                <a:ea typeface="Libre Franklin"/>
                <a:cs typeface="Libre Franklin"/>
                <a:sym typeface="Libre Franklin"/>
              </a:rPr>
              <a:t>Pupil Personnel Services</a:t>
            </a:r>
            <a:endParaRPr sz="4000" b="1">
              <a:solidFill>
                <a:srgbClr val="CC0000"/>
              </a:solidFill>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2"/>
          <p:cNvPicPr preferRelativeResize="0"/>
          <p:nvPr/>
        </p:nvPicPr>
        <p:blipFill>
          <a:blip r:embed="rId3">
            <a:alphaModFix/>
          </a:blip>
          <a:stretch>
            <a:fillRect/>
          </a:stretch>
        </p:blipFill>
        <p:spPr>
          <a:xfrm>
            <a:off x="453350" y="786250"/>
            <a:ext cx="11067625" cy="5278400"/>
          </a:xfrm>
          <a:prstGeom prst="rect">
            <a:avLst/>
          </a:prstGeom>
          <a:noFill/>
          <a:ln>
            <a:noFill/>
          </a:ln>
        </p:spPr>
      </p:pic>
      <p:sp>
        <p:nvSpPr>
          <p:cNvPr id="165" name="Google Shape;165;p22"/>
          <p:cNvSpPr txBox="1"/>
          <p:nvPr/>
        </p:nvSpPr>
        <p:spPr>
          <a:xfrm flipH="1">
            <a:off x="2413563" y="201250"/>
            <a:ext cx="7147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i="1">
                <a:latin typeface="Libre Franklin"/>
                <a:ea typeface="Libre Franklin"/>
                <a:cs typeface="Libre Franklin"/>
                <a:sym typeface="Libre Franklin"/>
              </a:rPr>
              <a:t>CSE Students 2010/11 through 2022/23</a:t>
            </a:r>
            <a:endParaRPr sz="2600" b="1" i="1">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643466" y="786383"/>
            <a:ext cx="3517500" cy="2094000"/>
          </a:xfrm>
          <a:prstGeom prst="rect">
            <a:avLst/>
          </a:prstGeom>
          <a:solidFill>
            <a:srgbClr val="980000"/>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a:t>Out of District</a:t>
            </a:r>
            <a:endParaRPr/>
          </a:p>
          <a:p>
            <a:pPr marL="0" lvl="0" indent="0" algn="ctr" rtl="0">
              <a:spcBef>
                <a:spcPts val="0"/>
              </a:spcBef>
              <a:spcAft>
                <a:spcPts val="0"/>
              </a:spcAft>
              <a:buNone/>
            </a:pPr>
            <a:r>
              <a:rPr lang="en-US"/>
              <a:t>Students with Disabilities</a:t>
            </a:r>
            <a:endParaRPr/>
          </a:p>
        </p:txBody>
      </p:sp>
      <p:sp>
        <p:nvSpPr>
          <p:cNvPr id="171" name="Google Shape;171;p23"/>
          <p:cNvSpPr txBox="1">
            <a:spLocks noGrp="1"/>
          </p:cNvSpPr>
          <p:nvPr>
            <p:ph type="body" idx="1"/>
          </p:nvPr>
        </p:nvSpPr>
        <p:spPr>
          <a:xfrm>
            <a:off x="5458984" y="812799"/>
            <a:ext cx="5928300" cy="5294700"/>
          </a:xfrm>
          <a:prstGeom prst="rect">
            <a:avLst/>
          </a:prstGeom>
        </p:spPr>
        <p:txBody>
          <a:bodyPr spcFirstLastPara="1" wrap="square" lIns="0" tIns="45700" rIns="0"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1400">
                <a:solidFill>
                  <a:schemeClr val="dk1"/>
                </a:solidFill>
              </a:rPr>
              <a:t>              </a:t>
            </a:r>
            <a:endParaRPr sz="1400">
              <a:solidFill>
                <a:schemeClr val="dk1"/>
              </a:solidFill>
            </a:endParaRPr>
          </a:p>
        </p:txBody>
      </p:sp>
      <p:sp>
        <p:nvSpPr>
          <p:cNvPr id="172" name="Google Shape;172;p23"/>
          <p:cNvSpPr txBox="1">
            <a:spLocks noGrp="1"/>
          </p:cNvSpPr>
          <p:nvPr>
            <p:ph type="body" idx="2"/>
          </p:nvPr>
        </p:nvSpPr>
        <p:spPr>
          <a:xfrm>
            <a:off x="643465" y="3043050"/>
            <a:ext cx="3517500" cy="3064500"/>
          </a:xfrm>
          <a:prstGeom prst="rect">
            <a:avLst/>
          </a:prstGeom>
          <a:solidFill>
            <a:srgbClr val="980000"/>
          </a:solidFill>
        </p:spPr>
        <p:txBody>
          <a:bodyPr spcFirstLastPara="1" wrap="square" lIns="91425" tIns="45700" rIns="91425" bIns="45700" anchor="t" anchorCtr="0">
            <a:normAutofit/>
          </a:bodyPr>
          <a:lstStyle/>
          <a:p>
            <a:pPr marL="0" lvl="0" indent="0" algn="l" rtl="0">
              <a:spcBef>
                <a:spcPts val="1200"/>
              </a:spcBef>
              <a:spcAft>
                <a:spcPts val="0"/>
              </a:spcAft>
              <a:buNone/>
            </a:pPr>
            <a:r>
              <a:rPr lang="en-US"/>
              <a:t>This is considered by the CSE on an Individualized basis.  The CSE looks at the programs available in-district as they pertain to the needs of the student.  The CSE will strive for the LRE (least restrictive environment) per Part 200 Regulations.</a:t>
            </a:r>
            <a:endParaRPr/>
          </a:p>
        </p:txBody>
      </p:sp>
      <p:pic>
        <p:nvPicPr>
          <p:cNvPr id="173" name="Google Shape;173;p23"/>
          <p:cNvPicPr preferRelativeResize="0"/>
          <p:nvPr/>
        </p:nvPicPr>
        <p:blipFill>
          <a:blip r:embed="rId3">
            <a:alphaModFix/>
          </a:blip>
          <a:stretch>
            <a:fillRect/>
          </a:stretch>
        </p:blipFill>
        <p:spPr>
          <a:xfrm>
            <a:off x="4858200" y="1272200"/>
            <a:ext cx="7281875" cy="493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solidFill>
                  <a:schemeClr val="dk1"/>
                </a:solidFill>
              </a:rPr>
              <a:t>Disabilities Serviced</a:t>
            </a:r>
            <a:endParaRPr>
              <a:solidFill>
                <a:schemeClr val="dk1"/>
              </a:solidFill>
            </a:endParaRPr>
          </a:p>
          <a:p>
            <a:pPr marL="0" lvl="0" indent="0" algn="ctr" rtl="0">
              <a:spcBef>
                <a:spcPts val="0"/>
              </a:spcBef>
              <a:spcAft>
                <a:spcPts val="0"/>
              </a:spcAft>
              <a:buNone/>
            </a:pPr>
            <a:r>
              <a:rPr lang="en-US">
                <a:solidFill>
                  <a:schemeClr val="dk1"/>
                </a:solidFill>
              </a:rPr>
              <a:t>13 Classifications </a:t>
            </a:r>
            <a:endParaRPr>
              <a:solidFill>
                <a:schemeClr val="dk1"/>
              </a:solidFill>
            </a:endParaRPr>
          </a:p>
        </p:txBody>
      </p:sp>
      <p:sp>
        <p:nvSpPr>
          <p:cNvPr id="179" name="Google Shape;179;p24"/>
          <p:cNvSpPr txBox="1">
            <a:spLocks noGrp="1"/>
          </p:cNvSpPr>
          <p:nvPr>
            <p:ph type="body" idx="1"/>
          </p:nvPr>
        </p:nvSpPr>
        <p:spPr>
          <a:xfrm>
            <a:off x="1162505" y="2053851"/>
            <a:ext cx="10058400" cy="3760800"/>
          </a:xfrm>
          <a:prstGeom prst="rect">
            <a:avLst/>
          </a:prstGeom>
        </p:spPr>
        <p:txBody>
          <a:bodyPr spcFirstLastPara="1" wrap="square" lIns="0" tIns="45700" rIns="0" bIns="45700" anchor="t" anchorCtr="0">
            <a:normAutofit/>
          </a:bodyPr>
          <a:lstStyle/>
          <a:p>
            <a:pPr marL="0" lvl="0" indent="0" algn="ctr" rtl="0">
              <a:spcBef>
                <a:spcPts val="1200"/>
              </a:spcBef>
              <a:spcAft>
                <a:spcPts val="0"/>
              </a:spcAft>
              <a:buNone/>
            </a:pPr>
            <a:r>
              <a:rPr lang="en-US" sz="2200" b="1" i="1">
                <a:solidFill>
                  <a:schemeClr val="dk1"/>
                </a:solidFill>
              </a:rPr>
              <a:t>2022-2023</a:t>
            </a:r>
            <a:endParaRPr sz="2200" b="1" i="1">
              <a:solidFill>
                <a:schemeClr val="dk1"/>
              </a:solidFill>
            </a:endParaRPr>
          </a:p>
          <a:p>
            <a:pPr marL="0" lvl="0" indent="0" algn="l" rtl="0">
              <a:spcBef>
                <a:spcPts val="1200"/>
              </a:spcBef>
              <a:spcAft>
                <a:spcPts val="0"/>
              </a:spcAft>
              <a:buNone/>
            </a:pPr>
            <a:r>
              <a:rPr lang="en-US">
                <a:solidFill>
                  <a:schemeClr val="dk1"/>
                </a:solidFill>
              </a:rPr>
              <a:t>Autism (25)                                                                                    Visual Impairment (1)</a:t>
            </a:r>
            <a:endParaRPr>
              <a:solidFill>
                <a:schemeClr val="dk1"/>
              </a:solidFill>
            </a:endParaRPr>
          </a:p>
          <a:p>
            <a:pPr marL="0" lvl="0" indent="0" algn="l" rtl="0">
              <a:spcBef>
                <a:spcPts val="1200"/>
              </a:spcBef>
              <a:spcAft>
                <a:spcPts val="0"/>
              </a:spcAft>
              <a:buNone/>
            </a:pPr>
            <a:r>
              <a:rPr lang="en-US">
                <a:solidFill>
                  <a:schemeClr val="dk1"/>
                </a:solidFill>
              </a:rPr>
              <a:t>Emotional Disability (6)                                                            Orthopedically Impaired (4)</a:t>
            </a:r>
            <a:endParaRPr>
              <a:solidFill>
                <a:schemeClr val="dk1"/>
              </a:solidFill>
            </a:endParaRPr>
          </a:p>
          <a:p>
            <a:pPr marL="0" lvl="0" indent="0" algn="l" rtl="0">
              <a:spcBef>
                <a:spcPts val="1200"/>
              </a:spcBef>
              <a:spcAft>
                <a:spcPts val="0"/>
              </a:spcAft>
              <a:buNone/>
            </a:pPr>
            <a:r>
              <a:rPr lang="en-US">
                <a:solidFill>
                  <a:schemeClr val="dk1"/>
                </a:solidFill>
              </a:rPr>
              <a:t>Learning Disability (62)                                                            Other Health Impaired (27)</a:t>
            </a:r>
            <a:endParaRPr>
              <a:solidFill>
                <a:schemeClr val="dk1"/>
              </a:solidFill>
            </a:endParaRPr>
          </a:p>
          <a:p>
            <a:pPr marL="0" lvl="0" indent="0" algn="l" rtl="0">
              <a:spcBef>
                <a:spcPts val="1200"/>
              </a:spcBef>
              <a:spcAft>
                <a:spcPts val="0"/>
              </a:spcAft>
              <a:buNone/>
            </a:pPr>
            <a:r>
              <a:rPr lang="en-US">
                <a:solidFill>
                  <a:schemeClr val="dk1"/>
                </a:solidFill>
              </a:rPr>
              <a:t>Intellectual Disability (5)                                                          Multiple Disabilities (3)</a:t>
            </a:r>
            <a:endParaRPr>
              <a:solidFill>
                <a:schemeClr val="dk1"/>
              </a:solidFill>
            </a:endParaRPr>
          </a:p>
          <a:p>
            <a:pPr marL="0" lvl="0" indent="0" algn="l" rtl="0">
              <a:spcBef>
                <a:spcPts val="1200"/>
              </a:spcBef>
              <a:spcAft>
                <a:spcPts val="0"/>
              </a:spcAft>
              <a:buNone/>
            </a:pPr>
            <a:r>
              <a:rPr lang="en-US">
                <a:solidFill>
                  <a:schemeClr val="dk1"/>
                </a:solidFill>
              </a:rPr>
              <a:t>Deafness (0)                                                                                  Deaf-Blindness (0)</a:t>
            </a:r>
            <a:endParaRPr>
              <a:solidFill>
                <a:schemeClr val="dk1"/>
              </a:solidFill>
            </a:endParaRPr>
          </a:p>
          <a:p>
            <a:pPr marL="0" lvl="0" indent="0" algn="l" rtl="0">
              <a:spcBef>
                <a:spcPts val="1200"/>
              </a:spcBef>
              <a:spcAft>
                <a:spcPts val="0"/>
              </a:spcAft>
              <a:buNone/>
            </a:pPr>
            <a:r>
              <a:rPr lang="en-US">
                <a:solidFill>
                  <a:schemeClr val="dk1"/>
                </a:solidFill>
              </a:rPr>
              <a:t>Hearing Impaired (0)                                                                 Traumatic Brain Injury (1)</a:t>
            </a:r>
            <a:endParaRPr>
              <a:solidFill>
                <a:schemeClr val="dk1"/>
              </a:solidFill>
            </a:endParaRPr>
          </a:p>
          <a:p>
            <a:pPr marL="0" lvl="0" indent="0" algn="l" rtl="0">
              <a:spcBef>
                <a:spcPts val="1200"/>
              </a:spcBef>
              <a:spcAft>
                <a:spcPts val="0"/>
              </a:spcAft>
              <a:buNone/>
            </a:pPr>
            <a:r>
              <a:rPr lang="en-US">
                <a:solidFill>
                  <a:schemeClr val="dk1"/>
                </a:solidFill>
              </a:rPr>
              <a:t>Speech/Language Impaired (31)</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643466" y="786383"/>
            <a:ext cx="3517500" cy="2094000"/>
          </a:xfrm>
          <a:prstGeom prst="rect">
            <a:avLst/>
          </a:prstGeom>
          <a:solidFill>
            <a:srgbClr val="980000"/>
          </a:solidFill>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a:t>CONTACTS</a:t>
            </a:r>
            <a:endParaRPr/>
          </a:p>
        </p:txBody>
      </p:sp>
      <p:sp>
        <p:nvSpPr>
          <p:cNvPr id="185" name="Google Shape;185;p25"/>
          <p:cNvSpPr txBox="1">
            <a:spLocks noGrp="1"/>
          </p:cNvSpPr>
          <p:nvPr>
            <p:ph type="body" idx="1"/>
          </p:nvPr>
        </p:nvSpPr>
        <p:spPr>
          <a:xfrm>
            <a:off x="5465534" y="812849"/>
            <a:ext cx="5928300" cy="5294700"/>
          </a:xfrm>
          <a:prstGeom prst="rect">
            <a:avLst/>
          </a:prstGeom>
        </p:spPr>
        <p:txBody>
          <a:bodyPr spcFirstLastPara="1" wrap="square" lIns="0" tIns="45700" rIns="0" bIns="45700" anchor="ctr" anchorCtr="0">
            <a:normAutofit/>
          </a:bodyPr>
          <a:lstStyle/>
          <a:p>
            <a:pPr marL="0" lvl="0" indent="0" algn="ctr" rtl="0">
              <a:lnSpc>
                <a:spcPct val="100000"/>
              </a:lnSpc>
              <a:spcBef>
                <a:spcPts val="0"/>
              </a:spcBef>
              <a:spcAft>
                <a:spcPts val="0"/>
              </a:spcAft>
              <a:buNone/>
            </a:pPr>
            <a:r>
              <a:rPr lang="en-US" sz="2000">
                <a:solidFill>
                  <a:schemeClr val="dk1"/>
                </a:solidFill>
              </a:rPr>
              <a:t>              </a:t>
            </a:r>
            <a:r>
              <a:rPr lang="en-US" sz="2000" i="1" u="sng">
                <a:solidFill>
                  <a:schemeClr val="dk1"/>
                </a:solidFill>
                <a:latin typeface="Arial"/>
                <a:ea typeface="Arial"/>
                <a:cs typeface="Arial"/>
                <a:sym typeface="Arial"/>
              </a:rPr>
              <a:t>Pupil Personnel Services</a:t>
            </a:r>
            <a:endParaRPr sz="2000" i="1" u="sng">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2000" u="sng">
              <a:solidFill>
                <a:schemeClr val="dk1"/>
              </a:solidFill>
            </a:endParaRPr>
          </a:p>
          <a:p>
            <a:pPr marL="0" lvl="0" indent="0" algn="ctr" rtl="0">
              <a:lnSpc>
                <a:spcPct val="100000"/>
              </a:lnSpc>
              <a:spcBef>
                <a:spcPts val="0"/>
              </a:spcBef>
              <a:spcAft>
                <a:spcPts val="0"/>
              </a:spcAft>
              <a:buNone/>
            </a:pPr>
            <a:r>
              <a:rPr lang="en-US" sz="2000" i="1">
                <a:solidFill>
                  <a:schemeClr val="dk1"/>
                </a:solidFill>
                <a:latin typeface="Arial"/>
                <a:ea typeface="Arial"/>
                <a:cs typeface="Arial"/>
                <a:sym typeface="Arial"/>
              </a:rPr>
              <a:t>Jo-Anne Dobbins</a:t>
            </a:r>
            <a:endParaRPr sz="2000" i="1">
              <a:solidFill>
                <a:schemeClr val="dk1"/>
              </a:solidFill>
              <a:latin typeface="Arial"/>
              <a:ea typeface="Arial"/>
              <a:cs typeface="Arial"/>
              <a:sym typeface="Arial"/>
            </a:endParaRPr>
          </a:p>
          <a:p>
            <a:pPr marL="0" lvl="0" indent="0" algn="ctr" rtl="0">
              <a:lnSpc>
                <a:spcPct val="100000"/>
              </a:lnSpc>
              <a:spcBef>
                <a:spcPts val="0"/>
              </a:spcBef>
              <a:spcAft>
                <a:spcPts val="0"/>
              </a:spcAft>
              <a:buNone/>
            </a:pPr>
            <a:r>
              <a:rPr lang="en-US" sz="2000" i="1">
                <a:solidFill>
                  <a:schemeClr val="dk1"/>
                </a:solidFill>
                <a:latin typeface="Arial"/>
                <a:ea typeface="Arial"/>
                <a:cs typeface="Arial"/>
                <a:sym typeface="Arial"/>
              </a:rPr>
              <a:t>Director</a:t>
            </a:r>
            <a:endParaRPr sz="2000" i="1">
              <a:solidFill>
                <a:schemeClr val="dk1"/>
              </a:solidFill>
              <a:latin typeface="Arial"/>
              <a:ea typeface="Arial"/>
              <a:cs typeface="Arial"/>
              <a:sym typeface="Arial"/>
            </a:endParaRPr>
          </a:p>
          <a:p>
            <a:pPr marL="0" lvl="0" indent="0" algn="ctr" rtl="0">
              <a:lnSpc>
                <a:spcPct val="100000"/>
              </a:lnSpc>
              <a:spcBef>
                <a:spcPts val="0"/>
              </a:spcBef>
              <a:spcAft>
                <a:spcPts val="0"/>
              </a:spcAft>
              <a:buNone/>
            </a:pPr>
            <a:r>
              <a:rPr lang="en-US" sz="2000">
                <a:solidFill>
                  <a:schemeClr val="dk1"/>
                </a:solidFill>
              </a:rPr>
              <a:t>(914) 592-4615</a:t>
            </a:r>
            <a:endParaRPr sz="2000">
              <a:solidFill>
                <a:schemeClr val="dk1"/>
              </a:solidFill>
            </a:endParaRPr>
          </a:p>
          <a:p>
            <a:pPr marL="0" lvl="0" indent="0" algn="ctr" rtl="0">
              <a:lnSpc>
                <a:spcPct val="100000"/>
              </a:lnSpc>
              <a:spcBef>
                <a:spcPts val="0"/>
              </a:spcBef>
              <a:spcAft>
                <a:spcPts val="0"/>
              </a:spcAft>
              <a:buNone/>
            </a:pPr>
            <a:r>
              <a:rPr lang="en-US" sz="2000">
                <a:solidFill>
                  <a:schemeClr val="dk1"/>
                </a:solidFill>
              </a:rPr>
              <a:t>email:  </a:t>
            </a:r>
            <a:r>
              <a:rPr lang="en-US" sz="2000" u="sng">
                <a:solidFill>
                  <a:schemeClr val="hlink"/>
                </a:solidFill>
                <a:hlinkClick r:id="rId3"/>
              </a:rPr>
              <a:t>jdobbins@eufsd.org</a:t>
            </a:r>
            <a:endParaRPr sz="2000">
              <a:solidFill>
                <a:schemeClr val="dk1"/>
              </a:solidFill>
            </a:endParaRPr>
          </a:p>
          <a:p>
            <a:pPr marL="0" lvl="0" indent="0" algn="ctr" rtl="0">
              <a:lnSpc>
                <a:spcPct val="100000"/>
              </a:lnSpc>
              <a:spcBef>
                <a:spcPts val="0"/>
              </a:spcBef>
              <a:spcAft>
                <a:spcPts val="0"/>
              </a:spcAft>
              <a:buNone/>
            </a:pPr>
            <a:endParaRPr sz="2000">
              <a:solidFill>
                <a:schemeClr val="dk1"/>
              </a:solidFill>
            </a:endParaRPr>
          </a:p>
          <a:p>
            <a:pPr marL="0" lvl="0" indent="0" algn="ctr" rtl="0">
              <a:lnSpc>
                <a:spcPct val="100000"/>
              </a:lnSpc>
              <a:spcBef>
                <a:spcPts val="0"/>
              </a:spcBef>
              <a:spcAft>
                <a:spcPts val="0"/>
              </a:spcAft>
              <a:buNone/>
            </a:pPr>
            <a:r>
              <a:rPr lang="en-US" sz="2000" i="1">
                <a:solidFill>
                  <a:schemeClr val="dk1"/>
                </a:solidFill>
                <a:latin typeface="Arial"/>
                <a:ea typeface="Arial"/>
                <a:cs typeface="Arial"/>
                <a:sym typeface="Arial"/>
              </a:rPr>
              <a:t>Jennifer Herrera</a:t>
            </a:r>
            <a:endParaRPr sz="2000" i="1">
              <a:solidFill>
                <a:schemeClr val="dk1"/>
              </a:solidFill>
              <a:latin typeface="Arial"/>
              <a:ea typeface="Arial"/>
              <a:cs typeface="Arial"/>
              <a:sym typeface="Arial"/>
            </a:endParaRPr>
          </a:p>
          <a:p>
            <a:pPr marL="0" lvl="0" indent="0" algn="ctr" rtl="0">
              <a:lnSpc>
                <a:spcPct val="100000"/>
              </a:lnSpc>
              <a:spcBef>
                <a:spcPts val="0"/>
              </a:spcBef>
              <a:spcAft>
                <a:spcPts val="0"/>
              </a:spcAft>
              <a:buNone/>
            </a:pPr>
            <a:r>
              <a:rPr lang="en-US" sz="2000" i="1">
                <a:solidFill>
                  <a:schemeClr val="dk1"/>
                </a:solidFill>
                <a:latin typeface="Arial"/>
                <a:ea typeface="Arial"/>
                <a:cs typeface="Arial"/>
                <a:sym typeface="Arial"/>
              </a:rPr>
              <a:t>Assistant to Director</a:t>
            </a:r>
            <a:endParaRPr sz="2000" i="1">
              <a:solidFill>
                <a:schemeClr val="dk1"/>
              </a:solidFill>
              <a:latin typeface="Arial"/>
              <a:ea typeface="Arial"/>
              <a:cs typeface="Arial"/>
              <a:sym typeface="Arial"/>
            </a:endParaRPr>
          </a:p>
          <a:p>
            <a:pPr marL="0" lvl="0" indent="0" algn="ctr" rtl="0">
              <a:lnSpc>
                <a:spcPct val="100000"/>
              </a:lnSpc>
              <a:spcBef>
                <a:spcPts val="0"/>
              </a:spcBef>
              <a:spcAft>
                <a:spcPts val="0"/>
              </a:spcAft>
              <a:buNone/>
            </a:pPr>
            <a:r>
              <a:rPr lang="en-US" sz="2000">
                <a:solidFill>
                  <a:schemeClr val="dk1"/>
                </a:solidFill>
              </a:rPr>
              <a:t>(914) 592-4615</a:t>
            </a:r>
            <a:endParaRPr sz="2000">
              <a:solidFill>
                <a:schemeClr val="dk1"/>
              </a:solidFill>
            </a:endParaRPr>
          </a:p>
          <a:p>
            <a:pPr marL="0" lvl="0" indent="0" algn="ctr" rtl="0">
              <a:lnSpc>
                <a:spcPct val="100000"/>
              </a:lnSpc>
              <a:spcBef>
                <a:spcPts val="0"/>
              </a:spcBef>
              <a:spcAft>
                <a:spcPts val="0"/>
              </a:spcAft>
              <a:buNone/>
            </a:pPr>
            <a:r>
              <a:rPr lang="en-US" sz="2000">
                <a:solidFill>
                  <a:schemeClr val="dk1"/>
                </a:solidFill>
              </a:rPr>
              <a:t>email: </a:t>
            </a:r>
            <a:r>
              <a:rPr lang="en-US" sz="2000" u="sng">
                <a:solidFill>
                  <a:schemeClr val="hlink"/>
                </a:solidFill>
                <a:hlinkClick r:id="rId4"/>
              </a:rPr>
              <a:t>jherrera@eufsd.org</a:t>
            </a:r>
            <a:endParaRPr sz="2000">
              <a:solidFill>
                <a:schemeClr val="dk1"/>
              </a:solidFill>
            </a:endParaRPr>
          </a:p>
          <a:p>
            <a:pPr marL="0" lvl="0" indent="0" algn="ctr" rtl="0">
              <a:lnSpc>
                <a:spcPct val="100000"/>
              </a:lnSpc>
              <a:spcBef>
                <a:spcPts val="0"/>
              </a:spcBef>
              <a:spcAft>
                <a:spcPts val="0"/>
              </a:spcAft>
              <a:buNone/>
            </a:pPr>
            <a:endParaRPr sz="2000">
              <a:solidFill>
                <a:schemeClr val="dk1"/>
              </a:solidFill>
            </a:endParaRPr>
          </a:p>
          <a:p>
            <a:pPr marL="0" lvl="0" indent="0" algn="ctr" rtl="0">
              <a:lnSpc>
                <a:spcPct val="100000"/>
              </a:lnSpc>
              <a:spcBef>
                <a:spcPts val="0"/>
              </a:spcBef>
              <a:spcAft>
                <a:spcPts val="0"/>
              </a:spcAft>
              <a:buNone/>
            </a:pPr>
            <a:r>
              <a:rPr lang="en-US" sz="2000" i="1">
                <a:solidFill>
                  <a:schemeClr val="dk1"/>
                </a:solidFill>
                <a:latin typeface="Arial"/>
                <a:ea typeface="Arial"/>
                <a:cs typeface="Arial"/>
                <a:sym typeface="Arial"/>
              </a:rPr>
              <a:t>Diana Barbato</a:t>
            </a:r>
            <a:endParaRPr sz="2000" i="1">
              <a:solidFill>
                <a:schemeClr val="dk1"/>
              </a:solidFill>
              <a:latin typeface="Arial"/>
              <a:ea typeface="Arial"/>
              <a:cs typeface="Arial"/>
              <a:sym typeface="Arial"/>
            </a:endParaRPr>
          </a:p>
          <a:p>
            <a:pPr marL="0" lvl="0" indent="0" algn="ctr" rtl="0">
              <a:lnSpc>
                <a:spcPct val="100000"/>
              </a:lnSpc>
              <a:spcBef>
                <a:spcPts val="0"/>
              </a:spcBef>
              <a:spcAft>
                <a:spcPts val="0"/>
              </a:spcAft>
              <a:buNone/>
            </a:pPr>
            <a:r>
              <a:rPr lang="en-US" sz="2000" i="1">
                <a:solidFill>
                  <a:schemeClr val="dk1"/>
                </a:solidFill>
                <a:latin typeface="Arial"/>
                <a:ea typeface="Arial"/>
                <a:cs typeface="Arial"/>
                <a:sym typeface="Arial"/>
              </a:rPr>
              <a:t>Registration Assistant</a:t>
            </a:r>
            <a:endParaRPr sz="2000" i="1">
              <a:solidFill>
                <a:schemeClr val="dk1"/>
              </a:solidFill>
              <a:latin typeface="Arial"/>
              <a:ea typeface="Arial"/>
              <a:cs typeface="Arial"/>
              <a:sym typeface="Arial"/>
            </a:endParaRPr>
          </a:p>
          <a:p>
            <a:pPr marL="0" lvl="0" indent="0" algn="ctr" rtl="0">
              <a:lnSpc>
                <a:spcPct val="100000"/>
              </a:lnSpc>
              <a:spcBef>
                <a:spcPts val="0"/>
              </a:spcBef>
              <a:spcAft>
                <a:spcPts val="0"/>
              </a:spcAft>
              <a:buNone/>
            </a:pPr>
            <a:r>
              <a:rPr lang="en-US" sz="2000">
                <a:solidFill>
                  <a:schemeClr val="dk1"/>
                </a:solidFill>
              </a:rPr>
              <a:t>(914) 592-3758</a:t>
            </a:r>
            <a:endParaRPr sz="2000">
              <a:solidFill>
                <a:schemeClr val="dk1"/>
              </a:solidFill>
            </a:endParaRPr>
          </a:p>
          <a:p>
            <a:pPr marL="0" lvl="0" indent="0" algn="ctr" rtl="0">
              <a:lnSpc>
                <a:spcPct val="100000"/>
              </a:lnSpc>
              <a:spcBef>
                <a:spcPts val="0"/>
              </a:spcBef>
              <a:spcAft>
                <a:spcPts val="0"/>
              </a:spcAft>
              <a:buNone/>
            </a:pPr>
            <a:r>
              <a:rPr lang="en-US" sz="2000">
                <a:solidFill>
                  <a:schemeClr val="dk1"/>
                </a:solidFill>
              </a:rPr>
              <a:t>email: </a:t>
            </a:r>
            <a:r>
              <a:rPr lang="en-US" sz="2000" u="sng">
                <a:solidFill>
                  <a:schemeClr val="hlink"/>
                </a:solidFill>
                <a:hlinkClick r:id="rId5"/>
              </a:rPr>
              <a:t>dbarbato@eufsd.org</a:t>
            </a:r>
            <a:endParaRPr sz="2000">
              <a:solidFill>
                <a:schemeClr val="dk1"/>
              </a:solidFill>
            </a:endParaRPr>
          </a:p>
        </p:txBody>
      </p:sp>
      <p:sp>
        <p:nvSpPr>
          <p:cNvPr id="186" name="Google Shape;186;p25"/>
          <p:cNvSpPr txBox="1">
            <a:spLocks noGrp="1"/>
          </p:cNvSpPr>
          <p:nvPr>
            <p:ph type="body" idx="2"/>
          </p:nvPr>
        </p:nvSpPr>
        <p:spPr>
          <a:xfrm>
            <a:off x="643465" y="3043050"/>
            <a:ext cx="3517500" cy="3064500"/>
          </a:xfrm>
          <a:prstGeom prst="rect">
            <a:avLst/>
          </a:prstGeom>
          <a:solidFill>
            <a:srgbClr val="980000"/>
          </a:solidFill>
        </p:spPr>
        <p:txBody>
          <a:bodyPr spcFirstLastPara="1" wrap="square" lIns="91425" tIns="45700" rIns="91425" bIns="45700" anchor="ctr" anchorCtr="0">
            <a:normAutofit/>
          </a:bodyPr>
          <a:lstStyle/>
          <a:p>
            <a:pPr marL="0" lvl="0" indent="0" algn="ctr" rtl="0">
              <a:spcBef>
                <a:spcPts val="1200"/>
              </a:spcBef>
              <a:spcAft>
                <a:spcPts val="0"/>
              </a:spcAft>
              <a:buNone/>
            </a:pPr>
            <a:r>
              <a:rPr lang="en-US" sz="2400"/>
              <a:t>Please feel free to contact us anytime.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105975" y="2427750"/>
            <a:ext cx="10058400" cy="2892600"/>
          </a:xfrm>
          <a:prstGeom prst="rect">
            <a:avLst/>
          </a:prstGeom>
          <a:solidFill>
            <a:srgbClr val="980000"/>
          </a:solidFill>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3600">
                <a:solidFill>
                  <a:schemeClr val="lt1"/>
                </a:solidFill>
              </a:rPr>
              <a:t>QUESTIONS ?</a:t>
            </a:r>
            <a:endParaRPr sz="3600">
              <a:solidFill>
                <a:schemeClr val="lt1"/>
              </a:solidFill>
            </a:endParaRPr>
          </a:p>
          <a:p>
            <a:pPr marL="0" lvl="0" indent="0" algn="ctr" rtl="0">
              <a:spcBef>
                <a:spcPts val="0"/>
              </a:spcBef>
              <a:spcAft>
                <a:spcPts val="0"/>
              </a:spcAft>
              <a:buSzPts val="990"/>
              <a:buNone/>
            </a:pPr>
            <a:endParaRPr sz="3600">
              <a:solidFill>
                <a:schemeClr val="lt1"/>
              </a:solidFill>
            </a:endParaRPr>
          </a:p>
          <a:p>
            <a:pPr marL="0" lvl="0" indent="0" algn="ctr" rtl="0">
              <a:spcBef>
                <a:spcPts val="0"/>
              </a:spcBef>
              <a:spcAft>
                <a:spcPts val="0"/>
              </a:spcAft>
              <a:buSzPts val="990"/>
              <a:buNone/>
            </a:pPr>
            <a:endParaRPr sz="3600">
              <a:solidFill>
                <a:schemeClr val="lt1"/>
              </a:solidFill>
            </a:endParaRPr>
          </a:p>
          <a:p>
            <a:pPr marL="0" lvl="0" indent="0" algn="ctr" rtl="0">
              <a:spcBef>
                <a:spcPts val="0"/>
              </a:spcBef>
              <a:spcAft>
                <a:spcPts val="0"/>
              </a:spcAft>
              <a:buSzPts val="990"/>
              <a:buNone/>
            </a:pPr>
            <a:r>
              <a:rPr lang="en-US" sz="3600">
                <a:solidFill>
                  <a:schemeClr val="lt1"/>
                </a:solidFill>
              </a:rPr>
              <a:t>Thank you for this opportunity!</a:t>
            </a:r>
            <a:endParaRPr sz="3600">
              <a:solidFill>
                <a:schemeClr val="lt1"/>
              </a:solidFill>
            </a:endParaRPr>
          </a:p>
        </p:txBody>
      </p:sp>
      <p:sp>
        <p:nvSpPr>
          <p:cNvPr id="192" name="Google Shape;192;p26"/>
          <p:cNvSpPr txBox="1"/>
          <p:nvPr/>
        </p:nvSpPr>
        <p:spPr>
          <a:xfrm>
            <a:off x="821400" y="678375"/>
            <a:ext cx="10549200" cy="769500"/>
          </a:xfrm>
          <a:prstGeom prst="rect">
            <a:avLst/>
          </a:prstGeom>
          <a:noFill/>
          <a:ln>
            <a:noFill/>
          </a:ln>
          <a:effectLst>
            <a:outerShdw blurRad="57150" dist="19050" dir="5400000" algn="bl" rotWithShape="0">
              <a:srgbClr val="CC0000">
                <a:alpha val="6039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Libre Franklin"/>
                <a:ea typeface="Libre Franklin"/>
                <a:cs typeface="Libre Franklin"/>
                <a:sym typeface="Libre Franklin"/>
              </a:rPr>
              <a:t>Elmsford Union Free School District</a:t>
            </a:r>
            <a:endParaRPr sz="4400" b="1" i="0" u="none" strike="noStrike" cap="none">
              <a:solidFill>
                <a:schemeClr val="dk1"/>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pic>
        <p:nvPicPr>
          <p:cNvPr id="105" name="Google Shape;105;p14"/>
          <p:cNvPicPr preferRelativeResize="0"/>
          <p:nvPr/>
        </p:nvPicPr>
        <p:blipFill rotWithShape="1">
          <a:blip r:embed="rId3">
            <a:alphaModFix/>
          </a:blip>
          <a:srcRect l="18796" t="11193" r="3881" b="35221"/>
          <a:stretch/>
        </p:blipFill>
        <p:spPr>
          <a:xfrm>
            <a:off x="18785" y="1"/>
            <a:ext cx="12154429" cy="6857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p:nvPr/>
        </p:nvSpPr>
        <p:spPr>
          <a:xfrm>
            <a:off x="1124100" y="189675"/>
            <a:ext cx="1016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1" name="Google Shape;111;p15"/>
          <p:cNvSpPr txBox="1">
            <a:spLocks noGrp="1"/>
          </p:cNvSpPr>
          <p:nvPr>
            <p:ph type="title"/>
          </p:nvPr>
        </p:nvSpPr>
        <p:spPr>
          <a:xfrm>
            <a:off x="643466" y="786383"/>
            <a:ext cx="3517500" cy="2094000"/>
          </a:xfrm>
          <a:prstGeom prst="rect">
            <a:avLst/>
          </a:prstGeom>
          <a:solidFill>
            <a:srgbClr val="980000"/>
          </a:solidFill>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4000"/>
              <a:t>What are Pupil Personnel Services?</a:t>
            </a:r>
            <a:endParaRPr sz="2100"/>
          </a:p>
        </p:txBody>
      </p:sp>
      <p:sp>
        <p:nvSpPr>
          <p:cNvPr id="112" name="Google Shape;112;p15"/>
          <p:cNvSpPr txBox="1">
            <a:spLocks noGrp="1"/>
          </p:cNvSpPr>
          <p:nvPr>
            <p:ph type="body" idx="1"/>
          </p:nvPr>
        </p:nvSpPr>
        <p:spPr>
          <a:xfrm>
            <a:off x="5493675" y="781650"/>
            <a:ext cx="6222600" cy="5294700"/>
          </a:xfrm>
          <a:prstGeom prst="rect">
            <a:avLst/>
          </a:prstGeom>
        </p:spPr>
        <p:txBody>
          <a:bodyPr spcFirstLastPara="1" wrap="square" lIns="0" tIns="45700" rIns="0" bIns="45700" anchor="t" anchorCtr="0">
            <a:normAutofit/>
          </a:bodyPr>
          <a:lstStyle/>
          <a:p>
            <a:pPr marL="0" lvl="0" indent="0" algn="l" rtl="0">
              <a:spcBef>
                <a:spcPts val="1200"/>
              </a:spcBef>
              <a:spcAft>
                <a:spcPts val="0"/>
              </a:spcAft>
              <a:buNone/>
            </a:pPr>
            <a:endParaRPr/>
          </a:p>
          <a:p>
            <a:pPr marL="457200" lvl="0" indent="-342900" algn="l" rtl="0">
              <a:spcBef>
                <a:spcPts val="1200"/>
              </a:spcBef>
              <a:spcAft>
                <a:spcPts val="0"/>
              </a:spcAft>
              <a:buClr>
                <a:schemeClr val="dk1"/>
              </a:buClr>
              <a:buSzPts val="1800"/>
              <a:buChar char="●"/>
            </a:pPr>
            <a:r>
              <a:rPr lang="en-US">
                <a:solidFill>
                  <a:schemeClr val="dk1"/>
                </a:solidFill>
              </a:rPr>
              <a:t>Pupil Personnel Services are those legally required services that enable students to benefit from the instructional program, such as nursing, guidance, psychology, social work and special education.  </a:t>
            </a:r>
            <a:endParaRPr>
              <a:solidFill>
                <a:schemeClr val="dk1"/>
              </a:solidFill>
            </a:endParaRPr>
          </a:p>
          <a:p>
            <a:pPr marL="0" lvl="0" indent="0" algn="l" rtl="0">
              <a:spcBef>
                <a:spcPts val="1200"/>
              </a:spcBef>
              <a:spcAft>
                <a:spcPts val="0"/>
              </a:spcAft>
              <a:buNone/>
            </a:pPr>
            <a:endParaRPr>
              <a:solidFill>
                <a:schemeClr val="dk1"/>
              </a:solidFill>
            </a:endParaRPr>
          </a:p>
          <a:p>
            <a:pPr marL="457200" lvl="0" indent="-342900" algn="l" rtl="0">
              <a:spcBef>
                <a:spcPts val="1200"/>
              </a:spcBef>
              <a:spcAft>
                <a:spcPts val="0"/>
              </a:spcAft>
              <a:buClr>
                <a:schemeClr val="dk1"/>
              </a:buClr>
              <a:buSzPts val="1800"/>
              <a:buChar char="●"/>
            </a:pPr>
            <a:r>
              <a:rPr lang="en-US">
                <a:solidFill>
                  <a:schemeClr val="dk1"/>
                </a:solidFill>
              </a:rPr>
              <a:t>Pupil Personnel Services staff serve ALL children in the district, including general education students, students with disabilities, pupils at risk, undocumented students, students who live out of district, students who live out of district and attend parochial or private schools in our district, students who attend charter schools and live in our district.</a:t>
            </a:r>
            <a:endParaRPr>
              <a:solidFill>
                <a:schemeClr val="dk1"/>
              </a:solidFill>
            </a:endParaRPr>
          </a:p>
        </p:txBody>
      </p:sp>
      <p:sp>
        <p:nvSpPr>
          <p:cNvPr id="113" name="Google Shape;113;p15"/>
          <p:cNvSpPr txBox="1">
            <a:spLocks noGrp="1"/>
          </p:cNvSpPr>
          <p:nvPr>
            <p:ph type="body" idx="2"/>
          </p:nvPr>
        </p:nvSpPr>
        <p:spPr>
          <a:xfrm>
            <a:off x="643475" y="3043050"/>
            <a:ext cx="3517500" cy="3489000"/>
          </a:xfrm>
          <a:prstGeom prst="rect">
            <a:avLst/>
          </a:prstGeom>
          <a:solidFill>
            <a:srgbClr val="980000"/>
          </a:solidFill>
        </p:spPr>
        <p:txBody>
          <a:bodyPr spcFirstLastPara="1" wrap="square" lIns="91425" tIns="45700" rIns="91425" bIns="45700" anchor="t" anchorCtr="0">
            <a:noAutofit/>
          </a:bodyPr>
          <a:lstStyle/>
          <a:p>
            <a:pPr marL="0" lvl="0" indent="0" algn="ctr" rtl="0">
              <a:lnSpc>
                <a:spcPct val="90000"/>
              </a:lnSpc>
              <a:spcBef>
                <a:spcPts val="1200"/>
              </a:spcBef>
              <a:spcAft>
                <a:spcPts val="0"/>
              </a:spcAft>
              <a:buSzPts val="440"/>
              <a:buNone/>
            </a:pPr>
            <a:r>
              <a:rPr lang="en-US" sz="1220"/>
              <a:t>Registration</a:t>
            </a:r>
            <a:endParaRPr sz="1220"/>
          </a:p>
          <a:p>
            <a:pPr marL="0" lvl="0" indent="0" algn="ctr" rtl="0">
              <a:lnSpc>
                <a:spcPct val="90000"/>
              </a:lnSpc>
              <a:spcBef>
                <a:spcPts val="1200"/>
              </a:spcBef>
              <a:spcAft>
                <a:spcPts val="0"/>
              </a:spcAft>
              <a:buSzPts val="440"/>
              <a:buNone/>
            </a:pPr>
            <a:r>
              <a:rPr lang="en-US" sz="1220"/>
              <a:t>Special Education</a:t>
            </a:r>
            <a:endParaRPr sz="1220"/>
          </a:p>
          <a:p>
            <a:pPr marL="0" lvl="0" indent="0" algn="ctr" rtl="0">
              <a:lnSpc>
                <a:spcPct val="90000"/>
              </a:lnSpc>
              <a:spcBef>
                <a:spcPts val="1200"/>
              </a:spcBef>
              <a:spcAft>
                <a:spcPts val="0"/>
              </a:spcAft>
              <a:buSzPts val="440"/>
              <a:buNone/>
            </a:pPr>
            <a:r>
              <a:rPr lang="en-US" sz="1220"/>
              <a:t>Nursing </a:t>
            </a:r>
            <a:endParaRPr sz="1220"/>
          </a:p>
          <a:p>
            <a:pPr marL="0" lvl="0" indent="0" algn="ctr" rtl="0">
              <a:lnSpc>
                <a:spcPct val="90000"/>
              </a:lnSpc>
              <a:spcBef>
                <a:spcPts val="1200"/>
              </a:spcBef>
              <a:spcAft>
                <a:spcPts val="0"/>
              </a:spcAft>
              <a:buSzPts val="440"/>
              <a:buNone/>
            </a:pPr>
            <a:r>
              <a:rPr lang="en-US" sz="1220"/>
              <a:t>Guidance</a:t>
            </a:r>
            <a:endParaRPr sz="1220"/>
          </a:p>
          <a:p>
            <a:pPr marL="0" lvl="0" indent="0" algn="ctr" rtl="0">
              <a:lnSpc>
                <a:spcPct val="90000"/>
              </a:lnSpc>
              <a:spcBef>
                <a:spcPts val="1200"/>
              </a:spcBef>
              <a:spcAft>
                <a:spcPts val="0"/>
              </a:spcAft>
              <a:buSzPts val="440"/>
              <a:buNone/>
            </a:pPr>
            <a:r>
              <a:rPr lang="en-US" sz="1220"/>
              <a:t>McKinney-Vento</a:t>
            </a:r>
            <a:endParaRPr sz="1220"/>
          </a:p>
          <a:p>
            <a:pPr marL="0" lvl="0" indent="0" algn="ctr" rtl="0">
              <a:lnSpc>
                <a:spcPct val="90000"/>
              </a:lnSpc>
              <a:spcBef>
                <a:spcPts val="1200"/>
              </a:spcBef>
              <a:spcAft>
                <a:spcPts val="0"/>
              </a:spcAft>
              <a:buSzPts val="440"/>
              <a:buNone/>
            </a:pPr>
            <a:r>
              <a:rPr lang="en-US" sz="1220"/>
              <a:t>CPSE</a:t>
            </a:r>
            <a:endParaRPr sz="1220"/>
          </a:p>
          <a:p>
            <a:pPr marL="0" lvl="0" indent="0" algn="ctr" rtl="0">
              <a:lnSpc>
                <a:spcPct val="90000"/>
              </a:lnSpc>
              <a:spcBef>
                <a:spcPts val="1200"/>
              </a:spcBef>
              <a:spcAft>
                <a:spcPts val="0"/>
              </a:spcAft>
              <a:buSzPts val="440"/>
              <a:buNone/>
            </a:pPr>
            <a:r>
              <a:rPr lang="en-US" sz="1220"/>
              <a:t>Home Tutoring</a:t>
            </a:r>
            <a:endParaRPr sz="1220"/>
          </a:p>
          <a:p>
            <a:pPr marL="0" lvl="0" indent="0" algn="ctr" rtl="0">
              <a:lnSpc>
                <a:spcPct val="90000"/>
              </a:lnSpc>
              <a:spcBef>
                <a:spcPts val="1200"/>
              </a:spcBef>
              <a:spcAft>
                <a:spcPts val="0"/>
              </a:spcAft>
              <a:buSzPts val="440"/>
              <a:buNone/>
            </a:pPr>
            <a:r>
              <a:rPr lang="en-US" sz="1220"/>
              <a:t>Home Schooling</a:t>
            </a:r>
            <a:endParaRPr sz="1220"/>
          </a:p>
          <a:p>
            <a:pPr marL="0" lvl="0" indent="0" algn="ctr" rtl="0">
              <a:lnSpc>
                <a:spcPct val="90000"/>
              </a:lnSpc>
              <a:spcBef>
                <a:spcPts val="1200"/>
              </a:spcBef>
              <a:spcAft>
                <a:spcPts val="0"/>
              </a:spcAft>
              <a:buSzPts val="440"/>
              <a:buNone/>
            </a:pPr>
            <a:r>
              <a:rPr lang="en-US" sz="1220"/>
              <a:t>Foster Care</a:t>
            </a:r>
            <a:endParaRPr sz="1220"/>
          </a:p>
          <a:p>
            <a:pPr marL="0" lvl="0" indent="0" algn="ctr" rtl="0">
              <a:lnSpc>
                <a:spcPct val="90000"/>
              </a:lnSpc>
              <a:spcBef>
                <a:spcPts val="1200"/>
              </a:spcBef>
              <a:spcAft>
                <a:spcPts val="0"/>
              </a:spcAft>
              <a:buSzPts val="440"/>
              <a:buNone/>
            </a:pPr>
            <a:r>
              <a:rPr lang="en-US" sz="1220"/>
              <a:t>Non-Residents</a:t>
            </a:r>
            <a:endParaRPr sz="1220"/>
          </a:p>
          <a:p>
            <a:pPr marL="0" lvl="0" indent="0" algn="ctr" rtl="0">
              <a:lnSpc>
                <a:spcPct val="90000"/>
              </a:lnSpc>
              <a:spcBef>
                <a:spcPts val="1200"/>
              </a:spcBef>
              <a:spcAft>
                <a:spcPts val="0"/>
              </a:spcAft>
              <a:buSzPts val="440"/>
              <a:buNone/>
            </a:pPr>
            <a:r>
              <a:rPr lang="en-US" sz="1220"/>
              <a:t>Incarcerated Youth</a:t>
            </a:r>
            <a:endParaRPr sz="1220"/>
          </a:p>
          <a:p>
            <a:pPr marL="0" lvl="0" indent="0" algn="l" rtl="0">
              <a:lnSpc>
                <a:spcPct val="90000"/>
              </a:lnSpc>
              <a:spcBef>
                <a:spcPts val="1200"/>
              </a:spcBef>
              <a:spcAft>
                <a:spcPts val="0"/>
              </a:spcAft>
              <a:buSzPts val="440"/>
              <a:buNone/>
            </a:pPr>
            <a:endParaRPr sz="72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p:nvPr/>
        </p:nvSpPr>
        <p:spPr>
          <a:xfrm>
            <a:off x="2442500" y="872000"/>
            <a:ext cx="666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ibre Franklin"/>
              <a:ea typeface="Libre Franklin"/>
              <a:cs typeface="Libre Franklin"/>
              <a:sym typeface="Libre Franklin"/>
            </a:endParaRPr>
          </a:p>
        </p:txBody>
      </p:sp>
      <p:graphicFrame>
        <p:nvGraphicFramePr>
          <p:cNvPr id="119" name="Google Shape;119;p16"/>
          <p:cNvGraphicFramePr/>
          <p:nvPr/>
        </p:nvGraphicFramePr>
        <p:xfrm>
          <a:off x="152400" y="152400"/>
          <a:ext cx="3000000" cy="3000000"/>
        </p:xfrm>
        <a:graphic>
          <a:graphicData uri="http://schemas.openxmlformats.org/drawingml/2006/table">
            <a:tbl>
              <a:tblPr>
                <a:noFill/>
                <a:tableStyleId>{4EF332CA-2436-44C8-9709-55733052A471}</a:tableStyleId>
              </a:tblPr>
              <a:tblGrid>
                <a:gridCol w="6096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20" name="Google Shape;120;p16"/>
          <p:cNvGraphicFramePr/>
          <p:nvPr/>
        </p:nvGraphicFramePr>
        <p:xfrm>
          <a:off x="304800" y="304800"/>
          <a:ext cx="3000000" cy="3000000"/>
        </p:xfrm>
        <a:graphic>
          <a:graphicData uri="http://schemas.openxmlformats.org/drawingml/2006/table">
            <a:tbl>
              <a:tblPr>
                <a:noFill/>
                <a:tableStyleId>{4EF332CA-2436-44C8-9709-55733052A471}</a:tableStyleId>
              </a:tblPr>
              <a:tblGrid>
                <a:gridCol w="6096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21" name="Google Shape;121;p16"/>
          <p:cNvGraphicFramePr/>
          <p:nvPr/>
        </p:nvGraphicFramePr>
        <p:xfrm>
          <a:off x="762000" y="762000"/>
          <a:ext cx="3000000" cy="3000000"/>
        </p:xfrm>
        <a:graphic>
          <a:graphicData uri="http://schemas.openxmlformats.org/drawingml/2006/table">
            <a:tbl>
              <a:tblPr>
                <a:noFill/>
                <a:tableStyleId>{4EF332CA-2436-44C8-9709-55733052A471}</a:tableStyleId>
              </a:tblPr>
              <a:tblGrid>
                <a:gridCol w="6096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pic>
        <p:nvPicPr>
          <p:cNvPr id="122" name="Google Shape;122;p16"/>
          <p:cNvPicPr preferRelativeResize="0"/>
          <p:nvPr/>
        </p:nvPicPr>
        <p:blipFill>
          <a:blip r:embed="rId3">
            <a:alphaModFix/>
          </a:blip>
          <a:stretch>
            <a:fillRect/>
          </a:stretch>
        </p:blipFill>
        <p:spPr>
          <a:xfrm>
            <a:off x="86950" y="1031750"/>
            <a:ext cx="11900975" cy="5109900"/>
          </a:xfrm>
          <a:prstGeom prst="rect">
            <a:avLst/>
          </a:prstGeom>
          <a:noFill/>
          <a:ln>
            <a:noFill/>
          </a:ln>
        </p:spPr>
      </p:pic>
      <p:sp>
        <p:nvSpPr>
          <p:cNvPr id="123" name="Google Shape;123;p16"/>
          <p:cNvSpPr txBox="1"/>
          <p:nvPr/>
        </p:nvSpPr>
        <p:spPr>
          <a:xfrm>
            <a:off x="2791700" y="361800"/>
            <a:ext cx="65010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i="1">
                <a:latin typeface="Libre Franklin"/>
                <a:ea typeface="Libre Franklin"/>
                <a:cs typeface="Libre Franklin"/>
                <a:sym typeface="Libre Franklin"/>
              </a:rPr>
              <a:t>Registration Numbers - excluding UPK</a:t>
            </a:r>
            <a:endParaRPr sz="2600" b="1" i="1">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643466" y="786383"/>
            <a:ext cx="3517500" cy="2094000"/>
          </a:xfrm>
          <a:prstGeom prst="rect">
            <a:avLst/>
          </a:prstGeom>
          <a:solidFill>
            <a:srgbClr val="980000"/>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a:t>Registration Protocol</a:t>
            </a:r>
            <a:endParaRPr/>
          </a:p>
        </p:txBody>
      </p:sp>
      <p:sp>
        <p:nvSpPr>
          <p:cNvPr id="129" name="Google Shape;129;p17"/>
          <p:cNvSpPr txBox="1">
            <a:spLocks noGrp="1"/>
          </p:cNvSpPr>
          <p:nvPr>
            <p:ph type="body" idx="1"/>
          </p:nvPr>
        </p:nvSpPr>
        <p:spPr>
          <a:xfrm>
            <a:off x="5458984" y="812799"/>
            <a:ext cx="5928300" cy="5294700"/>
          </a:xfrm>
          <a:prstGeom prst="rect">
            <a:avLst/>
          </a:prstGeom>
        </p:spPr>
        <p:txBody>
          <a:bodyPr spcFirstLastPara="1" wrap="square" lIns="0" tIns="45700" rIns="0" bIns="45700" anchor="t" anchorCtr="0">
            <a:normAutofit/>
          </a:bodyPr>
          <a:lstStyle/>
          <a:p>
            <a:pPr marL="0" lvl="0" indent="0" algn="ctr" rtl="0">
              <a:spcBef>
                <a:spcPts val="1200"/>
              </a:spcBef>
              <a:spcAft>
                <a:spcPts val="0"/>
              </a:spcAft>
              <a:buNone/>
            </a:pPr>
            <a:r>
              <a:rPr lang="en-US" sz="2000" b="1" i="1">
                <a:solidFill>
                  <a:schemeClr val="dk1"/>
                </a:solidFill>
              </a:rPr>
              <a:t>To access online registration:</a:t>
            </a:r>
            <a:endParaRPr sz="2000" b="1" i="1">
              <a:solidFill>
                <a:schemeClr val="dk1"/>
              </a:solidFill>
            </a:endParaRPr>
          </a:p>
          <a:p>
            <a:pPr marL="0" lvl="0" indent="0" algn="ctr" rtl="0">
              <a:spcBef>
                <a:spcPts val="1200"/>
              </a:spcBef>
              <a:spcAft>
                <a:spcPts val="0"/>
              </a:spcAft>
              <a:buNone/>
            </a:pPr>
            <a:endParaRPr sz="2000" b="1" i="1">
              <a:solidFill>
                <a:schemeClr val="dk1"/>
              </a:solidFill>
            </a:endParaRPr>
          </a:p>
          <a:p>
            <a:pPr marL="457200" lvl="0" indent="-342900" algn="l" rtl="0">
              <a:spcBef>
                <a:spcPts val="1200"/>
              </a:spcBef>
              <a:spcAft>
                <a:spcPts val="0"/>
              </a:spcAft>
              <a:buClr>
                <a:schemeClr val="dk1"/>
              </a:buClr>
              <a:buSzPts val="1800"/>
              <a:buAutoNum type="arabicPeriod"/>
            </a:pPr>
            <a:r>
              <a:rPr lang="en-US">
                <a:solidFill>
                  <a:schemeClr val="dk1"/>
                </a:solidFill>
              </a:rPr>
              <a:t>Proceed to EUFSD.org</a:t>
            </a:r>
            <a:endParaRPr>
              <a:solidFill>
                <a:schemeClr val="dk1"/>
              </a:solidFill>
            </a:endParaRPr>
          </a:p>
          <a:p>
            <a:pPr marL="457200" lvl="0" indent="-342900" algn="l" rtl="0">
              <a:spcBef>
                <a:spcPts val="0"/>
              </a:spcBef>
              <a:spcAft>
                <a:spcPts val="0"/>
              </a:spcAft>
              <a:buClr>
                <a:schemeClr val="dk1"/>
              </a:buClr>
              <a:buSzPts val="1800"/>
              <a:buAutoNum type="arabicPeriod"/>
            </a:pPr>
            <a:r>
              <a:rPr lang="en-US">
                <a:solidFill>
                  <a:schemeClr val="dk1"/>
                </a:solidFill>
              </a:rPr>
              <a:t>Left hand column to tab “Departments”</a:t>
            </a:r>
            <a:endParaRPr>
              <a:solidFill>
                <a:schemeClr val="dk1"/>
              </a:solidFill>
            </a:endParaRPr>
          </a:p>
          <a:p>
            <a:pPr marL="457200" lvl="0" indent="-342900" algn="l" rtl="0">
              <a:spcBef>
                <a:spcPts val="0"/>
              </a:spcBef>
              <a:spcAft>
                <a:spcPts val="0"/>
              </a:spcAft>
              <a:buClr>
                <a:schemeClr val="dk1"/>
              </a:buClr>
              <a:buSzPts val="1800"/>
              <a:buAutoNum type="arabicPeriod"/>
            </a:pPr>
            <a:r>
              <a:rPr lang="en-US">
                <a:solidFill>
                  <a:schemeClr val="dk1"/>
                </a:solidFill>
              </a:rPr>
              <a:t>Choose “Registration”</a:t>
            </a:r>
            <a:endParaRPr>
              <a:solidFill>
                <a:schemeClr val="dk1"/>
              </a:solidFill>
            </a:endParaRPr>
          </a:p>
          <a:p>
            <a:pPr marL="457200" lvl="0" indent="-342900" algn="l" rtl="0">
              <a:spcBef>
                <a:spcPts val="0"/>
              </a:spcBef>
              <a:spcAft>
                <a:spcPts val="0"/>
              </a:spcAft>
              <a:buClr>
                <a:schemeClr val="dk1"/>
              </a:buClr>
              <a:buSzPts val="1800"/>
              <a:buAutoNum type="arabicPeriod"/>
            </a:pPr>
            <a:r>
              <a:rPr lang="en-US">
                <a:solidFill>
                  <a:schemeClr val="dk1"/>
                </a:solidFill>
              </a:rPr>
              <a:t>Choose “Begin Online Registration”</a:t>
            </a:r>
            <a:endParaRPr>
              <a:solidFill>
                <a:schemeClr val="dk1"/>
              </a:solidFill>
            </a:endParaRPr>
          </a:p>
          <a:p>
            <a:pPr marL="457200" lvl="0" indent="-342900" algn="l" rtl="0">
              <a:spcBef>
                <a:spcPts val="0"/>
              </a:spcBef>
              <a:spcAft>
                <a:spcPts val="0"/>
              </a:spcAft>
              <a:buClr>
                <a:schemeClr val="dk1"/>
              </a:buClr>
              <a:buSzPts val="1800"/>
              <a:buAutoNum type="arabicPeriod"/>
            </a:pPr>
            <a:r>
              <a:rPr lang="en-US">
                <a:solidFill>
                  <a:schemeClr val="dk1"/>
                </a:solidFill>
              </a:rPr>
              <a:t>Click on “Online Registration”</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en-US" b="1" i="1">
                <a:solidFill>
                  <a:schemeClr val="dk1"/>
                </a:solidFill>
              </a:rPr>
              <a:t>ALL INFORMATION CAN BE TRANSLATED INTO ANY LANGUAGE BY USING THE TRANSLATE BUTTON LOCATED ON THE UPPER RIGHT OF THE WEBSITE.</a:t>
            </a:r>
            <a:endParaRPr b="1" i="1">
              <a:solidFill>
                <a:schemeClr val="dk1"/>
              </a:solidFill>
            </a:endParaRPr>
          </a:p>
        </p:txBody>
      </p:sp>
      <p:sp>
        <p:nvSpPr>
          <p:cNvPr id="130" name="Google Shape;130;p17"/>
          <p:cNvSpPr txBox="1">
            <a:spLocks noGrp="1"/>
          </p:cNvSpPr>
          <p:nvPr>
            <p:ph type="body" idx="2"/>
          </p:nvPr>
        </p:nvSpPr>
        <p:spPr>
          <a:xfrm>
            <a:off x="643465" y="3043050"/>
            <a:ext cx="3517500" cy="3064500"/>
          </a:xfrm>
          <a:prstGeom prst="rect">
            <a:avLst/>
          </a:prstGeom>
          <a:solidFill>
            <a:srgbClr val="980000"/>
          </a:solidFill>
        </p:spPr>
        <p:txBody>
          <a:bodyPr spcFirstLastPara="1" wrap="square" lIns="91425" tIns="45700" rIns="91425" bIns="45700" anchor="t" anchorCtr="0">
            <a:normAutofit/>
          </a:bodyPr>
          <a:lstStyle/>
          <a:p>
            <a:pPr marL="0" lvl="0" indent="0" algn="l" rtl="0">
              <a:spcBef>
                <a:spcPts val="1200"/>
              </a:spcBef>
              <a:spcAft>
                <a:spcPts val="0"/>
              </a:spcAft>
              <a:buNone/>
            </a:pPr>
            <a:r>
              <a:rPr lang="en-US"/>
              <a:t>Online registration has eliminated many errors - ex. name spellings, addresses, phone numbers, custody issues.</a:t>
            </a:r>
            <a:endParaRPr/>
          </a:p>
          <a:p>
            <a:pPr marL="0" lvl="0" indent="0" algn="l" rtl="0">
              <a:spcBef>
                <a:spcPts val="1200"/>
              </a:spcBef>
              <a:spcAft>
                <a:spcPts val="0"/>
              </a:spcAft>
              <a:buNone/>
            </a:pPr>
            <a:r>
              <a:rPr lang="en-US"/>
              <a:t>For those with difficulties accessing the website, we make appointments to assist.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643466" y="786383"/>
            <a:ext cx="3517500" cy="2094000"/>
          </a:xfrm>
          <a:prstGeom prst="rect">
            <a:avLst/>
          </a:prstGeom>
          <a:solidFill>
            <a:srgbClr val="980000"/>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a:t>Registration Protocol</a:t>
            </a:r>
            <a:endParaRPr/>
          </a:p>
          <a:p>
            <a:pPr marL="0" lvl="0" indent="0" algn="ctr" rtl="0">
              <a:spcBef>
                <a:spcPts val="0"/>
              </a:spcBef>
              <a:spcAft>
                <a:spcPts val="0"/>
              </a:spcAft>
              <a:buNone/>
            </a:pPr>
            <a:r>
              <a:rPr lang="en-US"/>
              <a:t>(Continued)</a:t>
            </a:r>
            <a:endParaRPr/>
          </a:p>
        </p:txBody>
      </p:sp>
      <p:sp>
        <p:nvSpPr>
          <p:cNvPr id="136" name="Google Shape;136;p18"/>
          <p:cNvSpPr txBox="1">
            <a:spLocks noGrp="1"/>
          </p:cNvSpPr>
          <p:nvPr>
            <p:ph type="body" idx="1"/>
          </p:nvPr>
        </p:nvSpPr>
        <p:spPr>
          <a:xfrm>
            <a:off x="5458974" y="812800"/>
            <a:ext cx="6486900" cy="5294700"/>
          </a:xfrm>
          <a:prstGeom prst="rect">
            <a:avLst/>
          </a:prstGeom>
        </p:spPr>
        <p:txBody>
          <a:bodyPr spcFirstLastPara="1" wrap="square" lIns="0" tIns="45700" rIns="0" bIns="45700" anchor="t" anchorCtr="0">
            <a:normAutofit lnSpcReduction="10000"/>
          </a:bodyPr>
          <a:lstStyle/>
          <a:p>
            <a:pPr marL="0" lvl="0" indent="0" algn="l" rtl="0">
              <a:spcBef>
                <a:spcPts val="1200"/>
              </a:spcBef>
              <a:spcAft>
                <a:spcPts val="0"/>
              </a:spcAft>
              <a:buNone/>
            </a:pPr>
            <a:r>
              <a:rPr lang="en-US" sz="2000" b="1" i="1">
                <a:solidFill>
                  <a:schemeClr val="dk1"/>
                </a:solidFill>
              </a:rPr>
              <a:t>Procedures followed to complete a registration:</a:t>
            </a:r>
            <a:endParaRPr sz="2000" b="1" i="1">
              <a:solidFill>
                <a:schemeClr val="dk1"/>
              </a:solidFill>
            </a:endParaRPr>
          </a:p>
          <a:p>
            <a:pPr marL="457200" lvl="0" indent="-342900" algn="l" rtl="0">
              <a:spcBef>
                <a:spcPts val="1200"/>
              </a:spcBef>
              <a:spcAft>
                <a:spcPts val="0"/>
              </a:spcAft>
              <a:buClr>
                <a:schemeClr val="dk1"/>
              </a:buClr>
              <a:buSzPts val="1800"/>
              <a:buAutoNum type="arabicPeriod"/>
            </a:pPr>
            <a:r>
              <a:rPr lang="en-US">
                <a:solidFill>
                  <a:schemeClr val="dk1"/>
                </a:solidFill>
              </a:rPr>
              <a:t>Online application</a:t>
            </a:r>
            <a:endParaRPr>
              <a:solidFill>
                <a:schemeClr val="dk1"/>
              </a:solidFill>
            </a:endParaRPr>
          </a:p>
          <a:p>
            <a:pPr marL="457200" lvl="0" indent="-342900" algn="l" rtl="0">
              <a:spcBef>
                <a:spcPts val="0"/>
              </a:spcBef>
              <a:spcAft>
                <a:spcPts val="0"/>
              </a:spcAft>
              <a:buClr>
                <a:schemeClr val="dk1"/>
              </a:buClr>
              <a:buSzPts val="1800"/>
              <a:buAutoNum type="arabicPeriod"/>
            </a:pPr>
            <a:r>
              <a:rPr lang="en-US">
                <a:solidFill>
                  <a:schemeClr val="dk1"/>
                </a:solidFill>
              </a:rPr>
              <a:t>Appointment to either request assistance or bring in needed paperwork</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en-US" sz="2000" b="1" i="1">
                <a:solidFill>
                  <a:schemeClr val="dk1"/>
                </a:solidFill>
              </a:rPr>
              <a:t>Who are Elmsford students?</a:t>
            </a:r>
            <a:endParaRPr sz="2000" b="1" i="1">
              <a:solidFill>
                <a:schemeClr val="dk1"/>
              </a:solidFill>
            </a:endParaRPr>
          </a:p>
          <a:p>
            <a:pPr marL="457200" lvl="0" indent="-342900" algn="l" rtl="0">
              <a:spcBef>
                <a:spcPts val="1200"/>
              </a:spcBef>
              <a:spcAft>
                <a:spcPts val="0"/>
              </a:spcAft>
              <a:buClr>
                <a:schemeClr val="dk1"/>
              </a:buClr>
              <a:buSzPts val="1800"/>
              <a:buAutoNum type="arabicPeriod"/>
            </a:pPr>
            <a:r>
              <a:rPr lang="en-US">
                <a:solidFill>
                  <a:schemeClr val="dk1"/>
                </a:solidFill>
              </a:rPr>
              <a:t>Residents</a:t>
            </a:r>
            <a:endParaRPr>
              <a:solidFill>
                <a:schemeClr val="dk1"/>
              </a:solidFill>
            </a:endParaRPr>
          </a:p>
          <a:p>
            <a:pPr marL="457200" lvl="0" indent="-342900" algn="l" rtl="0">
              <a:spcBef>
                <a:spcPts val="0"/>
              </a:spcBef>
              <a:spcAft>
                <a:spcPts val="0"/>
              </a:spcAft>
              <a:buClr>
                <a:schemeClr val="dk1"/>
              </a:buClr>
              <a:buSzPts val="1800"/>
              <a:buAutoNum type="arabicPeriod"/>
            </a:pPr>
            <a:r>
              <a:rPr lang="en-US">
                <a:solidFill>
                  <a:schemeClr val="dk1"/>
                </a:solidFill>
              </a:rPr>
              <a:t>Charter School students who reside in Elmsford</a:t>
            </a:r>
            <a:endParaRPr>
              <a:solidFill>
                <a:schemeClr val="dk1"/>
              </a:solidFill>
            </a:endParaRPr>
          </a:p>
          <a:p>
            <a:pPr marL="457200" lvl="0" indent="-342900" algn="l" rtl="0">
              <a:spcBef>
                <a:spcPts val="0"/>
              </a:spcBef>
              <a:spcAft>
                <a:spcPts val="0"/>
              </a:spcAft>
              <a:buClr>
                <a:schemeClr val="dk1"/>
              </a:buClr>
              <a:buSzPts val="1800"/>
              <a:buAutoNum type="arabicPeriod"/>
            </a:pPr>
            <a:r>
              <a:rPr lang="en-US">
                <a:solidFill>
                  <a:schemeClr val="dk1"/>
                </a:solidFill>
              </a:rPr>
              <a:t>Parochial and private school students who reside in Elmsford</a:t>
            </a:r>
            <a:endParaRPr>
              <a:solidFill>
                <a:schemeClr val="dk1"/>
              </a:solidFill>
            </a:endParaRPr>
          </a:p>
          <a:p>
            <a:pPr marL="457200" lvl="0" indent="-342900" algn="l" rtl="0">
              <a:spcBef>
                <a:spcPts val="0"/>
              </a:spcBef>
              <a:spcAft>
                <a:spcPts val="0"/>
              </a:spcAft>
              <a:buClr>
                <a:schemeClr val="dk1"/>
              </a:buClr>
              <a:buSzPts val="1800"/>
              <a:buAutoNum type="arabicPeriod"/>
            </a:pPr>
            <a:r>
              <a:rPr lang="en-US">
                <a:solidFill>
                  <a:schemeClr val="dk1"/>
                </a:solidFill>
              </a:rPr>
              <a:t>Incarcerated Youth</a:t>
            </a:r>
            <a:endParaRPr>
              <a:solidFill>
                <a:schemeClr val="dk1"/>
              </a:solidFill>
            </a:endParaRPr>
          </a:p>
          <a:p>
            <a:pPr marL="457200" lvl="0" indent="-342900" algn="l" rtl="0">
              <a:spcBef>
                <a:spcPts val="0"/>
              </a:spcBef>
              <a:spcAft>
                <a:spcPts val="0"/>
              </a:spcAft>
              <a:buClr>
                <a:schemeClr val="dk1"/>
              </a:buClr>
              <a:buSzPts val="1800"/>
              <a:buAutoNum type="arabicPeriod"/>
            </a:pPr>
            <a:r>
              <a:rPr lang="en-US">
                <a:solidFill>
                  <a:schemeClr val="dk1"/>
                </a:solidFill>
              </a:rPr>
              <a:t>Undocumented students</a:t>
            </a:r>
            <a:endParaRPr>
              <a:solidFill>
                <a:schemeClr val="dk1"/>
              </a:solidFill>
            </a:endParaRPr>
          </a:p>
          <a:p>
            <a:pPr marL="457200" lvl="0" indent="-342900" algn="l" rtl="0">
              <a:spcBef>
                <a:spcPts val="0"/>
              </a:spcBef>
              <a:spcAft>
                <a:spcPts val="0"/>
              </a:spcAft>
              <a:buClr>
                <a:schemeClr val="dk1"/>
              </a:buClr>
              <a:buSzPts val="1800"/>
              <a:buAutoNum type="arabicPeriod"/>
            </a:pPr>
            <a:r>
              <a:rPr lang="en-US">
                <a:solidFill>
                  <a:schemeClr val="dk1"/>
                </a:solidFill>
              </a:rPr>
              <a:t>McKinney-Vento eligible students</a:t>
            </a:r>
            <a:endParaRPr>
              <a:solidFill>
                <a:schemeClr val="dk1"/>
              </a:solidFill>
            </a:endParaRPr>
          </a:p>
          <a:p>
            <a:pPr marL="457200" lvl="0" indent="0" algn="l" rtl="0">
              <a:spcBef>
                <a:spcPts val="1200"/>
              </a:spcBef>
              <a:spcAft>
                <a:spcPts val="0"/>
              </a:spcAft>
              <a:buNone/>
            </a:pPr>
            <a:endParaRPr/>
          </a:p>
        </p:txBody>
      </p:sp>
      <p:sp>
        <p:nvSpPr>
          <p:cNvPr id="137" name="Google Shape;137;p18"/>
          <p:cNvSpPr txBox="1">
            <a:spLocks noGrp="1"/>
          </p:cNvSpPr>
          <p:nvPr>
            <p:ph type="body" idx="2"/>
          </p:nvPr>
        </p:nvSpPr>
        <p:spPr>
          <a:xfrm>
            <a:off x="643465" y="3043050"/>
            <a:ext cx="3517500" cy="3064500"/>
          </a:xfrm>
          <a:prstGeom prst="rect">
            <a:avLst/>
          </a:prstGeom>
          <a:solidFill>
            <a:srgbClr val="980000"/>
          </a:solidFill>
        </p:spPr>
        <p:txBody>
          <a:bodyPr spcFirstLastPara="1" wrap="square" lIns="91425" tIns="45700" rIns="91425" bIns="45700" anchor="t" anchorCtr="0">
            <a:normAutofit/>
          </a:bodyPr>
          <a:lstStyle/>
          <a:p>
            <a:pPr marL="0" lvl="0" indent="0" algn="l" rtl="0">
              <a:spcBef>
                <a:spcPts val="1200"/>
              </a:spcBef>
              <a:spcAft>
                <a:spcPts val="0"/>
              </a:spcAft>
              <a:buNone/>
            </a:pPr>
            <a:r>
              <a:rPr lang="en-US"/>
              <a:t>Online registration has eliminated many errors - ex. name spellings, addresses, phone numbers, custody issues.</a:t>
            </a:r>
            <a:endParaRPr/>
          </a:p>
          <a:p>
            <a:pPr marL="0" lvl="0" indent="0" algn="l" rtl="0">
              <a:spcBef>
                <a:spcPts val="1200"/>
              </a:spcBef>
              <a:spcAft>
                <a:spcPts val="0"/>
              </a:spcAft>
              <a:buNone/>
            </a:pPr>
            <a:r>
              <a:rPr lang="en-US"/>
              <a:t>For those with difficulties accessing the website, we make appointments to assist.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643466" y="786383"/>
            <a:ext cx="3517500" cy="2094000"/>
          </a:xfrm>
          <a:prstGeom prst="rect">
            <a:avLst/>
          </a:prstGeom>
          <a:solidFill>
            <a:srgbClr val="980000"/>
          </a:solidFill>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a:p>
            <a:pPr marL="0" lvl="0" indent="0" algn="ctr" rtl="0">
              <a:spcBef>
                <a:spcPts val="0"/>
              </a:spcBef>
              <a:spcAft>
                <a:spcPts val="0"/>
              </a:spcAft>
              <a:buNone/>
            </a:pPr>
            <a:r>
              <a:rPr lang="en-US" sz="4000"/>
              <a:t>Registration Protocol</a:t>
            </a:r>
            <a:endParaRPr sz="4000"/>
          </a:p>
          <a:p>
            <a:pPr marL="0" lvl="0" indent="0" algn="ctr" rtl="0">
              <a:spcBef>
                <a:spcPts val="0"/>
              </a:spcBef>
              <a:spcAft>
                <a:spcPts val="0"/>
              </a:spcAft>
              <a:buNone/>
            </a:pPr>
            <a:r>
              <a:rPr lang="en-US" sz="4000"/>
              <a:t>(Continued)</a:t>
            </a:r>
            <a:endParaRPr sz="4000"/>
          </a:p>
          <a:p>
            <a:pPr marL="0" lvl="0" indent="0" algn="l" rtl="0">
              <a:spcBef>
                <a:spcPts val="0"/>
              </a:spcBef>
              <a:spcAft>
                <a:spcPts val="0"/>
              </a:spcAft>
              <a:buNone/>
            </a:pPr>
            <a:endParaRPr/>
          </a:p>
        </p:txBody>
      </p:sp>
      <p:sp>
        <p:nvSpPr>
          <p:cNvPr id="143" name="Google Shape;143;p19"/>
          <p:cNvSpPr txBox="1">
            <a:spLocks noGrp="1"/>
          </p:cNvSpPr>
          <p:nvPr>
            <p:ph type="body" idx="1"/>
          </p:nvPr>
        </p:nvSpPr>
        <p:spPr>
          <a:xfrm>
            <a:off x="5458984" y="812799"/>
            <a:ext cx="5928300" cy="5294700"/>
          </a:xfrm>
          <a:prstGeom prst="rect">
            <a:avLst/>
          </a:prstGeom>
        </p:spPr>
        <p:txBody>
          <a:bodyPr spcFirstLastPara="1" wrap="square" lIns="0" tIns="45700" rIns="0" bIns="45700" anchor="t" anchorCtr="0">
            <a:normAutofit/>
          </a:bodyPr>
          <a:lstStyle/>
          <a:p>
            <a:pPr marL="457200" lvl="0" indent="0" algn="ctr" rtl="0">
              <a:spcBef>
                <a:spcPts val="1200"/>
              </a:spcBef>
              <a:spcAft>
                <a:spcPts val="0"/>
              </a:spcAft>
              <a:buNone/>
            </a:pPr>
            <a:r>
              <a:rPr lang="en-US" sz="2000" b="1" i="1" u="sng"/>
              <a:t> </a:t>
            </a:r>
            <a:r>
              <a:rPr lang="en-US" sz="2000" b="1" i="1" u="sng">
                <a:solidFill>
                  <a:schemeClr val="dk1"/>
                </a:solidFill>
              </a:rPr>
              <a:t>Identifying Non-Residents</a:t>
            </a:r>
            <a:endParaRPr sz="2000" b="1" i="1" u="sng">
              <a:solidFill>
                <a:schemeClr val="dk1"/>
              </a:solidFill>
            </a:endParaRPr>
          </a:p>
          <a:p>
            <a:pPr marL="457200" lvl="0" indent="0" algn="ctr" rtl="0">
              <a:spcBef>
                <a:spcPts val="1200"/>
              </a:spcBef>
              <a:spcAft>
                <a:spcPts val="0"/>
              </a:spcAft>
              <a:buNone/>
            </a:pPr>
            <a:endParaRPr b="1" i="1" u="sng">
              <a:solidFill>
                <a:schemeClr val="dk1"/>
              </a:solidFill>
            </a:endParaRPr>
          </a:p>
          <a:p>
            <a:pPr marL="457200" lvl="0" indent="-336550" algn="l" rtl="0">
              <a:spcBef>
                <a:spcPts val="1200"/>
              </a:spcBef>
              <a:spcAft>
                <a:spcPts val="0"/>
              </a:spcAft>
              <a:buClr>
                <a:schemeClr val="dk1"/>
              </a:buClr>
              <a:buSzPts val="1700"/>
              <a:buChar char="●"/>
            </a:pPr>
            <a:r>
              <a:rPr lang="en-US" sz="1800">
                <a:solidFill>
                  <a:schemeClr val="dk1"/>
                </a:solidFill>
              </a:rPr>
              <a:t>Currently there are 512 families who are renting in Elmsford.  </a:t>
            </a:r>
            <a:endParaRPr sz="1800">
              <a:solidFill>
                <a:schemeClr val="dk1"/>
              </a:solidFill>
            </a:endParaRPr>
          </a:p>
          <a:p>
            <a:pPr marL="457200" lvl="0" indent="-336550" algn="l" rtl="0">
              <a:spcBef>
                <a:spcPts val="0"/>
              </a:spcBef>
              <a:spcAft>
                <a:spcPts val="0"/>
              </a:spcAft>
              <a:buClr>
                <a:schemeClr val="dk1"/>
              </a:buClr>
              <a:buSzPts val="1700"/>
              <a:buChar char="●"/>
            </a:pPr>
            <a:r>
              <a:rPr lang="en-US" sz="1800">
                <a:solidFill>
                  <a:schemeClr val="dk1"/>
                </a:solidFill>
              </a:rPr>
              <a:t>Starting in May 2023, letters will be going out to ALL renters requesting updated information regarding their residential status.  </a:t>
            </a:r>
            <a:endParaRPr sz="1800">
              <a:solidFill>
                <a:schemeClr val="dk1"/>
              </a:solidFill>
            </a:endParaRPr>
          </a:p>
          <a:p>
            <a:pPr marL="457200" lvl="0" indent="-336550" algn="l" rtl="0">
              <a:spcBef>
                <a:spcPts val="0"/>
              </a:spcBef>
              <a:spcAft>
                <a:spcPts val="0"/>
              </a:spcAft>
              <a:buClr>
                <a:schemeClr val="dk1"/>
              </a:buClr>
              <a:buSzPts val="1700"/>
              <a:buChar char="●"/>
            </a:pPr>
            <a:r>
              <a:rPr lang="en-US" sz="1800">
                <a:solidFill>
                  <a:schemeClr val="dk1"/>
                </a:solidFill>
              </a:rPr>
              <a:t>Deadline for updating status will be August 31st.  </a:t>
            </a:r>
            <a:endParaRPr sz="1800">
              <a:solidFill>
                <a:schemeClr val="dk1"/>
              </a:solidFill>
            </a:endParaRPr>
          </a:p>
          <a:p>
            <a:pPr marL="457200" lvl="0" indent="-336550" algn="l" rtl="0">
              <a:spcBef>
                <a:spcPts val="0"/>
              </a:spcBef>
              <a:spcAft>
                <a:spcPts val="0"/>
              </a:spcAft>
              <a:buClr>
                <a:schemeClr val="dk1"/>
              </a:buClr>
              <a:buSzPts val="1700"/>
              <a:buChar char="●"/>
            </a:pPr>
            <a:r>
              <a:rPr lang="en-US" sz="1800">
                <a:solidFill>
                  <a:schemeClr val="dk1"/>
                </a:solidFill>
              </a:rPr>
              <a:t>Schedules will be withheld until status is updated.</a:t>
            </a:r>
            <a:endParaRPr sz="1800">
              <a:solidFill>
                <a:schemeClr val="dk1"/>
              </a:solidFill>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p:txBody>
      </p:sp>
      <p:sp>
        <p:nvSpPr>
          <p:cNvPr id="144" name="Google Shape;144;p19"/>
          <p:cNvSpPr txBox="1">
            <a:spLocks noGrp="1"/>
          </p:cNvSpPr>
          <p:nvPr>
            <p:ph type="body" idx="2"/>
          </p:nvPr>
        </p:nvSpPr>
        <p:spPr>
          <a:xfrm>
            <a:off x="643465" y="3043050"/>
            <a:ext cx="3517500" cy="3064500"/>
          </a:xfrm>
          <a:prstGeom prst="rect">
            <a:avLst/>
          </a:prstGeom>
          <a:solidFill>
            <a:srgbClr val="980000"/>
          </a:solidFill>
        </p:spPr>
        <p:txBody>
          <a:bodyPr spcFirstLastPara="1" wrap="square" lIns="91425" tIns="45700" rIns="91425" bIns="45700" anchor="t" anchorCtr="0">
            <a:normAutofit/>
          </a:bodyPr>
          <a:lstStyle/>
          <a:p>
            <a:pPr marL="0" lvl="0" indent="0" algn="l" rtl="0">
              <a:spcBef>
                <a:spcPts val="1200"/>
              </a:spcBef>
              <a:spcAft>
                <a:spcPts val="0"/>
              </a:spcAft>
              <a:buNone/>
            </a:pPr>
            <a:r>
              <a:rPr lang="en-US"/>
              <a:t>Online registration has eliminated many errors - ex. name spellings, addresses, phone numbers, custody issues.</a:t>
            </a:r>
            <a:endParaRPr/>
          </a:p>
          <a:p>
            <a:pPr marL="0" lvl="0" indent="0" algn="l" rtl="0">
              <a:spcBef>
                <a:spcPts val="1200"/>
              </a:spcBef>
              <a:spcAft>
                <a:spcPts val="0"/>
              </a:spcAft>
              <a:buNone/>
            </a:pPr>
            <a:r>
              <a:rPr lang="en-US"/>
              <a:t>For those with difficulties accessing the website, we make appointments to assist.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643466" y="786383"/>
            <a:ext cx="3517500" cy="2094000"/>
          </a:xfrm>
          <a:prstGeom prst="rect">
            <a:avLst/>
          </a:prstGeom>
          <a:solidFill>
            <a:srgbClr val="980000"/>
          </a:solidFill>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a:p>
            <a:pPr marL="0" lvl="0" indent="0" algn="ctr" rtl="0">
              <a:spcBef>
                <a:spcPts val="0"/>
              </a:spcBef>
              <a:spcAft>
                <a:spcPts val="0"/>
              </a:spcAft>
              <a:buNone/>
            </a:pPr>
            <a:r>
              <a:rPr lang="en-US" sz="4000"/>
              <a:t>Registration Protocol</a:t>
            </a:r>
            <a:endParaRPr sz="4000"/>
          </a:p>
          <a:p>
            <a:pPr marL="0" lvl="0" indent="0" algn="ctr" rtl="0">
              <a:spcBef>
                <a:spcPts val="0"/>
              </a:spcBef>
              <a:spcAft>
                <a:spcPts val="0"/>
              </a:spcAft>
              <a:buNone/>
            </a:pPr>
            <a:r>
              <a:rPr lang="en-US" sz="4000"/>
              <a:t>(Continued)</a:t>
            </a:r>
            <a:endParaRPr sz="4000"/>
          </a:p>
          <a:p>
            <a:pPr marL="0" lvl="0" indent="0" algn="l" rtl="0">
              <a:spcBef>
                <a:spcPts val="0"/>
              </a:spcBef>
              <a:spcAft>
                <a:spcPts val="0"/>
              </a:spcAft>
              <a:buNone/>
            </a:pPr>
            <a:endParaRPr/>
          </a:p>
        </p:txBody>
      </p:sp>
      <p:sp>
        <p:nvSpPr>
          <p:cNvPr id="150" name="Google Shape;150;p20"/>
          <p:cNvSpPr txBox="1">
            <a:spLocks noGrp="1"/>
          </p:cNvSpPr>
          <p:nvPr>
            <p:ph type="body" idx="1"/>
          </p:nvPr>
        </p:nvSpPr>
        <p:spPr>
          <a:xfrm>
            <a:off x="5216850" y="812800"/>
            <a:ext cx="6358200" cy="5294700"/>
          </a:xfrm>
          <a:prstGeom prst="rect">
            <a:avLst/>
          </a:prstGeom>
        </p:spPr>
        <p:txBody>
          <a:bodyPr spcFirstLastPara="1" wrap="square" lIns="0" tIns="45700" rIns="0" bIns="45700" anchor="t" anchorCtr="0">
            <a:normAutofit fontScale="85000" lnSpcReduction="20000"/>
          </a:bodyPr>
          <a:lstStyle/>
          <a:p>
            <a:pPr marL="0" lvl="0" indent="0" algn="ctr" rtl="0">
              <a:spcBef>
                <a:spcPts val="1200"/>
              </a:spcBef>
              <a:spcAft>
                <a:spcPts val="0"/>
              </a:spcAft>
              <a:buNone/>
            </a:pPr>
            <a:r>
              <a:rPr lang="en-US" sz="2370" b="1" i="1" u="sng">
                <a:solidFill>
                  <a:schemeClr val="dk1"/>
                </a:solidFill>
              </a:rPr>
              <a:t>Protocol for Requesting Removal from District due to Non-Residency:</a:t>
            </a:r>
            <a:endParaRPr sz="2370" b="1" i="1" u="sng">
              <a:solidFill>
                <a:schemeClr val="dk1"/>
              </a:solidFill>
            </a:endParaRPr>
          </a:p>
          <a:p>
            <a:pPr marL="0" lvl="0" indent="0" algn="ctr" rtl="0">
              <a:spcBef>
                <a:spcPts val="1200"/>
              </a:spcBef>
              <a:spcAft>
                <a:spcPts val="0"/>
              </a:spcAft>
              <a:buNone/>
            </a:pPr>
            <a:endParaRPr b="1" i="1" u="sng">
              <a:solidFill>
                <a:schemeClr val="dk1"/>
              </a:solidFill>
            </a:endParaRPr>
          </a:p>
          <a:p>
            <a:pPr marL="457200" lvl="0" indent="-332105" algn="l" rtl="0">
              <a:spcBef>
                <a:spcPts val="1200"/>
              </a:spcBef>
              <a:spcAft>
                <a:spcPts val="0"/>
              </a:spcAft>
              <a:buClr>
                <a:schemeClr val="dk1"/>
              </a:buClr>
              <a:buSzPct val="95043"/>
              <a:buAutoNum type="arabicPeriod"/>
            </a:pPr>
            <a:r>
              <a:rPr lang="en-US" sz="2017">
                <a:solidFill>
                  <a:schemeClr val="dk1"/>
                </a:solidFill>
              </a:rPr>
              <a:t>Knowledge of non-residency</a:t>
            </a:r>
            <a:endParaRPr sz="2017">
              <a:solidFill>
                <a:schemeClr val="dk1"/>
              </a:solidFill>
            </a:endParaRPr>
          </a:p>
          <a:p>
            <a:pPr marL="457200" lvl="0" indent="-332105" algn="l" rtl="0">
              <a:spcBef>
                <a:spcPts val="0"/>
              </a:spcBef>
              <a:spcAft>
                <a:spcPts val="0"/>
              </a:spcAft>
              <a:buClr>
                <a:schemeClr val="dk1"/>
              </a:buClr>
              <a:buSzPct val="95043"/>
              <a:buAutoNum type="arabicPeriod"/>
            </a:pPr>
            <a:r>
              <a:rPr lang="en-US" sz="2017">
                <a:solidFill>
                  <a:schemeClr val="dk1"/>
                </a:solidFill>
              </a:rPr>
              <a:t>Known new address, if possible</a:t>
            </a:r>
            <a:endParaRPr sz="2017">
              <a:solidFill>
                <a:schemeClr val="dk1"/>
              </a:solidFill>
            </a:endParaRPr>
          </a:p>
          <a:p>
            <a:pPr marL="457200" lvl="0" indent="-332105" algn="l" rtl="0">
              <a:spcBef>
                <a:spcPts val="0"/>
              </a:spcBef>
              <a:spcAft>
                <a:spcPts val="0"/>
              </a:spcAft>
              <a:buClr>
                <a:schemeClr val="dk1"/>
              </a:buClr>
              <a:buSzPct val="95043"/>
              <a:buAutoNum type="arabicPeriod"/>
            </a:pPr>
            <a:r>
              <a:rPr lang="en-US" sz="2017">
                <a:solidFill>
                  <a:schemeClr val="dk1"/>
                </a:solidFill>
              </a:rPr>
              <a:t>Assign private investigator</a:t>
            </a:r>
            <a:endParaRPr sz="2017">
              <a:solidFill>
                <a:schemeClr val="dk1"/>
              </a:solidFill>
            </a:endParaRPr>
          </a:p>
          <a:p>
            <a:pPr marL="457200" lvl="0" indent="-332105" algn="l" rtl="0">
              <a:spcBef>
                <a:spcPts val="0"/>
              </a:spcBef>
              <a:spcAft>
                <a:spcPts val="0"/>
              </a:spcAft>
              <a:buClr>
                <a:schemeClr val="dk1"/>
              </a:buClr>
              <a:buSzPct val="95043"/>
              <a:buAutoNum type="arabicPeriod"/>
            </a:pPr>
            <a:r>
              <a:rPr lang="en-US" sz="2017">
                <a:solidFill>
                  <a:schemeClr val="dk1"/>
                </a:solidFill>
              </a:rPr>
              <a:t>Data must be obtained for at least 1 month (daily)</a:t>
            </a:r>
            <a:endParaRPr sz="2017">
              <a:solidFill>
                <a:schemeClr val="dk1"/>
              </a:solidFill>
            </a:endParaRPr>
          </a:p>
          <a:p>
            <a:pPr marL="457200" lvl="0" indent="-332105" algn="l" rtl="0">
              <a:spcBef>
                <a:spcPts val="0"/>
              </a:spcBef>
              <a:spcAft>
                <a:spcPts val="0"/>
              </a:spcAft>
              <a:buClr>
                <a:schemeClr val="dk1"/>
              </a:buClr>
              <a:buSzPct val="95043"/>
              <a:buAutoNum type="arabicPeriod"/>
            </a:pPr>
            <a:r>
              <a:rPr lang="en-US" sz="2017">
                <a:solidFill>
                  <a:schemeClr val="dk1"/>
                </a:solidFill>
              </a:rPr>
              <a:t>Report received from Investigator</a:t>
            </a:r>
            <a:endParaRPr sz="2017">
              <a:solidFill>
                <a:schemeClr val="dk1"/>
              </a:solidFill>
            </a:endParaRPr>
          </a:p>
          <a:p>
            <a:pPr marL="457200" lvl="0" indent="-332105" algn="l" rtl="0">
              <a:spcBef>
                <a:spcPts val="0"/>
              </a:spcBef>
              <a:spcAft>
                <a:spcPts val="0"/>
              </a:spcAft>
              <a:buClr>
                <a:schemeClr val="dk1"/>
              </a:buClr>
              <a:buSzPct val="95043"/>
              <a:buAutoNum type="arabicPeriod"/>
            </a:pPr>
            <a:r>
              <a:rPr lang="en-US" sz="2017">
                <a:solidFill>
                  <a:schemeClr val="dk1"/>
                </a:solidFill>
              </a:rPr>
              <a:t>1st letter advising family of non-residency issue (provides for a 2 week response time)</a:t>
            </a:r>
            <a:endParaRPr sz="2017">
              <a:solidFill>
                <a:schemeClr val="dk1"/>
              </a:solidFill>
            </a:endParaRPr>
          </a:p>
          <a:p>
            <a:pPr marL="457200" lvl="0" indent="-332105" algn="l" rtl="0">
              <a:spcBef>
                <a:spcPts val="0"/>
              </a:spcBef>
              <a:spcAft>
                <a:spcPts val="0"/>
              </a:spcAft>
              <a:buClr>
                <a:schemeClr val="dk1"/>
              </a:buClr>
              <a:buSzPct val="95043"/>
              <a:buAutoNum type="arabicPeriod"/>
            </a:pPr>
            <a:r>
              <a:rPr lang="en-US" sz="2017">
                <a:solidFill>
                  <a:schemeClr val="dk1"/>
                </a:solidFill>
              </a:rPr>
              <a:t>If response received, 2nd letter is sent acknowledging appeal.</a:t>
            </a:r>
            <a:endParaRPr sz="2017">
              <a:solidFill>
                <a:schemeClr val="dk1"/>
              </a:solidFill>
            </a:endParaRPr>
          </a:p>
          <a:p>
            <a:pPr marL="457200" lvl="0" indent="-332105" algn="l" rtl="0">
              <a:spcBef>
                <a:spcPts val="0"/>
              </a:spcBef>
              <a:spcAft>
                <a:spcPts val="0"/>
              </a:spcAft>
              <a:buClr>
                <a:schemeClr val="dk1"/>
              </a:buClr>
              <a:buSzPct val="95043"/>
              <a:buAutoNum type="arabicPeriod"/>
            </a:pPr>
            <a:r>
              <a:rPr lang="en-US" sz="2017">
                <a:solidFill>
                  <a:schemeClr val="dk1"/>
                </a:solidFill>
              </a:rPr>
              <a:t>Superintendent final determination letter </a:t>
            </a:r>
            <a:endParaRPr sz="2017">
              <a:solidFill>
                <a:schemeClr val="dk1"/>
              </a:solidFill>
            </a:endParaRPr>
          </a:p>
          <a:p>
            <a:pPr marL="457200" lvl="0" indent="-332105" algn="l" rtl="0">
              <a:spcBef>
                <a:spcPts val="0"/>
              </a:spcBef>
              <a:spcAft>
                <a:spcPts val="0"/>
              </a:spcAft>
              <a:buClr>
                <a:schemeClr val="dk1"/>
              </a:buClr>
              <a:buSzPct val="95043"/>
              <a:buAutoNum type="arabicPeriod"/>
            </a:pPr>
            <a:r>
              <a:rPr lang="en-US" sz="2017">
                <a:solidFill>
                  <a:schemeClr val="dk1"/>
                </a:solidFill>
              </a:rPr>
              <a:t>Appeal of Superintendent decision to Board of Education</a:t>
            </a:r>
            <a:endParaRPr sz="2017">
              <a:solidFill>
                <a:schemeClr val="dk1"/>
              </a:solidFill>
            </a:endParaRPr>
          </a:p>
          <a:p>
            <a:pPr marL="457200" lvl="0" indent="-332105" algn="l" rtl="0">
              <a:spcBef>
                <a:spcPts val="0"/>
              </a:spcBef>
              <a:spcAft>
                <a:spcPts val="0"/>
              </a:spcAft>
              <a:buClr>
                <a:schemeClr val="dk1"/>
              </a:buClr>
              <a:buSzPct val="95043"/>
              <a:buAutoNum type="arabicPeriod"/>
            </a:pPr>
            <a:r>
              <a:rPr lang="en-US" sz="2017">
                <a:solidFill>
                  <a:schemeClr val="dk1"/>
                </a:solidFill>
              </a:rPr>
              <a:t>Board of Education decision</a:t>
            </a:r>
            <a:endParaRPr sz="2017">
              <a:solidFill>
                <a:schemeClr val="dk1"/>
              </a:solidFill>
            </a:endParaRPr>
          </a:p>
          <a:p>
            <a:pPr marL="457200" lvl="0" indent="-332105" algn="l" rtl="0">
              <a:spcBef>
                <a:spcPts val="0"/>
              </a:spcBef>
              <a:spcAft>
                <a:spcPts val="0"/>
              </a:spcAft>
              <a:buClr>
                <a:schemeClr val="dk1"/>
              </a:buClr>
              <a:buSzPct val="95043"/>
              <a:buAutoNum type="arabicPeriod"/>
            </a:pPr>
            <a:r>
              <a:rPr lang="en-US" sz="2017">
                <a:solidFill>
                  <a:schemeClr val="dk1"/>
                </a:solidFill>
              </a:rPr>
              <a:t>Appeal to Commissioner of Education</a:t>
            </a:r>
            <a:endParaRPr sz="2017">
              <a:solidFill>
                <a:schemeClr val="dk1"/>
              </a:solidFill>
            </a:endParaRPr>
          </a:p>
          <a:p>
            <a:pPr marL="457200" lvl="0" indent="-332105" algn="l" rtl="0">
              <a:spcBef>
                <a:spcPts val="0"/>
              </a:spcBef>
              <a:spcAft>
                <a:spcPts val="0"/>
              </a:spcAft>
              <a:buClr>
                <a:schemeClr val="dk1"/>
              </a:buClr>
              <a:buSzPct val="95043"/>
              <a:buAutoNum type="arabicPeriod"/>
            </a:pPr>
            <a:r>
              <a:rPr lang="en-US" sz="2017">
                <a:solidFill>
                  <a:schemeClr val="dk1"/>
                </a:solidFill>
              </a:rPr>
              <a:t>Decision of Commissioner</a:t>
            </a:r>
            <a:endParaRPr sz="2017">
              <a:solidFill>
                <a:schemeClr val="dk1"/>
              </a:solidFill>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p:txBody>
      </p:sp>
      <p:sp>
        <p:nvSpPr>
          <p:cNvPr id="151" name="Google Shape;151;p20"/>
          <p:cNvSpPr txBox="1">
            <a:spLocks noGrp="1"/>
          </p:cNvSpPr>
          <p:nvPr>
            <p:ph type="body" idx="2"/>
          </p:nvPr>
        </p:nvSpPr>
        <p:spPr>
          <a:xfrm>
            <a:off x="643465" y="3043050"/>
            <a:ext cx="3517500" cy="3064500"/>
          </a:xfrm>
          <a:prstGeom prst="rect">
            <a:avLst/>
          </a:prstGeom>
          <a:solidFill>
            <a:srgbClr val="980000"/>
          </a:solidFill>
        </p:spPr>
        <p:txBody>
          <a:bodyPr spcFirstLastPara="1" wrap="square" lIns="91425" tIns="45700" rIns="91425" bIns="45700" anchor="t" anchorCtr="0">
            <a:normAutofit/>
          </a:bodyPr>
          <a:lstStyle/>
          <a:p>
            <a:pPr marL="0" lvl="0" indent="0" algn="l" rtl="0">
              <a:spcBef>
                <a:spcPts val="1200"/>
              </a:spcBef>
              <a:spcAft>
                <a:spcPts val="0"/>
              </a:spcAft>
              <a:buNone/>
            </a:pPr>
            <a:r>
              <a:rPr lang="en-US"/>
              <a:t>Online registration has eliminated many errors - ex. name spellings, addresses, phone numbers, custody issues.</a:t>
            </a:r>
            <a:endParaRPr/>
          </a:p>
          <a:p>
            <a:pPr marL="0" lvl="0" indent="0" algn="l" rtl="0">
              <a:spcBef>
                <a:spcPts val="1200"/>
              </a:spcBef>
              <a:spcAft>
                <a:spcPts val="0"/>
              </a:spcAft>
              <a:buNone/>
            </a:pPr>
            <a:r>
              <a:rPr lang="en-US"/>
              <a:t>For those with difficulties accessing the website, we make appointments to assist.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643466" y="786383"/>
            <a:ext cx="3517500" cy="2094000"/>
          </a:xfrm>
          <a:prstGeom prst="rect">
            <a:avLst/>
          </a:prstGeom>
          <a:solidFill>
            <a:srgbClr val="980000"/>
          </a:solidFill>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3000"/>
              <a:t>Committee on Preschool Special Education (CPSE)</a:t>
            </a:r>
            <a:endParaRPr sz="2640"/>
          </a:p>
        </p:txBody>
      </p:sp>
      <p:sp>
        <p:nvSpPr>
          <p:cNvPr id="157" name="Google Shape;157;p21"/>
          <p:cNvSpPr txBox="1">
            <a:spLocks noGrp="1"/>
          </p:cNvSpPr>
          <p:nvPr>
            <p:ph type="body" idx="1"/>
          </p:nvPr>
        </p:nvSpPr>
        <p:spPr>
          <a:xfrm>
            <a:off x="5458984" y="812799"/>
            <a:ext cx="5928300" cy="5294700"/>
          </a:xfrm>
          <a:prstGeom prst="rect">
            <a:avLst/>
          </a:prstGeom>
        </p:spPr>
        <p:txBody>
          <a:bodyPr spcFirstLastPara="1" wrap="square" lIns="0" tIns="45700" rIns="0" bIns="45700" anchor="t" anchorCtr="0">
            <a:normAutofit/>
          </a:bodyPr>
          <a:lstStyle/>
          <a:p>
            <a:pPr marL="0" lvl="0" indent="0" algn="l" rtl="0">
              <a:lnSpc>
                <a:spcPct val="100000"/>
              </a:lnSpc>
              <a:spcBef>
                <a:spcPts val="0"/>
              </a:spcBef>
              <a:spcAft>
                <a:spcPts val="0"/>
              </a:spcAft>
              <a:buNone/>
            </a:pPr>
            <a:r>
              <a:rPr lang="en-US" sz="1400">
                <a:solidFill>
                  <a:schemeClr val="dk1"/>
                </a:solidFill>
              </a:rPr>
              <a:t>              </a:t>
            </a:r>
            <a:endParaRPr sz="1400">
              <a:solidFill>
                <a:schemeClr val="dk1"/>
              </a:solidFill>
            </a:endParaRPr>
          </a:p>
        </p:txBody>
      </p:sp>
      <p:sp>
        <p:nvSpPr>
          <p:cNvPr id="158" name="Google Shape;158;p21"/>
          <p:cNvSpPr txBox="1">
            <a:spLocks noGrp="1"/>
          </p:cNvSpPr>
          <p:nvPr>
            <p:ph type="body" idx="2"/>
          </p:nvPr>
        </p:nvSpPr>
        <p:spPr>
          <a:xfrm>
            <a:off x="643465" y="3043050"/>
            <a:ext cx="3517500" cy="3064500"/>
          </a:xfrm>
          <a:prstGeom prst="rect">
            <a:avLst/>
          </a:prstGeom>
          <a:solidFill>
            <a:srgbClr val="980000"/>
          </a:solidFill>
        </p:spPr>
        <p:txBody>
          <a:bodyPr spcFirstLastPara="1" wrap="square" lIns="91425" tIns="45700" rIns="91425" bIns="45700" anchor="t" anchorCtr="0">
            <a:normAutofit lnSpcReduction="10000"/>
          </a:bodyPr>
          <a:lstStyle/>
          <a:p>
            <a:pPr marL="0" lvl="0" indent="0" algn="l" rtl="0">
              <a:spcBef>
                <a:spcPts val="1200"/>
              </a:spcBef>
              <a:spcAft>
                <a:spcPts val="0"/>
              </a:spcAft>
              <a:buNone/>
            </a:pPr>
            <a:r>
              <a:rPr lang="en-US"/>
              <a:t>The school district administers the CPSE section of Part 200 for the Department of Social Services.  It is an unfunded mandate.  We are responsible for students aged 2.9 years to entering kindergarten.  We are responsible for obtaining evaluations, placing students, providing related services.  </a:t>
            </a:r>
            <a:endParaRPr/>
          </a:p>
        </p:txBody>
      </p:sp>
      <p:pic>
        <p:nvPicPr>
          <p:cNvPr id="159" name="Google Shape;159;p21"/>
          <p:cNvPicPr preferRelativeResize="0"/>
          <p:nvPr/>
        </p:nvPicPr>
        <p:blipFill>
          <a:blip r:embed="rId3">
            <a:alphaModFix/>
          </a:blip>
          <a:stretch>
            <a:fillRect/>
          </a:stretch>
        </p:blipFill>
        <p:spPr>
          <a:xfrm>
            <a:off x="5527950" y="176025"/>
            <a:ext cx="6442375" cy="6320125"/>
          </a:xfrm>
          <a:prstGeom prst="rect">
            <a:avLst/>
          </a:prstGeom>
          <a:noFill/>
          <a:ln>
            <a:noFill/>
          </a:ln>
        </p:spPr>
      </p:pic>
    </p:spTree>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796</Words>
  <Application>Microsoft Office PowerPoint</Application>
  <PresentationFormat>Widescreen</PresentationFormat>
  <Paragraphs>122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Libre Franklin</vt:lpstr>
      <vt:lpstr>Arial</vt:lpstr>
      <vt:lpstr>Calibri</vt:lpstr>
      <vt:lpstr>Bookman Old Style</vt:lpstr>
      <vt:lpstr>1_RetrospectVTI</vt:lpstr>
      <vt:lpstr>PowerPoint Presentation</vt:lpstr>
      <vt:lpstr>PowerPoint Presentation</vt:lpstr>
      <vt:lpstr>What are Pupil Personnel Services?</vt:lpstr>
      <vt:lpstr>PowerPoint Presentation</vt:lpstr>
      <vt:lpstr>Registration Protocol</vt:lpstr>
      <vt:lpstr>Registration Protocol (Continued)</vt:lpstr>
      <vt:lpstr> Registration Protocol (Continued) </vt:lpstr>
      <vt:lpstr> Registration Protocol (Continued) </vt:lpstr>
      <vt:lpstr>Committee on Preschool Special Education (CPSE)</vt:lpstr>
      <vt:lpstr>PowerPoint Presentation</vt:lpstr>
      <vt:lpstr>Out of District Students with Disabilities</vt:lpstr>
      <vt:lpstr>Disabilities Serviced 13 Classifications </vt:lpstr>
      <vt:lpstr>CONTACTS</vt:lpstr>
      <vt:lpstr>QUESTIONS ?   Thank you for this opportunity!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Barbato</dc:creator>
  <cp:lastModifiedBy>Diana Barbato</cp:lastModifiedBy>
  <cp:revision>1</cp:revision>
  <dcterms:modified xsi:type="dcterms:W3CDTF">2023-04-18T15:46:02Z</dcterms:modified>
</cp:coreProperties>
</file>