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handoutMasterIdLst>
    <p:handoutMasterId r:id="rId35"/>
  </p:handoutMasterIdLst>
  <p:sldIdLst>
    <p:sldId id="256" r:id="rId2"/>
    <p:sldId id="257" r:id="rId3"/>
    <p:sldId id="298" r:id="rId4"/>
    <p:sldId id="258" r:id="rId5"/>
    <p:sldId id="359" r:id="rId6"/>
    <p:sldId id="301" r:id="rId7"/>
    <p:sldId id="264" r:id="rId8"/>
    <p:sldId id="361" r:id="rId9"/>
    <p:sldId id="263" r:id="rId10"/>
    <p:sldId id="262" r:id="rId11"/>
    <p:sldId id="321" r:id="rId12"/>
    <p:sldId id="360" r:id="rId13"/>
    <p:sldId id="362" r:id="rId14"/>
    <p:sldId id="363" r:id="rId15"/>
    <p:sldId id="322" r:id="rId16"/>
    <p:sldId id="316" r:id="rId17"/>
    <p:sldId id="324" r:id="rId18"/>
    <p:sldId id="330" r:id="rId19"/>
    <p:sldId id="329" r:id="rId20"/>
    <p:sldId id="270" r:id="rId21"/>
    <p:sldId id="326" r:id="rId22"/>
    <p:sldId id="327" r:id="rId23"/>
    <p:sldId id="274" r:id="rId24"/>
    <p:sldId id="279" r:id="rId25"/>
    <p:sldId id="287" r:id="rId26"/>
    <p:sldId id="305" r:id="rId27"/>
    <p:sldId id="307" r:id="rId28"/>
    <p:sldId id="285" r:id="rId29"/>
    <p:sldId id="276" r:id="rId30"/>
    <p:sldId id="275" r:id="rId31"/>
    <p:sldId id="283" r:id="rId32"/>
    <p:sldId id="328" r:id="rId33"/>
  </p:sldIdLst>
  <p:sldSz cx="12192000" cy="6858000"/>
  <p:notesSz cx="92964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7CA64"/>
    <a:srgbClr val="9DD98F"/>
    <a:srgbClr val="FF9999"/>
    <a:srgbClr val="339966"/>
    <a:srgbClr val="9966FF"/>
    <a:srgbClr val="CC99FF"/>
    <a:srgbClr val="99CCFF"/>
    <a:srgbClr val="F88630"/>
    <a:srgbClr val="99CC00"/>
    <a:srgbClr val="96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77" autoAdjust="0"/>
    <p:restoredTop sz="94702" autoAdjust="0"/>
  </p:normalViewPr>
  <p:slideViewPr>
    <p:cSldViewPr>
      <p:cViewPr varScale="1">
        <p:scale>
          <a:sx n="104" d="100"/>
          <a:sy n="104" d="100"/>
        </p:scale>
        <p:origin x="456" y="1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28DA9DA-0799-4E68-B226-8E4F79DB1884}" type="doc">
      <dgm:prSet loTypeId="urn:microsoft.com/office/officeart/2005/8/layout/cycle5" loCatId="cycle" qsTypeId="urn:microsoft.com/office/officeart/2005/8/quickstyle/simple4" qsCatId="simple" csTypeId="urn:microsoft.com/office/officeart/2005/8/colors/accent3_3" csCatId="accent3" phldr="1"/>
      <dgm:spPr/>
      <dgm:t>
        <a:bodyPr/>
        <a:lstStyle/>
        <a:p>
          <a:endParaRPr lang="en-US"/>
        </a:p>
      </dgm:t>
    </dgm:pt>
    <dgm:pt modelId="{FDAC7A2C-FE49-441F-88E8-E2F91F7BA019}">
      <dgm:prSet phldrT="[Text]"/>
      <dgm:spPr/>
      <dgm:t>
        <a:bodyPr/>
        <a:lstStyle/>
        <a:p>
          <a:r>
            <a:rPr lang="en-US" dirty="0"/>
            <a:t>FA Application(s) </a:t>
          </a:r>
        </a:p>
        <a:p>
          <a:r>
            <a:rPr lang="en-US" dirty="0"/>
            <a:t>filed</a:t>
          </a:r>
        </a:p>
      </dgm:t>
    </dgm:pt>
    <dgm:pt modelId="{68CFDB26-6D9A-4138-BDA1-6C4C6A5E2549}" type="parTrans" cxnId="{BD9EB5E6-016A-4A0D-B317-0227C203099C}">
      <dgm:prSet/>
      <dgm:spPr/>
      <dgm:t>
        <a:bodyPr/>
        <a:lstStyle/>
        <a:p>
          <a:endParaRPr lang="en-US"/>
        </a:p>
      </dgm:t>
    </dgm:pt>
    <dgm:pt modelId="{CDEF7FAE-BBF4-4452-846E-8E805BACD6C9}" type="sibTrans" cxnId="{BD9EB5E6-016A-4A0D-B317-0227C203099C}">
      <dgm:prSet/>
      <dgm:spPr/>
      <dgm:t>
        <a:bodyPr/>
        <a:lstStyle/>
        <a:p>
          <a:endParaRPr lang="en-US"/>
        </a:p>
      </dgm:t>
    </dgm:pt>
    <dgm:pt modelId="{CE8E4906-6C13-4A33-BBF1-88B53F19ACA9}">
      <dgm:prSet phldrT="[Text]"/>
      <dgm:spPr/>
      <dgm:t>
        <a:bodyPr/>
        <a:lstStyle/>
        <a:p>
          <a:r>
            <a:rPr lang="en-US" dirty="0"/>
            <a:t>Results sent to Colleges</a:t>
          </a:r>
        </a:p>
      </dgm:t>
    </dgm:pt>
    <dgm:pt modelId="{B6B1BC41-3F85-4B88-BACB-4A1287101F54}" type="parTrans" cxnId="{3D49138E-31A3-4F81-9E5D-8138BFBB2AB3}">
      <dgm:prSet/>
      <dgm:spPr/>
      <dgm:t>
        <a:bodyPr/>
        <a:lstStyle/>
        <a:p>
          <a:endParaRPr lang="en-US"/>
        </a:p>
      </dgm:t>
    </dgm:pt>
    <dgm:pt modelId="{CCC2E5D7-4935-419B-B7E3-3856988B2F0A}" type="sibTrans" cxnId="{3D49138E-31A3-4F81-9E5D-8138BFBB2AB3}">
      <dgm:prSet/>
      <dgm:spPr/>
      <dgm:t>
        <a:bodyPr/>
        <a:lstStyle/>
        <a:p>
          <a:endParaRPr lang="en-US"/>
        </a:p>
      </dgm:t>
    </dgm:pt>
    <dgm:pt modelId="{E290C94E-F2C9-4EDC-BAFF-54E114C3AE26}">
      <dgm:prSet phldrT="[Text]"/>
      <dgm:spPr/>
      <dgm:t>
        <a:bodyPr/>
        <a:lstStyle/>
        <a:p>
          <a:r>
            <a:rPr lang="en-US" dirty="0"/>
            <a:t>Colleges</a:t>
          </a:r>
        </a:p>
        <a:p>
          <a:r>
            <a:rPr lang="en-US" dirty="0"/>
            <a:t>Assess / Verify Application information</a:t>
          </a:r>
        </a:p>
      </dgm:t>
    </dgm:pt>
    <dgm:pt modelId="{74247C18-3099-4E4A-8711-D75553B34464}" type="parTrans" cxnId="{D3FABB90-1A54-49C1-A8AE-6B9200190701}">
      <dgm:prSet/>
      <dgm:spPr/>
      <dgm:t>
        <a:bodyPr/>
        <a:lstStyle/>
        <a:p>
          <a:endParaRPr lang="en-US"/>
        </a:p>
      </dgm:t>
    </dgm:pt>
    <dgm:pt modelId="{52F92FA6-52AC-4FF9-B91A-9FEEC2506C11}" type="sibTrans" cxnId="{D3FABB90-1A54-49C1-A8AE-6B9200190701}">
      <dgm:prSet/>
      <dgm:spPr/>
      <dgm:t>
        <a:bodyPr/>
        <a:lstStyle/>
        <a:p>
          <a:endParaRPr lang="en-US"/>
        </a:p>
      </dgm:t>
    </dgm:pt>
    <dgm:pt modelId="{7D1F33A3-307B-41C1-A3EF-142B28EBCD27}">
      <dgm:prSet phldrT="[Text]"/>
      <dgm:spPr/>
      <dgm:t>
        <a:bodyPr/>
        <a:lstStyle/>
        <a:p>
          <a:r>
            <a:rPr lang="en-US" dirty="0"/>
            <a:t>College makes award offers</a:t>
          </a:r>
        </a:p>
      </dgm:t>
    </dgm:pt>
    <dgm:pt modelId="{FAE7342C-5234-4206-B3FA-FFE732308456}" type="parTrans" cxnId="{2155AF50-7138-41CE-8612-A6E15FE7690A}">
      <dgm:prSet/>
      <dgm:spPr/>
      <dgm:t>
        <a:bodyPr/>
        <a:lstStyle/>
        <a:p>
          <a:endParaRPr lang="en-US"/>
        </a:p>
      </dgm:t>
    </dgm:pt>
    <dgm:pt modelId="{5AA28C84-9D00-40A6-BFB7-CB78EDF7E612}" type="sibTrans" cxnId="{2155AF50-7138-41CE-8612-A6E15FE7690A}">
      <dgm:prSet/>
      <dgm:spPr/>
      <dgm:t>
        <a:bodyPr/>
        <a:lstStyle/>
        <a:p>
          <a:endParaRPr lang="en-US"/>
        </a:p>
      </dgm:t>
    </dgm:pt>
    <dgm:pt modelId="{C6542D21-680D-4DF7-8015-95CCFBE7A70E}" type="pres">
      <dgm:prSet presAssocID="{A28DA9DA-0799-4E68-B226-8E4F79DB1884}" presName="cycle" presStyleCnt="0">
        <dgm:presLayoutVars>
          <dgm:dir/>
          <dgm:resizeHandles val="exact"/>
        </dgm:presLayoutVars>
      </dgm:prSet>
      <dgm:spPr/>
      <dgm:t>
        <a:bodyPr/>
        <a:lstStyle/>
        <a:p>
          <a:endParaRPr lang="en-US"/>
        </a:p>
      </dgm:t>
    </dgm:pt>
    <dgm:pt modelId="{92BB19D4-2A9B-4212-B738-9B0515D16113}" type="pres">
      <dgm:prSet presAssocID="{FDAC7A2C-FE49-441F-88E8-E2F91F7BA019}" presName="node" presStyleLbl="node1" presStyleIdx="0" presStyleCnt="4">
        <dgm:presLayoutVars>
          <dgm:bulletEnabled val="1"/>
        </dgm:presLayoutVars>
      </dgm:prSet>
      <dgm:spPr/>
      <dgm:t>
        <a:bodyPr/>
        <a:lstStyle/>
        <a:p>
          <a:endParaRPr lang="en-US"/>
        </a:p>
      </dgm:t>
    </dgm:pt>
    <dgm:pt modelId="{D062B0A0-B749-434B-B383-48E2A4E4542C}" type="pres">
      <dgm:prSet presAssocID="{FDAC7A2C-FE49-441F-88E8-E2F91F7BA019}" presName="spNode" presStyleCnt="0"/>
      <dgm:spPr/>
    </dgm:pt>
    <dgm:pt modelId="{5FC8D1D7-D33D-4F48-A599-BE5B541B11F3}" type="pres">
      <dgm:prSet presAssocID="{CDEF7FAE-BBF4-4452-846E-8E805BACD6C9}" presName="sibTrans" presStyleLbl="sibTrans1D1" presStyleIdx="0" presStyleCnt="4"/>
      <dgm:spPr/>
      <dgm:t>
        <a:bodyPr/>
        <a:lstStyle/>
        <a:p>
          <a:endParaRPr lang="en-US"/>
        </a:p>
      </dgm:t>
    </dgm:pt>
    <dgm:pt modelId="{D0728173-0958-4ACF-9426-90F2BEFED299}" type="pres">
      <dgm:prSet presAssocID="{CE8E4906-6C13-4A33-BBF1-88B53F19ACA9}" presName="node" presStyleLbl="node1" presStyleIdx="1" presStyleCnt="4">
        <dgm:presLayoutVars>
          <dgm:bulletEnabled val="1"/>
        </dgm:presLayoutVars>
      </dgm:prSet>
      <dgm:spPr/>
      <dgm:t>
        <a:bodyPr/>
        <a:lstStyle/>
        <a:p>
          <a:endParaRPr lang="en-US"/>
        </a:p>
      </dgm:t>
    </dgm:pt>
    <dgm:pt modelId="{FF90BFF1-2C82-4FF7-B040-7D6A14492161}" type="pres">
      <dgm:prSet presAssocID="{CE8E4906-6C13-4A33-BBF1-88B53F19ACA9}" presName="spNode" presStyleCnt="0"/>
      <dgm:spPr/>
    </dgm:pt>
    <dgm:pt modelId="{B24DC4AD-0DE7-4054-AC28-2C22422B37C4}" type="pres">
      <dgm:prSet presAssocID="{CCC2E5D7-4935-419B-B7E3-3856988B2F0A}" presName="sibTrans" presStyleLbl="sibTrans1D1" presStyleIdx="1" presStyleCnt="4"/>
      <dgm:spPr/>
      <dgm:t>
        <a:bodyPr/>
        <a:lstStyle/>
        <a:p>
          <a:endParaRPr lang="en-US"/>
        </a:p>
      </dgm:t>
    </dgm:pt>
    <dgm:pt modelId="{CEF77F68-F789-484E-9BBD-102C95F5D72D}" type="pres">
      <dgm:prSet presAssocID="{E290C94E-F2C9-4EDC-BAFF-54E114C3AE26}" presName="node" presStyleLbl="node1" presStyleIdx="2" presStyleCnt="4">
        <dgm:presLayoutVars>
          <dgm:bulletEnabled val="1"/>
        </dgm:presLayoutVars>
      </dgm:prSet>
      <dgm:spPr/>
      <dgm:t>
        <a:bodyPr/>
        <a:lstStyle/>
        <a:p>
          <a:endParaRPr lang="en-US"/>
        </a:p>
      </dgm:t>
    </dgm:pt>
    <dgm:pt modelId="{E5154386-8B1B-43E9-9D21-FDC7CC44B7D0}" type="pres">
      <dgm:prSet presAssocID="{E290C94E-F2C9-4EDC-BAFF-54E114C3AE26}" presName="spNode" presStyleCnt="0"/>
      <dgm:spPr/>
    </dgm:pt>
    <dgm:pt modelId="{F5078E2D-D1DA-4C12-BA34-678E698553CE}" type="pres">
      <dgm:prSet presAssocID="{52F92FA6-52AC-4FF9-B91A-9FEEC2506C11}" presName="sibTrans" presStyleLbl="sibTrans1D1" presStyleIdx="2" presStyleCnt="4"/>
      <dgm:spPr/>
      <dgm:t>
        <a:bodyPr/>
        <a:lstStyle/>
        <a:p>
          <a:endParaRPr lang="en-US"/>
        </a:p>
      </dgm:t>
    </dgm:pt>
    <dgm:pt modelId="{A5EFA2FB-A3C2-4FF9-8552-D340D134584B}" type="pres">
      <dgm:prSet presAssocID="{7D1F33A3-307B-41C1-A3EF-142B28EBCD27}" presName="node" presStyleLbl="node1" presStyleIdx="3" presStyleCnt="4">
        <dgm:presLayoutVars>
          <dgm:bulletEnabled val="1"/>
        </dgm:presLayoutVars>
      </dgm:prSet>
      <dgm:spPr/>
      <dgm:t>
        <a:bodyPr/>
        <a:lstStyle/>
        <a:p>
          <a:endParaRPr lang="en-US"/>
        </a:p>
      </dgm:t>
    </dgm:pt>
    <dgm:pt modelId="{B8A234A6-8418-4F35-9593-4AFC7E49B9D1}" type="pres">
      <dgm:prSet presAssocID="{7D1F33A3-307B-41C1-A3EF-142B28EBCD27}" presName="spNode" presStyleCnt="0"/>
      <dgm:spPr/>
    </dgm:pt>
    <dgm:pt modelId="{E361CCA2-61B6-4DB2-B718-BB78136A43DB}" type="pres">
      <dgm:prSet presAssocID="{5AA28C84-9D00-40A6-BFB7-CB78EDF7E612}" presName="sibTrans" presStyleLbl="sibTrans1D1" presStyleIdx="3" presStyleCnt="4"/>
      <dgm:spPr/>
      <dgm:t>
        <a:bodyPr/>
        <a:lstStyle/>
        <a:p>
          <a:endParaRPr lang="en-US"/>
        </a:p>
      </dgm:t>
    </dgm:pt>
  </dgm:ptLst>
  <dgm:cxnLst>
    <dgm:cxn modelId="{B5502A34-8577-4F51-9BD3-811C6D36ADCF}" type="presOf" srcId="{7D1F33A3-307B-41C1-A3EF-142B28EBCD27}" destId="{A5EFA2FB-A3C2-4FF9-8552-D340D134584B}" srcOrd="0" destOrd="0" presId="urn:microsoft.com/office/officeart/2005/8/layout/cycle5"/>
    <dgm:cxn modelId="{2830EBD4-2EA1-4061-8108-00D5B1559046}" type="presOf" srcId="{5AA28C84-9D00-40A6-BFB7-CB78EDF7E612}" destId="{E361CCA2-61B6-4DB2-B718-BB78136A43DB}" srcOrd="0" destOrd="0" presId="urn:microsoft.com/office/officeart/2005/8/layout/cycle5"/>
    <dgm:cxn modelId="{D2738546-0302-408A-81A0-8902DB79C2AE}" type="presOf" srcId="{CDEF7FAE-BBF4-4452-846E-8E805BACD6C9}" destId="{5FC8D1D7-D33D-4F48-A599-BE5B541B11F3}" srcOrd="0" destOrd="0" presId="urn:microsoft.com/office/officeart/2005/8/layout/cycle5"/>
    <dgm:cxn modelId="{546F78AD-C1A6-48D4-8794-3E13DF9FC442}" type="presOf" srcId="{A28DA9DA-0799-4E68-B226-8E4F79DB1884}" destId="{C6542D21-680D-4DF7-8015-95CCFBE7A70E}" srcOrd="0" destOrd="0" presId="urn:microsoft.com/office/officeart/2005/8/layout/cycle5"/>
    <dgm:cxn modelId="{ED8D8A9A-CB19-4385-9B6C-0D768EA03311}" type="presOf" srcId="{CCC2E5D7-4935-419B-B7E3-3856988B2F0A}" destId="{B24DC4AD-0DE7-4054-AC28-2C22422B37C4}" srcOrd="0" destOrd="0" presId="urn:microsoft.com/office/officeart/2005/8/layout/cycle5"/>
    <dgm:cxn modelId="{7EE7E67B-69FB-4727-AF21-615B8620EBBA}" type="presOf" srcId="{52F92FA6-52AC-4FF9-B91A-9FEEC2506C11}" destId="{F5078E2D-D1DA-4C12-BA34-678E698553CE}" srcOrd="0" destOrd="0" presId="urn:microsoft.com/office/officeart/2005/8/layout/cycle5"/>
    <dgm:cxn modelId="{FBF248D1-1B98-4538-A155-E7FC28860081}" type="presOf" srcId="{E290C94E-F2C9-4EDC-BAFF-54E114C3AE26}" destId="{CEF77F68-F789-484E-9BBD-102C95F5D72D}" srcOrd="0" destOrd="0" presId="urn:microsoft.com/office/officeart/2005/8/layout/cycle5"/>
    <dgm:cxn modelId="{BD9EB5E6-016A-4A0D-B317-0227C203099C}" srcId="{A28DA9DA-0799-4E68-B226-8E4F79DB1884}" destId="{FDAC7A2C-FE49-441F-88E8-E2F91F7BA019}" srcOrd="0" destOrd="0" parTransId="{68CFDB26-6D9A-4138-BDA1-6C4C6A5E2549}" sibTransId="{CDEF7FAE-BBF4-4452-846E-8E805BACD6C9}"/>
    <dgm:cxn modelId="{2155AF50-7138-41CE-8612-A6E15FE7690A}" srcId="{A28DA9DA-0799-4E68-B226-8E4F79DB1884}" destId="{7D1F33A3-307B-41C1-A3EF-142B28EBCD27}" srcOrd="3" destOrd="0" parTransId="{FAE7342C-5234-4206-B3FA-FFE732308456}" sibTransId="{5AA28C84-9D00-40A6-BFB7-CB78EDF7E612}"/>
    <dgm:cxn modelId="{4F4A0BA5-9A83-4F31-AE90-44158975692F}" type="presOf" srcId="{CE8E4906-6C13-4A33-BBF1-88B53F19ACA9}" destId="{D0728173-0958-4ACF-9426-90F2BEFED299}" srcOrd="0" destOrd="0" presId="urn:microsoft.com/office/officeart/2005/8/layout/cycle5"/>
    <dgm:cxn modelId="{25686AA3-9CA3-4D86-8890-E556B43F8551}" type="presOf" srcId="{FDAC7A2C-FE49-441F-88E8-E2F91F7BA019}" destId="{92BB19D4-2A9B-4212-B738-9B0515D16113}" srcOrd="0" destOrd="0" presId="urn:microsoft.com/office/officeart/2005/8/layout/cycle5"/>
    <dgm:cxn modelId="{D3FABB90-1A54-49C1-A8AE-6B9200190701}" srcId="{A28DA9DA-0799-4E68-B226-8E4F79DB1884}" destId="{E290C94E-F2C9-4EDC-BAFF-54E114C3AE26}" srcOrd="2" destOrd="0" parTransId="{74247C18-3099-4E4A-8711-D75553B34464}" sibTransId="{52F92FA6-52AC-4FF9-B91A-9FEEC2506C11}"/>
    <dgm:cxn modelId="{3D49138E-31A3-4F81-9E5D-8138BFBB2AB3}" srcId="{A28DA9DA-0799-4E68-B226-8E4F79DB1884}" destId="{CE8E4906-6C13-4A33-BBF1-88B53F19ACA9}" srcOrd="1" destOrd="0" parTransId="{B6B1BC41-3F85-4B88-BACB-4A1287101F54}" sibTransId="{CCC2E5D7-4935-419B-B7E3-3856988B2F0A}"/>
    <dgm:cxn modelId="{E6DA25C4-F0BE-4BE7-91D3-395C83130E16}" type="presParOf" srcId="{C6542D21-680D-4DF7-8015-95CCFBE7A70E}" destId="{92BB19D4-2A9B-4212-B738-9B0515D16113}" srcOrd="0" destOrd="0" presId="urn:microsoft.com/office/officeart/2005/8/layout/cycle5"/>
    <dgm:cxn modelId="{C524F18E-439D-4ACE-9E9B-EADBA8300A48}" type="presParOf" srcId="{C6542D21-680D-4DF7-8015-95CCFBE7A70E}" destId="{D062B0A0-B749-434B-B383-48E2A4E4542C}" srcOrd="1" destOrd="0" presId="urn:microsoft.com/office/officeart/2005/8/layout/cycle5"/>
    <dgm:cxn modelId="{45839AFB-5046-4A0F-82F6-C839743EEA1C}" type="presParOf" srcId="{C6542D21-680D-4DF7-8015-95CCFBE7A70E}" destId="{5FC8D1D7-D33D-4F48-A599-BE5B541B11F3}" srcOrd="2" destOrd="0" presId="urn:microsoft.com/office/officeart/2005/8/layout/cycle5"/>
    <dgm:cxn modelId="{F64900AB-43F0-4E0E-91DE-64A96ADF6349}" type="presParOf" srcId="{C6542D21-680D-4DF7-8015-95CCFBE7A70E}" destId="{D0728173-0958-4ACF-9426-90F2BEFED299}" srcOrd="3" destOrd="0" presId="urn:microsoft.com/office/officeart/2005/8/layout/cycle5"/>
    <dgm:cxn modelId="{BD179D98-A300-459B-A2F6-8B4831C68B7F}" type="presParOf" srcId="{C6542D21-680D-4DF7-8015-95CCFBE7A70E}" destId="{FF90BFF1-2C82-4FF7-B040-7D6A14492161}" srcOrd="4" destOrd="0" presId="urn:microsoft.com/office/officeart/2005/8/layout/cycle5"/>
    <dgm:cxn modelId="{13D0B53E-3E79-4909-873A-45D2636E2B05}" type="presParOf" srcId="{C6542D21-680D-4DF7-8015-95CCFBE7A70E}" destId="{B24DC4AD-0DE7-4054-AC28-2C22422B37C4}" srcOrd="5" destOrd="0" presId="urn:microsoft.com/office/officeart/2005/8/layout/cycle5"/>
    <dgm:cxn modelId="{BFDBD6B2-B359-47C2-801A-42B718134749}" type="presParOf" srcId="{C6542D21-680D-4DF7-8015-95CCFBE7A70E}" destId="{CEF77F68-F789-484E-9BBD-102C95F5D72D}" srcOrd="6" destOrd="0" presId="urn:microsoft.com/office/officeart/2005/8/layout/cycle5"/>
    <dgm:cxn modelId="{D9C7935B-0698-40B2-A4F6-47F140B4822D}" type="presParOf" srcId="{C6542D21-680D-4DF7-8015-95CCFBE7A70E}" destId="{E5154386-8B1B-43E9-9D21-FDC7CC44B7D0}" srcOrd="7" destOrd="0" presId="urn:microsoft.com/office/officeart/2005/8/layout/cycle5"/>
    <dgm:cxn modelId="{4A37C945-073A-4D87-9DDA-73F2DDED70ED}" type="presParOf" srcId="{C6542D21-680D-4DF7-8015-95CCFBE7A70E}" destId="{F5078E2D-D1DA-4C12-BA34-678E698553CE}" srcOrd="8" destOrd="0" presId="urn:microsoft.com/office/officeart/2005/8/layout/cycle5"/>
    <dgm:cxn modelId="{273B0204-63CF-499E-8221-3D46E8ED9866}" type="presParOf" srcId="{C6542D21-680D-4DF7-8015-95CCFBE7A70E}" destId="{A5EFA2FB-A3C2-4FF9-8552-D340D134584B}" srcOrd="9" destOrd="0" presId="urn:microsoft.com/office/officeart/2005/8/layout/cycle5"/>
    <dgm:cxn modelId="{B3236350-CBFE-4A75-B378-57A28632A2A6}" type="presParOf" srcId="{C6542D21-680D-4DF7-8015-95CCFBE7A70E}" destId="{B8A234A6-8418-4F35-9593-4AFC7E49B9D1}" srcOrd="10" destOrd="0" presId="urn:microsoft.com/office/officeart/2005/8/layout/cycle5"/>
    <dgm:cxn modelId="{7E73C592-C5E3-4B22-87B1-D220D179E014}" type="presParOf" srcId="{C6542D21-680D-4DF7-8015-95CCFBE7A70E}" destId="{E361CCA2-61B6-4DB2-B718-BB78136A43DB}" srcOrd="11"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EBEA66F-E7F1-422B-B7DD-8D5D99193AEE}" type="doc">
      <dgm:prSet loTypeId="urn:microsoft.com/office/officeart/2009/layout/CircleArrowProcess" loCatId="process" qsTypeId="urn:microsoft.com/office/officeart/2005/8/quickstyle/simple4" qsCatId="simple" csTypeId="urn:microsoft.com/office/officeart/2005/8/colors/accent3_3" csCatId="accent3" phldr="1"/>
      <dgm:spPr/>
      <dgm:t>
        <a:bodyPr/>
        <a:lstStyle/>
        <a:p>
          <a:endParaRPr lang="en-US"/>
        </a:p>
      </dgm:t>
    </dgm:pt>
    <dgm:pt modelId="{AEB65AC3-439D-4D11-A17A-5EC1628A78B1}">
      <dgm:prSet phldrT="[Text]"/>
      <dgm:spPr/>
      <dgm:t>
        <a:bodyPr/>
        <a:lstStyle/>
        <a:p>
          <a:r>
            <a:rPr lang="en-US" dirty="0"/>
            <a:t>Income</a:t>
          </a:r>
        </a:p>
      </dgm:t>
    </dgm:pt>
    <dgm:pt modelId="{06B49B16-0170-4C7B-B92F-7684775C0091}" type="parTrans" cxnId="{D0507AB1-69DF-4DD3-A5A1-F9C65B4A5A20}">
      <dgm:prSet/>
      <dgm:spPr/>
      <dgm:t>
        <a:bodyPr/>
        <a:lstStyle/>
        <a:p>
          <a:endParaRPr lang="en-US"/>
        </a:p>
      </dgm:t>
    </dgm:pt>
    <dgm:pt modelId="{61C7DE21-56DF-4A60-84BF-3A172F2C968F}" type="sibTrans" cxnId="{D0507AB1-69DF-4DD3-A5A1-F9C65B4A5A20}">
      <dgm:prSet/>
      <dgm:spPr/>
      <dgm:t>
        <a:bodyPr/>
        <a:lstStyle/>
        <a:p>
          <a:endParaRPr lang="en-US"/>
        </a:p>
      </dgm:t>
    </dgm:pt>
    <dgm:pt modelId="{184C7A88-C0F1-4642-8B2A-260DD1D4930B}">
      <dgm:prSet phldrT="[Text]"/>
      <dgm:spPr/>
      <dgm:t>
        <a:bodyPr/>
        <a:lstStyle/>
        <a:p>
          <a:r>
            <a:rPr lang="en-US" dirty="0"/>
            <a:t># in family</a:t>
          </a:r>
        </a:p>
      </dgm:t>
    </dgm:pt>
    <dgm:pt modelId="{C2A2F91B-7192-41BB-8191-823AEAC48594}" type="parTrans" cxnId="{4314EC63-767C-487B-85C6-CE36A8491FDA}">
      <dgm:prSet/>
      <dgm:spPr/>
      <dgm:t>
        <a:bodyPr/>
        <a:lstStyle/>
        <a:p>
          <a:endParaRPr lang="en-US"/>
        </a:p>
      </dgm:t>
    </dgm:pt>
    <dgm:pt modelId="{900188CA-CF1B-4A4B-BCB8-0A5B60C90B04}" type="sibTrans" cxnId="{4314EC63-767C-487B-85C6-CE36A8491FDA}">
      <dgm:prSet/>
      <dgm:spPr/>
      <dgm:t>
        <a:bodyPr/>
        <a:lstStyle/>
        <a:p>
          <a:endParaRPr lang="en-US"/>
        </a:p>
      </dgm:t>
    </dgm:pt>
    <dgm:pt modelId="{7AF6220E-08AD-4EFE-A404-DAD8B06CD7F9}">
      <dgm:prSet phldrT="[Text]"/>
      <dgm:spPr/>
      <dgm:t>
        <a:bodyPr/>
        <a:lstStyle/>
        <a:p>
          <a:r>
            <a:rPr lang="en-US" dirty="0"/>
            <a:t>Assets</a:t>
          </a:r>
        </a:p>
      </dgm:t>
    </dgm:pt>
    <dgm:pt modelId="{F5A0D711-F8EE-4116-9824-D7CCFCF6BB56}" type="parTrans" cxnId="{7FCE1CDB-4D26-4386-8B93-585541E1E27D}">
      <dgm:prSet/>
      <dgm:spPr/>
      <dgm:t>
        <a:bodyPr/>
        <a:lstStyle/>
        <a:p>
          <a:endParaRPr lang="en-US"/>
        </a:p>
      </dgm:t>
    </dgm:pt>
    <dgm:pt modelId="{4C74F109-A7B4-4D60-91A9-C16B5C7C4DD6}" type="sibTrans" cxnId="{7FCE1CDB-4D26-4386-8B93-585541E1E27D}">
      <dgm:prSet/>
      <dgm:spPr/>
      <dgm:t>
        <a:bodyPr/>
        <a:lstStyle/>
        <a:p>
          <a:endParaRPr lang="en-US"/>
        </a:p>
      </dgm:t>
    </dgm:pt>
    <dgm:pt modelId="{4E5EF2AF-404F-4890-8964-0FDC7CCAD4D5}">
      <dgm:prSet phldrT="[Text]" custT="1"/>
      <dgm:spPr/>
      <dgm:t>
        <a:bodyPr/>
        <a:lstStyle/>
        <a:p>
          <a:r>
            <a:rPr lang="en-US" sz="2000" b="1" dirty="0">
              <a:solidFill>
                <a:schemeClr val="tx2"/>
              </a:solidFill>
            </a:rPr>
            <a:t>FM SAI</a:t>
          </a:r>
        </a:p>
      </dgm:t>
    </dgm:pt>
    <dgm:pt modelId="{F72EC58E-7968-4EDB-9745-3C7BA585EA55}" type="parTrans" cxnId="{2EB8024E-1129-4FE9-A027-46D256E9407A}">
      <dgm:prSet/>
      <dgm:spPr/>
      <dgm:t>
        <a:bodyPr/>
        <a:lstStyle/>
        <a:p>
          <a:endParaRPr lang="en-US"/>
        </a:p>
      </dgm:t>
    </dgm:pt>
    <dgm:pt modelId="{65DDBBD4-3350-4617-B233-7EC98FB28396}" type="sibTrans" cxnId="{2EB8024E-1129-4FE9-A027-46D256E9407A}">
      <dgm:prSet/>
      <dgm:spPr/>
      <dgm:t>
        <a:bodyPr/>
        <a:lstStyle/>
        <a:p>
          <a:endParaRPr lang="en-US"/>
        </a:p>
      </dgm:t>
    </dgm:pt>
    <dgm:pt modelId="{89799FAC-A0F3-4FAB-B3A3-E3B73E0C9D81}" type="pres">
      <dgm:prSet presAssocID="{FEBEA66F-E7F1-422B-B7DD-8D5D99193AEE}" presName="Name0" presStyleCnt="0">
        <dgm:presLayoutVars>
          <dgm:chMax val="7"/>
          <dgm:chPref val="7"/>
          <dgm:dir/>
          <dgm:animLvl val="lvl"/>
        </dgm:presLayoutVars>
      </dgm:prSet>
      <dgm:spPr/>
      <dgm:t>
        <a:bodyPr/>
        <a:lstStyle/>
        <a:p>
          <a:endParaRPr lang="en-US"/>
        </a:p>
      </dgm:t>
    </dgm:pt>
    <dgm:pt modelId="{7D99A43E-2FB4-4621-9478-0BCA7183C58B}" type="pres">
      <dgm:prSet presAssocID="{AEB65AC3-439D-4D11-A17A-5EC1628A78B1}" presName="Accent1" presStyleCnt="0"/>
      <dgm:spPr/>
    </dgm:pt>
    <dgm:pt modelId="{9F1F2616-4F75-46E4-A533-5B3FBD8BDBFB}" type="pres">
      <dgm:prSet presAssocID="{AEB65AC3-439D-4D11-A17A-5EC1628A78B1}" presName="Accent" presStyleLbl="node1" presStyleIdx="0" presStyleCnt="4"/>
      <dgm:spPr/>
    </dgm:pt>
    <dgm:pt modelId="{6E98F9E9-0296-4FC6-A29B-697FC50B7B4A}" type="pres">
      <dgm:prSet presAssocID="{AEB65AC3-439D-4D11-A17A-5EC1628A78B1}" presName="Parent1" presStyleLbl="revTx" presStyleIdx="0" presStyleCnt="4">
        <dgm:presLayoutVars>
          <dgm:chMax val="1"/>
          <dgm:chPref val="1"/>
          <dgm:bulletEnabled val="1"/>
        </dgm:presLayoutVars>
      </dgm:prSet>
      <dgm:spPr/>
      <dgm:t>
        <a:bodyPr/>
        <a:lstStyle/>
        <a:p>
          <a:endParaRPr lang="en-US"/>
        </a:p>
      </dgm:t>
    </dgm:pt>
    <dgm:pt modelId="{662E5652-7D52-4144-A1ED-F11603B8F9CF}" type="pres">
      <dgm:prSet presAssocID="{184C7A88-C0F1-4642-8B2A-260DD1D4930B}" presName="Accent2" presStyleCnt="0"/>
      <dgm:spPr/>
    </dgm:pt>
    <dgm:pt modelId="{BE2E1038-8D9F-4C0A-9795-260B1FCD151B}" type="pres">
      <dgm:prSet presAssocID="{184C7A88-C0F1-4642-8B2A-260DD1D4930B}" presName="Accent" presStyleLbl="node1" presStyleIdx="1" presStyleCnt="4"/>
      <dgm:spPr/>
    </dgm:pt>
    <dgm:pt modelId="{23E0EEAB-86A9-4BB8-9AA7-C73F8718027D}" type="pres">
      <dgm:prSet presAssocID="{184C7A88-C0F1-4642-8B2A-260DD1D4930B}" presName="Parent2" presStyleLbl="revTx" presStyleIdx="1" presStyleCnt="4">
        <dgm:presLayoutVars>
          <dgm:chMax val="1"/>
          <dgm:chPref val="1"/>
          <dgm:bulletEnabled val="1"/>
        </dgm:presLayoutVars>
      </dgm:prSet>
      <dgm:spPr/>
      <dgm:t>
        <a:bodyPr/>
        <a:lstStyle/>
        <a:p>
          <a:endParaRPr lang="en-US"/>
        </a:p>
      </dgm:t>
    </dgm:pt>
    <dgm:pt modelId="{E9F83DF1-9AFC-4787-84BA-22114C705095}" type="pres">
      <dgm:prSet presAssocID="{7AF6220E-08AD-4EFE-A404-DAD8B06CD7F9}" presName="Accent3" presStyleCnt="0"/>
      <dgm:spPr/>
    </dgm:pt>
    <dgm:pt modelId="{7900D15D-C94E-4286-A87B-D995404E0E9F}" type="pres">
      <dgm:prSet presAssocID="{7AF6220E-08AD-4EFE-A404-DAD8B06CD7F9}" presName="Accent" presStyleLbl="node1" presStyleIdx="2" presStyleCnt="4"/>
      <dgm:spPr/>
    </dgm:pt>
    <dgm:pt modelId="{197F34D8-BE3E-4945-82C7-6E224012287F}" type="pres">
      <dgm:prSet presAssocID="{7AF6220E-08AD-4EFE-A404-DAD8B06CD7F9}" presName="Parent3" presStyleLbl="revTx" presStyleIdx="2" presStyleCnt="4">
        <dgm:presLayoutVars>
          <dgm:chMax val="1"/>
          <dgm:chPref val="1"/>
          <dgm:bulletEnabled val="1"/>
        </dgm:presLayoutVars>
      </dgm:prSet>
      <dgm:spPr/>
      <dgm:t>
        <a:bodyPr/>
        <a:lstStyle/>
        <a:p>
          <a:endParaRPr lang="en-US"/>
        </a:p>
      </dgm:t>
    </dgm:pt>
    <dgm:pt modelId="{9B4E136F-CA50-4503-81B3-995FBCCB604B}" type="pres">
      <dgm:prSet presAssocID="{4E5EF2AF-404F-4890-8964-0FDC7CCAD4D5}" presName="Accent4" presStyleCnt="0"/>
      <dgm:spPr/>
    </dgm:pt>
    <dgm:pt modelId="{65E1F6C1-C947-4A52-BCE3-15A06F3AD00D}" type="pres">
      <dgm:prSet presAssocID="{4E5EF2AF-404F-4890-8964-0FDC7CCAD4D5}" presName="Accent" presStyleLbl="node1" presStyleIdx="3" presStyleCnt="4"/>
      <dgm:spPr/>
    </dgm:pt>
    <dgm:pt modelId="{9CD5267A-DAC9-4D31-A3C4-A6DFB84F984F}" type="pres">
      <dgm:prSet presAssocID="{4E5EF2AF-404F-4890-8964-0FDC7CCAD4D5}" presName="Parent4" presStyleLbl="revTx" presStyleIdx="3" presStyleCnt="4" custScaleX="112761">
        <dgm:presLayoutVars>
          <dgm:chMax val="1"/>
          <dgm:chPref val="1"/>
          <dgm:bulletEnabled val="1"/>
        </dgm:presLayoutVars>
      </dgm:prSet>
      <dgm:spPr/>
      <dgm:t>
        <a:bodyPr/>
        <a:lstStyle/>
        <a:p>
          <a:endParaRPr lang="en-US"/>
        </a:p>
      </dgm:t>
    </dgm:pt>
  </dgm:ptLst>
  <dgm:cxnLst>
    <dgm:cxn modelId="{B401BE0A-33DD-43D7-8E71-A124715C4243}" type="presOf" srcId="{7AF6220E-08AD-4EFE-A404-DAD8B06CD7F9}" destId="{197F34D8-BE3E-4945-82C7-6E224012287F}" srcOrd="0" destOrd="0" presId="urn:microsoft.com/office/officeart/2009/layout/CircleArrowProcess"/>
    <dgm:cxn modelId="{D3D6A2A7-EC71-418C-85D2-315B67715E37}" type="presOf" srcId="{4E5EF2AF-404F-4890-8964-0FDC7CCAD4D5}" destId="{9CD5267A-DAC9-4D31-A3C4-A6DFB84F984F}" srcOrd="0" destOrd="0" presId="urn:microsoft.com/office/officeart/2009/layout/CircleArrowProcess"/>
    <dgm:cxn modelId="{4E1878AB-A3EB-4CD6-B658-D1B4558DD00B}" type="presOf" srcId="{AEB65AC3-439D-4D11-A17A-5EC1628A78B1}" destId="{6E98F9E9-0296-4FC6-A29B-697FC50B7B4A}" srcOrd="0" destOrd="0" presId="urn:microsoft.com/office/officeart/2009/layout/CircleArrowProcess"/>
    <dgm:cxn modelId="{D0507AB1-69DF-4DD3-A5A1-F9C65B4A5A20}" srcId="{FEBEA66F-E7F1-422B-B7DD-8D5D99193AEE}" destId="{AEB65AC3-439D-4D11-A17A-5EC1628A78B1}" srcOrd="0" destOrd="0" parTransId="{06B49B16-0170-4C7B-B92F-7684775C0091}" sibTransId="{61C7DE21-56DF-4A60-84BF-3A172F2C968F}"/>
    <dgm:cxn modelId="{154DF38C-051C-4AD3-B146-07CB1139E311}" type="presOf" srcId="{FEBEA66F-E7F1-422B-B7DD-8D5D99193AEE}" destId="{89799FAC-A0F3-4FAB-B3A3-E3B73E0C9D81}" srcOrd="0" destOrd="0" presId="urn:microsoft.com/office/officeart/2009/layout/CircleArrowProcess"/>
    <dgm:cxn modelId="{2EB8024E-1129-4FE9-A027-46D256E9407A}" srcId="{FEBEA66F-E7F1-422B-B7DD-8D5D99193AEE}" destId="{4E5EF2AF-404F-4890-8964-0FDC7CCAD4D5}" srcOrd="3" destOrd="0" parTransId="{F72EC58E-7968-4EDB-9745-3C7BA585EA55}" sibTransId="{65DDBBD4-3350-4617-B233-7EC98FB28396}"/>
    <dgm:cxn modelId="{7FCE1CDB-4D26-4386-8B93-585541E1E27D}" srcId="{FEBEA66F-E7F1-422B-B7DD-8D5D99193AEE}" destId="{7AF6220E-08AD-4EFE-A404-DAD8B06CD7F9}" srcOrd="2" destOrd="0" parTransId="{F5A0D711-F8EE-4116-9824-D7CCFCF6BB56}" sibTransId="{4C74F109-A7B4-4D60-91A9-C16B5C7C4DD6}"/>
    <dgm:cxn modelId="{F41E4B98-BCA2-4489-B28B-332971716D22}" type="presOf" srcId="{184C7A88-C0F1-4642-8B2A-260DD1D4930B}" destId="{23E0EEAB-86A9-4BB8-9AA7-C73F8718027D}" srcOrd="0" destOrd="0" presId="urn:microsoft.com/office/officeart/2009/layout/CircleArrowProcess"/>
    <dgm:cxn modelId="{4314EC63-767C-487B-85C6-CE36A8491FDA}" srcId="{FEBEA66F-E7F1-422B-B7DD-8D5D99193AEE}" destId="{184C7A88-C0F1-4642-8B2A-260DD1D4930B}" srcOrd="1" destOrd="0" parTransId="{C2A2F91B-7192-41BB-8191-823AEAC48594}" sibTransId="{900188CA-CF1B-4A4B-BCB8-0A5B60C90B04}"/>
    <dgm:cxn modelId="{6A7830E5-1C5F-4CE7-B877-ADC50C86BDD4}" type="presParOf" srcId="{89799FAC-A0F3-4FAB-B3A3-E3B73E0C9D81}" destId="{7D99A43E-2FB4-4621-9478-0BCA7183C58B}" srcOrd="0" destOrd="0" presId="urn:microsoft.com/office/officeart/2009/layout/CircleArrowProcess"/>
    <dgm:cxn modelId="{39FD53FA-20CE-499E-A735-7BDF63754A62}" type="presParOf" srcId="{7D99A43E-2FB4-4621-9478-0BCA7183C58B}" destId="{9F1F2616-4F75-46E4-A533-5B3FBD8BDBFB}" srcOrd="0" destOrd="0" presId="urn:microsoft.com/office/officeart/2009/layout/CircleArrowProcess"/>
    <dgm:cxn modelId="{E0E6255B-1B0B-4788-BB40-D248446FBF7B}" type="presParOf" srcId="{89799FAC-A0F3-4FAB-B3A3-E3B73E0C9D81}" destId="{6E98F9E9-0296-4FC6-A29B-697FC50B7B4A}" srcOrd="1" destOrd="0" presId="urn:microsoft.com/office/officeart/2009/layout/CircleArrowProcess"/>
    <dgm:cxn modelId="{6F5977D9-E414-42F2-AAA1-7B1DE8C80C25}" type="presParOf" srcId="{89799FAC-A0F3-4FAB-B3A3-E3B73E0C9D81}" destId="{662E5652-7D52-4144-A1ED-F11603B8F9CF}" srcOrd="2" destOrd="0" presId="urn:microsoft.com/office/officeart/2009/layout/CircleArrowProcess"/>
    <dgm:cxn modelId="{C8AB3F3E-4CB4-4441-893D-631B12886117}" type="presParOf" srcId="{662E5652-7D52-4144-A1ED-F11603B8F9CF}" destId="{BE2E1038-8D9F-4C0A-9795-260B1FCD151B}" srcOrd="0" destOrd="0" presId="urn:microsoft.com/office/officeart/2009/layout/CircleArrowProcess"/>
    <dgm:cxn modelId="{95B46281-3321-45B9-80FA-EA851690D407}" type="presParOf" srcId="{89799FAC-A0F3-4FAB-B3A3-E3B73E0C9D81}" destId="{23E0EEAB-86A9-4BB8-9AA7-C73F8718027D}" srcOrd="3" destOrd="0" presId="urn:microsoft.com/office/officeart/2009/layout/CircleArrowProcess"/>
    <dgm:cxn modelId="{27871152-A53A-455B-AD65-B32314043E0A}" type="presParOf" srcId="{89799FAC-A0F3-4FAB-B3A3-E3B73E0C9D81}" destId="{E9F83DF1-9AFC-4787-84BA-22114C705095}" srcOrd="4" destOrd="0" presId="urn:microsoft.com/office/officeart/2009/layout/CircleArrowProcess"/>
    <dgm:cxn modelId="{F8A21D9F-302E-498F-A189-539C99C9F837}" type="presParOf" srcId="{E9F83DF1-9AFC-4787-84BA-22114C705095}" destId="{7900D15D-C94E-4286-A87B-D995404E0E9F}" srcOrd="0" destOrd="0" presId="urn:microsoft.com/office/officeart/2009/layout/CircleArrowProcess"/>
    <dgm:cxn modelId="{936A571A-9631-4F6A-B1D0-8CEE05EE7762}" type="presParOf" srcId="{89799FAC-A0F3-4FAB-B3A3-E3B73E0C9D81}" destId="{197F34D8-BE3E-4945-82C7-6E224012287F}" srcOrd="5" destOrd="0" presId="urn:microsoft.com/office/officeart/2009/layout/CircleArrowProcess"/>
    <dgm:cxn modelId="{C15FB4F6-8E1E-4DE2-ADF6-358B2BE30B10}" type="presParOf" srcId="{89799FAC-A0F3-4FAB-B3A3-E3B73E0C9D81}" destId="{9B4E136F-CA50-4503-81B3-995FBCCB604B}" srcOrd="6" destOrd="0" presId="urn:microsoft.com/office/officeart/2009/layout/CircleArrowProcess"/>
    <dgm:cxn modelId="{F67FB815-AF74-4365-B167-17B68F3CD22B}" type="presParOf" srcId="{9B4E136F-CA50-4503-81B3-995FBCCB604B}" destId="{65E1F6C1-C947-4A52-BCE3-15A06F3AD00D}" srcOrd="0" destOrd="0" presId="urn:microsoft.com/office/officeart/2009/layout/CircleArrowProcess"/>
    <dgm:cxn modelId="{9695F15E-0B24-4052-AED0-A3BC30F09EF0}" type="presParOf" srcId="{89799FAC-A0F3-4FAB-B3A3-E3B73E0C9D81}" destId="{9CD5267A-DAC9-4D31-A3C4-A6DFB84F984F}" srcOrd="7"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EBEA66F-E7F1-422B-B7DD-8D5D99193AEE}" type="doc">
      <dgm:prSet loTypeId="urn:microsoft.com/office/officeart/2009/layout/CircleArrowProcess" loCatId="process" qsTypeId="urn:microsoft.com/office/officeart/2005/8/quickstyle/simple4" qsCatId="simple" csTypeId="urn:microsoft.com/office/officeart/2005/8/colors/accent3_3" csCatId="accent3" phldr="1"/>
      <dgm:spPr/>
      <dgm:t>
        <a:bodyPr/>
        <a:lstStyle/>
        <a:p>
          <a:endParaRPr lang="en-US"/>
        </a:p>
      </dgm:t>
    </dgm:pt>
    <dgm:pt modelId="{AEB65AC3-439D-4D11-A17A-5EC1628A78B1}">
      <dgm:prSet phldrT="[Text]"/>
      <dgm:spPr/>
      <dgm:t>
        <a:bodyPr/>
        <a:lstStyle/>
        <a:p>
          <a:r>
            <a:rPr lang="en-US" dirty="0"/>
            <a:t>Medical</a:t>
          </a:r>
        </a:p>
      </dgm:t>
    </dgm:pt>
    <dgm:pt modelId="{06B49B16-0170-4C7B-B92F-7684775C0091}" type="parTrans" cxnId="{D0507AB1-69DF-4DD3-A5A1-F9C65B4A5A20}">
      <dgm:prSet/>
      <dgm:spPr/>
      <dgm:t>
        <a:bodyPr/>
        <a:lstStyle/>
        <a:p>
          <a:endParaRPr lang="en-US"/>
        </a:p>
      </dgm:t>
    </dgm:pt>
    <dgm:pt modelId="{61C7DE21-56DF-4A60-84BF-3A172F2C968F}" type="sibTrans" cxnId="{D0507AB1-69DF-4DD3-A5A1-F9C65B4A5A20}">
      <dgm:prSet/>
      <dgm:spPr/>
      <dgm:t>
        <a:bodyPr/>
        <a:lstStyle/>
        <a:p>
          <a:endParaRPr lang="en-US"/>
        </a:p>
      </dgm:t>
    </dgm:pt>
    <dgm:pt modelId="{184C7A88-C0F1-4642-8B2A-260DD1D4930B}">
      <dgm:prSet phldrT="[Text]"/>
      <dgm:spPr/>
      <dgm:t>
        <a:bodyPr/>
        <a:lstStyle/>
        <a:p>
          <a:r>
            <a:rPr lang="en-US" dirty="0"/>
            <a:t>Home Equity</a:t>
          </a:r>
        </a:p>
      </dgm:t>
    </dgm:pt>
    <dgm:pt modelId="{C2A2F91B-7192-41BB-8191-823AEAC48594}" type="parTrans" cxnId="{4314EC63-767C-487B-85C6-CE36A8491FDA}">
      <dgm:prSet/>
      <dgm:spPr/>
      <dgm:t>
        <a:bodyPr/>
        <a:lstStyle/>
        <a:p>
          <a:endParaRPr lang="en-US"/>
        </a:p>
      </dgm:t>
    </dgm:pt>
    <dgm:pt modelId="{900188CA-CF1B-4A4B-BCB8-0A5B60C90B04}" type="sibTrans" cxnId="{4314EC63-767C-487B-85C6-CE36A8491FDA}">
      <dgm:prSet/>
      <dgm:spPr/>
      <dgm:t>
        <a:bodyPr/>
        <a:lstStyle/>
        <a:p>
          <a:endParaRPr lang="en-US"/>
        </a:p>
      </dgm:t>
    </dgm:pt>
    <dgm:pt modelId="{7AF6220E-08AD-4EFE-A404-DAD8B06CD7F9}">
      <dgm:prSet phldrT="[Text]"/>
      <dgm:spPr/>
      <dgm:t>
        <a:bodyPr/>
        <a:lstStyle/>
        <a:p>
          <a:r>
            <a:rPr lang="en-US" dirty="0"/>
            <a:t>Allowances</a:t>
          </a:r>
        </a:p>
      </dgm:t>
    </dgm:pt>
    <dgm:pt modelId="{F5A0D711-F8EE-4116-9824-D7CCFCF6BB56}" type="parTrans" cxnId="{7FCE1CDB-4D26-4386-8B93-585541E1E27D}">
      <dgm:prSet/>
      <dgm:spPr/>
      <dgm:t>
        <a:bodyPr/>
        <a:lstStyle/>
        <a:p>
          <a:endParaRPr lang="en-US"/>
        </a:p>
      </dgm:t>
    </dgm:pt>
    <dgm:pt modelId="{4C74F109-A7B4-4D60-91A9-C16B5C7C4DD6}" type="sibTrans" cxnId="{7FCE1CDB-4D26-4386-8B93-585541E1E27D}">
      <dgm:prSet/>
      <dgm:spPr/>
      <dgm:t>
        <a:bodyPr/>
        <a:lstStyle/>
        <a:p>
          <a:endParaRPr lang="en-US"/>
        </a:p>
      </dgm:t>
    </dgm:pt>
    <dgm:pt modelId="{4E5EF2AF-404F-4890-8964-0FDC7CCAD4D5}">
      <dgm:prSet phldrT="[Text]" custT="1"/>
      <dgm:spPr/>
      <dgm:t>
        <a:bodyPr/>
        <a:lstStyle/>
        <a:p>
          <a:r>
            <a:rPr lang="en-US" sz="2000" b="1" u="none" dirty="0">
              <a:solidFill>
                <a:schemeClr val="tx2"/>
              </a:solidFill>
            </a:rPr>
            <a:t>IM EFC</a:t>
          </a:r>
        </a:p>
      </dgm:t>
    </dgm:pt>
    <dgm:pt modelId="{F72EC58E-7968-4EDB-9745-3C7BA585EA55}" type="parTrans" cxnId="{2EB8024E-1129-4FE9-A027-46D256E9407A}">
      <dgm:prSet/>
      <dgm:spPr/>
      <dgm:t>
        <a:bodyPr/>
        <a:lstStyle/>
        <a:p>
          <a:endParaRPr lang="en-US"/>
        </a:p>
      </dgm:t>
    </dgm:pt>
    <dgm:pt modelId="{65DDBBD4-3350-4617-B233-7EC98FB28396}" type="sibTrans" cxnId="{2EB8024E-1129-4FE9-A027-46D256E9407A}">
      <dgm:prSet/>
      <dgm:spPr/>
      <dgm:t>
        <a:bodyPr/>
        <a:lstStyle/>
        <a:p>
          <a:endParaRPr lang="en-US"/>
        </a:p>
      </dgm:t>
    </dgm:pt>
    <dgm:pt modelId="{3E3018FA-70CA-4459-9CA4-408FBB794F5D}" type="pres">
      <dgm:prSet presAssocID="{FEBEA66F-E7F1-422B-B7DD-8D5D99193AEE}" presName="Name0" presStyleCnt="0">
        <dgm:presLayoutVars>
          <dgm:chMax val="7"/>
          <dgm:chPref val="7"/>
          <dgm:dir/>
          <dgm:animLvl val="lvl"/>
        </dgm:presLayoutVars>
      </dgm:prSet>
      <dgm:spPr/>
      <dgm:t>
        <a:bodyPr/>
        <a:lstStyle/>
        <a:p>
          <a:endParaRPr lang="en-US"/>
        </a:p>
      </dgm:t>
    </dgm:pt>
    <dgm:pt modelId="{A82EC2AC-6FD2-4DF6-9E7C-A41F137657AF}" type="pres">
      <dgm:prSet presAssocID="{AEB65AC3-439D-4D11-A17A-5EC1628A78B1}" presName="Accent1" presStyleCnt="0"/>
      <dgm:spPr/>
    </dgm:pt>
    <dgm:pt modelId="{5F9BAD64-A847-49E6-909F-C049775CFC25}" type="pres">
      <dgm:prSet presAssocID="{AEB65AC3-439D-4D11-A17A-5EC1628A78B1}" presName="Accent" presStyleLbl="node1" presStyleIdx="0" presStyleCnt="4"/>
      <dgm:spPr/>
    </dgm:pt>
    <dgm:pt modelId="{0778B897-EB63-4781-870D-95CB76E71316}" type="pres">
      <dgm:prSet presAssocID="{AEB65AC3-439D-4D11-A17A-5EC1628A78B1}" presName="Parent1" presStyleLbl="revTx" presStyleIdx="0" presStyleCnt="4">
        <dgm:presLayoutVars>
          <dgm:chMax val="1"/>
          <dgm:chPref val="1"/>
          <dgm:bulletEnabled val="1"/>
        </dgm:presLayoutVars>
      </dgm:prSet>
      <dgm:spPr/>
      <dgm:t>
        <a:bodyPr/>
        <a:lstStyle/>
        <a:p>
          <a:endParaRPr lang="en-US"/>
        </a:p>
      </dgm:t>
    </dgm:pt>
    <dgm:pt modelId="{30E34619-F284-41FC-B9FB-E0B77865FAAE}" type="pres">
      <dgm:prSet presAssocID="{184C7A88-C0F1-4642-8B2A-260DD1D4930B}" presName="Accent2" presStyleCnt="0"/>
      <dgm:spPr/>
    </dgm:pt>
    <dgm:pt modelId="{9DC13627-E275-4CB8-B26F-2FEE0B9ACF59}" type="pres">
      <dgm:prSet presAssocID="{184C7A88-C0F1-4642-8B2A-260DD1D4930B}" presName="Accent" presStyleLbl="node1" presStyleIdx="1" presStyleCnt="4"/>
      <dgm:spPr/>
    </dgm:pt>
    <dgm:pt modelId="{9B450109-5397-4D5F-9E2B-2EA595D6E4BB}" type="pres">
      <dgm:prSet presAssocID="{184C7A88-C0F1-4642-8B2A-260DD1D4930B}" presName="Parent2" presStyleLbl="revTx" presStyleIdx="1" presStyleCnt="4">
        <dgm:presLayoutVars>
          <dgm:chMax val="1"/>
          <dgm:chPref val="1"/>
          <dgm:bulletEnabled val="1"/>
        </dgm:presLayoutVars>
      </dgm:prSet>
      <dgm:spPr/>
      <dgm:t>
        <a:bodyPr/>
        <a:lstStyle/>
        <a:p>
          <a:endParaRPr lang="en-US"/>
        </a:p>
      </dgm:t>
    </dgm:pt>
    <dgm:pt modelId="{0F46460A-D0DC-4721-9B0A-9C1156D77669}" type="pres">
      <dgm:prSet presAssocID="{7AF6220E-08AD-4EFE-A404-DAD8B06CD7F9}" presName="Accent3" presStyleCnt="0"/>
      <dgm:spPr/>
    </dgm:pt>
    <dgm:pt modelId="{06807257-1B8D-4B01-A5FF-D7D2B5B9EB78}" type="pres">
      <dgm:prSet presAssocID="{7AF6220E-08AD-4EFE-A404-DAD8B06CD7F9}" presName="Accent" presStyleLbl="node1" presStyleIdx="2" presStyleCnt="4"/>
      <dgm:spPr/>
    </dgm:pt>
    <dgm:pt modelId="{8FEC3A95-E33B-4210-A57C-08C1B08644A2}" type="pres">
      <dgm:prSet presAssocID="{7AF6220E-08AD-4EFE-A404-DAD8B06CD7F9}" presName="Parent3" presStyleLbl="revTx" presStyleIdx="2" presStyleCnt="4">
        <dgm:presLayoutVars>
          <dgm:chMax val="1"/>
          <dgm:chPref val="1"/>
          <dgm:bulletEnabled val="1"/>
        </dgm:presLayoutVars>
      </dgm:prSet>
      <dgm:spPr/>
      <dgm:t>
        <a:bodyPr/>
        <a:lstStyle/>
        <a:p>
          <a:endParaRPr lang="en-US"/>
        </a:p>
      </dgm:t>
    </dgm:pt>
    <dgm:pt modelId="{86B96903-A39B-47C4-8F79-D6A847BCE7F3}" type="pres">
      <dgm:prSet presAssocID="{4E5EF2AF-404F-4890-8964-0FDC7CCAD4D5}" presName="Accent4" presStyleCnt="0"/>
      <dgm:spPr/>
    </dgm:pt>
    <dgm:pt modelId="{BEDE944C-F012-4762-A960-5D65B491C9FC}" type="pres">
      <dgm:prSet presAssocID="{4E5EF2AF-404F-4890-8964-0FDC7CCAD4D5}" presName="Accent" presStyleLbl="node1" presStyleIdx="3" presStyleCnt="4"/>
      <dgm:spPr/>
    </dgm:pt>
    <dgm:pt modelId="{FD5390FE-2EAE-439E-9240-68C6CC883ED4}" type="pres">
      <dgm:prSet presAssocID="{4E5EF2AF-404F-4890-8964-0FDC7CCAD4D5}" presName="Parent4" presStyleLbl="revTx" presStyleIdx="3" presStyleCnt="4">
        <dgm:presLayoutVars>
          <dgm:chMax val="1"/>
          <dgm:chPref val="1"/>
          <dgm:bulletEnabled val="1"/>
        </dgm:presLayoutVars>
      </dgm:prSet>
      <dgm:spPr/>
      <dgm:t>
        <a:bodyPr/>
        <a:lstStyle/>
        <a:p>
          <a:endParaRPr lang="en-US"/>
        </a:p>
      </dgm:t>
    </dgm:pt>
  </dgm:ptLst>
  <dgm:cxnLst>
    <dgm:cxn modelId="{FDBA0CF4-99BF-4DC4-AD1F-EAB140CBB50E}" type="presOf" srcId="{184C7A88-C0F1-4642-8B2A-260DD1D4930B}" destId="{9B450109-5397-4D5F-9E2B-2EA595D6E4BB}" srcOrd="0" destOrd="0" presId="urn:microsoft.com/office/officeart/2009/layout/CircleArrowProcess"/>
    <dgm:cxn modelId="{4314EC63-767C-487B-85C6-CE36A8491FDA}" srcId="{FEBEA66F-E7F1-422B-B7DD-8D5D99193AEE}" destId="{184C7A88-C0F1-4642-8B2A-260DD1D4930B}" srcOrd="1" destOrd="0" parTransId="{C2A2F91B-7192-41BB-8191-823AEAC48594}" sibTransId="{900188CA-CF1B-4A4B-BCB8-0A5B60C90B04}"/>
    <dgm:cxn modelId="{5FC8AA2D-1595-440B-AF0A-B2ECA7E8DF2B}" type="presOf" srcId="{AEB65AC3-439D-4D11-A17A-5EC1628A78B1}" destId="{0778B897-EB63-4781-870D-95CB76E71316}" srcOrd="0" destOrd="0" presId="urn:microsoft.com/office/officeart/2009/layout/CircleArrowProcess"/>
    <dgm:cxn modelId="{6F1EBAE8-3F43-4276-913C-26786EA6207A}" type="presOf" srcId="{4E5EF2AF-404F-4890-8964-0FDC7CCAD4D5}" destId="{FD5390FE-2EAE-439E-9240-68C6CC883ED4}" srcOrd="0" destOrd="0" presId="urn:microsoft.com/office/officeart/2009/layout/CircleArrowProcess"/>
    <dgm:cxn modelId="{853D5702-D1E7-4DF2-B4F6-C6E67C7994E8}" type="presOf" srcId="{FEBEA66F-E7F1-422B-B7DD-8D5D99193AEE}" destId="{3E3018FA-70CA-4459-9CA4-408FBB794F5D}" srcOrd="0" destOrd="0" presId="urn:microsoft.com/office/officeart/2009/layout/CircleArrowProcess"/>
    <dgm:cxn modelId="{D0507AB1-69DF-4DD3-A5A1-F9C65B4A5A20}" srcId="{FEBEA66F-E7F1-422B-B7DD-8D5D99193AEE}" destId="{AEB65AC3-439D-4D11-A17A-5EC1628A78B1}" srcOrd="0" destOrd="0" parTransId="{06B49B16-0170-4C7B-B92F-7684775C0091}" sibTransId="{61C7DE21-56DF-4A60-84BF-3A172F2C968F}"/>
    <dgm:cxn modelId="{2EB8024E-1129-4FE9-A027-46D256E9407A}" srcId="{FEBEA66F-E7F1-422B-B7DD-8D5D99193AEE}" destId="{4E5EF2AF-404F-4890-8964-0FDC7CCAD4D5}" srcOrd="3" destOrd="0" parTransId="{F72EC58E-7968-4EDB-9745-3C7BA585EA55}" sibTransId="{65DDBBD4-3350-4617-B233-7EC98FB28396}"/>
    <dgm:cxn modelId="{6D8F39CF-B3A7-49ED-9AB2-C34D63289328}" type="presOf" srcId="{7AF6220E-08AD-4EFE-A404-DAD8B06CD7F9}" destId="{8FEC3A95-E33B-4210-A57C-08C1B08644A2}" srcOrd="0" destOrd="0" presId="urn:microsoft.com/office/officeart/2009/layout/CircleArrowProcess"/>
    <dgm:cxn modelId="{7FCE1CDB-4D26-4386-8B93-585541E1E27D}" srcId="{FEBEA66F-E7F1-422B-B7DD-8D5D99193AEE}" destId="{7AF6220E-08AD-4EFE-A404-DAD8B06CD7F9}" srcOrd="2" destOrd="0" parTransId="{F5A0D711-F8EE-4116-9824-D7CCFCF6BB56}" sibTransId="{4C74F109-A7B4-4D60-91A9-C16B5C7C4DD6}"/>
    <dgm:cxn modelId="{4F09542F-7925-496B-8ACE-2A163B3C0C40}" type="presParOf" srcId="{3E3018FA-70CA-4459-9CA4-408FBB794F5D}" destId="{A82EC2AC-6FD2-4DF6-9E7C-A41F137657AF}" srcOrd="0" destOrd="0" presId="urn:microsoft.com/office/officeart/2009/layout/CircleArrowProcess"/>
    <dgm:cxn modelId="{3FF44C7B-4232-47A3-9F33-3E8EF1C3A894}" type="presParOf" srcId="{A82EC2AC-6FD2-4DF6-9E7C-A41F137657AF}" destId="{5F9BAD64-A847-49E6-909F-C049775CFC25}" srcOrd="0" destOrd="0" presId="urn:microsoft.com/office/officeart/2009/layout/CircleArrowProcess"/>
    <dgm:cxn modelId="{28BA7014-2AF3-48D6-BA20-8FFC21C48745}" type="presParOf" srcId="{3E3018FA-70CA-4459-9CA4-408FBB794F5D}" destId="{0778B897-EB63-4781-870D-95CB76E71316}" srcOrd="1" destOrd="0" presId="urn:microsoft.com/office/officeart/2009/layout/CircleArrowProcess"/>
    <dgm:cxn modelId="{5365FA5A-C377-45BE-B54D-7F581873F613}" type="presParOf" srcId="{3E3018FA-70CA-4459-9CA4-408FBB794F5D}" destId="{30E34619-F284-41FC-B9FB-E0B77865FAAE}" srcOrd="2" destOrd="0" presId="urn:microsoft.com/office/officeart/2009/layout/CircleArrowProcess"/>
    <dgm:cxn modelId="{7AF9EED2-A4A6-44C0-8D91-514CBDB948D5}" type="presParOf" srcId="{30E34619-F284-41FC-B9FB-E0B77865FAAE}" destId="{9DC13627-E275-4CB8-B26F-2FEE0B9ACF59}" srcOrd="0" destOrd="0" presId="urn:microsoft.com/office/officeart/2009/layout/CircleArrowProcess"/>
    <dgm:cxn modelId="{5276E1A6-C0F8-4E2D-A788-009F166652DD}" type="presParOf" srcId="{3E3018FA-70CA-4459-9CA4-408FBB794F5D}" destId="{9B450109-5397-4D5F-9E2B-2EA595D6E4BB}" srcOrd="3" destOrd="0" presId="urn:microsoft.com/office/officeart/2009/layout/CircleArrowProcess"/>
    <dgm:cxn modelId="{E3A98620-666B-4322-93FF-C4031CB43C20}" type="presParOf" srcId="{3E3018FA-70CA-4459-9CA4-408FBB794F5D}" destId="{0F46460A-D0DC-4721-9B0A-9C1156D77669}" srcOrd="4" destOrd="0" presId="urn:microsoft.com/office/officeart/2009/layout/CircleArrowProcess"/>
    <dgm:cxn modelId="{EF1C001C-BD83-404B-BB2D-D79D0B6D40C0}" type="presParOf" srcId="{0F46460A-D0DC-4721-9B0A-9C1156D77669}" destId="{06807257-1B8D-4B01-A5FF-D7D2B5B9EB78}" srcOrd="0" destOrd="0" presId="urn:microsoft.com/office/officeart/2009/layout/CircleArrowProcess"/>
    <dgm:cxn modelId="{9B6AEFFB-19BB-43B6-866B-5BF5AAA41D0A}" type="presParOf" srcId="{3E3018FA-70CA-4459-9CA4-408FBB794F5D}" destId="{8FEC3A95-E33B-4210-A57C-08C1B08644A2}" srcOrd="5" destOrd="0" presId="urn:microsoft.com/office/officeart/2009/layout/CircleArrowProcess"/>
    <dgm:cxn modelId="{6CF055B0-CEA9-4C3A-AF93-68054CDC5F08}" type="presParOf" srcId="{3E3018FA-70CA-4459-9CA4-408FBB794F5D}" destId="{86B96903-A39B-47C4-8F79-D6A847BCE7F3}" srcOrd="6" destOrd="0" presId="urn:microsoft.com/office/officeart/2009/layout/CircleArrowProcess"/>
    <dgm:cxn modelId="{7B1922D0-9B85-4171-9AB6-7C8EEA0216C3}" type="presParOf" srcId="{86B96903-A39B-47C4-8F79-D6A847BCE7F3}" destId="{BEDE944C-F012-4762-A960-5D65B491C9FC}" srcOrd="0" destOrd="0" presId="urn:microsoft.com/office/officeart/2009/layout/CircleArrowProcess"/>
    <dgm:cxn modelId="{FFA1D0A1-67C2-40D8-BC77-DD176E37C331}" type="presParOf" srcId="{3E3018FA-70CA-4459-9CA4-408FBB794F5D}" destId="{FD5390FE-2EAE-439E-9240-68C6CC883ED4}" srcOrd="7"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BDCB3EC-C4C9-4AD4-A05B-A2173C558CB0}" type="doc">
      <dgm:prSet loTypeId="urn:diagrams.loki3.com/BracketList" loCatId="list" qsTypeId="urn:microsoft.com/office/officeart/2005/8/quickstyle/simple1" qsCatId="simple" csTypeId="urn:microsoft.com/office/officeart/2005/8/colors/accent1_3" csCatId="accent1" phldr="1"/>
      <dgm:spPr/>
      <dgm:t>
        <a:bodyPr/>
        <a:lstStyle/>
        <a:p>
          <a:endParaRPr lang="en-US"/>
        </a:p>
      </dgm:t>
    </dgm:pt>
    <dgm:pt modelId="{CFE9FDAE-53E6-493F-A464-05FB0C8FC153}">
      <dgm:prSet phldrT="[Text]" custT="1"/>
      <dgm:spPr/>
      <dgm:t>
        <a:bodyPr/>
        <a:lstStyle/>
        <a:p>
          <a:r>
            <a:rPr lang="en-US" sz="2400" dirty="0">
              <a:solidFill>
                <a:schemeClr val="accent5"/>
              </a:solidFill>
            </a:rPr>
            <a:t>Need-Based</a:t>
          </a:r>
        </a:p>
      </dgm:t>
    </dgm:pt>
    <dgm:pt modelId="{A5A42669-5C68-43FD-86FA-E57D60901003}" type="parTrans" cxnId="{B787EFA3-46C0-47AC-9D66-D5D9B53867F2}">
      <dgm:prSet/>
      <dgm:spPr/>
      <dgm:t>
        <a:bodyPr/>
        <a:lstStyle/>
        <a:p>
          <a:endParaRPr lang="en-US"/>
        </a:p>
      </dgm:t>
    </dgm:pt>
    <dgm:pt modelId="{0DFCFC2F-E10D-49F4-8554-01EE8A88D90C}" type="sibTrans" cxnId="{B787EFA3-46C0-47AC-9D66-D5D9B53867F2}">
      <dgm:prSet/>
      <dgm:spPr/>
      <dgm:t>
        <a:bodyPr/>
        <a:lstStyle/>
        <a:p>
          <a:endParaRPr lang="en-US"/>
        </a:p>
      </dgm:t>
    </dgm:pt>
    <dgm:pt modelId="{F2A319A1-11EE-40C7-8C8F-16F755D2A37A}">
      <dgm:prSet phldrT="[Text]" custT="1"/>
      <dgm:spPr/>
      <dgm:t>
        <a:bodyPr/>
        <a:lstStyle/>
        <a:p>
          <a:r>
            <a:rPr lang="en-US" sz="2000" dirty="0"/>
            <a:t>Federal Pell Grant</a:t>
          </a:r>
        </a:p>
      </dgm:t>
    </dgm:pt>
    <dgm:pt modelId="{58801FBD-54E8-4E04-A477-A710830B830C}" type="parTrans" cxnId="{328CCE38-79DE-44FD-83A3-B23CF4590DB8}">
      <dgm:prSet/>
      <dgm:spPr/>
      <dgm:t>
        <a:bodyPr/>
        <a:lstStyle/>
        <a:p>
          <a:endParaRPr lang="en-US"/>
        </a:p>
      </dgm:t>
    </dgm:pt>
    <dgm:pt modelId="{54C12ACD-614F-4261-8864-FE5378032B61}" type="sibTrans" cxnId="{328CCE38-79DE-44FD-83A3-B23CF4590DB8}">
      <dgm:prSet/>
      <dgm:spPr/>
      <dgm:t>
        <a:bodyPr/>
        <a:lstStyle/>
        <a:p>
          <a:endParaRPr lang="en-US"/>
        </a:p>
      </dgm:t>
    </dgm:pt>
    <dgm:pt modelId="{20FA6A0C-C871-47EC-A61E-D1AC798107AA}">
      <dgm:prSet phldrT="[Text]" custT="1"/>
      <dgm:spPr/>
      <dgm:t>
        <a:bodyPr/>
        <a:lstStyle/>
        <a:p>
          <a:r>
            <a:rPr lang="en-US" sz="2400" dirty="0">
              <a:solidFill>
                <a:schemeClr val="accent5"/>
              </a:solidFill>
            </a:rPr>
            <a:t>Merit-Based</a:t>
          </a:r>
        </a:p>
      </dgm:t>
    </dgm:pt>
    <dgm:pt modelId="{6CE692EC-62D6-4626-A013-CAAC7683247D}" type="parTrans" cxnId="{C1E75908-69E2-4009-9F8C-AE3FDAE0A352}">
      <dgm:prSet/>
      <dgm:spPr/>
      <dgm:t>
        <a:bodyPr/>
        <a:lstStyle/>
        <a:p>
          <a:endParaRPr lang="en-US"/>
        </a:p>
      </dgm:t>
    </dgm:pt>
    <dgm:pt modelId="{7EF8652A-AED1-420E-9F46-01963838C26A}" type="sibTrans" cxnId="{C1E75908-69E2-4009-9F8C-AE3FDAE0A352}">
      <dgm:prSet/>
      <dgm:spPr/>
      <dgm:t>
        <a:bodyPr/>
        <a:lstStyle/>
        <a:p>
          <a:endParaRPr lang="en-US"/>
        </a:p>
      </dgm:t>
    </dgm:pt>
    <dgm:pt modelId="{C1616944-AD61-4A74-B26E-3FD0E9589245}">
      <dgm:prSet phldrT="[Text]" custT="1"/>
      <dgm:spPr/>
      <dgm:t>
        <a:bodyPr/>
        <a:lstStyle/>
        <a:p>
          <a:r>
            <a:rPr lang="en-US" sz="2000" dirty="0"/>
            <a:t>Academic Achievement</a:t>
          </a:r>
        </a:p>
      </dgm:t>
    </dgm:pt>
    <dgm:pt modelId="{D573FE85-6F9C-4C0C-80D5-F908850467D1}" type="parTrans" cxnId="{DB1A910C-10CF-4E22-9961-5D69ACCB5F95}">
      <dgm:prSet/>
      <dgm:spPr/>
      <dgm:t>
        <a:bodyPr/>
        <a:lstStyle/>
        <a:p>
          <a:endParaRPr lang="en-US"/>
        </a:p>
      </dgm:t>
    </dgm:pt>
    <dgm:pt modelId="{371BDB31-ACB2-4F23-B1BA-7F544770DC9E}" type="sibTrans" cxnId="{DB1A910C-10CF-4E22-9961-5D69ACCB5F95}">
      <dgm:prSet/>
      <dgm:spPr/>
      <dgm:t>
        <a:bodyPr/>
        <a:lstStyle/>
        <a:p>
          <a:endParaRPr lang="en-US"/>
        </a:p>
      </dgm:t>
    </dgm:pt>
    <dgm:pt modelId="{27BEED70-3E23-4C93-A1D7-12769B366D2D}">
      <dgm:prSet phldrT="[Text]" custT="1"/>
      <dgm:spPr/>
      <dgm:t>
        <a:bodyPr/>
        <a:lstStyle/>
        <a:p>
          <a:r>
            <a:rPr lang="en-US" sz="2000" dirty="0"/>
            <a:t>State Grant</a:t>
          </a:r>
        </a:p>
      </dgm:t>
    </dgm:pt>
    <dgm:pt modelId="{F1855FB4-1CD9-49A4-B7DD-0AB4E128FAD3}" type="parTrans" cxnId="{E2951737-920B-4A6C-97E8-5CA9FE300AD1}">
      <dgm:prSet/>
      <dgm:spPr/>
      <dgm:t>
        <a:bodyPr/>
        <a:lstStyle/>
        <a:p>
          <a:endParaRPr lang="en-US"/>
        </a:p>
      </dgm:t>
    </dgm:pt>
    <dgm:pt modelId="{426B0C0E-433D-4E52-B8D1-FCF0D48ADAE2}" type="sibTrans" cxnId="{E2951737-920B-4A6C-97E8-5CA9FE300AD1}">
      <dgm:prSet/>
      <dgm:spPr/>
      <dgm:t>
        <a:bodyPr/>
        <a:lstStyle/>
        <a:p>
          <a:endParaRPr lang="en-US"/>
        </a:p>
      </dgm:t>
    </dgm:pt>
    <dgm:pt modelId="{7D659B59-94D6-485F-99F0-D8E8A3F510FC}">
      <dgm:prSet phldrT="[Text]" custT="1"/>
      <dgm:spPr/>
      <dgm:t>
        <a:bodyPr/>
        <a:lstStyle/>
        <a:p>
          <a:r>
            <a:rPr lang="en-US" sz="2000" dirty="0"/>
            <a:t>Athletic Achievement</a:t>
          </a:r>
        </a:p>
      </dgm:t>
    </dgm:pt>
    <dgm:pt modelId="{B9805A0B-A09F-4CA3-AECF-C8B1B2184B66}" type="parTrans" cxnId="{250D949E-F7D3-4F25-A0BB-7F408C15D434}">
      <dgm:prSet/>
      <dgm:spPr/>
      <dgm:t>
        <a:bodyPr/>
        <a:lstStyle/>
        <a:p>
          <a:endParaRPr lang="en-US"/>
        </a:p>
      </dgm:t>
    </dgm:pt>
    <dgm:pt modelId="{47E0819C-7944-48A7-8A3F-A0DA8884CE06}" type="sibTrans" cxnId="{250D949E-F7D3-4F25-A0BB-7F408C15D434}">
      <dgm:prSet/>
      <dgm:spPr/>
      <dgm:t>
        <a:bodyPr/>
        <a:lstStyle/>
        <a:p>
          <a:endParaRPr lang="en-US"/>
        </a:p>
      </dgm:t>
    </dgm:pt>
    <dgm:pt modelId="{F1821F08-2A64-4E9C-9F9E-881EDDA7200B}">
      <dgm:prSet phldrT="[Text]" custT="1"/>
      <dgm:spPr/>
      <dgm:t>
        <a:bodyPr/>
        <a:lstStyle/>
        <a:p>
          <a:r>
            <a:rPr lang="en-US" sz="2000" dirty="0"/>
            <a:t>Institutional Grant</a:t>
          </a:r>
        </a:p>
      </dgm:t>
    </dgm:pt>
    <dgm:pt modelId="{46B0DC0C-C590-4A77-A269-CCF72EFD6E3D}" type="parTrans" cxnId="{97028B26-09B1-419C-B953-7C004702DED0}">
      <dgm:prSet/>
      <dgm:spPr/>
      <dgm:t>
        <a:bodyPr/>
        <a:lstStyle/>
        <a:p>
          <a:endParaRPr lang="en-US"/>
        </a:p>
      </dgm:t>
    </dgm:pt>
    <dgm:pt modelId="{11604BCA-BF9B-453B-8D76-C76B1420EFCF}" type="sibTrans" cxnId="{97028B26-09B1-419C-B953-7C004702DED0}">
      <dgm:prSet/>
      <dgm:spPr/>
      <dgm:t>
        <a:bodyPr/>
        <a:lstStyle/>
        <a:p>
          <a:endParaRPr lang="en-US"/>
        </a:p>
      </dgm:t>
    </dgm:pt>
    <dgm:pt modelId="{28FA5815-F395-4D53-8250-611A62913541}">
      <dgm:prSet phldrT="[Text]" custT="1"/>
      <dgm:spPr/>
      <dgm:t>
        <a:bodyPr/>
        <a:lstStyle/>
        <a:p>
          <a:r>
            <a:rPr lang="en-US" sz="2000" dirty="0"/>
            <a:t>Leadership Awards</a:t>
          </a:r>
        </a:p>
      </dgm:t>
    </dgm:pt>
    <dgm:pt modelId="{A3870FA7-BFA4-4ECC-9596-AF5E2F5DBC15}" type="parTrans" cxnId="{9ABB6FAB-A118-4A20-886A-5AAFB6993247}">
      <dgm:prSet/>
      <dgm:spPr/>
      <dgm:t>
        <a:bodyPr/>
        <a:lstStyle/>
        <a:p>
          <a:endParaRPr lang="en-US"/>
        </a:p>
      </dgm:t>
    </dgm:pt>
    <dgm:pt modelId="{9FD89080-EA68-41B6-B893-3DB5A89AAF53}" type="sibTrans" cxnId="{9ABB6FAB-A118-4A20-886A-5AAFB6993247}">
      <dgm:prSet/>
      <dgm:spPr/>
      <dgm:t>
        <a:bodyPr/>
        <a:lstStyle/>
        <a:p>
          <a:endParaRPr lang="en-US"/>
        </a:p>
      </dgm:t>
    </dgm:pt>
    <dgm:pt modelId="{2B1DABCB-9932-4F49-8D8A-41F510F930EE}" type="pres">
      <dgm:prSet presAssocID="{6BDCB3EC-C4C9-4AD4-A05B-A2173C558CB0}" presName="Name0" presStyleCnt="0">
        <dgm:presLayoutVars>
          <dgm:dir/>
          <dgm:animLvl val="lvl"/>
          <dgm:resizeHandles val="exact"/>
        </dgm:presLayoutVars>
      </dgm:prSet>
      <dgm:spPr/>
      <dgm:t>
        <a:bodyPr/>
        <a:lstStyle/>
        <a:p>
          <a:endParaRPr lang="en-US"/>
        </a:p>
      </dgm:t>
    </dgm:pt>
    <dgm:pt modelId="{2C3AD218-9295-4155-B5E2-6D398C61874A}" type="pres">
      <dgm:prSet presAssocID="{CFE9FDAE-53E6-493F-A464-05FB0C8FC153}" presName="linNode" presStyleCnt="0"/>
      <dgm:spPr/>
    </dgm:pt>
    <dgm:pt modelId="{9E2EC0F2-F794-4EE2-9FF3-8FCBEC4BC29B}" type="pres">
      <dgm:prSet presAssocID="{CFE9FDAE-53E6-493F-A464-05FB0C8FC153}" presName="parTx" presStyleLbl="revTx" presStyleIdx="0" presStyleCnt="2" custScaleX="140358" custScaleY="78462">
        <dgm:presLayoutVars>
          <dgm:chMax val="1"/>
          <dgm:bulletEnabled val="1"/>
        </dgm:presLayoutVars>
      </dgm:prSet>
      <dgm:spPr/>
      <dgm:t>
        <a:bodyPr/>
        <a:lstStyle/>
        <a:p>
          <a:endParaRPr lang="en-US"/>
        </a:p>
      </dgm:t>
    </dgm:pt>
    <dgm:pt modelId="{05160EA6-0CB2-48B2-B514-1E9E4EBF595F}" type="pres">
      <dgm:prSet presAssocID="{CFE9FDAE-53E6-493F-A464-05FB0C8FC153}" presName="bracket" presStyleLbl="parChTrans1D1" presStyleIdx="0" presStyleCnt="2" custScaleX="109001" custScaleY="75398"/>
      <dgm:spPr/>
    </dgm:pt>
    <dgm:pt modelId="{DED0FFE5-1702-4399-AC84-1D954642DD43}" type="pres">
      <dgm:prSet presAssocID="{CFE9FDAE-53E6-493F-A464-05FB0C8FC153}" presName="spH" presStyleCnt="0"/>
      <dgm:spPr/>
    </dgm:pt>
    <dgm:pt modelId="{95A0D6CC-D3D5-4EFB-BEA4-A628274361E1}" type="pres">
      <dgm:prSet presAssocID="{CFE9FDAE-53E6-493F-A464-05FB0C8FC153}" presName="desTx" presStyleLbl="node1" presStyleIdx="0" presStyleCnt="2" custScaleX="74474" custScaleY="77515">
        <dgm:presLayoutVars>
          <dgm:bulletEnabled val="1"/>
        </dgm:presLayoutVars>
      </dgm:prSet>
      <dgm:spPr/>
      <dgm:t>
        <a:bodyPr/>
        <a:lstStyle/>
        <a:p>
          <a:endParaRPr lang="en-US"/>
        </a:p>
      </dgm:t>
    </dgm:pt>
    <dgm:pt modelId="{4DB0DCBA-65CA-418C-BBDD-71F4756BF51F}" type="pres">
      <dgm:prSet presAssocID="{0DFCFC2F-E10D-49F4-8554-01EE8A88D90C}" presName="spV" presStyleCnt="0"/>
      <dgm:spPr/>
    </dgm:pt>
    <dgm:pt modelId="{D2F3E630-075F-4D2A-B648-13B3AE40E8F6}" type="pres">
      <dgm:prSet presAssocID="{20FA6A0C-C871-47EC-A61E-D1AC798107AA}" presName="linNode" presStyleCnt="0"/>
      <dgm:spPr/>
    </dgm:pt>
    <dgm:pt modelId="{CFF5168B-0118-4A71-80D5-92A95840571D}" type="pres">
      <dgm:prSet presAssocID="{20FA6A0C-C871-47EC-A61E-D1AC798107AA}" presName="parTx" presStyleLbl="revTx" presStyleIdx="1" presStyleCnt="2" custScaleX="140147" custScaleY="99992">
        <dgm:presLayoutVars>
          <dgm:chMax val="1"/>
          <dgm:bulletEnabled val="1"/>
        </dgm:presLayoutVars>
      </dgm:prSet>
      <dgm:spPr/>
      <dgm:t>
        <a:bodyPr/>
        <a:lstStyle/>
        <a:p>
          <a:endParaRPr lang="en-US"/>
        </a:p>
      </dgm:t>
    </dgm:pt>
    <dgm:pt modelId="{B56D25CC-0618-4B94-A637-D7753B17861C}" type="pres">
      <dgm:prSet presAssocID="{20FA6A0C-C871-47EC-A61E-D1AC798107AA}" presName="bracket" presStyleLbl="parChTrans1D1" presStyleIdx="1" presStyleCnt="2" custScaleY="73702"/>
      <dgm:spPr/>
    </dgm:pt>
    <dgm:pt modelId="{2AE30DEC-834B-4F33-A92C-7BDDA5345A67}" type="pres">
      <dgm:prSet presAssocID="{20FA6A0C-C871-47EC-A61E-D1AC798107AA}" presName="spH" presStyleCnt="0"/>
      <dgm:spPr/>
    </dgm:pt>
    <dgm:pt modelId="{A4B8C314-3ACB-47FE-9B20-B531AF44D791}" type="pres">
      <dgm:prSet presAssocID="{20FA6A0C-C871-47EC-A61E-D1AC798107AA}" presName="desTx" presStyleLbl="node1" presStyleIdx="1" presStyleCnt="2" custScaleX="75526" custScaleY="78095">
        <dgm:presLayoutVars>
          <dgm:bulletEnabled val="1"/>
        </dgm:presLayoutVars>
      </dgm:prSet>
      <dgm:spPr/>
      <dgm:t>
        <a:bodyPr/>
        <a:lstStyle/>
        <a:p>
          <a:endParaRPr lang="en-US"/>
        </a:p>
      </dgm:t>
    </dgm:pt>
  </dgm:ptLst>
  <dgm:cxnLst>
    <dgm:cxn modelId="{E2951737-920B-4A6C-97E8-5CA9FE300AD1}" srcId="{CFE9FDAE-53E6-493F-A464-05FB0C8FC153}" destId="{27BEED70-3E23-4C93-A1D7-12769B366D2D}" srcOrd="1" destOrd="0" parTransId="{F1855FB4-1CD9-49A4-B7DD-0AB4E128FAD3}" sibTransId="{426B0C0E-433D-4E52-B8D1-FCF0D48ADAE2}"/>
    <dgm:cxn modelId="{250D949E-F7D3-4F25-A0BB-7F408C15D434}" srcId="{20FA6A0C-C871-47EC-A61E-D1AC798107AA}" destId="{7D659B59-94D6-485F-99F0-D8E8A3F510FC}" srcOrd="1" destOrd="0" parTransId="{B9805A0B-A09F-4CA3-AECF-C8B1B2184B66}" sibTransId="{47E0819C-7944-48A7-8A3F-A0DA8884CE06}"/>
    <dgm:cxn modelId="{066AFEE1-6E3D-4AC3-B93F-0C5256AFAB1B}" type="presOf" srcId="{7D659B59-94D6-485F-99F0-D8E8A3F510FC}" destId="{A4B8C314-3ACB-47FE-9B20-B531AF44D791}" srcOrd="0" destOrd="1" presId="urn:diagrams.loki3.com/BracketList"/>
    <dgm:cxn modelId="{B787EFA3-46C0-47AC-9D66-D5D9B53867F2}" srcId="{6BDCB3EC-C4C9-4AD4-A05B-A2173C558CB0}" destId="{CFE9FDAE-53E6-493F-A464-05FB0C8FC153}" srcOrd="0" destOrd="0" parTransId="{A5A42669-5C68-43FD-86FA-E57D60901003}" sibTransId="{0DFCFC2F-E10D-49F4-8554-01EE8A88D90C}"/>
    <dgm:cxn modelId="{3C7CFB96-38F4-4B2F-B6F4-59F9EBE4998B}" type="presOf" srcId="{C1616944-AD61-4A74-B26E-3FD0E9589245}" destId="{A4B8C314-3ACB-47FE-9B20-B531AF44D791}" srcOrd="0" destOrd="0" presId="urn:diagrams.loki3.com/BracketList"/>
    <dgm:cxn modelId="{ACA7AE21-F630-4E70-B5BF-1777CAA6DFF0}" type="presOf" srcId="{6BDCB3EC-C4C9-4AD4-A05B-A2173C558CB0}" destId="{2B1DABCB-9932-4F49-8D8A-41F510F930EE}" srcOrd="0" destOrd="0" presId="urn:diagrams.loki3.com/BracketList"/>
    <dgm:cxn modelId="{DB1A910C-10CF-4E22-9961-5D69ACCB5F95}" srcId="{20FA6A0C-C871-47EC-A61E-D1AC798107AA}" destId="{C1616944-AD61-4A74-B26E-3FD0E9589245}" srcOrd="0" destOrd="0" parTransId="{D573FE85-6F9C-4C0C-80D5-F908850467D1}" sibTransId="{371BDB31-ACB2-4F23-B1BA-7F544770DC9E}"/>
    <dgm:cxn modelId="{74A4342B-C6EF-40D8-925B-837B89813543}" type="presOf" srcId="{20FA6A0C-C871-47EC-A61E-D1AC798107AA}" destId="{CFF5168B-0118-4A71-80D5-92A95840571D}" srcOrd="0" destOrd="0" presId="urn:diagrams.loki3.com/BracketList"/>
    <dgm:cxn modelId="{F8EAC579-F743-4E63-A9C3-1241B5D75738}" type="presOf" srcId="{F1821F08-2A64-4E9C-9F9E-881EDDA7200B}" destId="{95A0D6CC-D3D5-4EFB-BEA4-A628274361E1}" srcOrd="0" destOrd="2" presId="urn:diagrams.loki3.com/BracketList"/>
    <dgm:cxn modelId="{328CCE38-79DE-44FD-83A3-B23CF4590DB8}" srcId="{CFE9FDAE-53E6-493F-A464-05FB0C8FC153}" destId="{F2A319A1-11EE-40C7-8C8F-16F755D2A37A}" srcOrd="0" destOrd="0" parTransId="{58801FBD-54E8-4E04-A477-A710830B830C}" sibTransId="{54C12ACD-614F-4261-8864-FE5378032B61}"/>
    <dgm:cxn modelId="{97028B26-09B1-419C-B953-7C004702DED0}" srcId="{CFE9FDAE-53E6-493F-A464-05FB0C8FC153}" destId="{F1821F08-2A64-4E9C-9F9E-881EDDA7200B}" srcOrd="2" destOrd="0" parTransId="{46B0DC0C-C590-4A77-A269-CCF72EFD6E3D}" sibTransId="{11604BCA-BF9B-453B-8D76-C76B1420EFCF}"/>
    <dgm:cxn modelId="{9ABB6FAB-A118-4A20-886A-5AAFB6993247}" srcId="{20FA6A0C-C871-47EC-A61E-D1AC798107AA}" destId="{28FA5815-F395-4D53-8250-611A62913541}" srcOrd="2" destOrd="0" parTransId="{A3870FA7-BFA4-4ECC-9596-AF5E2F5DBC15}" sibTransId="{9FD89080-EA68-41B6-B893-3DB5A89AAF53}"/>
    <dgm:cxn modelId="{BEDA146F-DADB-476A-83CC-56F015BF9CEF}" type="presOf" srcId="{F2A319A1-11EE-40C7-8C8F-16F755D2A37A}" destId="{95A0D6CC-D3D5-4EFB-BEA4-A628274361E1}" srcOrd="0" destOrd="0" presId="urn:diagrams.loki3.com/BracketList"/>
    <dgm:cxn modelId="{C1E75908-69E2-4009-9F8C-AE3FDAE0A352}" srcId="{6BDCB3EC-C4C9-4AD4-A05B-A2173C558CB0}" destId="{20FA6A0C-C871-47EC-A61E-D1AC798107AA}" srcOrd="1" destOrd="0" parTransId="{6CE692EC-62D6-4626-A013-CAAC7683247D}" sibTransId="{7EF8652A-AED1-420E-9F46-01963838C26A}"/>
    <dgm:cxn modelId="{63EEA9FC-CEAA-413E-BE37-838A8087FB75}" type="presOf" srcId="{CFE9FDAE-53E6-493F-A464-05FB0C8FC153}" destId="{9E2EC0F2-F794-4EE2-9FF3-8FCBEC4BC29B}" srcOrd="0" destOrd="0" presId="urn:diagrams.loki3.com/BracketList"/>
    <dgm:cxn modelId="{0E66521D-F3D0-484F-A221-8782041D1EEB}" type="presOf" srcId="{27BEED70-3E23-4C93-A1D7-12769B366D2D}" destId="{95A0D6CC-D3D5-4EFB-BEA4-A628274361E1}" srcOrd="0" destOrd="1" presId="urn:diagrams.loki3.com/BracketList"/>
    <dgm:cxn modelId="{90810D90-E2BE-43C3-856D-0E858A3318B7}" type="presOf" srcId="{28FA5815-F395-4D53-8250-611A62913541}" destId="{A4B8C314-3ACB-47FE-9B20-B531AF44D791}" srcOrd="0" destOrd="2" presId="urn:diagrams.loki3.com/BracketList"/>
    <dgm:cxn modelId="{03DCF52E-741D-4692-B799-50211BAB4331}" type="presParOf" srcId="{2B1DABCB-9932-4F49-8D8A-41F510F930EE}" destId="{2C3AD218-9295-4155-B5E2-6D398C61874A}" srcOrd="0" destOrd="0" presId="urn:diagrams.loki3.com/BracketList"/>
    <dgm:cxn modelId="{D1107869-45D2-43B5-A872-6889269DF571}" type="presParOf" srcId="{2C3AD218-9295-4155-B5E2-6D398C61874A}" destId="{9E2EC0F2-F794-4EE2-9FF3-8FCBEC4BC29B}" srcOrd="0" destOrd="0" presId="urn:diagrams.loki3.com/BracketList"/>
    <dgm:cxn modelId="{89D5FF56-FA6F-4A0E-9F97-56A124DC170A}" type="presParOf" srcId="{2C3AD218-9295-4155-B5E2-6D398C61874A}" destId="{05160EA6-0CB2-48B2-B514-1E9E4EBF595F}" srcOrd="1" destOrd="0" presId="urn:diagrams.loki3.com/BracketList"/>
    <dgm:cxn modelId="{023FFA29-4709-46FF-A702-5664B5DC84E6}" type="presParOf" srcId="{2C3AD218-9295-4155-B5E2-6D398C61874A}" destId="{DED0FFE5-1702-4399-AC84-1D954642DD43}" srcOrd="2" destOrd="0" presId="urn:diagrams.loki3.com/BracketList"/>
    <dgm:cxn modelId="{C849CFFC-0E1A-4CA0-A99D-837495165C8D}" type="presParOf" srcId="{2C3AD218-9295-4155-B5E2-6D398C61874A}" destId="{95A0D6CC-D3D5-4EFB-BEA4-A628274361E1}" srcOrd="3" destOrd="0" presId="urn:diagrams.loki3.com/BracketList"/>
    <dgm:cxn modelId="{C800DB34-DEA3-4504-AA5F-C413E47EE54B}" type="presParOf" srcId="{2B1DABCB-9932-4F49-8D8A-41F510F930EE}" destId="{4DB0DCBA-65CA-418C-BBDD-71F4756BF51F}" srcOrd="1" destOrd="0" presId="urn:diagrams.loki3.com/BracketList"/>
    <dgm:cxn modelId="{1CA9A459-382F-432C-A954-0A9399561DA7}" type="presParOf" srcId="{2B1DABCB-9932-4F49-8D8A-41F510F930EE}" destId="{D2F3E630-075F-4D2A-B648-13B3AE40E8F6}" srcOrd="2" destOrd="0" presId="urn:diagrams.loki3.com/BracketList"/>
    <dgm:cxn modelId="{2BC9122B-3F31-4DCD-B673-6D0EDDAA035C}" type="presParOf" srcId="{D2F3E630-075F-4D2A-B648-13B3AE40E8F6}" destId="{CFF5168B-0118-4A71-80D5-92A95840571D}" srcOrd="0" destOrd="0" presId="urn:diagrams.loki3.com/BracketList"/>
    <dgm:cxn modelId="{A78AAA5F-5039-4D6D-95E9-EB3DC8B09C11}" type="presParOf" srcId="{D2F3E630-075F-4D2A-B648-13B3AE40E8F6}" destId="{B56D25CC-0618-4B94-A637-D7753B17861C}" srcOrd="1" destOrd="0" presId="urn:diagrams.loki3.com/BracketList"/>
    <dgm:cxn modelId="{6A37B3A8-832E-43FF-ADB5-2E43E617F438}" type="presParOf" srcId="{D2F3E630-075F-4D2A-B648-13B3AE40E8F6}" destId="{2AE30DEC-834B-4F33-A92C-7BDDA5345A67}" srcOrd="2" destOrd="0" presId="urn:diagrams.loki3.com/BracketList"/>
    <dgm:cxn modelId="{F7065D8E-5DE1-45D8-9A77-271E1067ED8C}" type="presParOf" srcId="{D2F3E630-075F-4D2A-B648-13B3AE40E8F6}" destId="{A4B8C314-3ACB-47FE-9B20-B531AF44D791}"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BDCB3EC-C4C9-4AD4-A05B-A2173C558CB0}" type="doc">
      <dgm:prSet loTypeId="urn:diagrams.loki3.com/BracketList" loCatId="list" qsTypeId="urn:microsoft.com/office/officeart/2005/8/quickstyle/simple1" qsCatId="simple" csTypeId="urn:microsoft.com/office/officeart/2005/8/colors/accent3_5" csCatId="accent3" phldr="1"/>
      <dgm:spPr/>
      <dgm:t>
        <a:bodyPr/>
        <a:lstStyle/>
        <a:p>
          <a:endParaRPr lang="en-US"/>
        </a:p>
      </dgm:t>
    </dgm:pt>
    <dgm:pt modelId="{CFE9FDAE-53E6-493F-A464-05FB0C8FC153}">
      <dgm:prSet phldrT="[Text]" custT="1"/>
      <dgm:spPr/>
      <dgm:t>
        <a:bodyPr/>
        <a:lstStyle/>
        <a:p>
          <a:r>
            <a:rPr lang="en-US" sz="2400" dirty="0">
              <a:solidFill>
                <a:schemeClr val="bg1">
                  <a:lumMod val="50000"/>
                </a:schemeClr>
              </a:solidFill>
            </a:rPr>
            <a:t>Work</a:t>
          </a:r>
        </a:p>
      </dgm:t>
    </dgm:pt>
    <dgm:pt modelId="{A5A42669-5C68-43FD-86FA-E57D60901003}" type="parTrans" cxnId="{B787EFA3-46C0-47AC-9D66-D5D9B53867F2}">
      <dgm:prSet/>
      <dgm:spPr/>
      <dgm:t>
        <a:bodyPr/>
        <a:lstStyle/>
        <a:p>
          <a:endParaRPr lang="en-US"/>
        </a:p>
      </dgm:t>
    </dgm:pt>
    <dgm:pt modelId="{0DFCFC2F-E10D-49F4-8554-01EE8A88D90C}" type="sibTrans" cxnId="{B787EFA3-46C0-47AC-9D66-D5D9B53867F2}">
      <dgm:prSet/>
      <dgm:spPr/>
      <dgm:t>
        <a:bodyPr/>
        <a:lstStyle/>
        <a:p>
          <a:endParaRPr lang="en-US"/>
        </a:p>
      </dgm:t>
    </dgm:pt>
    <dgm:pt modelId="{F2A319A1-11EE-40C7-8C8F-16F755D2A37A}">
      <dgm:prSet phldrT="[Text]" custT="1"/>
      <dgm:spPr>
        <a:solidFill>
          <a:schemeClr val="accent1">
            <a:alpha val="90000"/>
          </a:schemeClr>
        </a:solidFill>
      </dgm:spPr>
      <dgm:t>
        <a:bodyPr/>
        <a:lstStyle/>
        <a:p>
          <a:r>
            <a:rPr lang="en-US" sz="2000" dirty="0"/>
            <a:t>Federal Work Study</a:t>
          </a:r>
        </a:p>
      </dgm:t>
    </dgm:pt>
    <dgm:pt modelId="{58801FBD-54E8-4E04-A477-A710830B830C}" type="parTrans" cxnId="{328CCE38-79DE-44FD-83A3-B23CF4590DB8}">
      <dgm:prSet/>
      <dgm:spPr/>
      <dgm:t>
        <a:bodyPr/>
        <a:lstStyle/>
        <a:p>
          <a:endParaRPr lang="en-US"/>
        </a:p>
      </dgm:t>
    </dgm:pt>
    <dgm:pt modelId="{54C12ACD-614F-4261-8864-FE5378032B61}" type="sibTrans" cxnId="{328CCE38-79DE-44FD-83A3-B23CF4590DB8}">
      <dgm:prSet/>
      <dgm:spPr/>
      <dgm:t>
        <a:bodyPr/>
        <a:lstStyle/>
        <a:p>
          <a:endParaRPr lang="en-US"/>
        </a:p>
      </dgm:t>
    </dgm:pt>
    <dgm:pt modelId="{20FA6A0C-C871-47EC-A61E-D1AC798107AA}">
      <dgm:prSet phldrT="[Text]" custT="1"/>
      <dgm:spPr/>
      <dgm:t>
        <a:bodyPr/>
        <a:lstStyle/>
        <a:p>
          <a:r>
            <a:rPr lang="en-US" sz="2400" dirty="0">
              <a:solidFill>
                <a:schemeClr val="bg1">
                  <a:lumMod val="50000"/>
                </a:schemeClr>
              </a:solidFill>
            </a:rPr>
            <a:t>Loans</a:t>
          </a:r>
        </a:p>
      </dgm:t>
    </dgm:pt>
    <dgm:pt modelId="{6CE692EC-62D6-4626-A013-CAAC7683247D}" type="parTrans" cxnId="{C1E75908-69E2-4009-9F8C-AE3FDAE0A352}">
      <dgm:prSet/>
      <dgm:spPr/>
      <dgm:t>
        <a:bodyPr/>
        <a:lstStyle/>
        <a:p>
          <a:endParaRPr lang="en-US"/>
        </a:p>
      </dgm:t>
    </dgm:pt>
    <dgm:pt modelId="{7EF8652A-AED1-420E-9F46-01963838C26A}" type="sibTrans" cxnId="{C1E75908-69E2-4009-9F8C-AE3FDAE0A352}">
      <dgm:prSet/>
      <dgm:spPr/>
      <dgm:t>
        <a:bodyPr/>
        <a:lstStyle/>
        <a:p>
          <a:endParaRPr lang="en-US"/>
        </a:p>
      </dgm:t>
    </dgm:pt>
    <dgm:pt modelId="{C1616944-AD61-4A74-B26E-3FD0E9589245}">
      <dgm:prSet phldrT="[Text]" custT="1"/>
      <dgm:spPr>
        <a:solidFill>
          <a:schemeClr val="bg1">
            <a:lumMod val="50000"/>
            <a:alpha val="50000"/>
          </a:schemeClr>
        </a:solidFill>
      </dgm:spPr>
      <dgm:t>
        <a:bodyPr/>
        <a:lstStyle/>
        <a:p>
          <a:r>
            <a:rPr lang="en-US" sz="2000" dirty="0"/>
            <a:t>Federal Direct Loan</a:t>
          </a:r>
        </a:p>
      </dgm:t>
    </dgm:pt>
    <dgm:pt modelId="{D573FE85-6F9C-4C0C-80D5-F908850467D1}" type="parTrans" cxnId="{DB1A910C-10CF-4E22-9961-5D69ACCB5F95}">
      <dgm:prSet/>
      <dgm:spPr/>
      <dgm:t>
        <a:bodyPr/>
        <a:lstStyle/>
        <a:p>
          <a:endParaRPr lang="en-US"/>
        </a:p>
      </dgm:t>
    </dgm:pt>
    <dgm:pt modelId="{371BDB31-ACB2-4F23-B1BA-7F544770DC9E}" type="sibTrans" cxnId="{DB1A910C-10CF-4E22-9961-5D69ACCB5F95}">
      <dgm:prSet/>
      <dgm:spPr/>
      <dgm:t>
        <a:bodyPr/>
        <a:lstStyle/>
        <a:p>
          <a:endParaRPr lang="en-US"/>
        </a:p>
      </dgm:t>
    </dgm:pt>
    <dgm:pt modelId="{27BEED70-3E23-4C93-A1D7-12769B366D2D}">
      <dgm:prSet phldrT="[Text]" custT="1"/>
      <dgm:spPr>
        <a:solidFill>
          <a:schemeClr val="accent1">
            <a:alpha val="90000"/>
          </a:schemeClr>
        </a:solidFill>
      </dgm:spPr>
      <dgm:t>
        <a:bodyPr/>
        <a:lstStyle/>
        <a:p>
          <a:r>
            <a:rPr lang="en-US" sz="2000" dirty="0"/>
            <a:t>College Student Employment</a:t>
          </a:r>
        </a:p>
      </dgm:t>
    </dgm:pt>
    <dgm:pt modelId="{F1855FB4-1CD9-49A4-B7DD-0AB4E128FAD3}" type="parTrans" cxnId="{E2951737-920B-4A6C-97E8-5CA9FE300AD1}">
      <dgm:prSet/>
      <dgm:spPr/>
      <dgm:t>
        <a:bodyPr/>
        <a:lstStyle/>
        <a:p>
          <a:endParaRPr lang="en-US"/>
        </a:p>
      </dgm:t>
    </dgm:pt>
    <dgm:pt modelId="{426B0C0E-433D-4E52-B8D1-FCF0D48ADAE2}" type="sibTrans" cxnId="{E2951737-920B-4A6C-97E8-5CA9FE300AD1}">
      <dgm:prSet/>
      <dgm:spPr/>
      <dgm:t>
        <a:bodyPr/>
        <a:lstStyle/>
        <a:p>
          <a:endParaRPr lang="en-US"/>
        </a:p>
      </dgm:t>
    </dgm:pt>
    <dgm:pt modelId="{7D659B59-94D6-485F-99F0-D8E8A3F510FC}">
      <dgm:prSet phldrT="[Text]" custT="1"/>
      <dgm:spPr>
        <a:solidFill>
          <a:schemeClr val="bg1">
            <a:lumMod val="50000"/>
            <a:alpha val="50000"/>
          </a:schemeClr>
        </a:solidFill>
      </dgm:spPr>
      <dgm:t>
        <a:bodyPr/>
        <a:lstStyle/>
        <a:p>
          <a:r>
            <a:rPr lang="en-US" sz="2000" dirty="0"/>
            <a:t>Private Loan</a:t>
          </a:r>
        </a:p>
      </dgm:t>
    </dgm:pt>
    <dgm:pt modelId="{B9805A0B-A09F-4CA3-AECF-C8B1B2184B66}" type="parTrans" cxnId="{250D949E-F7D3-4F25-A0BB-7F408C15D434}">
      <dgm:prSet/>
      <dgm:spPr/>
      <dgm:t>
        <a:bodyPr/>
        <a:lstStyle/>
        <a:p>
          <a:endParaRPr lang="en-US"/>
        </a:p>
      </dgm:t>
    </dgm:pt>
    <dgm:pt modelId="{47E0819C-7944-48A7-8A3F-A0DA8884CE06}" type="sibTrans" cxnId="{250D949E-F7D3-4F25-A0BB-7F408C15D434}">
      <dgm:prSet/>
      <dgm:spPr/>
      <dgm:t>
        <a:bodyPr/>
        <a:lstStyle/>
        <a:p>
          <a:endParaRPr lang="en-US"/>
        </a:p>
      </dgm:t>
    </dgm:pt>
    <dgm:pt modelId="{2B1DABCB-9932-4F49-8D8A-41F510F930EE}" type="pres">
      <dgm:prSet presAssocID="{6BDCB3EC-C4C9-4AD4-A05B-A2173C558CB0}" presName="Name0" presStyleCnt="0">
        <dgm:presLayoutVars>
          <dgm:dir/>
          <dgm:animLvl val="lvl"/>
          <dgm:resizeHandles val="exact"/>
        </dgm:presLayoutVars>
      </dgm:prSet>
      <dgm:spPr/>
      <dgm:t>
        <a:bodyPr/>
        <a:lstStyle/>
        <a:p>
          <a:endParaRPr lang="en-US"/>
        </a:p>
      </dgm:t>
    </dgm:pt>
    <dgm:pt modelId="{2C3AD218-9295-4155-B5E2-6D398C61874A}" type="pres">
      <dgm:prSet presAssocID="{CFE9FDAE-53E6-493F-A464-05FB0C8FC153}" presName="linNode" presStyleCnt="0"/>
      <dgm:spPr/>
    </dgm:pt>
    <dgm:pt modelId="{9E2EC0F2-F794-4EE2-9FF3-8FCBEC4BC29B}" type="pres">
      <dgm:prSet presAssocID="{CFE9FDAE-53E6-493F-A464-05FB0C8FC153}" presName="parTx" presStyleLbl="revTx" presStyleIdx="0" presStyleCnt="2">
        <dgm:presLayoutVars>
          <dgm:chMax val="1"/>
          <dgm:bulletEnabled val="1"/>
        </dgm:presLayoutVars>
      </dgm:prSet>
      <dgm:spPr/>
      <dgm:t>
        <a:bodyPr/>
        <a:lstStyle/>
        <a:p>
          <a:endParaRPr lang="en-US"/>
        </a:p>
      </dgm:t>
    </dgm:pt>
    <dgm:pt modelId="{05160EA6-0CB2-48B2-B514-1E9E4EBF595F}" type="pres">
      <dgm:prSet presAssocID="{CFE9FDAE-53E6-493F-A464-05FB0C8FC153}" presName="bracket" presStyleLbl="parChTrans1D1" presStyleIdx="0" presStyleCnt="2" custScaleX="109001" custScaleY="75398"/>
      <dgm:spPr>
        <a:ln>
          <a:solidFill>
            <a:schemeClr val="bg1">
              <a:lumMod val="50000"/>
            </a:schemeClr>
          </a:solidFill>
        </a:ln>
      </dgm:spPr>
    </dgm:pt>
    <dgm:pt modelId="{DED0FFE5-1702-4399-AC84-1D954642DD43}" type="pres">
      <dgm:prSet presAssocID="{CFE9FDAE-53E6-493F-A464-05FB0C8FC153}" presName="spH" presStyleCnt="0"/>
      <dgm:spPr/>
    </dgm:pt>
    <dgm:pt modelId="{95A0D6CC-D3D5-4EFB-BEA4-A628274361E1}" type="pres">
      <dgm:prSet presAssocID="{CFE9FDAE-53E6-493F-A464-05FB0C8FC153}" presName="desTx" presStyleLbl="node1" presStyleIdx="0" presStyleCnt="2" custScaleY="86471">
        <dgm:presLayoutVars>
          <dgm:bulletEnabled val="1"/>
        </dgm:presLayoutVars>
      </dgm:prSet>
      <dgm:spPr/>
      <dgm:t>
        <a:bodyPr/>
        <a:lstStyle/>
        <a:p>
          <a:endParaRPr lang="en-US"/>
        </a:p>
      </dgm:t>
    </dgm:pt>
    <dgm:pt modelId="{4DB0DCBA-65CA-418C-BBDD-71F4756BF51F}" type="pres">
      <dgm:prSet presAssocID="{0DFCFC2F-E10D-49F4-8554-01EE8A88D90C}" presName="spV" presStyleCnt="0"/>
      <dgm:spPr/>
    </dgm:pt>
    <dgm:pt modelId="{D2F3E630-075F-4D2A-B648-13B3AE40E8F6}" type="pres">
      <dgm:prSet presAssocID="{20FA6A0C-C871-47EC-A61E-D1AC798107AA}" presName="linNode" presStyleCnt="0"/>
      <dgm:spPr/>
    </dgm:pt>
    <dgm:pt modelId="{CFF5168B-0118-4A71-80D5-92A95840571D}" type="pres">
      <dgm:prSet presAssocID="{20FA6A0C-C871-47EC-A61E-D1AC798107AA}" presName="parTx" presStyleLbl="revTx" presStyleIdx="1" presStyleCnt="2">
        <dgm:presLayoutVars>
          <dgm:chMax val="1"/>
          <dgm:bulletEnabled val="1"/>
        </dgm:presLayoutVars>
      </dgm:prSet>
      <dgm:spPr/>
      <dgm:t>
        <a:bodyPr/>
        <a:lstStyle/>
        <a:p>
          <a:endParaRPr lang="en-US"/>
        </a:p>
      </dgm:t>
    </dgm:pt>
    <dgm:pt modelId="{B56D25CC-0618-4B94-A637-D7753B17861C}" type="pres">
      <dgm:prSet presAssocID="{20FA6A0C-C871-47EC-A61E-D1AC798107AA}" presName="bracket" presStyleLbl="parChTrans1D1" presStyleIdx="1" presStyleCnt="2" custScaleY="73702"/>
      <dgm:spPr>
        <a:ln>
          <a:solidFill>
            <a:schemeClr val="bg1">
              <a:lumMod val="50000"/>
            </a:schemeClr>
          </a:solidFill>
        </a:ln>
      </dgm:spPr>
    </dgm:pt>
    <dgm:pt modelId="{2AE30DEC-834B-4F33-A92C-7BDDA5345A67}" type="pres">
      <dgm:prSet presAssocID="{20FA6A0C-C871-47EC-A61E-D1AC798107AA}" presName="spH" presStyleCnt="0"/>
      <dgm:spPr/>
    </dgm:pt>
    <dgm:pt modelId="{A4B8C314-3ACB-47FE-9B20-B531AF44D791}" type="pres">
      <dgm:prSet presAssocID="{20FA6A0C-C871-47EC-A61E-D1AC798107AA}" presName="desTx" presStyleLbl="node1" presStyleIdx="1" presStyleCnt="2" custScaleY="81084">
        <dgm:presLayoutVars>
          <dgm:bulletEnabled val="1"/>
        </dgm:presLayoutVars>
      </dgm:prSet>
      <dgm:spPr/>
      <dgm:t>
        <a:bodyPr/>
        <a:lstStyle/>
        <a:p>
          <a:endParaRPr lang="en-US"/>
        </a:p>
      </dgm:t>
    </dgm:pt>
  </dgm:ptLst>
  <dgm:cxnLst>
    <dgm:cxn modelId="{E2951737-920B-4A6C-97E8-5CA9FE300AD1}" srcId="{CFE9FDAE-53E6-493F-A464-05FB0C8FC153}" destId="{27BEED70-3E23-4C93-A1D7-12769B366D2D}" srcOrd="1" destOrd="0" parTransId="{F1855FB4-1CD9-49A4-B7DD-0AB4E128FAD3}" sibTransId="{426B0C0E-433D-4E52-B8D1-FCF0D48ADAE2}"/>
    <dgm:cxn modelId="{250D949E-F7D3-4F25-A0BB-7F408C15D434}" srcId="{20FA6A0C-C871-47EC-A61E-D1AC798107AA}" destId="{7D659B59-94D6-485F-99F0-D8E8A3F510FC}" srcOrd="1" destOrd="0" parTransId="{B9805A0B-A09F-4CA3-AECF-C8B1B2184B66}" sibTransId="{47E0819C-7944-48A7-8A3F-A0DA8884CE06}"/>
    <dgm:cxn modelId="{066AFEE1-6E3D-4AC3-B93F-0C5256AFAB1B}" type="presOf" srcId="{7D659B59-94D6-485F-99F0-D8E8A3F510FC}" destId="{A4B8C314-3ACB-47FE-9B20-B531AF44D791}" srcOrd="0" destOrd="1" presId="urn:diagrams.loki3.com/BracketList"/>
    <dgm:cxn modelId="{B787EFA3-46C0-47AC-9D66-D5D9B53867F2}" srcId="{6BDCB3EC-C4C9-4AD4-A05B-A2173C558CB0}" destId="{CFE9FDAE-53E6-493F-A464-05FB0C8FC153}" srcOrd="0" destOrd="0" parTransId="{A5A42669-5C68-43FD-86FA-E57D60901003}" sibTransId="{0DFCFC2F-E10D-49F4-8554-01EE8A88D90C}"/>
    <dgm:cxn modelId="{3C7CFB96-38F4-4B2F-B6F4-59F9EBE4998B}" type="presOf" srcId="{C1616944-AD61-4A74-B26E-3FD0E9589245}" destId="{A4B8C314-3ACB-47FE-9B20-B531AF44D791}" srcOrd="0" destOrd="0" presId="urn:diagrams.loki3.com/BracketList"/>
    <dgm:cxn modelId="{ACA7AE21-F630-4E70-B5BF-1777CAA6DFF0}" type="presOf" srcId="{6BDCB3EC-C4C9-4AD4-A05B-A2173C558CB0}" destId="{2B1DABCB-9932-4F49-8D8A-41F510F930EE}" srcOrd="0" destOrd="0" presId="urn:diagrams.loki3.com/BracketList"/>
    <dgm:cxn modelId="{DB1A910C-10CF-4E22-9961-5D69ACCB5F95}" srcId="{20FA6A0C-C871-47EC-A61E-D1AC798107AA}" destId="{C1616944-AD61-4A74-B26E-3FD0E9589245}" srcOrd="0" destOrd="0" parTransId="{D573FE85-6F9C-4C0C-80D5-F908850467D1}" sibTransId="{371BDB31-ACB2-4F23-B1BA-7F544770DC9E}"/>
    <dgm:cxn modelId="{74A4342B-C6EF-40D8-925B-837B89813543}" type="presOf" srcId="{20FA6A0C-C871-47EC-A61E-D1AC798107AA}" destId="{CFF5168B-0118-4A71-80D5-92A95840571D}" srcOrd="0" destOrd="0" presId="urn:diagrams.loki3.com/BracketList"/>
    <dgm:cxn modelId="{328CCE38-79DE-44FD-83A3-B23CF4590DB8}" srcId="{CFE9FDAE-53E6-493F-A464-05FB0C8FC153}" destId="{F2A319A1-11EE-40C7-8C8F-16F755D2A37A}" srcOrd="0" destOrd="0" parTransId="{58801FBD-54E8-4E04-A477-A710830B830C}" sibTransId="{54C12ACD-614F-4261-8864-FE5378032B61}"/>
    <dgm:cxn modelId="{BEDA146F-DADB-476A-83CC-56F015BF9CEF}" type="presOf" srcId="{F2A319A1-11EE-40C7-8C8F-16F755D2A37A}" destId="{95A0D6CC-D3D5-4EFB-BEA4-A628274361E1}" srcOrd="0" destOrd="0" presId="urn:diagrams.loki3.com/BracketList"/>
    <dgm:cxn modelId="{C1E75908-69E2-4009-9F8C-AE3FDAE0A352}" srcId="{6BDCB3EC-C4C9-4AD4-A05B-A2173C558CB0}" destId="{20FA6A0C-C871-47EC-A61E-D1AC798107AA}" srcOrd="1" destOrd="0" parTransId="{6CE692EC-62D6-4626-A013-CAAC7683247D}" sibTransId="{7EF8652A-AED1-420E-9F46-01963838C26A}"/>
    <dgm:cxn modelId="{63EEA9FC-CEAA-413E-BE37-838A8087FB75}" type="presOf" srcId="{CFE9FDAE-53E6-493F-A464-05FB0C8FC153}" destId="{9E2EC0F2-F794-4EE2-9FF3-8FCBEC4BC29B}" srcOrd="0" destOrd="0" presId="urn:diagrams.loki3.com/BracketList"/>
    <dgm:cxn modelId="{0E66521D-F3D0-484F-A221-8782041D1EEB}" type="presOf" srcId="{27BEED70-3E23-4C93-A1D7-12769B366D2D}" destId="{95A0D6CC-D3D5-4EFB-BEA4-A628274361E1}" srcOrd="0" destOrd="1" presId="urn:diagrams.loki3.com/BracketList"/>
    <dgm:cxn modelId="{03DCF52E-741D-4692-B799-50211BAB4331}" type="presParOf" srcId="{2B1DABCB-9932-4F49-8D8A-41F510F930EE}" destId="{2C3AD218-9295-4155-B5E2-6D398C61874A}" srcOrd="0" destOrd="0" presId="urn:diagrams.loki3.com/BracketList"/>
    <dgm:cxn modelId="{D1107869-45D2-43B5-A872-6889269DF571}" type="presParOf" srcId="{2C3AD218-9295-4155-B5E2-6D398C61874A}" destId="{9E2EC0F2-F794-4EE2-9FF3-8FCBEC4BC29B}" srcOrd="0" destOrd="0" presId="urn:diagrams.loki3.com/BracketList"/>
    <dgm:cxn modelId="{89D5FF56-FA6F-4A0E-9F97-56A124DC170A}" type="presParOf" srcId="{2C3AD218-9295-4155-B5E2-6D398C61874A}" destId="{05160EA6-0CB2-48B2-B514-1E9E4EBF595F}" srcOrd="1" destOrd="0" presId="urn:diagrams.loki3.com/BracketList"/>
    <dgm:cxn modelId="{023FFA29-4709-46FF-A702-5664B5DC84E6}" type="presParOf" srcId="{2C3AD218-9295-4155-B5E2-6D398C61874A}" destId="{DED0FFE5-1702-4399-AC84-1D954642DD43}" srcOrd="2" destOrd="0" presId="urn:diagrams.loki3.com/BracketList"/>
    <dgm:cxn modelId="{C849CFFC-0E1A-4CA0-A99D-837495165C8D}" type="presParOf" srcId="{2C3AD218-9295-4155-B5E2-6D398C61874A}" destId="{95A0D6CC-D3D5-4EFB-BEA4-A628274361E1}" srcOrd="3" destOrd="0" presId="urn:diagrams.loki3.com/BracketList"/>
    <dgm:cxn modelId="{C800DB34-DEA3-4504-AA5F-C413E47EE54B}" type="presParOf" srcId="{2B1DABCB-9932-4F49-8D8A-41F510F930EE}" destId="{4DB0DCBA-65CA-418C-BBDD-71F4756BF51F}" srcOrd="1" destOrd="0" presId="urn:diagrams.loki3.com/BracketList"/>
    <dgm:cxn modelId="{1CA9A459-382F-432C-A954-0A9399561DA7}" type="presParOf" srcId="{2B1DABCB-9932-4F49-8D8A-41F510F930EE}" destId="{D2F3E630-075F-4D2A-B648-13B3AE40E8F6}" srcOrd="2" destOrd="0" presId="urn:diagrams.loki3.com/BracketList"/>
    <dgm:cxn modelId="{2BC9122B-3F31-4DCD-B673-6D0EDDAA035C}" type="presParOf" srcId="{D2F3E630-075F-4D2A-B648-13B3AE40E8F6}" destId="{CFF5168B-0118-4A71-80D5-92A95840571D}" srcOrd="0" destOrd="0" presId="urn:diagrams.loki3.com/BracketList"/>
    <dgm:cxn modelId="{A78AAA5F-5039-4D6D-95E9-EB3DC8B09C11}" type="presParOf" srcId="{D2F3E630-075F-4D2A-B648-13B3AE40E8F6}" destId="{B56D25CC-0618-4B94-A637-D7753B17861C}" srcOrd="1" destOrd="0" presId="urn:diagrams.loki3.com/BracketList"/>
    <dgm:cxn modelId="{6A37B3A8-832E-43FF-ADB5-2E43E617F438}" type="presParOf" srcId="{D2F3E630-075F-4D2A-B648-13B3AE40E8F6}" destId="{2AE30DEC-834B-4F33-A92C-7BDDA5345A67}" srcOrd="2" destOrd="0" presId="urn:diagrams.loki3.com/BracketList"/>
    <dgm:cxn modelId="{F7065D8E-5DE1-45D8-9A77-271E1067ED8C}" type="presParOf" srcId="{D2F3E630-075F-4D2A-B648-13B3AE40E8F6}" destId="{A4B8C314-3ACB-47FE-9B20-B531AF44D791}"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BB19D4-2A9B-4212-B738-9B0515D16113}">
      <dsp:nvSpPr>
        <dsp:cNvPr id="0" name=""/>
        <dsp:cNvSpPr/>
      </dsp:nvSpPr>
      <dsp:spPr>
        <a:xfrm>
          <a:off x="4541890" y="1524"/>
          <a:ext cx="1660419" cy="1079272"/>
        </a:xfrm>
        <a:prstGeom prst="roundRect">
          <a:avLst/>
        </a:prstGeom>
        <a:solidFill>
          <a:schemeClr val="accent3">
            <a:shade val="80000"/>
            <a:hueOff val="0"/>
            <a:satOff val="0"/>
            <a:lumOff val="0"/>
            <a:alphaOff val="0"/>
          </a:schemeClr>
        </a:solidFill>
        <a:ln>
          <a:noFill/>
        </a:ln>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accent3">
              <a:shade val="80000"/>
              <a:hueOff val="0"/>
              <a:satOff val="0"/>
              <a:lumOff val="0"/>
              <a:alphaOff val="0"/>
              <a:shade val="70000"/>
              <a:satMod val="105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FA Application(s) </a:t>
          </a:r>
        </a:p>
        <a:p>
          <a:pPr lvl="0" algn="ctr" defTabSz="622300">
            <a:lnSpc>
              <a:spcPct val="90000"/>
            </a:lnSpc>
            <a:spcBef>
              <a:spcPct val="0"/>
            </a:spcBef>
            <a:spcAft>
              <a:spcPct val="35000"/>
            </a:spcAft>
          </a:pPr>
          <a:r>
            <a:rPr lang="en-US" sz="1400" kern="1200" dirty="0"/>
            <a:t>filed</a:t>
          </a:r>
        </a:p>
      </dsp:txBody>
      <dsp:txXfrm>
        <a:off x="4594576" y="54210"/>
        <a:ext cx="1555047" cy="973900"/>
      </dsp:txXfrm>
    </dsp:sp>
    <dsp:sp modelId="{5FC8D1D7-D33D-4F48-A599-BE5B541B11F3}">
      <dsp:nvSpPr>
        <dsp:cNvPr id="0" name=""/>
        <dsp:cNvSpPr/>
      </dsp:nvSpPr>
      <dsp:spPr>
        <a:xfrm>
          <a:off x="3589161" y="541161"/>
          <a:ext cx="3565877" cy="3565877"/>
        </a:xfrm>
        <a:custGeom>
          <a:avLst/>
          <a:gdLst/>
          <a:ahLst/>
          <a:cxnLst/>
          <a:rect l="0" t="0" r="0" b="0"/>
          <a:pathLst>
            <a:path>
              <a:moveTo>
                <a:pt x="2842316" y="348857"/>
              </a:moveTo>
              <a:arcTo wR="1782938" hR="1782938" stAng="18387231" swAng="1633571"/>
            </a:path>
          </a:pathLst>
        </a:custGeom>
        <a:noFill/>
        <a:ln w="9525" cap="flat" cmpd="sng" algn="ctr">
          <a:solidFill>
            <a:schemeClr val="accent3">
              <a:shade val="90000"/>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D0728173-0958-4ACF-9426-90F2BEFED299}">
      <dsp:nvSpPr>
        <dsp:cNvPr id="0" name=""/>
        <dsp:cNvSpPr/>
      </dsp:nvSpPr>
      <dsp:spPr>
        <a:xfrm>
          <a:off x="6324829" y="1784463"/>
          <a:ext cx="1660419" cy="1079272"/>
        </a:xfrm>
        <a:prstGeom prst="roundRect">
          <a:avLst/>
        </a:prstGeom>
        <a:solidFill>
          <a:schemeClr val="accent3">
            <a:shade val="80000"/>
            <a:hueOff val="0"/>
            <a:satOff val="-24608"/>
            <a:lumOff val="13130"/>
            <a:alphaOff val="0"/>
          </a:schemeClr>
        </a:solidFill>
        <a:ln>
          <a:noFill/>
        </a:ln>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accent3">
              <a:shade val="80000"/>
              <a:hueOff val="0"/>
              <a:satOff val="-24608"/>
              <a:lumOff val="13130"/>
              <a:alphaOff val="0"/>
              <a:shade val="70000"/>
              <a:satMod val="105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Results sent to Colleges</a:t>
          </a:r>
        </a:p>
      </dsp:txBody>
      <dsp:txXfrm>
        <a:off x="6377515" y="1837149"/>
        <a:ext cx="1555047" cy="973900"/>
      </dsp:txXfrm>
    </dsp:sp>
    <dsp:sp modelId="{B24DC4AD-0DE7-4054-AC28-2C22422B37C4}">
      <dsp:nvSpPr>
        <dsp:cNvPr id="0" name=""/>
        <dsp:cNvSpPr/>
      </dsp:nvSpPr>
      <dsp:spPr>
        <a:xfrm>
          <a:off x="3589161" y="541161"/>
          <a:ext cx="3565877" cy="3565877"/>
        </a:xfrm>
        <a:custGeom>
          <a:avLst/>
          <a:gdLst/>
          <a:ahLst/>
          <a:cxnLst/>
          <a:rect l="0" t="0" r="0" b="0"/>
          <a:pathLst>
            <a:path>
              <a:moveTo>
                <a:pt x="3381044" y="2573464"/>
              </a:moveTo>
              <a:arcTo wR="1782938" hR="1782938" stAng="1579198" swAng="1633571"/>
            </a:path>
          </a:pathLst>
        </a:custGeom>
        <a:noFill/>
        <a:ln w="9525" cap="flat" cmpd="sng" algn="ctr">
          <a:solidFill>
            <a:schemeClr val="accent3">
              <a:shade val="90000"/>
              <a:hueOff val="0"/>
              <a:satOff val="-24608"/>
              <a:lumOff val="1262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CEF77F68-F789-484E-9BBD-102C95F5D72D}">
      <dsp:nvSpPr>
        <dsp:cNvPr id="0" name=""/>
        <dsp:cNvSpPr/>
      </dsp:nvSpPr>
      <dsp:spPr>
        <a:xfrm>
          <a:off x="4541890" y="3567402"/>
          <a:ext cx="1660419" cy="1079272"/>
        </a:xfrm>
        <a:prstGeom prst="roundRect">
          <a:avLst/>
        </a:prstGeom>
        <a:solidFill>
          <a:schemeClr val="accent3">
            <a:shade val="80000"/>
            <a:hueOff val="0"/>
            <a:satOff val="-49215"/>
            <a:lumOff val="26259"/>
            <a:alphaOff val="0"/>
          </a:schemeClr>
        </a:solidFill>
        <a:ln>
          <a:noFill/>
        </a:ln>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accent3">
              <a:shade val="80000"/>
              <a:hueOff val="0"/>
              <a:satOff val="-49215"/>
              <a:lumOff val="26259"/>
              <a:alphaOff val="0"/>
              <a:shade val="70000"/>
              <a:satMod val="105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Colleges</a:t>
          </a:r>
        </a:p>
        <a:p>
          <a:pPr lvl="0" algn="ctr" defTabSz="622300">
            <a:lnSpc>
              <a:spcPct val="90000"/>
            </a:lnSpc>
            <a:spcBef>
              <a:spcPct val="0"/>
            </a:spcBef>
            <a:spcAft>
              <a:spcPct val="35000"/>
            </a:spcAft>
          </a:pPr>
          <a:r>
            <a:rPr lang="en-US" sz="1400" kern="1200" dirty="0"/>
            <a:t>Assess / Verify Application information</a:t>
          </a:r>
        </a:p>
      </dsp:txBody>
      <dsp:txXfrm>
        <a:off x="4594576" y="3620088"/>
        <a:ext cx="1555047" cy="973900"/>
      </dsp:txXfrm>
    </dsp:sp>
    <dsp:sp modelId="{F5078E2D-D1DA-4C12-BA34-678E698553CE}">
      <dsp:nvSpPr>
        <dsp:cNvPr id="0" name=""/>
        <dsp:cNvSpPr/>
      </dsp:nvSpPr>
      <dsp:spPr>
        <a:xfrm>
          <a:off x="3589161" y="541161"/>
          <a:ext cx="3565877" cy="3565877"/>
        </a:xfrm>
        <a:custGeom>
          <a:avLst/>
          <a:gdLst/>
          <a:ahLst/>
          <a:cxnLst/>
          <a:rect l="0" t="0" r="0" b="0"/>
          <a:pathLst>
            <a:path>
              <a:moveTo>
                <a:pt x="723560" y="3217020"/>
              </a:moveTo>
              <a:arcTo wR="1782938" hR="1782938" stAng="7587231" swAng="1633571"/>
            </a:path>
          </a:pathLst>
        </a:custGeom>
        <a:noFill/>
        <a:ln w="9525" cap="flat" cmpd="sng" algn="ctr">
          <a:solidFill>
            <a:schemeClr val="accent3">
              <a:shade val="90000"/>
              <a:hueOff val="0"/>
              <a:satOff val="-49215"/>
              <a:lumOff val="2524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A5EFA2FB-A3C2-4FF9-8552-D340D134584B}">
      <dsp:nvSpPr>
        <dsp:cNvPr id="0" name=""/>
        <dsp:cNvSpPr/>
      </dsp:nvSpPr>
      <dsp:spPr>
        <a:xfrm>
          <a:off x="2758951" y="1784463"/>
          <a:ext cx="1660419" cy="1079272"/>
        </a:xfrm>
        <a:prstGeom prst="roundRect">
          <a:avLst/>
        </a:prstGeom>
        <a:solidFill>
          <a:schemeClr val="accent3">
            <a:shade val="80000"/>
            <a:hueOff val="0"/>
            <a:satOff val="-73823"/>
            <a:lumOff val="39389"/>
            <a:alphaOff val="0"/>
          </a:schemeClr>
        </a:solidFill>
        <a:ln>
          <a:noFill/>
        </a:ln>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accent3">
              <a:shade val="80000"/>
              <a:hueOff val="0"/>
              <a:satOff val="-73823"/>
              <a:lumOff val="39389"/>
              <a:alphaOff val="0"/>
              <a:shade val="70000"/>
              <a:satMod val="105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College makes award offers</a:t>
          </a:r>
        </a:p>
      </dsp:txBody>
      <dsp:txXfrm>
        <a:off x="2811637" y="1837149"/>
        <a:ext cx="1555047" cy="973900"/>
      </dsp:txXfrm>
    </dsp:sp>
    <dsp:sp modelId="{E361CCA2-61B6-4DB2-B718-BB78136A43DB}">
      <dsp:nvSpPr>
        <dsp:cNvPr id="0" name=""/>
        <dsp:cNvSpPr/>
      </dsp:nvSpPr>
      <dsp:spPr>
        <a:xfrm>
          <a:off x="3589161" y="541161"/>
          <a:ext cx="3565877" cy="3565877"/>
        </a:xfrm>
        <a:custGeom>
          <a:avLst/>
          <a:gdLst/>
          <a:ahLst/>
          <a:cxnLst/>
          <a:rect l="0" t="0" r="0" b="0"/>
          <a:pathLst>
            <a:path>
              <a:moveTo>
                <a:pt x="184833" y="992412"/>
              </a:moveTo>
              <a:arcTo wR="1782938" hR="1782938" stAng="12379198" swAng="1633571"/>
            </a:path>
          </a:pathLst>
        </a:custGeom>
        <a:noFill/>
        <a:ln w="9525" cap="flat" cmpd="sng" algn="ctr">
          <a:solidFill>
            <a:schemeClr val="accent3">
              <a:shade val="90000"/>
              <a:hueOff val="0"/>
              <a:satOff val="-73823"/>
              <a:lumOff val="3786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1F2616-4F75-46E4-A533-5B3FBD8BDBFB}">
      <dsp:nvSpPr>
        <dsp:cNvPr id="0" name=""/>
        <dsp:cNvSpPr/>
      </dsp:nvSpPr>
      <dsp:spPr>
        <a:xfrm>
          <a:off x="1390953" y="0"/>
          <a:ext cx="1529085" cy="1529241"/>
        </a:xfrm>
        <a:prstGeom prst="circularArrow">
          <a:avLst>
            <a:gd name="adj1" fmla="val 10980"/>
            <a:gd name="adj2" fmla="val 1142322"/>
            <a:gd name="adj3" fmla="val 4500000"/>
            <a:gd name="adj4" fmla="val 10800000"/>
            <a:gd name="adj5" fmla="val 12500"/>
          </a:avLst>
        </a:prstGeom>
        <a:solidFill>
          <a:schemeClr val="accent3">
            <a:shade val="80000"/>
            <a:hueOff val="0"/>
            <a:satOff val="0"/>
            <a:lumOff val="0"/>
            <a:alphaOff val="0"/>
          </a:schemeClr>
        </a:solidFill>
        <a:ln>
          <a:noFill/>
        </a:ln>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accent3">
              <a:shade val="80000"/>
              <a:hueOff val="0"/>
              <a:satOff val="0"/>
              <a:lumOff val="0"/>
              <a:alphaOff val="0"/>
              <a:shade val="70000"/>
              <a:satMod val="105000"/>
            </a:schemeClr>
          </a:contourClr>
        </a:sp3d>
      </dsp:spPr>
      <dsp:style>
        <a:lnRef idx="0">
          <a:scrgbClr r="0" g="0" b="0"/>
        </a:lnRef>
        <a:fillRef idx="3">
          <a:scrgbClr r="0" g="0" b="0"/>
        </a:fillRef>
        <a:effectRef idx="2">
          <a:scrgbClr r="0" g="0" b="0"/>
        </a:effectRef>
        <a:fontRef idx="minor">
          <a:schemeClr val="lt1"/>
        </a:fontRef>
      </dsp:style>
    </dsp:sp>
    <dsp:sp modelId="{6E98F9E9-0296-4FC6-A29B-697FC50B7B4A}">
      <dsp:nvSpPr>
        <dsp:cNvPr id="0" name=""/>
        <dsp:cNvSpPr/>
      </dsp:nvSpPr>
      <dsp:spPr>
        <a:xfrm>
          <a:off x="1728551" y="553544"/>
          <a:ext cx="853316" cy="4266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a:t>Income</a:t>
          </a:r>
        </a:p>
      </dsp:txBody>
      <dsp:txXfrm>
        <a:off x="1728551" y="553544"/>
        <a:ext cx="853316" cy="426614"/>
      </dsp:txXfrm>
    </dsp:sp>
    <dsp:sp modelId="{BE2E1038-8D9F-4C0A-9795-260B1FCD151B}">
      <dsp:nvSpPr>
        <dsp:cNvPr id="0" name=""/>
        <dsp:cNvSpPr/>
      </dsp:nvSpPr>
      <dsp:spPr>
        <a:xfrm>
          <a:off x="966160" y="878776"/>
          <a:ext cx="1529085" cy="1529241"/>
        </a:xfrm>
        <a:prstGeom prst="leftCircularArrow">
          <a:avLst>
            <a:gd name="adj1" fmla="val 10980"/>
            <a:gd name="adj2" fmla="val 1142322"/>
            <a:gd name="adj3" fmla="val 6300000"/>
            <a:gd name="adj4" fmla="val 18900000"/>
            <a:gd name="adj5" fmla="val 12500"/>
          </a:avLst>
        </a:prstGeom>
        <a:solidFill>
          <a:schemeClr val="accent3">
            <a:shade val="80000"/>
            <a:hueOff val="0"/>
            <a:satOff val="-24608"/>
            <a:lumOff val="13130"/>
            <a:alphaOff val="0"/>
          </a:schemeClr>
        </a:solidFill>
        <a:ln>
          <a:noFill/>
        </a:ln>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accent3">
              <a:shade val="80000"/>
              <a:hueOff val="0"/>
              <a:satOff val="-24608"/>
              <a:lumOff val="13130"/>
              <a:alphaOff val="0"/>
              <a:shade val="70000"/>
              <a:satMod val="105000"/>
            </a:schemeClr>
          </a:contourClr>
        </a:sp3d>
      </dsp:spPr>
      <dsp:style>
        <a:lnRef idx="0">
          <a:scrgbClr r="0" g="0" b="0"/>
        </a:lnRef>
        <a:fillRef idx="3">
          <a:scrgbClr r="0" g="0" b="0"/>
        </a:fillRef>
        <a:effectRef idx="2">
          <a:scrgbClr r="0" g="0" b="0"/>
        </a:effectRef>
        <a:fontRef idx="minor">
          <a:schemeClr val="lt1"/>
        </a:fontRef>
      </dsp:style>
    </dsp:sp>
    <dsp:sp modelId="{23E0EEAB-86A9-4BB8-9AA7-C73F8718027D}">
      <dsp:nvSpPr>
        <dsp:cNvPr id="0" name=""/>
        <dsp:cNvSpPr/>
      </dsp:nvSpPr>
      <dsp:spPr>
        <a:xfrm>
          <a:off x="1302036" y="1433942"/>
          <a:ext cx="853316" cy="4266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a:t># in family</a:t>
          </a:r>
        </a:p>
      </dsp:txBody>
      <dsp:txXfrm>
        <a:off x="1302036" y="1433942"/>
        <a:ext cx="853316" cy="426614"/>
      </dsp:txXfrm>
    </dsp:sp>
    <dsp:sp modelId="{7900D15D-C94E-4286-A87B-D995404E0E9F}">
      <dsp:nvSpPr>
        <dsp:cNvPr id="0" name=""/>
        <dsp:cNvSpPr/>
      </dsp:nvSpPr>
      <dsp:spPr>
        <a:xfrm>
          <a:off x="1390953" y="1760797"/>
          <a:ext cx="1529085" cy="1529241"/>
        </a:xfrm>
        <a:prstGeom prst="circularArrow">
          <a:avLst>
            <a:gd name="adj1" fmla="val 10980"/>
            <a:gd name="adj2" fmla="val 1142322"/>
            <a:gd name="adj3" fmla="val 4500000"/>
            <a:gd name="adj4" fmla="val 13500000"/>
            <a:gd name="adj5" fmla="val 12500"/>
          </a:avLst>
        </a:prstGeom>
        <a:solidFill>
          <a:schemeClr val="accent3">
            <a:shade val="80000"/>
            <a:hueOff val="0"/>
            <a:satOff val="-49215"/>
            <a:lumOff val="26259"/>
            <a:alphaOff val="0"/>
          </a:schemeClr>
        </a:solidFill>
        <a:ln>
          <a:noFill/>
        </a:ln>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accent3">
              <a:shade val="80000"/>
              <a:hueOff val="0"/>
              <a:satOff val="-49215"/>
              <a:lumOff val="26259"/>
              <a:alphaOff val="0"/>
              <a:shade val="70000"/>
              <a:satMod val="105000"/>
            </a:schemeClr>
          </a:contourClr>
        </a:sp3d>
      </dsp:spPr>
      <dsp:style>
        <a:lnRef idx="0">
          <a:scrgbClr r="0" g="0" b="0"/>
        </a:lnRef>
        <a:fillRef idx="3">
          <a:scrgbClr r="0" g="0" b="0"/>
        </a:fillRef>
        <a:effectRef idx="2">
          <a:scrgbClr r="0" g="0" b="0"/>
        </a:effectRef>
        <a:fontRef idx="minor">
          <a:schemeClr val="lt1"/>
        </a:fontRef>
      </dsp:style>
    </dsp:sp>
    <dsp:sp modelId="{197F34D8-BE3E-4945-82C7-6E224012287F}">
      <dsp:nvSpPr>
        <dsp:cNvPr id="0" name=""/>
        <dsp:cNvSpPr/>
      </dsp:nvSpPr>
      <dsp:spPr>
        <a:xfrm>
          <a:off x="1728551" y="2314341"/>
          <a:ext cx="853316" cy="4266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a:t>Assets</a:t>
          </a:r>
        </a:p>
      </dsp:txBody>
      <dsp:txXfrm>
        <a:off x="1728551" y="2314341"/>
        <a:ext cx="853316" cy="426614"/>
      </dsp:txXfrm>
    </dsp:sp>
    <dsp:sp modelId="{65E1F6C1-C947-4A52-BCE3-15A06F3AD00D}">
      <dsp:nvSpPr>
        <dsp:cNvPr id="0" name=""/>
        <dsp:cNvSpPr/>
      </dsp:nvSpPr>
      <dsp:spPr>
        <a:xfrm>
          <a:off x="1075155" y="2740955"/>
          <a:ext cx="1313677" cy="1314312"/>
        </a:xfrm>
        <a:prstGeom prst="blockArc">
          <a:avLst>
            <a:gd name="adj1" fmla="val 0"/>
            <a:gd name="adj2" fmla="val 18900000"/>
            <a:gd name="adj3" fmla="val 12740"/>
          </a:avLst>
        </a:prstGeom>
        <a:solidFill>
          <a:schemeClr val="accent3">
            <a:shade val="80000"/>
            <a:hueOff val="0"/>
            <a:satOff val="-73823"/>
            <a:lumOff val="39389"/>
            <a:alphaOff val="0"/>
          </a:schemeClr>
        </a:solidFill>
        <a:ln>
          <a:noFill/>
        </a:ln>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accent3">
              <a:shade val="80000"/>
              <a:hueOff val="0"/>
              <a:satOff val="-73823"/>
              <a:lumOff val="39389"/>
              <a:alphaOff val="0"/>
              <a:shade val="70000"/>
              <a:satMod val="105000"/>
            </a:schemeClr>
          </a:contourClr>
        </a:sp3d>
      </dsp:spPr>
      <dsp:style>
        <a:lnRef idx="0">
          <a:scrgbClr r="0" g="0" b="0"/>
        </a:lnRef>
        <a:fillRef idx="3">
          <a:scrgbClr r="0" g="0" b="0"/>
        </a:fillRef>
        <a:effectRef idx="2">
          <a:scrgbClr r="0" g="0" b="0"/>
        </a:effectRef>
        <a:fontRef idx="minor">
          <a:schemeClr val="lt1"/>
        </a:fontRef>
      </dsp:style>
    </dsp:sp>
    <dsp:sp modelId="{9CD5267A-DAC9-4D31-A3C4-A6DFB84F984F}">
      <dsp:nvSpPr>
        <dsp:cNvPr id="0" name=""/>
        <dsp:cNvSpPr/>
      </dsp:nvSpPr>
      <dsp:spPr>
        <a:xfrm>
          <a:off x="1247591" y="3194740"/>
          <a:ext cx="962208" cy="4266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b="1" kern="1200" dirty="0">
              <a:solidFill>
                <a:schemeClr val="tx2"/>
              </a:solidFill>
            </a:rPr>
            <a:t>FM SAI</a:t>
          </a:r>
        </a:p>
      </dsp:txBody>
      <dsp:txXfrm>
        <a:off x="1247591" y="3194740"/>
        <a:ext cx="962208" cy="42661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9BAD64-A847-49E6-909F-C049775CFC25}">
      <dsp:nvSpPr>
        <dsp:cNvPr id="0" name=""/>
        <dsp:cNvSpPr/>
      </dsp:nvSpPr>
      <dsp:spPr>
        <a:xfrm>
          <a:off x="1461973" y="0"/>
          <a:ext cx="1543431" cy="1543588"/>
        </a:xfrm>
        <a:prstGeom prst="circularArrow">
          <a:avLst>
            <a:gd name="adj1" fmla="val 10980"/>
            <a:gd name="adj2" fmla="val 1142322"/>
            <a:gd name="adj3" fmla="val 4500000"/>
            <a:gd name="adj4" fmla="val 10800000"/>
            <a:gd name="adj5" fmla="val 12500"/>
          </a:avLst>
        </a:prstGeom>
        <a:solidFill>
          <a:schemeClr val="accent3">
            <a:shade val="80000"/>
            <a:hueOff val="0"/>
            <a:satOff val="0"/>
            <a:lumOff val="0"/>
            <a:alphaOff val="0"/>
          </a:schemeClr>
        </a:solidFill>
        <a:ln>
          <a:noFill/>
        </a:ln>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accent3">
              <a:shade val="80000"/>
              <a:hueOff val="0"/>
              <a:satOff val="0"/>
              <a:lumOff val="0"/>
              <a:alphaOff val="0"/>
              <a:shade val="70000"/>
              <a:satMod val="105000"/>
            </a:schemeClr>
          </a:contourClr>
        </a:sp3d>
      </dsp:spPr>
      <dsp:style>
        <a:lnRef idx="0">
          <a:scrgbClr r="0" g="0" b="0"/>
        </a:lnRef>
        <a:fillRef idx="3">
          <a:scrgbClr r="0" g="0" b="0"/>
        </a:fillRef>
        <a:effectRef idx="2">
          <a:scrgbClr r="0" g="0" b="0"/>
        </a:effectRef>
        <a:fontRef idx="minor">
          <a:schemeClr val="lt1"/>
        </a:fontRef>
      </dsp:style>
    </dsp:sp>
    <dsp:sp modelId="{0778B897-EB63-4781-870D-95CB76E71316}">
      <dsp:nvSpPr>
        <dsp:cNvPr id="0" name=""/>
        <dsp:cNvSpPr/>
      </dsp:nvSpPr>
      <dsp:spPr>
        <a:xfrm>
          <a:off x="1802738" y="558737"/>
          <a:ext cx="861322" cy="4306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a:t>Medical</a:t>
          </a:r>
        </a:p>
      </dsp:txBody>
      <dsp:txXfrm>
        <a:off x="1802738" y="558737"/>
        <a:ext cx="861322" cy="430616"/>
      </dsp:txXfrm>
    </dsp:sp>
    <dsp:sp modelId="{9DC13627-E275-4CB8-B26F-2FEE0B9ACF59}">
      <dsp:nvSpPr>
        <dsp:cNvPr id="0" name=""/>
        <dsp:cNvSpPr/>
      </dsp:nvSpPr>
      <dsp:spPr>
        <a:xfrm>
          <a:off x="1033194" y="887021"/>
          <a:ext cx="1543431" cy="1543588"/>
        </a:xfrm>
        <a:prstGeom prst="leftCircularArrow">
          <a:avLst>
            <a:gd name="adj1" fmla="val 10980"/>
            <a:gd name="adj2" fmla="val 1142322"/>
            <a:gd name="adj3" fmla="val 6300000"/>
            <a:gd name="adj4" fmla="val 18900000"/>
            <a:gd name="adj5" fmla="val 12500"/>
          </a:avLst>
        </a:prstGeom>
        <a:solidFill>
          <a:schemeClr val="accent3">
            <a:shade val="80000"/>
            <a:hueOff val="0"/>
            <a:satOff val="-24608"/>
            <a:lumOff val="13130"/>
            <a:alphaOff val="0"/>
          </a:schemeClr>
        </a:solidFill>
        <a:ln>
          <a:noFill/>
        </a:ln>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accent3">
              <a:shade val="80000"/>
              <a:hueOff val="0"/>
              <a:satOff val="-24608"/>
              <a:lumOff val="13130"/>
              <a:alphaOff val="0"/>
              <a:shade val="70000"/>
              <a:satMod val="105000"/>
            </a:schemeClr>
          </a:contourClr>
        </a:sp3d>
      </dsp:spPr>
      <dsp:style>
        <a:lnRef idx="0">
          <a:scrgbClr r="0" g="0" b="0"/>
        </a:lnRef>
        <a:fillRef idx="3">
          <a:scrgbClr r="0" g="0" b="0"/>
        </a:fillRef>
        <a:effectRef idx="2">
          <a:scrgbClr r="0" g="0" b="0"/>
        </a:effectRef>
        <a:fontRef idx="minor">
          <a:schemeClr val="lt1"/>
        </a:fontRef>
      </dsp:style>
    </dsp:sp>
    <dsp:sp modelId="{9B450109-5397-4D5F-9E2B-2EA595D6E4BB}">
      <dsp:nvSpPr>
        <dsp:cNvPr id="0" name=""/>
        <dsp:cNvSpPr/>
      </dsp:nvSpPr>
      <dsp:spPr>
        <a:xfrm>
          <a:off x="1372222" y="1447395"/>
          <a:ext cx="861322" cy="4306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a:t>Home Equity</a:t>
          </a:r>
        </a:p>
      </dsp:txBody>
      <dsp:txXfrm>
        <a:off x="1372222" y="1447395"/>
        <a:ext cx="861322" cy="430616"/>
      </dsp:txXfrm>
    </dsp:sp>
    <dsp:sp modelId="{06807257-1B8D-4B01-A5FF-D7D2B5B9EB78}">
      <dsp:nvSpPr>
        <dsp:cNvPr id="0" name=""/>
        <dsp:cNvSpPr/>
      </dsp:nvSpPr>
      <dsp:spPr>
        <a:xfrm>
          <a:off x="1461973" y="1777316"/>
          <a:ext cx="1543431" cy="1543588"/>
        </a:xfrm>
        <a:prstGeom prst="circularArrow">
          <a:avLst>
            <a:gd name="adj1" fmla="val 10980"/>
            <a:gd name="adj2" fmla="val 1142322"/>
            <a:gd name="adj3" fmla="val 4500000"/>
            <a:gd name="adj4" fmla="val 13500000"/>
            <a:gd name="adj5" fmla="val 12500"/>
          </a:avLst>
        </a:prstGeom>
        <a:solidFill>
          <a:schemeClr val="accent3">
            <a:shade val="80000"/>
            <a:hueOff val="0"/>
            <a:satOff val="-49215"/>
            <a:lumOff val="26259"/>
            <a:alphaOff val="0"/>
          </a:schemeClr>
        </a:solidFill>
        <a:ln>
          <a:noFill/>
        </a:ln>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accent3">
              <a:shade val="80000"/>
              <a:hueOff val="0"/>
              <a:satOff val="-49215"/>
              <a:lumOff val="26259"/>
              <a:alphaOff val="0"/>
              <a:shade val="70000"/>
              <a:satMod val="105000"/>
            </a:schemeClr>
          </a:contourClr>
        </a:sp3d>
      </dsp:spPr>
      <dsp:style>
        <a:lnRef idx="0">
          <a:scrgbClr r="0" g="0" b="0"/>
        </a:lnRef>
        <a:fillRef idx="3">
          <a:scrgbClr r="0" g="0" b="0"/>
        </a:fillRef>
        <a:effectRef idx="2">
          <a:scrgbClr r="0" g="0" b="0"/>
        </a:effectRef>
        <a:fontRef idx="minor">
          <a:schemeClr val="lt1"/>
        </a:fontRef>
      </dsp:style>
    </dsp:sp>
    <dsp:sp modelId="{8FEC3A95-E33B-4210-A57C-08C1B08644A2}">
      <dsp:nvSpPr>
        <dsp:cNvPr id="0" name=""/>
        <dsp:cNvSpPr/>
      </dsp:nvSpPr>
      <dsp:spPr>
        <a:xfrm>
          <a:off x="1802738" y="2336054"/>
          <a:ext cx="861322" cy="4306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a:t>Allowances</a:t>
          </a:r>
        </a:p>
      </dsp:txBody>
      <dsp:txXfrm>
        <a:off x="1802738" y="2336054"/>
        <a:ext cx="861322" cy="430616"/>
      </dsp:txXfrm>
    </dsp:sp>
    <dsp:sp modelId="{BEDE944C-F012-4762-A960-5D65B491C9FC}">
      <dsp:nvSpPr>
        <dsp:cNvPr id="0" name=""/>
        <dsp:cNvSpPr/>
      </dsp:nvSpPr>
      <dsp:spPr>
        <a:xfrm>
          <a:off x="1143212" y="2766670"/>
          <a:ext cx="1326002" cy="1326643"/>
        </a:xfrm>
        <a:prstGeom prst="blockArc">
          <a:avLst>
            <a:gd name="adj1" fmla="val 0"/>
            <a:gd name="adj2" fmla="val 18900000"/>
            <a:gd name="adj3" fmla="val 12740"/>
          </a:avLst>
        </a:prstGeom>
        <a:solidFill>
          <a:schemeClr val="accent3">
            <a:shade val="80000"/>
            <a:hueOff val="0"/>
            <a:satOff val="-73823"/>
            <a:lumOff val="39389"/>
            <a:alphaOff val="0"/>
          </a:schemeClr>
        </a:solidFill>
        <a:ln>
          <a:noFill/>
        </a:ln>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accent3">
              <a:shade val="80000"/>
              <a:hueOff val="0"/>
              <a:satOff val="-73823"/>
              <a:lumOff val="39389"/>
              <a:alphaOff val="0"/>
              <a:shade val="70000"/>
              <a:satMod val="105000"/>
            </a:schemeClr>
          </a:contourClr>
        </a:sp3d>
      </dsp:spPr>
      <dsp:style>
        <a:lnRef idx="0">
          <a:scrgbClr r="0" g="0" b="0"/>
        </a:lnRef>
        <a:fillRef idx="3">
          <a:scrgbClr r="0" g="0" b="0"/>
        </a:fillRef>
        <a:effectRef idx="2">
          <a:scrgbClr r="0" g="0" b="0"/>
        </a:effectRef>
        <a:fontRef idx="minor">
          <a:schemeClr val="lt1"/>
        </a:fontRef>
      </dsp:style>
    </dsp:sp>
    <dsp:sp modelId="{FD5390FE-2EAE-439E-9240-68C6CC883ED4}">
      <dsp:nvSpPr>
        <dsp:cNvPr id="0" name=""/>
        <dsp:cNvSpPr/>
      </dsp:nvSpPr>
      <dsp:spPr>
        <a:xfrm>
          <a:off x="1372222" y="3224712"/>
          <a:ext cx="861322" cy="4306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b="1" u="none" kern="1200" dirty="0">
              <a:solidFill>
                <a:schemeClr val="tx2"/>
              </a:solidFill>
            </a:rPr>
            <a:t>IM EFC</a:t>
          </a:r>
        </a:p>
      </dsp:txBody>
      <dsp:txXfrm>
        <a:off x="1372222" y="3224712"/>
        <a:ext cx="861322" cy="43061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2EC0F2-F794-4EE2-9FF3-8FCBEC4BC29B}">
      <dsp:nvSpPr>
        <dsp:cNvPr id="0" name=""/>
        <dsp:cNvSpPr/>
      </dsp:nvSpPr>
      <dsp:spPr>
        <a:xfrm>
          <a:off x="221471" y="693374"/>
          <a:ext cx="2352961" cy="9932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60960" rIns="170688" bIns="60960" numCol="1" spcCol="1270" anchor="ctr" anchorCtr="0">
          <a:noAutofit/>
        </a:bodyPr>
        <a:lstStyle/>
        <a:p>
          <a:pPr lvl="0" algn="r" defTabSz="1066800">
            <a:lnSpc>
              <a:spcPct val="90000"/>
            </a:lnSpc>
            <a:spcBef>
              <a:spcPct val="0"/>
            </a:spcBef>
            <a:spcAft>
              <a:spcPct val="35000"/>
            </a:spcAft>
          </a:pPr>
          <a:r>
            <a:rPr lang="en-US" sz="2400" kern="1200" dirty="0">
              <a:solidFill>
                <a:schemeClr val="accent5"/>
              </a:solidFill>
            </a:rPr>
            <a:t>Need-Based</a:t>
          </a:r>
        </a:p>
      </dsp:txBody>
      <dsp:txXfrm>
        <a:off x="221471" y="693374"/>
        <a:ext cx="2352961" cy="993299"/>
      </dsp:txXfrm>
    </dsp:sp>
    <dsp:sp modelId="{05160EA6-0CB2-48B2-B514-1E9E4EBF595F}">
      <dsp:nvSpPr>
        <dsp:cNvPr id="0" name=""/>
        <dsp:cNvSpPr/>
      </dsp:nvSpPr>
      <dsp:spPr>
        <a:xfrm>
          <a:off x="2574433" y="712769"/>
          <a:ext cx="365458" cy="954510"/>
        </a:xfrm>
        <a:prstGeom prst="leftBrace">
          <a:avLst>
            <a:gd name="adj1" fmla="val 35000"/>
            <a:gd name="adj2" fmla="val 50000"/>
          </a:avLst>
        </a:prstGeom>
        <a:noFill/>
        <a:ln w="11429" cap="flat" cmpd="sng" algn="ctr">
          <a:solidFill>
            <a:schemeClr val="accent1">
              <a:shade val="8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sp>
    <dsp:sp modelId="{95A0D6CC-D3D5-4EFB-BEA4-A628274361E1}">
      <dsp:nvSpPr>
        <dsp:cNvPr id="0" name=""/>
        <dsp:cNvSpPr/>
      </dsp:nvSpPr>
      <dsp:spPr>
        <a:xfrm>
          <a:off x="3074003" y="699368"/>
          <a:ext cx="3395871" cy="981310"/>
        </a:xfrm>
        <a:prstGeom prst="rect">
          <a:avLst/>
        </a:prstGeom>
        <a:solidFill>
          <a:schemeClr val="accent1">
            <a:shade val="80000"/>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Federal Pell Grant</a:t>
          </a:r>
        </a:p>
        <a:p>
          <a:pPr marL="228600" lvl="1" indent="-228600" algn="l" defTabSz="889000">
            <a:lnSpc>
              <a:spcPct val="90000"/>
            </a:lnSpc>
            <a:spcBef>
              <a:spcPct val="0"/>
            </a:spcBef>
            <a:spcAft>
              <a:spcPct val="15000"/>
            </a:spcAft>
            <a:buChar char="••"/>
          </a:pPr>
          <a:r>
            <a:rPr lang="en-US" sz="2000" kern="1200" dirty="0"/>
            <a:t>State Grant</a:t>
          </a:r>
        </a:p>
        <a:p>
          <a:pPr marL="228600" lvl="1" indent="-228600" algn="l" defTabSz="889000">
            <a:lnSpc>
              <a:spcPct val="90000"/>
            </a:lnSpc>
            <a:spcBef>
              <a:spcPct val="0"/>
            </a:spcBef>
            <a:spcAft>
              <a:spcPct val="15000"/>
            </a:spcAft>
            <a:buChar char="••"/>
          </a:pPr>
          <a:r>
            <a:rPr lang="en-US" sz="2000" kern="1200" dirty="0"/>
            <a:t>Institutional Grant</a:t>
          </a:r>
        </a:p>
      </dsp:txBody>
      <dsp:txXfrm>
        <a:off x="3074003" y="699368"/>
        <a:ext cx="3395871" cy="981310"/>
      </dsp:txXfrm>
    </dsp:sp>
    <dsp:sp modelId="{CFF5168B-0118-4A71-80D5-92A95840571D}">
      <dsp:nvSpPr>
        <dsp:cNvPr id="0" name=""/>
        <dsp:cNvSpPr/>
      </dsp:nvSpPr>
      <dsp:spPr>
        <a:xfrm>
          <a:off x="221471" y="1916849"/>
          <a:ext cx="2349424" cy="12658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60960" rIns="170688" bIns="60960" numCol="1" spcCol="1270" anchor="ctr" anchorCtr="0">
          <a:noAutofit/>
        </a:bodyPr>
        <a:lstStyle/>
        <a:p>
          <a:pPr lvl="0" algn="r" defTabSz="1066800">
            <a:lnSpc>
              <a:spcPct val="90000"/>
            </a:lnSpc>
            <a:spcBef>
              <a:spcPct val="0"/>
            </a:spcBef>
            <a:spcAft>
              <a:spcPct val="35000"/>
            </a:spcAft>
          </a:pPr>
          <a:r>
            <a:rPr lang="en-US" sz="2400" kern="1200" dirty="0">
              <a:solidFill>
                <a:schemeClr val="accent5"/>
              </a:solidFill>
            </a:rPr>
            <a:t>Merit-Based</a:t>
          </a:r>
        </a:p>
      </dsp:txBody>
      <dsp:txXfrm>
        <a:off x="221471" y="1916849"/>
        <a:ext cx="2349424" cy="1265861"/>
      </dsp:txXfrm>
    </dsp:sp>
    <dsp:sp modelId="{B56D25CC-0618-4B94-A637-D7753B17861C}">
      <dsp:nvSpPr>
        <dsp:cNvPr id="0" name=""/>
        <dsp:cNvSpPr/>
      </dsp:nvSpPr>
      <dsp:spPr>
        <a:xfrm>
          <a:off x="2570895" y="2083259"/>
          <a:ext cx="335280" cy="933039"/>
        </a:xfrm>
        <a:prstGeom prst="leftBrace">
          <a:avLst>
            <a:gd name="adj1" fmla="val 35000"/>
            <a:gd name="adj2" fmla="val 50000"/>
          </a:avLst>
        </a:prstGeom>
        <a:noFill/>
        <a:ln w="11429" cap="flat" cmpd="sng" algn="ctr">
          <a:solidFill>
            <a:schemeClr val="accent1">
              <a:shade val="8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sp>
    <dsp:sp modelId="{A4B8C314-3ACB-47FE-9B20-B531AF44D791}">
      <dsp:nvSpPr>
        <dsp:cNvPr id="0" name=""/>
        <dsp:cNvSpPr/>
      </dsp:nvSpPr>
      <dsp:spPr>
        <a:xfrm>
          <a:off x="3040287" y="2055453"/>
          <a:ext cx="3443840" cy="988653"/>
        </a:xfrm>
        <a:prstGeom prst="rect">
          <a:avLst/>
        </a:prstGeom>
        <a:solidFill>
          <a:schemeClr val="accent1">
            <a:shade val="80000"/>
            <a:hueOff val="0"/>
            <a:satOff val="0"/>
            <a:lumOff val="23071"/>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Academic Achievement</a:t>
          </a:r>
        </a:p>
        <a:p>
          <a:pPr marL="228600" lvl="1" indent="-228600" algn="l" defTabSz="889000">
            <a:lnSpc>
              <a:spcPct val="90000"/>
            </a:lnSpc>
            <a:spcBef>
              <a:spcPct val="0"/>
            </a:spcBef>
            <a:spcAft>
              <a:spcPct val="15000"/>
            </a:spcAft>
            <a:buChar char="••"/>
          </a:pPr>
          <a:r>
            <a:rPr lang="en-US" sz="2000" kern="1200" dirty="0"/>
            <a:t>Athletic Achievement</a:t>
          </a:r>
        </a:p>
        <a:p>
          <a:pPr marL="228600" lvl="1" indent="-228600" algn="l" defTabSz="889000">
            <a:lnSpc>
              <a:spcPct val="90000"/>
            </a:lnSpc>
            <a:spcBef>
              <a:spcPct val="0"/>
            </a:spcBef>
            <a:spcAft>
              <a:spcPct val="15000"/>
            </a:spcAft>
            <a:buChar char="••"/>
          </a:pPr>
          <a:r>
            <a:rPr lang="en-US" sz="2000" kern="1200" dirty="0"/>
            <a:t>Leadership Awards</a:t>
          </a:r>
        </a:p>
      </dsp:txBody>
      <dsp:txXfrm>
        <a:off x="3040287" y="2055453"/>
        <a:ext cx="3443840" cy="98865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2EC0F2-F794-4EE2-9FF3-8FCBEC4BC29B}">
      <dsp:nvSpPr>
        <dsp:cNvPr id="0" name=""/>
        <dsp:cNvSpPr/>
      </dsp:nvSpPr>
      <dsp:spPr>
        <a:xfrm>
          <a:off x="0" y="534042"/>
          <a:ext cx="1426615"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60960" rIns="170688" bIns="60960" numCol="1" spcCol="1270" anchor="ctr" anchorCtr="0">
          <a:noAutofit/>
        </a:bodyPr>
        <a:lstStyle/>
        <a:p>
          <a:pPr lvl="0" algn="r" defTabSz="1066800">
            <a:lnSpc>
              <a:spcPct val="90000"/>
            </a:lnSpc>
            <a:spcBef>
              <a:spcPct val="0"/>
            </a:spcBef>
            <a:spcAft>
              <a:spcPct val="35000"/>
            </a:spcAft>
          </a:pPr>
          <a:r>
            <a:rPr lang="en-US" sz="2400" kern="1200" dirty="0">
              <a:solidFill>
                <a:schemeClr val="bg1">
                  <a:lumMod val="50000"/>
                </a:schemeClr>
              </a:solidFill>
            </a:rPr>
            <a:t>Work</a:t>
          </a:r>
        </a:p>
      </dsp:txBody>
      <dsp:txXfrm>
        <a:off x="0" y="534042"/>
        <a:ext cx="1426615" cy="1287000"/>
      </dsp:txXfrm>
    </dsp:sp>
    <dsp:sp modelId="{05160EA6-0CB2-48B2-B514-1E9E4EBF595F}">
      <dsp:nvSpPr>
        <dsp:cNvPr id="0" name=""/>
        <dsp:cNvSpPr/>
      </dsp:nvSpPr>
      <dsp:spPr>
        <a:xfrm>
          <a:off x="1426615" y="692356"/>
          <a:ext cx="311005" cy="970372"/>
        </a:xfrm>
        <a:prstGeom prst="leftBrace">
          <a:avLst>
            <a:gd name="adj1" fmla="val 35000"/>
            <a:gd name="adj2" fmla="val 50000"/>
          </a:avLst>
        </a:prstGeom>
        <a:noFill/>
        <a:ln w="11429" cap="flat" cmpd="sng" algn="ctr">
          <a:solidFill>
            <a:schemeClr val="bg1">
              <a:lumMod val="50000"/>
            </a:schemeClr>
          </a:solidFill>
          <a:prstDash val="sysDash"/>
        </a:ln>
        <a:effectLst/>
      </dsp:spPr>
      <dsp:style>
        <a:lnRef idx="2">
          <a:scrgbClr r="0" g="0" b="0"/>
        </a:lnRef>
        <a:fillRef idx="0">
          <a:scrgbClr r="0" g="0" b="0"/>
        </a:fillRef>
        <a:effectRef idx="0">
          <a:scrgbClr r="0" g="0" b="0"/>
        </a:effectRef>
        <a:fontRef idx="minor"/>
      </dsp:style>
    </dsp:sp>
    <dsp:sp modelId="{95A0D6CC-D3D5-4EFB-BEA4-A628274361E1}">
      <dsp:nvSpPr>
        <dsp:cNvPr id="0" name=""/>
        <dsp:cNvSpPr/>
      </dsp:nvSpPr>
      <dsp:spPr>
        <a:xfrm>
          <a:off x="1851749" y="621101"/>
          <a:ext cx="3880393" cy="1112881"/>
        </a:xfrm>
        <a:prstGeom prst="rect">
          <a:avLst/>
        </a:prstGeom>
        <a:solidFill>
          <a:schemeClr val="accent1">
            <a:alpha val="9000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Federal Work Study</a:t>
          </a:r>
        </a:p>
        <a:p>
          <a:pPr marL="228600" lvl="1" indent="-228600" algn="l" defTabSz="889000">
            <a:lnSpc>
              <a:spcPct val="90000"/>
            </a:lnSpc>
            <a:spcBef>
              <a:spcPct val="0"/>
            </a:spcBef>
            <a:spcAft>
              <a:spcPct val="15000"/>
            </a:spcAft>
            <a:buChar char="••"/>
          </a:pPr>
          <a:r>
            <a:rPr lang="en-US" sz="2000" kern="1200" dirty="0"/>
            <a:t>College Student Employment</a:t>
          </a:r>
        </a:p>
      </dsp:txBody>
      <dsp:txXfrm>
        <a:off x="1851749" y="621101"/>
        <a:ext cx="3880393" cy="1112881"/>
      </dsp:txXfrm>
    </dsp:sp>
    <dsp:sp modelId="{CFF5168B-0118-4A71-80D5-92A95840571D}">
      <dsp:nvSpPr>
        <dsp:cNvPr id="0" name=""/>
        <dsp:cNvSpPr/>
      </dsp:nvSpPr>
      <dsp:spPr>
        <a:xfrm>
          <a:off x="0" y="2055042"/>
          <a:ext cx="1433615"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60960" rIns="170688" bIns="60960" numCol="1" spcCol="1270" anchor="ctr" anchorCtr="0">
          <a:noAutofit/>
        </a:bodyPr>
        <a:lstStyle/>
        <a:p>
          <a:pPr lvl="0" algn="r" defTabSz="1066800">
            <a:lnSpc>
              <a:spcPct val="90000"/>
            </a:lnSpc>
            <a:spcBef>
              <a:spcPct val="0"/>
            </a:spcBef>
            <a:spcAft>
              <a:spcPct val="35000"/>
            </a:spcAft>
          </a:pPr>
          <a:r>
            <a:rPr lang="en-US" sz="2400" kern="1200" dirty="0">
              <a:solidFill>
                <a:schemeClr val="bg1">
                  <a:lumMod val="50000"/>
                </a:schemeClr>
              </a:solidFill>
            </a:rPr>
            <a:t>Loans</a:t>
          </a:r>
        </a:p>
      </dsp:txBody>
      <dsp:txXfrm>
        <a:off x="0" y="2055042"/>
        <a:ext cx="1433615" cy="1287000"/>
      </dsp:txXfrm>
    </dsp:sp>
    <dsp:sp modelId="{B56D25CC-0618-4B94-A637-D7753B17861C}">
      <dsp:nvSpPr>
        <dsp:cNvPr id="0" name=""/>
        <dsp:cNvSpPr/>
      </dsp:nvSpPr>
      <dsp:spPr>
        <a:xfrm>
          <a:off x="1433615" y="2224270"/>
          <a:ext cx="286723" cy="948544"/>
        </a:xfrm>
        <a:prstGeom prst="leftBrace">
          <a:avLst>
            <a:gd name="adj1" fmla="val 35000"/>
            <a:gd name="adj2" fmla="val 50000"/>
          </a:avLst>
        </a:prstGeom>
        <a:noFill/>
        <a:ln w="11429" cap="flat" cmpd="sng" algn="ctr">
          <a:solidFill>
            <a:schemeClr val="bg1">
              <a:lumMod val="50000"/>
            </a:schemeClr>
          </a:solidFill>
          <a:prstDash val="sysDash"/>
        </a:ln>
        <a:effectLst/>
      </dsp:spPr>
      <dsp:style>
        <a:lnRef idx="2">
          <a:scrgbClr r="0" g="0" b="0"/>
        </a:lnRef>
        <a:fillRef idx="0">
          <a:scrgbClr r="0" g="0" b="0"/>
        </a:fillRef>
        <a:effectRef idx="0">
          <a:scrgbClr r="0" g="0" b="0"/>
        </a:effectRef>
        <a:fontRef idx="minor"/>
      </dsp:style>
    </dsp:sp>
    <dsp:sp modelId="{A4B8C314-3ACB-47FE-9B20-B531AF44D791}">
      <dsp:nvSpPr>
        <dsp:cNvPr id="0" name=""/>
        <dsp:cNvSpPr/>
      </dsp:nvSpPr>
      <dsp:spPr>
        <a:xfrm>
          <a:off x="1835027" y="2176766"/>
          <a:ext cx="3899434" cy="1043551"/>
        </a:xfrm>
        <a:prstGeom prst="rect">
          <a:avLst/>
        </a:prstGeom>
        <a:solidFill>
          <a:schemeClr val="bg1">
            <a:lumMod val="50000"/>
            <a:alpha val="5000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Federal Direct Loan</a:t>
          </a:r>
        </a:p>
        <a:p>
          <a:pPr marL="228600" lvl="1" indent="-228600" algn="l" defTabSz="889000">
            <a:lnSpc>
              <a:spcPct val="90000"/>
            </a:lnSpc>
            <a:spcBef>
              <a:spcPct val="0"/>
            </a:spcBef>
            <a:spcAft>
              <a:spcPct val="15000"/>
            </a:spcAft>
            <a:buChar char="••"/>
          </a:pPr>
          <a:r>
            <a:rPr lang="en-US" sz="2000" kern="1200" dirty="0"/>
            <a:t>Private Loan</a:t>
          </a:r>
        </a:p>
      </dsp:txBody>
      <dsp:txXfrm>
        <a:off x="1835027" y="2176766"/>
        <a:ext cx="3899434" cy="1043551"/>
      </dsp:txXfrm>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5.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8440" cy="34290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5265810" y="0"/>
            <a:ext cx="4028440" cy="342900"/>
          </a:xfrm>
          <a:prstGeom prst="rect">
            <a:avLst/>
          </a:prstGeom>
        </p:spPr>
        <p:txBody>
          <a:bodyPr vert="horz" lIns="92446" tIns="46223" rIns="92446" bIns="46223" rtlCol="0"/>
          <a:lstStyle>
            <a:lvl1pPr algn="r">
              <a:defRPr sz="1200"/>
            </a:lvl1pPr>
          </a:lstStyle>
          <a:p>
            <a:fld id="{A33BF818-7AA5-48A9-AE76-D5255B1A2CCF}" type="datetimeFigureOut">
              <a:rPr lang="en-US" smtClean="0"/>
              <a:pPr/>
              <a:t>10/14/2024</a:t>
            </a:fld>
            <a:endParaRPr lang="en-US"/>
          </a:p>
        </p:txBody>
      </p:sp>
      <p:sp>
        <p:nvSpPr>
          <p:cNvPr id="4" name="Footer Placeholder 3"/>
          <p:cNvSpPr>
            <a:spLocks noGrp="1"/>
          </p:cNvSpPr>
          <p:nvPr>
            <p:ph type="ftr" sz="quarter" idx="2"/>
          </p:nvPr>
        </p:nvSpPr>
        <p:spPr>
          <a:xfrm>
            <a:off x="1" y="6513910"/>
            <a:ext cx="4028440" cy="342900"/>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5265810" y="6513910"/>
            <a:ext cx="4028440" cy="342900"/>
          </a:xfrm>
          <a:prstGeom prst="rect">
            <a:avLst/>
          </a:prstGeom>
        </p:spPr>
        <p:txBody>
          <a:bodyPr vert="horz" lIns="92446" tIns="46223" rIns="92446" bIns="46223" rtlCol="0" anchor="b"/>
          <a:lstStyle>
            <a:lvl1pPr algn="r">
              <a:defRPr sz="1200"/>
            </a:lvl1pPr>
          </a:lstStyle>
          <a:p>
            <a:fld id="{FE920D0D-8B4D-4DE3-AECF-8AB48586FE5A}" type="slidenum">
              <a:rPr lang="en-US" smtClean="0"/>
              <a:pPr/>
              <a:t>‹#›</a:t>
            </a:fld>
            <a:endParaRPr lang="en-US"/>
          </a:p>
        </p:txBody>
      </p:sp>
    </p:spTree>
    <p:extLst>
      <p:ext uri="{BB962C8B-B14F-4D97-AF65-F5344CB8AC3E}">
        <p14:creationId xmlns:p14="http://schemas.microsoft.com/office/powerpoint/2010/main" val="16290699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8440" cy="34290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5265810" y="0"/>
            <a:ext cx="4028440" cy="342900"/>
          </a:xfrm>
          <a:prstGeom prst="rect">
            <a:avLst/>
          </a:prstGeom>
        </p:spPr>
        <p:txBody>
          <a:bodyPr vert="horz" lIns="92446" tIns="46223" rIns="92446" bIns="46223" rtlCol="0"/>
          <a:lstStyle>
            <a:lvl1pPr algn="r">
              <a:defRPr sz="1200"/>
            </a:lvl1pPr>
          </a:lstStyle>
          <a:p>
            <a:fld id="{3065A2D5-B9A2-4D38-B61D-E7E7D920ECF5}" type="datetimeFigureOut">
              <a:rPr lang="en-US" smtClean="0"/>
              <a:pPr/>
              <a:t>10/14/2024</a:t>
            </a:fld>
            <a:endParaRPr lang="en-US"/>
          </a:p>
        </p:txBody>
      </p:sp>
      <p:sp>
        <p:nvSpPr>
          <p:cNvPr id="4" name="Slide Image Placeholder 3"/>
          <p:cNvSpPr>
            <a:spLocks noGrp="1" noRot="1" noChangeAspect="1"/>
          </p:cNvSpPr>
          <p:nvPr>
            <p:ph type="sldImg" idx="2"/>
          </p:nvPr>
        </p:nvSpPr>
        <p:spPr>
          <a:xfrm>
            <a:off x="2362200" y="514350"/>
            <a:ext cx="4573588" cy="257175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929640" y="3257550"/>
            <a:ext cx="7437120" cy="3086100"/>
          </a:xfrm>
          <a:prstGeom prst="rect">
            <a:avLst/>
          </a:prstGeom>
        </p:spPr>
        <p:txBody>
          <a:bodyPr vert="horz" lIns="92446" tIns="46223" rIns="92446" bIns="46223"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6513910"/>
            <a:ext cx="4028440" cy="342900"/>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5265810" y="6513910"/>
            <a:ext cx="4028440" cy="342900"/>
          </a:xfrm>
          <a:prstGeom prst="rect">
            <a:avLst/>
          </a:prstGeom>
        </p:spPr>
        <p:txBody>
          <a:bodyPr vert="horz" lIns="92446" tIns="46223" rIns="92446" bIns="46223" rtlCol="0" anchor="b"/>
          <a:lstStyle>
            <a:lvl1pPr algn="r">
              <a:defRPr sz="1200"/>
            </a:lvl1pPr>
          </a:lstStyle>
          <a:p>
            <a:fld id="{DA8EC44A-8975-4A6B-ACDA-E20275B816ED}" type="slidenum">
              <a:rPr lang="en-US" smtClean="0"/>
              <a:pPr/>
              <a:t>‹#›</a:t>
            </a:fld>
            <a:endParaRPr lang="en-US"/>
          </a:p>
        </p:txBody>
      </p:sp>
    </p:spTree>
    <p:extLst>
      <p:ext uri="{BB962C8B-B14F-4D97-AF65-F5344CB8AC3E}">
        <p14:creationId xmlns:p14="http://schemas.microsoft.com/office/powerpoint/2010/main" val="3599938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9" name="Rectangle 18"/>
          <p:cNvSpPr>
            <a:spLocks noChangeArrowheads="1"/>
          </p:cNvSpPr>
          <p:nvPr/>
        </p:nvSpPr>
        <p:spPr bwMode="white">
          <a:xfrm>
            <a:off x="11988800" y="3048"/>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6" name="Rectangle 15"/>
          <p:cNvSpPr>
            <a:spLocks noChangeArrowheads="1"/>
          </p:cNvSpPr>
          <p:nvPr/>
        </p:nvSpPr>
        <p:spPr bwMode="white">
          <a:xfrm>
            <a:off x="0" y="0"/>
            <a:ext cx="12192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2" name="Rectangle 11"/>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9" name="Subtitle 8"/>
          <p:cNvSpPr>
            <a:spLocks noGrp="1"/>
          </p:cNvSpPr>
          <p:nvPr>
            <p:ph type="subTitle" idx="1"/>
          </p:nvPr>
        </p:nvSpPr>
        <p:spPr>
          <a:xfrm>
            <a:off x="1828800" y="2819400"/>
            <a:ext cx="85344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6D736928-39E3-472C-83E1-E106EE8D17DF}" type="datetimeFigureOut">
              <a:rPr lang="en-US" smtClean="0"/>
              <a:pPr/>
              <a:t>10/14/2024</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207264" y="2420112"/>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sz="1800"/>
          </a:p>
        </p:txBody>
      </p:sp>
      <p:sp>
        <p:nvSpPr>
          <p:cNvPr id="10" name="Rectangle 9"/>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3" name="Oval 12"/>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4" name="Oval 13"/>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9" name="Slide Number Placeholder 28"/>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FADDDC8B-7560-4DD7-AB10-8A21237D64D9}" type="slidenum">
              <a:rPr lang="en-US" smtClean="0"/>
              <a:pPr/>
              <a:t>‹#›</a:t>
            </a:fld>
            <a:endParaRPr lang="en-US"/>
          </a:p>
        </p:txBody>
      </p:sp>
      <p:sp>
        <p:nvSpPr>
          <p:cNvPr id="8" name="Title 7"/>
          <p:cNvSpPr>
            <a:spLocks noGrp="1"/>
          </p:cNvSpPr>
          <p:nvPr>
            <p:ph type="ctrTitle"/>
          </p:nvPr>
        </p:nvSpPr>
        <p:spPr>
          <a:xfrm>
            <a:off x="914400" y="381000"/>
            <a:ext cx="10363200" cy="1752600"/>
          </a:xfrm>
        </p:spPr>
        <p:txBody>
          <a:bodyPr anchor="b"/>
          <a:lstStyle>
            <a:lvl1pPr>
              <a:defRPr sz="4200">
                <a:solidFill>
                  <a:schemeClr val="accent1"/>
                </a:solidFill>
              </a:defRPr>
            </a:lvl1pPr>
          </a:lstStyle>
          <a:p>
            <a:r>
              <a:rPr kumimoji="0" lang="en-US"/>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D736928-39E3-472C-83E1-E106EE8D17DF}" type="datetimeFigureOut">
              <a:rPr lang="en-US" smtClean="0"/>
              <a:pPr/>
              <a:t>10/14/2024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DDDC8B-7560-4DD7-AB10-8A21237D64D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8" name="Rectangle 7"/>
          <p:cNvSpPr>
            <a:spLocks noChangeArrowheads="1"/>
          </p:cNvSpPr>
          <p:nvPr/>
        </p:nvSpPr>
        <p:spPr bwMode="white">
          <a:xfrm>
            <a:off x="9347200" y="0"/>
            <a:ext cx="28448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9" name="Rectangle 8"/>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0" name="Rectangle 9"/>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1" name="Rectangle 10"/>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2" name="Rectangle 11"/>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3" name="Straight Connector 12"/>
          <p:cNvSpPr>
            <a:spLocks noChangeShapeType="1"/>
          </p:cNvSpPr>
          <p:nvPr/>
        </p:nvSpPr>
        <p:spPr bwMode="auto">
          <a:xfrm rot="5400000">
            <a:off x="6403340"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sz="1800"/>
          </a:p>
        </p:txBody>
      </p:sp>
      <p:sp>
        <p:nvSpPr>
          <p:cNvPr id="14" name="Oval 13"/>
          <p:cNvSpPr/>
          <p:nvPr/>
        </p:nvSpPr>
        <p:spPr>
          <a:xfrm>
            <a:off x="9119616" y="2925763"/>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5" name="Oval 14"/>
          <p:cNvSpPr/>
          <p:nvPr/>
        </p:nvSpPr>
        <p:spPr>
          <a:xfrm>
            <a:off x="9245600" y="3020251"/>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6" name="Slide Number Placeholder 5"/>
          <p:cNvSpPr>
            <a:spLocks noGrp="1"/>
          </p:cNvSpPr>
          <p:nvPr>
            <p:ph type="sldNum" sz="quarter" idx="12"/>
          </p:nvPr>
        </p:nvSpPr>
        <p:spPr>
          <a:xfrm>
            <a:off x="9221216" y="3009902"/>
            <a:ext cx="609600" cy="441325"/>
          </a:xfrm>
        </p:spPr>
        <p:txBody>
          <a:bodyPr/>
          <a:lstStyle/>
          <a:p>
            <a:fld id="{FADDDC8B-7560-4DD7-AB10-8A21237D64D9}" type="slidenum">
              <a:rPr lang="en-US" smtClean="0"/>
              <a:pPr/>
              <a:t>‹#›</a:t>
            </a:fld>
            <a:endParaRPr lang="en-US"/>
          </a:p>
        </p:txBody>
      </p:sp>
      <p:sp>
        <p:nvSpPr>
          <p:cNvPr id="3" name="Vertical Text Placeholder 2"/>
          <p:cNvSpPr>
            <a:spLocks noGrp="1"/>
          </p:cNvSpPr>
          <p:nvPr>
            <p:ph type="body" orient="vert" idx="1"/>
          </p:nvPr>
        </p:nvSpPr>
        <p:spPr>
          <a:xfrm>
            <a:off x="406400" y="304800"/>
            <a:ext cx="87376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D736928-39E3-472C-83E1-E106EE8D17DF}" type="datetimeFigureOut">
              <a:rPr lang="en-US" smtClean="0"/>
              <a:pPr/>
              <a:t>10/14/2024</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9855200" y="304802"/>
            <a:ext cx="1930400" cy="5851525"/>
          </a:xfrm>
        </p:spPr>
        <p:txBody>
          <a:bodyPr vert="eaVert"/>
          <a:lstStyle/>
          <a:p>
            <a:r>
              <a:rPr kumimoji="0" lang="en-US"/>
              <a:t>Click to edit Master 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6D736928-39E3-472C-83E1-E106EE8D17DF}" type="datetimeFigureOut">
              <a:rPr lang="en-US" smtClean="0"/>
              <a:pPr/>
              <a:t>10/14/2024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5815584" y="1026373"/>
            <a:ext cx="609600" cy="441325"/>
          </a:xfrm>
        </p:spPr>
        <p:txBody>
          <a:bodyPr/>
          <a:lstStyle/>
          <a:p>
            <a:fld id="{FADDDC8B-7560-4DD7-AB10-8A21237D64D9}" type="slidenum">
              <a:rPr lang="en-US" smtClean="0"/>
              <a:pPr/>
              <a:t>‹#›</a:t>
            </a:fld>
            <a:endParaRPr lang="en-US"/>
          </a:p>
        </p:txBody>
      </p:sp>
      <p:sp>
        <p:nvSpPr>
          <p:cNvPr id="8" name="Content Placeholder 7"/>
          <p:cNvSpPr>
            <a:spLocks noGrp="1"/>
          </p:cNvSpPr>
          <p:nvPr>
            <p:ph sz="quarter" idx="1"/>
          </p:nvPr>
        </p:nvSpPr>
        <p:spPr>
          <a:xfrm>
            <a:off x="402336" y="1527048"/>
            <a:ext cx="1133856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6" name="Rectangle 15"/>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8" name="Rectangle 17"/>
          <p:cNvSpPr>
            <a:spLocks noChangeArrowheads="1"/>
          </p:cNvSpPr>
          <p:nvPr/>
        </p:nvSpPr>
        <p:spPr bwMode="white">
          <a:xfrm>
            <a:off x="11988800" y="1905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9" name="Rectangle 18"/>
          <p:cNvSpPr>
            <a:spLocks noChangeArrowheads="1"/>
          </p:cNvSpPr>
          <p:nvPr/>
        </p:nvSpPr>
        <p:spPr bwMode="white">
          <a:xfrm>
            <a:off x="203200" y="2286000"/>
            <a:ext cx="11777472"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2" name="Rectangle 11"/>
          <p:cNvSpPr>
            <a:spLocks noChangeArrowheads="1"/>
          </p:cNvSpPr>
          <p:nvPr/>
        </p:nvSpPr>
        <p:spPr bwMode="auto">
          <a:xfrm>
            <a:off x="207264" y="142352"/>
            <a:ext cx="11777472"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3" name="Text Placeholder 2"/>
          <p:cNvSpPr>
            <a:spLocks noGrp="1"/>
          </p:cNvSpPr>
          <p:nvPr>
            <p:ph type="body" idx="1"/>
          </p:nvPr>
        </p:nvSpPr>
        <p:spPr>
          <a:xfrm>
            <a:off x="1824568" y="2743200"/>
            <a:ext cx="8640232"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4" name="Rectangle 13"/>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6D736928-39E3-472C-83E1-E106EE8D17DF}" type="datetimeFigureOut">
              <a:rPr lang="en-US" smtClean="0"/>
              <a:pPr/>
              <a:t>10/14/2024</a:t>
            </a:fld>
            <a:endParaRPr lang="en-US"/>
          </a:p>
        </p:txBody>
      </p:sp>
      <p:sp>
        <p:nvSpPr>
          <p:cNvPr id="8" name="Straight Connector 7"/>
          <p:cNvSpPr>
            <a:spLocks noChangeShapeType="1"/>
          </p:cNvSpPr>
          <p:nvPr/>
        </p:nvSpPr>
        <p:spPr bwMode="auto">
          <a:xfrm>
            <a:off x="203200" y="2438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sz="1800"/>
          </a:p>
        </p:txBody>
      </p:sp>
      <p:sp>
        <p:nvSpPr>
          <p:cNvPr id="10" name="Oval 9"/>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Oval 10"/>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6" name="Slide Number Placeholder 5"/>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FADDDC8B-7560-4DD7-AB10-8A21237D64D9}" type="slidenum">
              <a:rPr lang="en-US" smtClean="0"/>
              <a:pPr/>
              <a:t>‹#›</a:t>
            </a:fld>
            <a:endParaRPr lang="en-US"/>
          </a:p>
        </p:txBody>
      </p:sp>
      <p:sp>
        <p:nvSpPr>
          <p:cNvPr id="2" name="Title 1"/>
          <p:cNvSpPr>
            <a:spLocks noGrp="1"/>
          </p:cNvSpPr>
          <p:nvPr>
            <p:ph type="title"/>
          </p:nvPr>
        </p:nvSpPr>
        <p:spPr>
          <a:xfrm>
            <a:off x="963084" y="533400"/>
            <a:ext cx="103632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02336" y="228600"/>
            <a:ext cx="11379200" cy="758952"/>
          </a:xfrm>
        </p:spPr>
        <p:txBody>
          <a:bodyPr/>
          <a:lstStyle/>
          <a:p>
            <a:r>
              <a:rPr kumimoji="0" lang="en-US"/>
              <a:t>Click to edit Master title style</a:t>
            </a:r>
          </a:p>
        </p:txBody>
      </p:sp>
      <p:sp>
        <p:nvSpPr>
          <p:cNvPr id="5" name="Date Placeholder 4"/>
          <p:cNvSpPr>
            <a:spLocks noGrp="1"/>
          </p:cNvSpPr>
          <p:nvPr>
            <p:ph type="dt" sz="half" idx="10"/>
          </p:nvPr>
        </p:nvSpPr>
        <p:spPr>
          <a:xfrm>
            <a:off x="7721600" y="6409944"/>
            <a:ext cx="4059936" cy="365760"/>
          </a:xfrm>
        </p:spPr>
        <p:txBody>
          <a:bodyPr/>
          <a:lstStyle/>
          <a:p>
            <a:fld id="{6D736928-39E3-472C-83E1-E106EE8D17DF}" type="datetimeFigureOut">
              <a:rPr lang="en-US" smtClean="0"/>
              <a:pPr/>
              <a:t>10/14/2024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DDDC8B-7560-4DD7-AB10-8A21237D64D9}" type="slidenum">
              <a:rPr lang="en-US" smtClean="0"/>
              <a:pPr/>
              <a:t>‹#›</a:t>
            </a:fld>
            <a:endParaRPr lang="en-US"/>
          </a:p>
        </p:txBody>
      </p:sp>
      <p:sp>
        <p:nvSpPr>
          <p:cNvPr id="8" name="Straight Connector 7"/>
          <p:cNvSpPr>
            <a:spLocks noChangeShapeType="1"/>
          </p:cNvSpPr>
          <p:nvPr/>
        </p:nvSpPr>
        <p:spPr bwMode="auto">
          <a:xfrm flipV="1">
            <a:off x="6084107" y="1575653"/>
            <a:ext cx="11895"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sz="1800"/>
          </a:p>
        </p:txBody>
      </p:sp>
      <p:sp>
        <p:nvSpPr>
          <p:cNvPr id="10" name="Content Placeholder 9"/>
          <p:cNvSpPr>
            <a:spLocks noGrp="1"/>
          </p:cNvSpPr>
          <p:nvPr>
            <p:ph sz="half" idx="1"/>
          </p:nvPr>
        </p:nvSpPr>
        <p:spPr>
          <a:xfrm>
            <a:off x="402336" y="1371600"/>
            <a:ext cx="53848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6400800" y="1371600"/>
            <a:ext cx="53848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6096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sz="1800"/>
          </a:p>
        </p:txBody>
      </p:sp>
      <p:sp>
        <p:nvSpPr>
          <p:cNvPr id="20" name="Rectangle 19"/>
          <p:cNvSpPr>
            <a:spLocks noChangeArrowheads="1"/>
          </p:cNvSpPr>
          <p:nvPr/>
        </p:nvSpPr>
        <p:spPr bwMode="white">
          <a:xfrm>
            <a:off x="0" y="0"/>
            <a:ext cx="12192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21" name="Rectangle 20"/>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22" name="Rectangle 21"/>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1" name="Rectangle 10"/>
          <p:cNvSpPr/>
          <p:nvPr/>
        </p:nvSpPr>
        <p:spPr>
          <a:xfrm>
            <a:off x="203200" y="1371600"/>
            <a:ext cx="11777472"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3" name="Rectangle 12"/>
          <p:cNvSpPr>
            <a:spLocks noChangeArrowheads="1"/>
          </p:cNvSpPr>
          <p:nvPr/>
        </p:nvSpPr>
        <p:spPr bwMode="auto">
          <a:xfrm>
            <a:off x="194564" y="6391656"/>
            <a:ext cx="11777472"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3" name="Text Placeholder 2"/>
          <p:cNvSpPr>
            <a:spLocks noGrp="1"/>
          </p:cNvSpPr>
          <p:nvPr>
            <p:ph type="body" idx="1"/>
          </p:nvPr>
        </p:nvSpPr>
        <p:spPr>
          <a:xfrm>
            <a:off x="402336" y="1524000"/>
            <a:ext cx="5386917"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388441" y="1524000"/>
            <a:ext cx="5389033"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6D736928-39E3-472C-83E1-E106EE8D17DF}" type="datetimeFigureOut">
              <a:rPr lang="en-US" smtClean="0"/>
              <a:pPr/>
              <a:t>10/14/2024</a:t>
            </a:fld>
            <a:endParaRPr lang="en-US"/>
          </a:p>
        </p:txBody>
      </p:sp>
      <p:sp>
        <p:nvSpPr>
          <p:cNvPr id="8" name="Footer Placeholder 7"/>
          <p:cNvSpPr>
            <a:spLocks noGrp="1"/>
          </p:cNvSpPr>
          <p:nvPr>
            <p:ph type="ftr" sz="quarter" idx="11"/>
          </p:nvPr>
        </p:nvSpPr>
        <p:spPr>
          <a:xfrm>
            <a:off x="406400" y="6409944"/>
            <a:ext cx="4775200" cy="365760"/>
          </a:xfrm>
        </p:spPr>
        <p:txBody>
          <a:bodyPr/>
          <a:lstStyle/>
          <a:p>
            <a:endParaRPr lang="en-US"/>
          </a:p>
        </p:txBody>
      </p:sp>
      <p:sp>
        <p:nvSpPr>
          <p:cNvPr id="15" name="Straight Connector 14"/>
          <p:cNvSpPr>
            <a:spLocks noChangeShapeType="1"/>
          </p:cNvSpPr>
          <p:nvPr/>
        </p:nvSpPr>
        <p:spPr bwMode="auto">
          <a:xfrm>
            <a:off x="203200" y="128016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sz="1800"/>
          </a:p>
        </p:txBody>
      </p:sp>
      <p:sp>
        <p:nvSpPr>
          <p:cNvPr id="18" name="Rectangle 1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24" name="Content Placeholder 23"/>
          <p:cNvSpPr>
            <a:spLocks noGrp="1"/>
          </p:cNvSpPr>
          <p:nvPr>
            <p:ph sz="quarter" idx="2"/>
          </p:nvPr>
        </p:nvSpPr>
        <p:spPr>
          <a:xfrm>
            <a:off x="402336" y="2471383"/>
            <a:ext cx="5388864"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6400800" y="2471383"/>
            <a:ext cx="53848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7" name="Oval 26"/>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Slide Number Placeholder 8"/>
          <p:cNvSpPr>
            <a:spLocks noGrp="1"/>
          </p:cNvSpPr>
          <p:nvPr>
            <p:ph type="sldNum" sz="quarter" idx="12"/>
          </p:nvPr>
        </p:nvSpPr>
        <p:spPr>
          <a:xfrm>
            <a:off x="5791200" y="1042417"/>
            <a:ext cx="609600" cy="441325"/>
          </a:xfrm>
        </p:spPr>
        <p:txBody>
          <a:bodyPr/>
          <a:lstStyle>
            <a:lvl1pPr algn="ctr">
              <a:defRPr/>
            </a:lvl1pPr>
          </a:lstStyle>
          <a:p>
            <a:fld id="{FADDDC8B-7560-4DD7-AB10-8A21237D64D9}"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6D736928-39E3-472C-83E1-E106EE8D17DF}" type="datetimeFigureOut">
              <a:rPr lang="en-US" smtClean="0"/>
              <a:pPr/>
              <a:t>10/14/2024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5791200" y="1036021"/>
            <a:ext cx="609600" cy="441325"/>
          </a:xfrm>
        </p:spPr>
        <p:txBody>
          <a:bodyPr/>
          <a:lstStyle/>
          <a:p>
            <a:fld id="{FADDDC8B-7560-4DD7-AB10-8A21237D64D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8" name="Rectangle 7"/>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0" name="Rectangle 9"/>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9" name="Rectangle 8"/>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5" name="Rectangle 4"/>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6" name="Rectangle 5"/>
          <p:cNvSpPr>
            <a:spLocks noChangeArrowheads="1"/>
          </p:cNvSpPr>
          <p:nvPr/>
        </p:nvSpPr>
        <p:spPr bwMode="auto">
          <a:xfrm>
            <a:off x="203200" y="158496"/>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2" name="Date Placeholder 1"/>
          <p:cNvSpPr>
            <a:spLocks noGrp="1"/>
          </p:cNvSpPr>
          <p:nvPr>
            <p:ph type="dt" sz="half" idx="10"/>
          </p:nvPr>
        </p:nvSpPr>
        <p:spPr/>
        <p:txBody>
          <a:bodyPr/>
          <a:lstStyle/>
          <a:p>
            <a:fld id="{6D736928-39E3-472C-83E1-E106EE8D17DF}" type="datetimeFigureOut">
              <a:rPr lang="en-US" smtClean="0"/>
              <a:pPr/>
              <a:t>10/14/2024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5689600" y="6324600"/>
            <a:ext cx="812800" cy="441324"/>
          </a:xfrm>
        </p:spPr>
        <p:txBody>
          <a:bodyPr/>
          <a:lstStyle>
            <a:lvl1pPr>
              <a:defRPr>
                <a:solidFill>
                  <a:srgbClr val="FFFFFF"/>
                </a:solidFill>
              </a:defRPr>
            </a:lvl1pPr>
          </a:lstStyle>
          <a:p>
            <a:fld id="{FADDDC8B-7560-4DD7-AB10-8A21237D64D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9" name="Rectangle 18"/>
          <p:cNvSpPr>
            <a:spLocks noChangeArrowheads="1"/>
          </p:cNvSpPr>
          <p:nvPr/>
        </p:nvSpPr>
        <p:spPr bwMode="auto">
          <a:xfrm>
            <a:off x="203200" y="152400"/>
            <a:ext cx="11777472"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8" name="Rectangle 17"/>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6" name="Rectangle 15"/>
          <p:cNvSpPr>
            <a:spLocks noChangeArrowheads="1"/>
          </p:cNvSpPr>
          <p:nvPr/>
        </p:nvSpPr>
        <p:spPr bwMode="white">
          <a:xfrm>
            <a:off x="0" y="0"/>
            <a:ext cx="12192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3" name="Rectangle 12"/>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 name="Title 1"/>
          <p:cNvSpPr>
            <a:spLocks noGrp="1"/>
          </p:cNvSpPr>
          <p:nvPr>
            <p:ph type="title"/>
          </p:nvPr>
        </p:nvSpPr>
        <p:spPr>
          <a:xfrm>
            <a:off x="508000" y="914400"/>
            <a:ext cx="31496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508000" y="1981201"/>
            <a:ext cx="31496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9" name="Straight Connector 8"/>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sz="1800"/>
          </a:p>
        </p:txBody>
      </p:sp>
      <p:sp>
        <p:nvSpPr>
          <p:cNvPr id="20" name="Content Placeholder 19"/>
          <p:cNvSpPr>
            <a:spLocks noGrp="1"/>
          </p:cNvSpPr>
          <p:nvPr>
            <p:ph sz="quarter" idx="1"/>
          </p:nvPr>
        </p:nvSpPr>
        <p:spPr>
          <a:xfrm>
            <a:off x="4165600" y="685800"/>
            <a:ext cx="75184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Oval 10"/>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7" name="Slide Number Placeholder 6"/>
          <p:cNvSpPr>
            <a:spLocks noGrp="1"/>
          </p:cNvSpPr>
          <p:nvPr>
            <p:ph type="sldNum" sz="quarter" idx="12"/>
          </p:nvPr>
        </p:nvSpPr>
        <p:spPr>
          <a:xfrm>
            <a:off x="1828800" y="312739"/>
            <a:ext cx="609600" cy="441325"/>
          </a:xfrm>
        </p:spPr>
        <p:txBody>
          <a:bodyPr/>
          <a:lstStyle>
            <a:lvl1pPr>
              <a:defRPr>
                <a:solidFill>
                  <a:schemeClr val="accent3">
                    <a:shade val="75000"/>
                  </a:schemeClr>
                </a:solidFill>
              </a:defRPr>
            </a:lvl1pPr>
          </a:lstStyle>
          <a:p>
            <a:fld id="{FADDDC8B-7560-4DD7-AB10-8A21237D64D9}" type="slidenum">
              <a:rPr lang="en-US" smtClean="0"/>
              <a:pPr/>
              <a:t>‹#›</a:t>
            </a:fld>
            <a:endParaRPr lang="en-US"/>
          </a:p>
        </p:txBody>
      </p:sp>
      <p:sp>
        <p:nvSpPr>
          <p:cNvPr id="21" name="Rectangle 20"/>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5" name="Date Placeholder 4"/>
          <p:cNvSpPr>
            <a:spLocks noGrp="1"/>
          </p:cNvSpPr>
          <p:nvPr>
            <p:ph type="dt" sz="half" idx="10"/>
          </p:nvPr>
        </p:nvSpPr>
        <p:spPr/>
        <p:txBody>
          <a:bodyPr/>
          <a:lstStyle/>
          <a:p>
            <a:fld id="{6D736928-39E3-472C-83E1-E106EE8D17DF}" type="datetimeFigureOut">
              <a:rPr lang="en-US" smtClean="0"/>
              <a:pPr/>
              <a:t>10/14/2024</a:t>
            </a:fld>
            <a:endParaRPr lang="en-US"/>
          </a:p>
        </p:txBody>
      </p:sp>
      <p:sp>
        <p:nvSpPr>
          <p:cNvPr id="6" name="Footer Placeholder 5"/>
          <p:cNvSpPr>
            <a:spLocks noGrp="1"/>
          </p:cNvSpPr>
          <p:nvPr>
            <p:ph type="ftr" sz="quarter" idx="11"/>
          </p:nvPr>
        </p:nvSpPr>
        <p:spPr>
          <a:xfrm>
            <a:off x="402336" y="6410848"/>
            <a:ext cx="4511040" cy="365760"/>
          </a:xfrm>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sz="1800"/>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6" name="Rectangle 15"/>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7" name="Rectangle 16"/>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20" name="Rectangle 19"/>
          <p:cNvSpPr>
            <a:spLocks noChangeArrowheads="1"/>
          </p:cNvSpPr>
          <p:nvPr/>
        </p:nvSpPr>
        <p:spPr bwMode="auto">
          <a:xfrm>
            <a:off x="203200" y="152400"/>
            <a:ext cx="11777472"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8" name="Rectangle 7"/>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5" name="Rectangle 14"/>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2" name="Oval 11"/>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3" name="Oval 12"/>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7" name="Slide Number Placeholder 6"/>
          <p:cNvSpPr>
            <a:spLocks noGrp="1"/>
          </p:cNvSpPr>
          <p:nvPr>
            <p:ph type="sldNum" sz="quarter" idx="12"/>
          </p:nvPr>
        </p:nvSpPr>
        <p:spPr>
          <a:xfrm>
            <a:off x="1828800" y="312739"/>
            <a:ext cx="609600" cy="441325"/>
          </a:xfrm>
        </p:spPr>
        <p:txBody>
          <a:bodyPr/>
          <a:lstStyle/>
          <a:p>
            <a:fld id="{FADDDC8B-7560-4DD7-AB10-8A21237D64D9}" type="slidenum">
              <a:rPr lang="en-US" smtClean="0"/>
              <a:pPr/>
              <a:t>‹#›</a:t>
            </a:fld>
            <a:endParaRPr lang="en-US"/>
          </a:p>
        </p:txBody>
      </p:sp>
      <p:sp>
        <p:nvSpPr>
          <p:cNvPr id="2" name="Title 1"/>
          <p:cNvSpPr>
            <a:spLocks noGrp="1"/>
          </p:cNvSpPr>
          <p:nvPr>
            <p:ph type="title"/>
          </p:nvPr>
        </p:nvSpPr>
        <p:spPr>
          <a:xfrm>
            <a:off x="4000500" y="5029200"/>
            <a:ext cx="78232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4000500" y="609600"/>
            <a:ext cx="78232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508000" y="990600"/>
            <a:ext cx="32512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5" name="Date Placeholder 4"/>
          <p:cNvSpPr>
            <a:spLocks noGrp="1"/>
          </p:cNvSpPr>
          <p:nvPr>
            <p:ph type="dt" sz="half" idx="10"/>
          </p:nvPr>
        </p:nvSpPr>
        <p:spPr>
          <a:xfrm>
            <a:off x="7717536" y="6404984"/>
            <a:ext cx="4059936" cy="365760"/>
          </a:xfrm>
        </p:spPr>
        <p:txBody>
          <a:bodyPr/>
          <a:lstStyle/>
          <a:p>
            <a:fld id="{6D736928-39E3-472C-83E1-E106EE8D17DF}" type="datetimeFigureOut">
              <a:rPr lang="en-US" smtClean="0"/>
              <a:pPr/>
              <a:t>10/14/2024</a:t>
            </a:fld>
            <a:endParaRPr lang="en-US"/>
          </a:p>
        </p:txBody>
      </p:sp>
      <p:sp>
        <p:nvSpPr>
          <p:cNvPr id="6" name="Footer Placeholder 5"/>
          <p:cNvSpPr>
            <a:spLocks noGrp="1"/>
          </p:cNvSpPr>
          <p:nvPr>
            <p:ph type="ftr" sz="quarter" idx="11"/>
          </p:nvPr>
        </p:nvSpPr>
        <p:spPr>
          <a:xfrm>
            <a:off x="402336" y="6410848"/>
            <a:ext cx="4779264"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6" name="Rectangle 15"/>
          <p:cNvSpPr>
            <a:spLocks noChangeArrowheads="1"/>
          </p:cNvSpPr>
          <p:nvPr/>
        </p:nvSpPr>
        <p:spPr bwMode="white">
          <a:xfrm>
            <a:off x="0" y="1"/>
            <a:ext cx="12192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9" name="Rectangle 18"/>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9" name="Rectangle 8"/>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a:p>
        </p:txBody>
      </p:sp>
      <p:sp>
        <p:nvSpPr>
          <p:cNvPr id="14" name="Date Placeholder 13"/>
          <p:cNvSpPr>
            <a:spLocks noGrp="1"/>
          </p:cNvSpPr>
          <p:nvPr>
            <p:ph type="dt" sz="half" idx="2"/>
          </p:nvPr>
        </p:nvSpPr>
        <p:spPr>
          <a:xfrm>
            <a:off x="7721600" y="6404984"/>
            <a:ext cx="4059936" cy="365760"/>
          </a:xfrm>
          <a:prstGeom prst="rect">
            <a:avLst/>
          </a:prstGeom>
        </p:spPr>
        <p:txBody>
          <a:bodyPr vert="horz"/>
          <a:lstStyle>
            <a:lvl1pPr algn="r" eaLnBrk="1" latinLnBrk="0" hangingPunct="1">
              <a:defRPr kumimoji="0" sz="1400">
                <a:solidFill>
                  <a:srgbClr val="FFFFFF"/>
                </a:solidFill>
              </a:defRPr>
            </a:lvl1pPr>
          </a:lstStyle>
          <a:p>
            <a:fld id="{6D736928-39E3-472C-83E1-E106EE8D17DF}" type="datetimeFigureOut">
              <a:rPr lang="en-US" smtClean="0"/>
              <a:pPr/>
              <a:t>10/14/2024</a:t>
            </a:fld>
            <a:endParaRPr lang="en-US"/>
          </a:p>
        </p:txBody>
      </p:sp>
      <p:sp>
        <p:nvSpPr>
          <p:cNvPr id="3" name="Footer Placeholder 2"/>
          <p:cNvSpPr>
            <a:spLocks noGrp="1"/>
          </p:cNvSpPr>
          <p:nvPr>
            <p:ph type="ftr" sz="quarter" idx="3"/>
          </p:nvPr>
        </p:nvSpPr>
        <p:spPr>
          <a:xfrm>
            <a:off x="406400" y="6410848"/>
            <a:ext cx="47752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0" name="Straight Connector 9"/>
          <p:cNvSpPr>
            <a:spLocks noChangeShapeType="1"/>
          </p:cNvSpPr>
          <p:nvPr/>
        </p:nvSpPr>
        <p:spPr bwMode="auto">
          <a:xfrm>
            <a:off x="203200" y="1276743"/>
            <a:ext cx="1177747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sz="1800"/>
          </a:p>
        </p:txBody>
      </p:sp>
      <p:sp>
        <p:nvSpPr>
          <p:cNvPr id="12" name="Oval 11"/>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5" name="Oval 14"/>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3" name="Slide Number Placeholder 22"/>
          <p:cNvSpPr>
            <a:spLocks noGrp="1"/>
          </p:cNvSpPr>
          <p:nvPr>
            <p:ph type="sldNum" sz="quarter" idx="4"/>
          </p:nvPr>
        </p:nvSpPr>
        <p:spPr>
          <a:xfrm>
            <a:off x="5791200" y="1040175"/>
            <a:ext cx="6096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FADDDC8B-7560-4DD7-AB10-8A21237D64D9}" type="slidenum">
              <a:rPr lang="en-US" smtClean="0"/>
              <a:pPr/>
              <a:t>‹#›</a:t>
            </a:fld>
            <a:endParaRPr lang="en-US"/>
          </a:p>
        </p:txBody>
      </p:sp>
      <p:sp>
        <p:nvSpPr>
          <p:cNvPr id="22" name="Title Placeholder 21"/>
          <p:cNvSpPr>
            <a:spLocks noGrp="1"/>
          </p:cNvSpPr>
          <p:nvPr>
            <p:ph type="title"/>
          </p:nvPr>
        </p:nvSpPr>
        <p:spPr>
          <a:xfrm>
            <a:off x="402336" y="228600"/>
            <a:ext cx="113792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02336" y="1524000"/>
            <a:ext cx="113792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collegeboard.org/" TargetMode="External"/><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hyperlink" Target="http://www.fafsa.ed.gov/" TargetMode="Externa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studentloans.gov/" TargetMode="External"/><Relationship Id="rId2" Type="http://schemas.openxmlformats.org/officeDocument/2006/relationships/hyperlink" Target="http://www.irs.gov/transcript" TargetMode="External"/><Relationship Id="rId1" Type="http://schemas.openxmlformats.org/officeDocument/2006/relationships/slideLayout" Target="../slideLayouts/slideLayout2.xml"/><Relationship Id="rId4" Type="http://schemas.openxmlformats.org/officeDocument/2006/relationships/hyperlink" Target="http://www.nasfaa.org/"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www.chesla.org/" TargetMode="External"/><Relationship Id="rId2" Type="http://schemas.openxmlformats.org/officeDocument/2006/relationships/hyperlink" Target="http://www.ctohe.org/SFA" TargetMode="External"/><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hyperlink" Target="https://www.ct.edu/PACT"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scholarshipamerica.org/" TargetMode="External"/><Relationship Id="rId2" Type="http://schemas.openxmlformats.org/officeDocument/2006/relationships/hyperlink" Target="http://www.fastweb.com/" TargetMode="External"/><Relationship Id="rId1" Type="http://schemas.openxmlformats.org/officeDocument/2006/relationships/slideLayout" Target="../slideLayouts/slideLayout2.xml"/><Relationship Id="rId5" Type="http://schemas.openxmlformats.org/officeDocument/2006/relationships/hyperlink" Target="mailto:Morganscholarships@gmail.com" TargetMode="External"/><Relationship Id="rId4" Type="http://schemas.openxmlformats.org/officeDocument/2006/relationships/hyperlink" Target="https://bigfuture.collegeboard.org/pay-for-college/scholarship-search"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cssprofile.collegeboard.org/" TargetMode="External"/><Relationship Id="rId2" Type="http://schemas.openxmlformats.org/officeDocument/2006/relationships/hyperlink" Target="https://studentaid.gov/h/apply-for-aid/fafsa"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studentaid.gov/" TargetMode="External"/><Relationship Id="rId2" Type="http://schemas.openxmlformats.org/officeDocument/2006/relationships/slideLayout" Target="../slideLayouts/slideLayout4.xml"/><Relationship Id="rId1" Type="http://schemas.openxmlformats.org/officeDocument/2006/relationships/video" Target="https://www.youtube.com/embed/Pn4OECMTh5w" TargetMode="Externa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43000" y="2819400"/>
            <a:ext cx="10439400" cy="2895600"/>
          </a:xfrm>
        </p:spPr>
        <p:txBody>
          <a:bodyPr>
            <a:normAutofit fontScale="92500" lnSpcReduction="20000"/>
          </a:bodyPr>
          <a:lstStyle/>
          <a:p>
            <a:endParaRPr lang="en-US" sz="3200" dirty="0">
              <a:solidFill>
                <a:srgbClr val="C00000"/>
              </a:solidFill>
            </a:endParaRPr>
          </a:p>
          <a:p>
            <a:r>
              <a:rPr lang="en-US" sz="3200" dirty="0" smtClean="0">
                <a:solidFill>
                  <a:srgbClr val="C00000"/>
                </a:solidFill>
              </a:rPr>
              <a:t>Colleen mulrooney</a:t>
            </a:r>
            <a:endParaRPr lang="en-US" sz="3200" dirty="0">
              <a:solidFill>
                <a:srgbClr val="C00000"/>
              </a:solidFill>
            </a:endParaRPr>
          </a:p>
          <a:p>
            <a:endParaRPr lang="en-US" sz="2400" dirty="0">
              <a:solidFill>
                <a:srgbClr val="C00000"/>
              </a:solidFill>
            </a:endParaRPr>
          </a:p>
          <a:p>
            <a:r>
              <a:rPr lang="en-US" sz="2400" dirty="0" smtClean="0">
                <a:solidFill>
                  <a:srgbClr val="C00000"/>
                </a:solidFill>
              </a:rPr>
              <a:t>Director of</a:t>
            </a:r>
            <a:endParaRPr lang="en-US" sz="2400" dirty="0">
              <a:solidFill>
                <a:srgbClr val="C00000"/>
              </a:solidFill>
            </a:endParaRPr>
          </a:p>
          <a:p>
            <a:r>
              <a:rPr lang="en-US" sz="2400" dirty="0">
                <a:solidFill>
                  <a:srgbClr val="C00000"/>
                </a:solidFill>
              </a:rPr>
              <a:t>Student financial assistance</a:t>
            </a:r>
          </a:p>
          <a:p>
            <a:endParaRPr lang="en-US" sz="1800" dirty="0">
              <a:solidFill>
                <a:srgbClr val="C00000"/>
              </a:solidFill>
            </a:endParaRPr>
          </a:p>
          <a:p>
            <a:r>
              <a:rPr lang="en-US" sz="3200" dirty="0">
                <a:solidFill>
                  <a:srgbClr val="C00000"/>
                </a:solidFill>
              </a:rPr>
              <a:t>Sacred Heart University</a:t>
            </a:r>
          </a:p>
        </p:txBody>
      </p:sp>
      <p:sp>
        <p:nvSpPr>
          <p:cNvPr id="2" name="Title 1"/>
          <p:cNvSpPr>
            <a:spLocks noGrp="1"/>
          </p:cNvSpPr>
          <p:nvPr>
            <p:ph type="ctrTitle"/>
          </p:nvPr>
        </p:nvSpPr>
        <p:spPr>
          <a:xfrm>
            <a:off x="914400" y="381000"/>
            <a:ext cx="10515600" cy="1752600"/>
          </a:xfrm>
        </p:spPr>
        <p:txBody>
          <a:bodyPr>
            <a:normAutofit/>
          </a:bodyPr>
          <a:lstStyle/>
          <a:p>
            <a:r>
              <a:rPr lang="en-US" sz="6600" dirty="0">
                <a:solidFill>
                  <a:schemeClr val="bg2">
                    <a:lumMod val="10000"/>
                  </a:schemeClr>
                </a:solidFill>
              </a:rPr>
              <a:t>College Financial Aid Night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5"/>
                </a:solidFill>
              </a:rPr>
              <a:t>Federal Student Aid – What’s Next?</a:t>
            </a:r>
          </a:p>
        </p:txBody>
      </p:sp>
      <p:sp>
        <p:nvSpPr>
          <p:cNvPr id="12" name="Content Placeholder 11"/>
          <p:cNvSpPr>
            <a:spLocks noGrp="1"/>
          </p:cNvSpPr>
          <p:nvPr>
            <p:ph sz="quarter" idx="1"/>
          </p:nvPr>
        </p:nvSpPr>
        <p:spPr>
          <a:xfrm>
            <a:off x="609600" y="1524000"/>
            <a:ext cx="6248400" cy="4575048"/>
          </a:xfrm>
        </p:spPr>
        <p:txBody>
          <a:bodyPr>
            <a:normAutofit/>
          </a:bodyPr>
          <a:lstStyle/>
          <a:p>
            <a:pPr marL="0" indent="0">
              <a:buNone/>
            </a:pPr>
            <a:endParaRPr lang="en-US" sz="2400" dirty="0">
              <a:solidFill>
                <a:srgbClr val="C00000"/>
              </a:solidFill>
            </a:endParaRPr>
          </a:p>
          <a:p>
            <a:pPr marL="0" indent="0">
              <a:buNone/>
            </a:pPr>
            <a:r>
              <a:rPr lang="en-US" sz="2400" dirty="0">
                <a:solidFill>
                  <a:srgbClr val="C00000"/>
                </a:solidFill>
              </a:rPr>
              <a:t>Everyone contributing to the FAFSA must have their own StudentAid.gov account and FSA ID.</a:t>
            </a:r>
          </a:p>
          <a:p>
            <a:pPr marL="0" indent="0">
              <a:buNone/>
            </a:pPr>
            <a:endParaRPr lang="en-US" sz="200" dirty="0"/>
          </a:p>
          <a:p>
            <a:pPr>
              <a:buFont typeface="Arial" panose="020B0604020202020204" pitchFamily="34" charset="0"/>
              <a:buChar char="•"/>
            </a:pPr>
            <a:r>
              <a:rPr lang="en-US" sz="1800" dirty="0">
                <a:solidFill>
                  <a:schemeClr val="accent5"/>
                </a:solidFill>
              </a:rPr>
              <a:t>Create an account at StudentAid.gov/</a:t>
            </a:r>
            <a:r>
              <a:rPr lang="en-US" sz="1800" dirty="0" err="1">
                <a:solidFill>
                  <a:schemeClr val="accent5"/>
                </a:solidFill>
              </a:rPr>
              <a:t>fsa</a:t>
            </a:r>
            <a:r>
              <a:rPr lang="en-US" sz="1800" dirty="0">
                <a:solidFill>
                  <a:schemeClr val="accent5"/>
                </a:solidFill>
              </a:rPr>
              <a:t>-id/create-account. </a:t>
            </a:r>
          </a:p>
          <a:p>
            <a:pPr>
              <a:buFont typeface="Arial" panose="020B0604020202020204" pitchFamily="34" charset="0"/>
              <a:buChar char="•"/>
            </a:pPr>
            <a:r>
              <a:rPr lang="en-US" sz="1800" dirty="0">
                <a:solidFill>
                  <a:schemeClr val="accent5"/>
                </a:solidFill>
              </a:rPr>
              <a:t>All students and contributors will need their own StudentAid.gov account before filling out the FAFSA form.</a:t>
            </a:r>
          </a:p>
          <a:p>
            <a:pPr>
              <a:buFont typeface="Arial" panose="020B0604020202020204" pitchFamily="34" charset="0"/>
              <a:buChar char="•"/>
            </a:pPr>
            <a:r>
              <a:rPr lang="en-US" sz="1800" dirty="0">
                <a:solidFill>
                  <a:schemeClr val="accent5"/>
                </a:solidFill>
              </a:rPr>
              <a:t>Students and their families need to </a:t>
            </a:r>
            <a:r>
              <a:rPr lang="en-US" sz="1800" u="sng" dirty="0">
                <a:solidFill>
                  <a:schemeClr val="accent5"/>
                </a:solidFill>
              </a:rPr>
              <a:t>create their accounts early </a:t>
            </a:r>
            <a:r>
              <a:rPr lang="en-US" sz="1800" dirty="0">
                <a:solidFill>
                  <a:schemeClr val="accent5"/>
                </a:solidFill>
              </a:rPr>
              <a:t>to be prepared.  Information needs to be confirmed with the Social Security Administration. </a:t>
            </a:r>
          </a:p>
          <a:p>
            <a:pPr>
              <a:buFont typeface="Arial" panose="020B0604020202020204" pitchFamily="34" charset="0"/>
              <a:buChar char="•"/>
            </a:pPr>
            <a:r>
              <a:rPr lang="en-US" sz="1800" dirty="0">
                <a:solidFill>
                  <a:schemeClr val="accent5"/>
                </a:solidFill>
              </a:rPr>
              <a:t>New FSA regulations allow a contributor to create a StudentAid.gov account without a Social Security number with verification of additional data elements.</a:t>
            </a:r>
          </a:p>
        </p:txBody>
      </p:sp>
      <p:grpSp>
        <p:nvGrpSpPr>
          <p:cNvPr id="14" name="Group 13"/>
          <p:cNvGrpSpPr/>
          <p:nvPr/>
        </p:nvGrpSpPr>
        <p:grpSpPr>
          <a:xfrm>
            <a:off x="7010400" y="1771460"/>
            <a:ext cx="4489936" cy="4095939"/>
            <a:chOff x="5274860" y="1352624"/>
            <a:chExt cx="3172634" cy="3069157"/>
          </a:xfrm>
        </p:grpSpPr>
        <p:pic>
          <p:nvPicPr>
            <p:cNvPr id="15" name="Picture 14"/>
            <p:cNvPicPr>
              <a:picLocks noChangeAspect="1"/>
            </p:cNvPicPr>
            <p:nvPr/>
          </p:nvPicPr>
          <p:blipFill rotWithShape="1">
            <a:blip r:embed="rId2"/>
            <a:srcRect l="5531" r="4756"/>
            <a:stretch/>
          </p:blipFill>
          <p:spPr>
            <a:xfrm>
              <a:off x="5274860" y="1352624"/>
              <a:ext cx="3172634" cy="759030"/>
            </a:xfrm>
            <a:prstGeom prst="rect">
              <a:avLst/>
            </a:prstGeom>
          </p:spPr>
        </p:pic>
        <p:pic>
          <p:nvPicPr>
            <p:cNvPr id="16" name="Picture 15"/>
            <p:cNvPicPr>
              <a:picLocks noChangeAspect="1"/>
            </p:cNvPicPr>
            <p:nvPr/>
          </p:nvPicPr>
          <p:blipFill rotWithShape="1">
            <a:blip r:embed="rId3"/>
            <a:srcRect l="6417" t="4667" r="8528" b="-1"/>
            <a:stretch/>
          </p:blipFill>
          <p:spPr>
            <a:xfrm>
              <a:off x="5274860" y="2053988"/>
              <a:ext cx="1992573" cy="2367793"/>
            </a:xfrm>
            <a:prstGeom prst="rect">
              <a:avLst/>
            </a:prstGeom>
          </p:spPr>
        </p:pic>
      </p:grpSp>
    </p:spTree>
    <p:extLst>
      <p:ext uri="{BB962C8B-B14F-4D97-AF65-F5344CB8AC3E}">
        <p14:creationId xmlns:p14="http://schemas.microsoft.com/office/powerpoint/2010/main" val="7823573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5"/>
                </a:solidFill>
              </a:rPr>
              <a:t>Federal Student Aid – What’s Next?</a:t>
            </a:r>
          </a:p>
        </p:txBody>
      </p:sp>
      <p:sp>
        <p:nvSpPr>
          <p:cNvPr id="3" name="Content Placeholder 2"/>
          <p:cNvSpPr>
            <a:spLocks noGrp="1"/>
          </p:cNvSpPr>
          <p:nvPr>
            <p:ph sz="quarter" idx="1"/>
          </p:nvPr>
        </p:nvSpPr>
        <p:spPr>
          <a:xfrm>
            <a:off x="375174" y="1676400"/>
            <a:ext cx="6787625" cy="4648199"/>
          </a:xfrm>
        </p:spPr>
        <p:txBody>
          <a:bodyPr>
            <a:normAutofit/>
          </a:bodyPr>
          <a:lstStyle/>
          <a:p>
            <a:pPr marL="0" indent="0">
              <a:buNone/>
            </a:pPr>
            <a:r>
              <a:rPr lang="en-US" sz="2200" dirty="0"/>
              <a:t>2025-2026 FAFSA expected launch December 1, 2024</a:t>
            </a:r>
          </a:p>
          <a:p>
            <a:pPr>
              <a:buFont typeface="Arial" panose="020B0604020202020204" pitchFamily="34" charset="0"/>
              <a:buChar char="•"/>
            </a:pPr>
            <a:endParaRPr lang="en-US" sz="700" dirty="0"/>
          </a:p>
          <a:p>
            <a:pPr>
              <a:buFont typeface="Arial" panose="020B0604020202020204" pitchFamily="34" charset="0"/>
              <a:buChar char="•"/>
            </a:pPr>
            <a:r>
              <a:rPr lang="en-US" sz="1800" dirty="0">
                <a:solidFill>
                  <a:schemeClr val="accent5"/>
                </a:solidFill>
              </a:rPr>
              <a:t>The parent wizard within the FAFSA offers a series of filtering questions that determine which parent(s) a dependent student will need to invite to be a contributor. </a:t>
            </a:r>
          </a:p>
          <a:p>
            <a:pPr>
              <a:buFont typeface="Arial" panose="020B0604020202020204" pitchFamily="34" charset="0"/>
              <a:buChar char="•"/>
            </a:pPr>
            <a:r>
              <a:rPr lang="en-US" sz="1800" dirty="0">
                <a:solidFill>
                  <a:schemeClr val="accent5"/>
                </a:solidFill>
              </a:rPr>
              <a:t>Students and contributors will access the FAFSA form using their own StudentAid.gov accounts.</a:t>
            </a:r>
          </a:p>
          <a:p>
            <a:pPr>
              <a:buFont typeface="Arial" panose="020B0604020202020204" pitchFamily="34" charset="0"/>
              <a:buChar char="•"/>
            </a:pPr>
            <a:r>
              <a:rPr lang="en-US" sz="1800" dirty="0">
                <a:solidFill>
                  <a:schemeClr val="accent5"/>
                </a:solidFill>
              </a:rPr>
              <a:t>Student and contributor data from the respective StudentAid.gov accounts will prepopulate from IRS Data Direct Exchange after consent and approval.</a:t>
            </a:r>
          </a:p>
          <a:p>
            <a:pPr lvl="1">
              <a:buFont typeface="Arial" panose="020B0604020202020204" pitchFamily="34" charset="0"/>
              <a:buChar char="•"/>
            </a:pPr>
            <a:r>
              <a:rPr lang="en-US" sz="1600" dirty="0">
                <a:solidFill>
                  <a:schemeClr val="accent5"/>
                </a:solidFill>
              </a:rPr>
              <a:t>Will use 2023 tax information</a:t>
            </a:r>
          </a:p>
          <a:p>
            <a:pPr lvl="1">
              <a:buFont typeface="Arial" panose="020B0604020202020204" pitchFamily="34" charset="0"/>
              <a:buChar char="•"/>
            </a:pPr>
            <a:r>
              <a:rPr lang="en-US" sz="1600" dirty="0">
                <a:solidFill>
                  <a:schemeClr val="accent5"/>
                </a:solidFill>
              </a:rPr>
              <a:t>If divorced/separated, parent providing the most financial support</a:t>
            </a:r>
            <a:endParaRPr lang="en-US" sz="1800" dirty="0">
              <a:solidFill>
                <a:schemeClr val="accent5"/>
              </a:solidFill>
            </a:endParaRPr>
          </a:p>
          <a:p>
            <a:pPr marL="285750" indent="-285750">
              <a:buFont typeface="Arial" panose="020B0604020202020204" pitchFamily="34" charset="0"/>
              <a:buChar char="•"/>
            </a:pPr>
            <a:r>
              <a:rPr lang="en-US" sz="1800" dirty="0">
                <a:solidFill>
                  <a:schemeClr val="accent5"/>
                </a:solidFill>
              </a:rPr>
              <a:t>Completed each year student is enrolled</a:t>
            </a:r>
          </a:p>
          <a:p>
            <a:pPr marL="285750" indent="-285750">
              <a:buFont typeface="Arial" panose="020B0604020202020204" pitchFamily="34" charset="0"/>
              <a:buChar char="•"/>
            </a:pPr>
            <a:r>
              <a:rPr lang="en-US" sz="1800" dirty="0">
                <a:solidFill>
                  <a:schemeClr val="accent5"/>
                </a:solidFill>
              </a:rPr>
              <a:t>One FAFSA per student, not per family</a:t>
            </a:r>
          </a:p>
          <a:p>
            <a:pPr marL="0" indent="0">
              <a:buNone/>
            </a:pPr>
            <a:endParaRPr lang="en-US" sz="1400" dirty="0"/>
          </a:p>
          <a:p>
            <a:pPr marL="0" indent="0">
              <a:buNone/>
            </a:pPr>
            <a:endParaRPr lang="en-US" dirty="0"/>
          </a:p>
          <a:p>
            <a:pPr marL="384048" lvl="2" indent="0">
              <a:buNone/>
            </a:pPr>
            <a:endParaRPr lang="en-US" dirty="0"/>
          </a:p>
        </p:txBody>
      </p:sp>
      <p:pic>
        <p:nvPicPr>
          <p:cNvPr id="5" name="Picture 4"/>
          <p:cNvPicPr>
            <a:picLocks noChangeAspect="1"/>
          </p:cNvPicPr>
          <p:nvPr/>
        </p:nvPicPr>
        <p:blipFill>
          <a:blip r:embed="rId2"/>
          <a:stretch>
            <a:fillRect/>
          </a:stretch>
        </p:blipFill>
        <p:spPr>
          <a:xfrm>
            <a:off x="7467600" y="2514600"/>
            <a:ext cx="4114800" cy="3192762"/>
          </a:xfrm>
          <a:prstGeom prst="rect">
            <a:avLst/>
          </a:prstGeom>
        </p:spPr>
      </p:pic>
      <p:sp>
        <p:nvSpPr>
          <p:cNvPr id="6" name="TextBox 5">
            <a:extLst>
              <a:ext uri="{FF2B5EF4-FFF2-40B4-BE49-F238E27FC236}">
                <a16:creationId xmlns:a16="http://schemas.microsoft.com/office/drawing/2014/main" id="{CE3743E7-9C90-D7AA-402C-7E6A8FB1DFF8}"/>
              </a:ext>
            </a:extLst>
          </p:cNvPr>
          <p:cNvSpPr txBox="1"/>
          <p:nvPr/>
        </p:nvSpPr>
        <p:spPr>
          <a:xfrm>
            <a:off x="7467599" y="1700784"/>
            <a:ext cx="3886202" cy="646331"/>
          </a:xfrm>
          <a:prstGeom prst="rect">
            <a:avLst/>
          </a:prstGeom>
          <a:noFill/>
        </p:spPr>
        <p:txBody>
          <a:bodyPr wrap="square">
            <a:spAutoFit/>
          </a:bodyPr>
          <a:lstStyle/>
          <a:p>
            <a:pPr algn="ctr"/>
            <a:r>
              <a:rPr lang="en-US" dirty="0"/>
              <a:t>Students will go to fafsa.gov to fill out their FAFSA form.</a:t>
            </a:r>
          </a:p>
        </p:txBody>
      </p:sp>
    </p:spTree>
    <p:extLst>
      <p:ext uri="{BB962C8B-B14F-4D97-AF65-F5344CB8AC3E}">
        <p14:creationId xmlns:p14="http://schemas.microsoft.com/office/powerpoint/2010/main" val="3831108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C06DF-D149-5951-A723-7F47A2C7FB17}"/>
              </a:ext>
            </a:extLst>
          </p:cNvPr>
          <p:cNvSpPr>
            <a:spLocks noGrp="1"/>
          </p:cNvSpPr>
          <p:nvPr>
            <p:ph type="title"/>
          </p:nvPr>
        </p:nvSpPr>
        <p:spPr/>
        <p:txBody>
          <a:bodyPr/>
          <a:lstStyle/>
          <a:p>
            <a:r>
              <a:rPr lang="en-US" dirty="0">
                <a:solidFill>
                  <a:schemeClr val="accent5"/>
                </a:solidFill>
              </a:rPr>
              <a:t>Federal Student Aid – What’s Next?</a:t>
            </a:r>
            <a:endParaRPr lang="en-US" dirty="0"/>
          </a:p>
        </p:txBody>
      </p:sp>
      <p:sp>
        <p:nvSpPr>
          <p:cNvPr id="3" name="Content Placeholder 2">
            <a:extLst>
              <a:ext uri="{FF2B5EF4-FFF2-40B4-BE49-F238E27FC236}">
                <a16:creationId xmlns:a16="http://schemas.microsoft.com/office/drawing/2014/main" id="{FC962656-E24C-ADCD-3BAD-053A08283351}"/>
              </a:ext>
            </a:extLst>
          </p:cNvPr>
          <p:cNvSpPr>
            <a:spLocks noGrp="1"/>
          </p:cNvSpPr>
          <p:nvPr>
            <p:ph sz="quarter" idx="1"/>
          </p:nvPr>
        </p:nvSpPr>
        <p:spPr/>
        <p:txBody>
          <a:bodyPr>
            <a:normAutofit/>
          </a:bodyPr>
          <a:lstStyle/>
          <a:p>
            <a:pPr marL="0" indent="0">
              <a:buNone/>
            </a:pPr>
            <a:r>
              <a:rPr lang="en-US" sz="2400" dirty="0"/>
              <a:t>After Submitting the FAFSA …..</a:t>
            </a:r>
          </a:p>
          <a:p>
            <a:pPr marL="0" indent="0">
              <a:buNone/>
            </a:pPr>
            <a:endParaRPr lang="en-US" sz="1900" dirty="0">
              <a:solidFill>
                <a:schemeClr val="accent5"/>
              </a:solidFill>
            </a:endParaRPr>
          </a:p>
          <a:p>
            <a:pPr marL="0" indent="0">
              <a:buNone/>
            </a:pPr>
            <a:r>
              <a:rPr lang="en-US" sz="1800" dirty="0">
                <a:solidFill>
                  <a:schemeClr val="accent5"/>
                </a:solidFill>
              </a:rPr>
              <a:t>Review the FAFSA Submission Summary (FSS) for errors</a:t>
            </a:r>
          </a:p>
          <a:p>
            <a:r>
              <a:rPr lang="en-US" sz="1800" dirty="0">
                <a:solidFill>
                  <a:schemeClr val="accent5"/>
                </a:solidFill>
              </a:rPr>
              <a:t>If necessary, make corrections and resubmit the FAFSA</a:t>
            </a:r>
          </a:p>
          <a:p>
            <a:r>
              <a:rPr lang="en-US" sz="1800" dirty="0">
                <a:solidFill>
                  <a:schemeClr val="accent5"/>
                </a:solidFill>
              </a:rPr>
              <a:t>If selected for verification, you will be notified</a:t>
            </a:r>
          </a:p>
          <a:p>
            <a:pPr marL="925830" lvl="1" indent="-285750">
              <a:buFont typeface="Arial" panose="020B0604020202020204" pitchFamily="34" charset="0"/>
              <a:buChar char="•"/>
            </a:pPr>
            <a:r>
              <a:rPr lang="en-US" sz="1800" i="1" dirty="0">
                <a:solidFill>
                  <a:schemeClr val="accent5"/>
                </a:solidFill>
              </a:rPr>
              <a:t>You may be required to submit tax transcripts and/or other forms to verify data to the college</a:t>
            </a:r>
          </a:p>
          <a:p>
            <a:pPr marL="925830" lvl="1" indent="-285750">
              <a:buFont typeface="Arial" panose="020B0604020202020204" pitchFamily="34" charset="0"/>
              <a:buChar char="•"/>
            </a:pPr>
            <a:r>
              <a:rPr lang="en-US" sz="1800" i="1" dirty="0">
                <a:solidFill>
                  <a:schemeClr val="accent5"/>
                </a:solidFill>
              </a:rPr>
              <a:t>Financial aid awards are tentative until verification is complete</a:t>
            </a:r>
          </a:p>
          <a:p>
            <a:pPr marL="0" indent="0">
              <a:buNone/>
            </a:pPr>
            <a:endParaRPr lang="en-US" sz="1800" dirty="0">
              <a:solidFill>
                <a:schemeClr val="accent5"/>
              </a:solidFill>
            </a:endParaRPr>
          </a:p>
          <a:p>
            <a:pPr marL="0" indent="0">
              <a:buNone/>
            </a:pPr>
            <a:r>
              <a:rPr lang="en-US" sz="1800" dirty="0">
                <a:solidFill>
                  <a:schemeClr val="accent5"/>
                </a:solidFill>
              </a:rPr>
              <a:t>If 2023 tax information is not representative of your current income, contact each college about an appeal/professional judgment</a:t>
            </a:r>
          </a:p>
          <a:p>
            <a:r>
              <a:rPr lang="en-US" sz="1800" dirty="0">
                <a:solidFill>
                  <a:schemeClr val="accent5"/>
                </a:solidFill>
              </a:rPr>
              <a:t>Do not alter the FAFSA information on your own</a:t>
            </a:r>
          </a:p>
        </p:txBody>
      </p:sp>
    </p:spTree>
    <p:extLst>
      <p:ext uri="{BB962C8B-B14F-4D97-AF65-F5344CB8AC3E}">
        <p14:creationId xmlns:p14="http://schemas.microsoft.com/office/powerpoint/2010/main" val="36532441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C06DF-D149-5951-A723-7F47A2C7FB17}"/>
              </a:ext>
            </a:extLst>
          </p:cNvPr>
          <p:cNvSpPr>
            <a:spLocks noGrp="1"/>
          </p:cNvSpPr>
          <p:nvPr>
            <p:ph type="title"/>
          </p:nvPr>
        </p:nvSpPr>
        <p:spPr/>
        <p:txBody>
          <a:bodyPr/>
          <a:lstStyle/>
          <a:p>
            <a:r>
              <a:rPr lang="en-US" dirty="0">
                <a:solidFill>
                  <a:schemeClr val="accent5"/>
                </a:solidFill>
              </a:rPr>
              <a:t>Federal Student Aid – What’s Next?</a:t>
            </a:r>
            <a:endParaRPr lang="en-US" dirty="0"/>
          </a:p>
        </p:txBody>
      </p:sp>
      <p:sp>
        <p:nvSpPr>
          <p:cNvPr id="3" name="Content Placeholder 2">
            <a:extLst>
              <a:ext uri="{FF2B5EF4-FFF2-40B4-BE49-F238E27FC236}">
                <a16:creationId xmlns:a16="http://schemas.microsoft.com/office/drawing/2014/main" id="{FC962656-E24C-ADCD-3BAD-053A08283351}"/>
              </a:ext>
            </a:extLst>
          </p:cNvPr>
          <p:cNvSpPr>
            <a:spLocks noGrp="1"/>
          </p:cNvSpPr>
          <p:nvPr>
            <p:ph sz="quarter" idx="1"/>
          </p:nvPr>
        </p:nvSpPr>
        <p:spPr/>
        <p:txBody>
          <a:bodyPr>
            <a:normAutofit/>
          </a:bodyPr>
          <a:lstStyle/>
          <a:p>
            <a:pPr marL="0" indent="0">
              <a:buNone/>
            </a:pPr>
            <a:r>
              <a:rPr lang="en-US" sz="2400" dirty="0"/>
              <a:t>Understanding the Student Aid Index (SAI) …..</a:t>
            </a:r>
          </a:p>
          <a:p>
            <a:pPr marL="0" indent="0">
              <a:buNone/>
            </a:pPr>
            <a:endParaRPr lang="en-US" sz="1900" dirty="0">
              <a:solidFill>
                <a:schemeClr val="accent5"/>
              </a:solidFill>
            </a:endParaRPr>
          </a:p>
          <a:p>
            <a:pPr marL="285750" indent="-285750">
              <a:buFont typeface="Arial" panose="020B0604020202020204" pitchFamily="34" charset="0"/>
              <a:buChar char="•"/>
            </a:pPr>
            <a:r>
              <a:rPr lang="en-US" sz="1800" dirty="0">
                <a:solidFill>
                  <a:schemeClr val="accent5"/>
                </a:solidFill>
              </a:rPr>
              <a:t>The SAI is a measure of family’s financial strength and is calculated according to a formula established by law</a:t>
            </a:r>
          </a:p>
          <a:p>
            <a:pPr marL="742950" lvl="1" indent="-285750">
              <a:buFont typeface="Arial" panose="020B0604020202020204" pitchFamily="34" charset="0"/>
              <a:buChar char="•"/>
            </a:pPr>
            <a:r>
              <a:rPr lang="en-US" sz="1800" dirty="0">
                <a:solidFill>
                  <a:schemeClr val="accent5"/>
                </a:solidFill>
              </a:rPr>
              <a:t>It is </a:t>
            </a:r>
            <a:r>
              <a:rPr lang="en-US" sz="1800" i="1" dirty="0">
                <a:solidFill>
                  <a:schemeClr val="accent5"/>
                </a:solidFill>
              </a:rPr>
              <a:t>NOT</a:t>
            </a:r>
            <a:r>
              <a:rPr lang="en-US" sz="1800" dirty="0">
                <a:solidFill>
                  <a:schemeClr val="accent5"/>
                </a:solidFill>
              </a:rPr>
              <a:t> the amount of money you will be required to pay to a college</a:t>
            </a:r>
          </a:p>
          <a:p>
            <a:pPr marL="742950" lvl="1" indent="-285750">
              <a:buFont typeface="Arial" panose="020B0604020202020204" pitchFamily="34" charset="0"/>
              <a:buChar char="•"/>
            </a:pPr>
            <a:r>
              <a:rPr lang="en-US" sz="1800" dirty="0">
                <a:solidFill>
                  <a:schemeClr val="accent5"/>
                </a:solidFill>
              </a:rPr>
              <a:t>It is </a:t>
            </a:r>
            <a:r>
              <a:rPr lang="en-US" sz="1800" i="1" dirty="0">
                <a:solidFill>
                  <a:schemeClr val="accent5"/>
                </a:solidFill>
              </a:rPr>
              <a:t>NOT</a:t>
            </a:r>
            <a:r>
              <a:rPr lang="en-US" sz="1800" dirty="0">
                <a:solidFill>
                  <a:schemeClr val="accent5"/>
                </a:solidFill>
              </a:rPr>
              <a:t> the amount of assistance you will receive</a:t>
            </a:r>
          </a:p>
          <a:p>
            <a:endParaRPr lang="en-US" sz="1800" dirty="0">
              <a:solidFill>
                <a:schemeClr val="accent5"/>
              </a:solidFill>
            </a:endParaRPr>
          </a:p>
          <a:p>
            <a:pPr marL="285750" indent="-285750">
              <a:buFont typeface="Arial" panose="020B0604020202020204" pitchFamily="34" charset="0"/>
              <a:buChar char="•"/>
            </a:pPr>
            <a:r>
              <a:rPr lang="en-US" sz="1800" dirty="0">
                <a:solidFill>
                  <a:schemeClr val="accent5"/>
                </a:solidFill>
              </a:rPr>
              <a:t>It is a number used by your college to calculate the amount of federal student aid you are eligible </a:t>
            </a:r>
            <a:r>
              <a:rPr lang="en-US" sz="1800" dirty="0" smtClean="0">
                <a:solidFill>
                  <a:schemeClr val="accent5"/>
                </a:solidFill>
              </a:rPr>
              <a:t>to</a:t>
            </a:r>
            <a:r>
              <a:rPr lang="en-US" sz="1800" dirty="0" smtClean="0">
                <a:solidFill>
                  <a:schemeClr val="accent5"/>
                </a:solidFill>
              </a:rPr>
              <a:t> </a:t>
            </a:r>
            <a:r>
              <a:rPr lang="en-US" sz="1800" dirty="0">
                <a:solidFill>
                  <a:schemeClr val="accent5"/>
                </a:solidFill>
              </a:rPr>
              <a:t>receive, state student aid eligibility, need-based institutional grants, endowments, etc.</a:t>
            </a:r>
          </a:p>
          <a:p>
            <a:pPr marL="742950" lvl="1" indent="-285750">
              <a:buFont typeface="Arial" panose="020B0604020202020204" pitchFamily="34" charset="0"/>
              <a:buChar char="•"/>
            </a:pPr>
            <a:r>
              <a:rPr lang="en-US" sz="1800" dirty="0">
                <a:solidFill>
                  <a:schemeClr val="accent5"/>
                </a:solidFill>
              </a:rPr>
              <a:t>The SAI is subject to school verification and adjustments</a:t>
            </a:r>
          </a:p>
          <a:p>
            <a:pPr marL="457200" lvl="1" indent="0">
              <a:buNone/>
            </a:pPr>
            <a:endParaRPr lang="en-US" sz="1800" dirty="0">
              <a:solidFill>
                <a:schemeClr val="accent5"/>
              </a:solidFill>
            </a:endParaRPr>
          </a:p>
        </p:txBody>
      </p:sp>
    </p:spTree>
    <p:extLst>
      <p:ext uri="{BB962C8B-B14F-4D97-AF65-F5344CB8AC3E}">
        <p14:creationId xmlns:p14="http://schemas.microsoft.com/office/powerpoint/2010/main" val="42876769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C06DF-D149-5951-A723-7F47A2C7FB17}"/>
              </a:ext>
            </a:extLst>
          </p:cNvPr>
          <p:cNvSpPr>
            <a:spLocks noGrp="1"/>
          </p:cNvSpPr>
          <p:nvPr>
            <p:ph type="title"/>
          </p:nvPr>
        </p:nvSpPr>
        <p:spPr/>
        <p:txBody>
          <a:bodyPr/>
          <a:lstStyle/>
          <a:p>
            <a:r>
              <a:rPr lang="en-US" dirty="0">
                <a:solidFill>
                  <a:schemeClr val="accent5"/>
                </a:solidFill>
              </a:rPr>
              <a:t>Institutional Student Aid – What’s Ahead?</a:t>
            </a:r>
            <a:endParaRPr lang="en-US" dirty="0"/>
          </a:p>
        </p:txBody>
      </p:sp>
      <p:sp>
        <p:nvSpPr>
          <p:cNvPr id="3" name="Content Placeholder 2">
            <a:extLst>
              <a:ext uri="{FF2B5EF4-FFF2-40B4-BE49-F238E27FC236}">
                <a16:creationId xmlns:a16="http://schemas.microsoft.com/office/drawing/2014/main" id="{FC962656-E24C-ADCD-3BAD-053A08283351}"/>
              </a:ext>
            </a:extLst>
          </p:cNvPr>
          <p:cNvSpPr>
            <a:spLocks noGrp="1"/>
          </p:cNvSpPr>
          <p:nvPr>
            <p:ph sz="quarter" idx="1"/>
          </p:nvPr>
        </p:nvSpPr>
        <p:spPr/>
        <p:txBody>
          <a:bodyPr>
            <a:normAutofit/>
          </a:bodyPr>
          <a:lstStyle/>
          <a:p>
            <a:pPr marL="0" indent="0">
              <a:buNone/>
            </a:pPr>
            <a:r>
              <a:rPr lang="en-US" sz="2000" b="1" i="0" dirty="0">
                <a:solidFill>
                  <a:srgbClr val="1E1E1E"/>
                </a:solidFill>
                <a:effectLst/>
              </a:rPr>
              <a:t>Institutional grant aid:</a:t>
            </a:r>
            <a:r>
              <a:rPr lang="en-US" sz="2000" b="0" i="0" dirty="0">
                <a:solidFill>
                  <a:srgbClr val="1E1E1E"/>
                </a:solidFill>
                <a:effectLst/>
              </a:rPr>
              <a:t> Aid from colleges and universities grew rapidly over the past 10 years to $76.9 billion in 2022-23.</a:t>
            </a:r>
            <a:r>
              <a:rPr lang="en-US" sz="2000" b="0" i="1" dirty="0">
                <a:solidFill>
                  <a:srgbClr val="1E1E1E"/>
                </a:solidFill>
                <a:effectLst/>
              </a:rPr>
              <a:t> </a:t>
            </a:r>
            <a:r>
              <a:rPr lang="en-US" sz="1600" b="0" i="0" dirty="0">
                <a:solidFill>
                  <a:srgbClr val="1E1E1E"/>
                </a:solidFill>
                <a:effectLst/>
              </a:rPr>
              <a:t>According to the 2023 College Board Trends in Student Aid.</a:t>
            </a:r>
          </a:p>
          <a:p>
            <a:pPr marL="0" indent="0">
              <a:buNone/>
            </a:pPr>
            <a:endParaRPr lang="en-US" sz="1900" dirty="0">
              <a:solidFill>
                <a:schemeClr val="accent5"/>
              </a:solidFill>
            </a:endParaRPr>
          </a:p>
          <a:p>
            <a:pPr marL="0" indent="0">
              <a:buNone/>
            </a:pPr>
            <a:r>
              <a:rPr lang="en-US" sz="2000" dirty="0"/>
              <a:t>Institutions may calculate an alternate Institutional Estimated Family Contribution (EFC) to award institutional and private sources of  financial assistance.</a:t>
            </a:r>
            <a:endParaRPr lang="en-US" sz="2000" dirty="0">
              <a:solidFill>
                <a:schemeClr val="accent5"/>
              </a:solidFill>
            </a:endParaRPr>
          </a:p>
          <a:p>
            <a:pPr lvl="1">
              <a:buFont typeface="Arial" panose="020B0604020202020204" pitchFamily="34" charset="0"/>
              <a:buChar char="•"/>
            </a:pPr>
            <a:r>
              <a:rPr lang="en-US" sz="1800" dirty="0">
                <a:solidFill>
                  <a:schemeClr val="accent5"/>
                </a:solidFill>
              </a:rPr>
              <a:t>The calculation considers information reported on an application like the CSS Profile,  institutional or other private forms.</a:t>
            </a:r>
          </a:p>
          <a:p>
            <a:pPr lvl="1">
              <a:buFont typeface="Arial" panose="020B0604020202020204" pitchFamily="34" charset="0"/>
              <a:buChar char="•"/>
            </a:pPr>
            <a:r>
              <a:rPr lang="en-US" sz="1800" dirty="0">
                <a:solidFill>
                  <a:schemeClr val="accent5"/>
                </a:solidFill>
              </a:rPr>
              <a:t>Will provide colleges that use the CSS Profile with an estimated Student Aid Index (SAI) to estimate student's federal student aid eligibility. </a:t>
            </a:r>
          </a:p>
          <a:p>
            <a:pPr marL="274320" lvl="1" indent="0">
              <a:buNone/>
            </a:pPr>
            <a:endParaRPr lang="en-US" sz="1800" dirty="0">
              <a:solidFill>
                <a:schemeClr val="accent5"/>
              </a:solidFill>
            </a:endParaRPr>
          </a:p>
          <a:p>
            <a:pPr marL="457200" lvl="1" indent="0">
              <a:buNone/>
            </a:pPr>
            <a:endParaRPr lang="en-US" sz="1800" dirty="0">
              <a:solidFill>
                <a:schemeClr val="accent5"/>
              </a:solidFill>
            </a:endParaRPr>
          </a:p>
        </p:txBody>
      </p:sp>
    </p:spTree>
    <p:extLst>
      <p:ext uri="{BB962C8B-B14F-4D97-AF65-F5344CB8AC3E}">
        <p14:creationId xmlns:p14="http://schemas.microsoft.com/office/powerpoint/2010/main" val="21800440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5"/>
                </a:solidFill>
              </a:rPr>
              <a:t>CSS Profile Application Process</a:t>
            </a:r>
          </a:p>
        </p:txBody>
      </p:sp>
      <p:sp>
        <p:nvSpPr>
          <p:cNvPr id="3" name="Content Placeholder 2"/>
          <p:cNvSpPr>
            <a:spLocks noGrp="1"/>
          </p:cNvSpPr>
          <p:nvPr>
            <p:ph sz="quarter" idx="1"/>
          </p:nvPr>
        </p:nvSpPr>
        <p:spPr>
          <a:xfrm>
            <a:off x="402336" y="1600200"/>
            <a:ext cx="6379463" cy="4495800"/>
          </a:xfrm>
        </p:spPr>
        <p:txBody>
          <a:bodyPr>
            <a:normAutofit/>
          </a:bodyPr>
          <a:lstStyle/>
          <a:p>
            <a:pPr>
              <a:buFont typeface="Arial" panose="020B0604020202020204" pitchFamily="34" charset="0"/>
              <a:buChar char="•"/>
            </a:pPr>
            <a:r>
              <a:rPr lang="en-US" sz="2000" dirty="0"/>
              <a:t>Used by approximately 400 schools to more closely examine a family’s financial situation. </a:t>
            </a:r>
            <a:endParaRPr lang="en-US" sz="2000" dirty="0">
              <a:solidFill>
                <a:schemeClr val="tx1"/>
              </a:solidFill>
            </a:endParaRPr>
          </a:p>
          <a:p>
            <a:pPr marL="0" indent="0">
              <a:buNone/>
            </a:pPr>
            <a:endParaRPr lang="en-US" sz="900" dirty="0">
              <a:solidFill>
                <a:schemeClr val="tx1"/>
              </a:solidFill>
            </a:endParaRPr>
          </a:p>
          <a:p>
            <a:pPr>
              <a:buFont typeface="Arial" panose="020B0604020202020204" pitchFamily="34" charset="0"/>
              <a:buChar char="•"/>
            </a:pPr>
            <a:r>
              <a:rPr lang="en-US" sz="2000" dirty="0">
                <a:solidFill>
                  <a:schemeClr val="tx1"/>
                </a:solidFill>
              </a:rPr>
              <a:t>Available October 1</a:t>
            </a:r>
            <a:r>
              <a:rPr lang="en-US" sz="2000" baseline="30000" dirty="0">
                <a:solidFill>
                  <a:schemeClr val="tx1"/>
                </a:solidFill>
              </a:rPr>
              <a:t>st</a:t>
            </a:r>
            <a:r>
              <a:rPr lang="en-US" sz="2000" dirty="0">
                <a:solidFill>
                  <a:schemeClr val="tx1"/>
                </a:solidFill>
              </a:rPr>
              <a:t> of every year</a:t>
            </a:r>
          </a:p>
          <a:p>
            <a:pPr marL="0" indent="0">
              <a:buNone/>
            </a:pPr>
            <a:endParaRPr lang="en-US" sz="900" dirty="0">
              <a:solidFill>
                <a:schemeClr val="tx1"/>
              </a:solidFill>
            </a:endParaRPr>
          </a:p>
          <a:p>
            <a:pPr>
              <a:buFont typeface="Arial" panose="020B0604020202020204" pitchFamily="34" charset="0"/>
              <a:buChar char="•"/>
            </a:pPr>
            <a:r>
              <a:rPr lang="en-US" sz="2000" dirty="0">
                <a:solidFill>
                  <a:schemeClr val="tx1"/>
                </a:solidFill>
              </a:rPr>
              <a:t>Parent &amp; student tax information required</a:t>
            </a:r>
          </a:p>
          <a:p>
            <a:pPr marL="742950" lvl="1" indent="-285750">
              <a:buClr>
                <a:srgbClr val="C00000"/>
              </a:buClr>
              <a:buFont typeface="Arial" panose="020B0604020202020204" pitchFamily="34" charset="0"/>
              <a:buChar char="•"/>
            </a:pPr>
            <a:r>
              <a:rPr lang="en-US" sz="1800" dirty="0">
                <a:solidFill>
                  <a:schemeClr val="accent5"/>
                </a:solidFill>
              </a:rPr>
              <a:t>If divorced/separated, use custodial parent information (same as contributor on FAFSA)</a:t>
            </a:r>
          </a:p>
          <a:p>
            <a:pPr marL="742950" lvl="1" indent="-285750">
              <a:buClr>
                <a:srgbClr val="C00000"/>
              </a:buClr>
              <a:buFont typeface="Arial" panose="020B0604020202020204" pitchFamily="34" charset="0"/>
              <a:buChar char="•"/>
            </a:pPr>
            <a:r>
              <a:rPr lang="en-US" sz="1800" dirty="0">
                <a:solidFill>
                  <a:schemeClr val="accent5"/>
                </a:solidFill>
              </a:rPr>
              <a:t>Some schools may require Non-Custodial Parent Profile</a:t>
            </a:r>
          </a:p>
          <a:p>
            <a:pPr marL="0" indent="0">
              <a:buNone/>
            </a:pPr>
            <a:endParaRPr lang="en-US" sz="900" dirty="0">
              <a:solidFill>
                <a:schemeClr val="tx1"/>
              </a:solidFill>
            </a:endParaRPr>
          </a:p>
          <a:p>
            <a:pPr>
              <a:buFont typeface="Arial" panose="020B0604020202020204" pitchFamily="34" charset="0"/>
              <a:buChar char="•"/>
            </a:pPr>
            <a:r>
              <a:rPr lang="en-US" sz="2000" dirty="0">
                <a:solidFill>
                  <a:schemeClr val="tx1"/>
                </a:solidFill>
              </a:rPr>
              <a:t>1 Profile per student, not per family</a:t>
            </a:r>
          </a:p>
          <a:p>
            <a:pPr marL="0" indent="0">
              <a:buNone/>
            </a:pPr>
            <a:endParaRPr lang="en-US" sz="900" dirty="0">
              <a:solidFill>
                <a:schemeClr val="tx1"/>
              </a:solidFill>
            </a:endParaRPr>
          </a:p>
          <a:p>
            <a:pPr>
              <a:buFont typeface="Arial" panose="020B0604020202020204" pitchFamily="34" charset="0"/>
              <a:buChar char="•"/>
            </a:pPr>
            <a:r>
              <a:rPr lang="en-US" sz="2000" dirty="0">
                <a:solidFill>
                  <a:schemeClr val="tx1"/>
                </a:solidFill>
              </a:rPr>
              <a:t>$25 fee for first application submission, $16 for each submission after.  </a:t>
            </a:r>
          </a:p>
          <a:p>
            <a:pPr lvl="2">
              <a:buFont typeface="Arial" panose="020B0604020202020204" pitchFamily="34" charset="0"/>
              <a:buChar char="•"/>
            </a:pPr>
            <a:r>
              <a:rPr lang="en-US" sz="1800" dirty="0">
                <a:solidFill>
                  <a:schemeClr val="accent2">
                    <a:lumMod val="50000"/>
                  </a:schemeClr>
                </a:solidFill>
              </a:rPr>
              <a:t>Fee waiver available for qualifying applicants.</a:t>
            </a:r>
          </a:p>
          <a:p>
            <a:pPr>
              <a:buFont typeface="Arial" panose="020B0604020202020204" pitchFamily="34" charset="0"/>
              <a:buChar char="•"/>
            </a:pPr>
            <a:endParaRPr lang="en-US" sz="2000" dirty="0">
              <a:solidFill>
                <a:schemeClr val="tx1"/>
              </a:solidFill>
            </a:endParaRPr>
          </a:p>
          <a:p>
            <a:pPr marL="0" indent="0">
              <a:buNone/>
            </a:pPr>
            <a:endParaRPr lang="en-US" sz="1200" dirty="0">
              <a:solidFill>
                <a:schemeClr val="tx1"/>
              </a:solidFill>
            </a:endParaRPr>
          </a:p>
          <a:p>
            <a:pPr marL="274320" lvl="1" indent="0">
              <a:buNone/>
            </a:pPr>
            <a:endParaRPr lang="en-US" sz="600" dirty="0">
              <a:solidFill>
                <a:schemeClr val="accent5"/>
              </a:solidFill>
            </a:endParaRPr>
          </a:p>
          <a:p>
            <a:pPr marL="0" indent="0">
              <a:buNone/>
            </a:pPr>
            <a:endParaRPr lang="en-US" dirty="0"/>
          </a:p>
        </p:txBody>
      </p:sp>
      <p:pic>
        <p:nvPicPr>
          <p:cNvPr id="6" name="Content Placeholder 4"/>
          <p:cNvPicPr>
            <a:picLocks noChangeAspect="1"/>
          </p:cNvPicPr>
          <p:nvPr/>
        </p:nvPicPr>
        <p:blipFill rotWithShape="1">
          <a:blip r:embed="rId2"/>
          <a:srcRect t="7771" b="18411"/>
          <a:stretch/>
        </p:blipFill>
        <p:spPr>
          <a:xfrm>
            <a:off x="7010400" y="2960633"/>
            <a:ext cx="4343400" cy="1774934"/>
          </a:xfrm>
          <a:prstGeom prst="rect">
            <a:avLst/>
          </a:prstGeom>
        </p:spPr>
      </p:pic>
      <p:sp>
        <p:nvSpPr>
          <p:cNvPr id="5" name="TextBox 4">
            <a:extLst>
              <a:ext uri="{FF2B5EF4-FFF2-40B4-BE49-F238E27FC236}">
                <a16:creationId xmlns:a16="http://schemas.microsoft.com/office/drawing/2014/main" id="{5E42EC7B-36A8-A64A-C1B8-4285B88AD36D}"/>
              </a:ext>
            </a:extLst>
          </p:cNvPr>
          <p:cNvSpPr txBox="1"/>
          <p:nvPr/>
        </p:nvSpPr>
        <p:spPr>
          <a:xfrm>
            <a:off x="7620000" y="1606463"/>
            <a:ext cx="3124200" cy="830997"/>
          </a:xfrm>
          <a:prstGeom prst="rect">
            <a:avLst/>
          </a:prstGeom>
          <a:noFill/>
        </p:spPr>
        <p:txBody>
          <a:bodyPr wrap="square">
            <a:spAutoFit/>
          </a:bodyPr>
          <a:lstStyle/>
          <a:p>
            <a:r>
              <a:rPr lang="en-US" sz="2400" dirty="0"/>
              <a:t> </a:t>
            </a:r>
            <a:r>
              <a:rPr lang="en-US" sz="2400" dirty="0">
                <a:hlinkClick r:id="rId3"/>
              </a:rPr>
              <a:t>www.collegeboard.org</a:t>
            </a:r>
            <a:endParaRPr lang="en-US" sz="2400" dirty="0"/>
          </a:p>
        </p:txBody>
      </p:sp>
    </p:spTree>
    <p:extLst>
      <p:ext uri="{BB962C8B-B14F-4D97-AF65-F5344CB8AC3E}">
        <p14:creationId xmlns:p14="http://schemas.microsoft.com/office/powerpoint/2010/main" val="3971292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bg2">
                    <a:lumMod val="10000"/>
                  </a:schemeClr>
                </a:solidFill>
              </a:rPr>
              <a:t>Financial Aid Process</a:t>
            </a:r>
          </a:p>
        </p:txBody>
      </p:sp>
      <p:graphicFrame>
        <p:nvGraphicFramePr>
          <p:cNvPr id="7" name="Content Placeholder 2"/>
          <p:cNvGraphicFramePr>
            <a:graphicFrameLocks noGrp="1"/>
          </p:cNvGraphicFramePr>
          <p:nvPr>
            <p:ph sz="quarter" idx="1"/>
            <p:extLst>
              <p:ext uri="{D42A27DB-BD31-4B8C-83A1-F6EECF244321}">
                <p14:modId xmlns:p14="http://schemas.microsoft.com/office/powerpoint/2010/main" val="1790217988"/>
              </p:ext>
            </p:extLst>
          </p:nvPr>
        </p:nvGraphicFramePr>
        <p:xfrm>
          <a:off x="719836" y="1524000"/>
          <a:ext cx="10744200" cy="464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9498774" y="2401163"/>
            <a:ext cx="271228" cy="523220"/>
          </a:xfrm>
          <a:prstGeom prst="rect">
            <a:avLst/>
          </a:prstGeom>
          <a:noFill/>
        </p:spPr>
        <p:txBody>
          <a:bodyPr wrap="none" rtlCol="0">
            <a:spAutoFit/>
          </a:bodyPr>
          <a:lstStyle/>
          <a:p>
            <a:pPr algn="r"/>
            <a:r>
              <a:rPr lang="en-US" sz="2800" dirty="0"/>
              <a:t> </a:t>
            </a:r>
            <a:endParaRPr lang="en-US" sz="2800" dirty="0">
              <a:hlinkClick r:id="rId7"/>
            </a:endParaRPr>
          </a:p>
        </p:txBody>
      </p:sp>
    </p:spTree>
    <p:extLst>
      <p:ext uri="{BB962C8B-B14F-4D97-AF65-F5344CB8AC3E}">
        <p14:creationId xmlns:p14="http://schemas.microsoft.com/office/powerpoint/2010/main" val="3922837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5"/>
                </a:solidFill>
              </a:rPr>
              <a:t>The Cost of Attendance	</a:t>
            </a:r>
          </a:p>
        </p:txBody>
      </p:sp>
      <p:sp>
        <p:nvSpPr>
          <p:cNvPr id="3" name="Content Placeholder 2"/>
          <p:cNvSpPr>
            <a:spLocks noGrp="1"/>
          </p:cNvSpPr>
          <p:nvPr>
            <p:ph sz="quarter" idx="1"/>
          </p:nvPr>
        </p:nvSpPr>
        <p:spPr/>
        <p:txBody>
          <a:bodyPr>
            <a:normAutofit/>
          </a:bodyPr>
          <a:lstStyle/>
          <a:p>
            <a:pPr marL="0" indent="0">
              <a:buNone/>
            </a:pPr>
            <a:r>
              <a:rPr lang="en-US" sz="2800" dirty="0">
                <a:solidFill>
                  <a:srgbClr val="C00000"/>
                </a:solidFill>
              </a:rPr>
              <a:t>Direct Costs  +  Indirect Costs  =  Total Cost of Attendance</a:t>
            </a:r>
          </a:p>
          <a:p>
            <a:endParaRPr lang="en-US" sz="2800" dirty="0"/>
          </a:p>
          <a:p>
            <a:pPr marL="0" indent="0">
              <a:buNone/>
            </a:pPr>
            <a:r>
              <a:rPr lang="en-US" sz="2200" dirty="0">
                <a:solidFill>
                  <a:schemeClr val="accent5"/>
                </a:solidFill>
              </a:rPr>
              <a:t>Direct Costs</a:t>
            </a:r>
          </a:p>
          <a:p>
            <a:pPr lvl="1">
              <a:buFont typeface="Arial" panose="020B0604020202020204" pitchFamily="34" charset="0"/>
              <a:buChar char="•"/>
            </a:pPr>
            <a:r>
              <a:rPr lang="en-US" sz="2000" dirty="0">
                <a:solidFill>
                  <a:schemeClr val="accent5"/>
                </a:solidFill>
              </a:rPr>
              <a:t>Tuition and mandatory fees</a:t>
            </a:r>
          </a:p>
          <a:p>
            <a:pPr lvl="1">
              <a:buFont typeface="Arial" panose="020B0604020202020204" pitchFamily="34" charset="0"/>
              <a:buChar char="•"/>
            </a:pPr>
            <a:r>
              <a:rPr lang="en-US" sz="2000" dirty="0">
                <a:solidFill>
                  <a:schemeClr val="accent5"/>
                </a:solidFill>
              </a:rPr>
              <a:t>Housing and meals for resident students</a:t>
            </a:r>
          </a:p>
          <a:p>
            <a:pPr marL="201168" lvl="1" indent="0">
              <a:buNone/>
            </a:pPr>
            <a:endParaRPr lang="en-US" dirty="0">
              <a:solidFill>
                <a:schemeClr val="accent5"/>
              </a:solidFill>
            </a:endParaRPr>
          </a:p>
          <a:p>
            <a:pPr marL="0" indent="0">
              <a:buNone/>
            </a:pPr>
            <a:r>
              <a:rPr lang="en-US" sz="2200" dirty="0">
                <a:solidFill>
                  <a:schemeClr val="accent5"/>
                </a:solidFill>
              </a:rPr>
              <a:t>Indirect Costs</a:t>
            </a:r>
          </a:p>
          <a:p>
            <a:pPr lvl="1">
              <a:buFont typeface="Arial" panose="020B0604020202020204" pitchFamily="34" charset="0"/>
              <a:buChar char="•"/>
            </a:pPr>
            <a:r>
              <a:rPr lang="en-US" sz="2000" dirty="0">
                <a:solidFill>
                  <a:schemeClr val="accent5"/>
                </a:solidFill>
              </a:rPr>
              <a:t>Books and supplies</a:t>
            </a:r>
          </a:p>
          <a:p>
            <a:pPr lvl="1">
              <a:buFont typeface="Arial" panose="020B0604020202020204" pitchFamily="34" charset="0"/>
              <a:buChar char="•"/>
            </a:pPr>
            <a:r>
              <a:rPr lang="en-US" sz="2000" dirty="0">
                <a:solidFill>
                  <a:schemeClr val="accent5"/>
                </a:solidFill>
              </a:rPr>
              <a:t>Transportation to and from campus</a:t>
            </a:r>
          </a:p>
          <a:p>
            <a:pPr lvl="1">
              <a:buFont typeface="Arial" panose="020B0604020202020204" pitchFamily="34" charset="0"/>
              <a:buChar char="•"/>
            </a:pPr>
            <a:r>
              <a:rPr lang="en-US" sz="2000" dirty="0">
                <a:solidFill>
                  <a:schemeClr val="accent5"/>
                </a:solidFill>
              </a:rPr>
              <a:t>Miscellaneous personal expenses</a:t>
            </a:r>
          </a:p>
          <a:p>
            <a:endParaRPr lang="en-US" dirty="0"/>
          </a:p>
        </p:txBody>
      </p:sp>
    </p:spTree>
    <p:extLst>
      <p:ext uri="{BB962C8B-B14F-4D97-AF65-F5344CB8AC3E}">
        <p14:creationId xmlns:p14="http://schemas.microsoft.com/office/powerpoint/2010/main" val="1489020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 calcmode="lin" valueType="num">
                                      <p:cBhvr additive="base">
                                        <p:cTn id="3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2">
                    <a:lumMod val="10000"/>
                  </a:schemeClr>
                </a:solidFill>
              </a:rPr>
              <a:t>Elements of  Federal Methodology</a:t>
            </a:r>
          </a:p>
        </p:txBody>
      </p:sp>
      <p:graphicFrame>
        <p:nvGraphicFramePr>
          <p:cNvPr id="20" name="Content Placeholder 19"/>
          <p:cNvGraphicFramePr>
            <a:graphicFrameLocks noGrp="1"/>
          </p:cNvGraphicFramePr>
          <p:nvPr>
            <p:ph sz="half" idx="1"/>
            <p:extLst>
              <p:ext uri="{D42A27DB-BD31-4B8C-83A1-F6EECF244321}">
                <p14:modId xmlns:p14="http://schemas.microsoft.com/office/powerpoint/2010/main" val="4035937320"/>
              </p:ext>
            </p:extLst>
          </p:nvPr>
        </p:nvGraphicFramePr>
        <p:xfrm>
          <a:off x="1066800" y="1994647"/>
          <a:ext cx="3886200" cy="40552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4" name="Content Placeholder 23"/>
          <p:cNvSpPr>
            <a:spLocks noGrp="1"/>
          </p:cNvSpPr>
          <p:nvPr>
            <p:ph sz="half" idx="2"/>
          </p:nvPr>
        </p:nvSpPr>
        <p:spPr>
          <a:xfrm>
            <a:off x="6477000" y="1295399"/>
            <a:ext cx="4800600" cy="4893469"/>
          </a:xfrm>
        </p:spPr>
        <p:txBody>
          <a:bodyPr>
            <a:normAutofit fontScale="62500" lnSpcReduction="20000"/>
          </a:bodyPr>
          <a:lstStyle/>
          <a:p>
            <a:endParaRPr lang="en-US" dirty="0"/>
          </a:p>
          <a:p>
            <a:r>
              <a:rPr lang="en-US" dirty="0"/>
              <a:t>Uses both student and contributor information (</a:t>
            </a:r>
            <a:r>
              <a:rPr lang="en-US" i="1" dirty="0"/>
              <a:t>dependent </a:t>
            </a:r>
            <a:r>
              <a:rPr lang="en-US" dirty="0"/>
              <a:t>students)</a:t>
            </a:r>
          </a:p>
          <a:p>
            <a:pPr>
              <a:buNone/>
            </a:pPr>
            <a:endParaRPr lang="en-US" dirty="0"/>
          </a:p>
          <a:p>
            <a:r>
              <a:rPr lang="en-US" dirty="0"/>
              <a:t>Parent’s income is the major determinant for dependent students</a:t>
            </a:r>
          </a:p>
          <a:p>
            <a:pPr>
              <a:buNone/>
            </a:pPr>
            <a:endParaRPr lang="en-US" dirty="0"/>
          </a:p>
          <a:p>
            <a:r>
              <a:rPr lang="en-US" dirty="0"/>
              <a:t>Uses standard income and asset protections allowance</a:t>
            </a:r>
          </a:p>
          <a:p>
            <a:pPr>
              <a:buNone/>
            </a:pPr>
            <a:r>
              <a:rPr lang="en-US" dirty="0"/>
              <a:t> </a:t>
            </a:r>
          </a:p>
          <a:p>
            <a:r>
              <a:rPr lang="en-US" dirty="0"/>
              <a:t>Parents’ assets range from 2% to 6% of total</a:t>
            </a:r>
          </a:p>
          <a:p>
            <a:pPr>
              <a:buNone/>
            </a:pPr>
            <a:endParaRPr lang="en-US" dirty="0"/>
          </a:p>
          <a:p>
            <a:r>
              <a:rPr lang="en-US" dirty="0"/>
              <a:t>Students’ assets range from 25% to 35% of total</a:t>
            </a:r>
          </a:p>
          <a:p>
            <a:endParaRPr lang="en-US" dirty="0"/>
          </a:p>
          <a:p>
            <a:r>
              <a:rPr lang="en-US" dirty="0"/>
              <a:t>Number of students in college no longer considered</a:t>
            </a:r>
          </a:p>
          <a:p>
            <a:pPr>
              <a:buNone/>
            </a:pPr>
            <a:endParaRPr lang="en-US" dirty="0"/>
          </a:p>
          <a:p>
            <a:r>
              <a:rPr lang="en-US" dirty="0"/>
              <a:t>Federal Methodology (FM) does not consider Home Equity or Qualified Retirement Assets</a:t>
            </a:r>
          </a:p>
        </p:txBody>
      </p:sp>
      <p:sp>
        <p:nvSpPr>
          <p:cNvPr id="23" name="TextBox 22"/>
          <p:cNvSpPr txBox="1"/>
          <p:nvPr/>
        </p:nvSpPr>
        <p:spPr>
          <a:xfrm>
            <a:off x="914400" y="1507331"/>
            <a:ext cx="4191000" cy="461665"/>
          </a:xfrm>
          <a:prstGeom prst="rect">
            <a:avLst/>
          </a:prstGeom>
          <a:noFill/>
        </p:spPr>
        <p:txBody>
          <a:bodyPr wrap="square" rtlCol="0">
            <a:spAutoFit/>
          </a:bodyPr>
          <a:lstStyle/>
          <a:p>
            <a:pPr algn="ctr"/>
            <a:r>
              <a:rPr lang="en-US" sz="2400" dirty="0">
                <a:solidFill>
                  <a:schemeClr val="accent5"/>
                </a:solidFill>
              </a:rPr>
              <a:t>The FAFSA </a:t>
            </a:r>
          </a:p>
        </p:txBody>
      </p:sp>
    </p:spTree>
    <p:extLst>
      <p:ext uri="{BB962C8B-B14F-4D97-AF65-F5344CB8AC3E}">
        <p14:creationId xmlns:p14="http://schemas.microsoft.com/office/powerpoint/2010/main" val="2390182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500" fill="hold"/>
                                        <p:tgtEl>
                                          <p:spTgt spid="20"/>
                                        </p:tgtEl>
                                        <p:attrNameLst>
                                          <p:attrName>ppt_x</p:attrName>
                                        </p:attrNameLst>
                                      </p:cBhvr>
                                      <p:tavLst>
                                        <p:tav tm="0">
                                          <p:val>
                                            <p:strVal val="0-#ppt_w/2"/>
                                          </p:val>
                                        </p:tav>
                                        <p:tav tm="100000">
                                          <p:val>
                                            <p:strVal val="#ppt_x"/>
                                          </p:val>
                                        </p:tav>
                                      </p:tavLst>
                                    </p:anim>
                                    <p:anim calcmode="lin" valueType="num">
                                      <p:cBhvr additive="base">
                                        <p:cTn id="8" dur="500" fill="hold"/>
                                        <p:tgtEl>
                                          <p:spTgt spid="2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0" grpId="0">
        <p:bldAsOne/>
      </p:bldGraphic>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2">
                    <a:lumMod val="10000"/>
                  </a:schemeClr>
                </a:solidFill>
              </a:rPr>
              <a:t>Elements of  Institutional Methodology</a:t>
            </a:r>
          </a:p>
        </p:txBody>
      </p:sp>
      <p:graphicFrame>
        <p:nvGraphicFramePr>
          <p:cNvPr id="20" name="Content Placeholder 19"/>
          <p:cNvGraphicFramePr>
            <a:graphicFrameLocks noGrp="1"/>
          </p:cNvGraphicFramePr>
          <p:nvPr>
            <p:ph sz="half" idx="1"/>
            <p:extLst>
              <p:ext uri="{D42A27DB-BD31-4B8C-83A1-F6EECF244321}">
                <p14:modId xmlns:p14="http://schemas.microsoft.com/office/powerpoint/2010/main" val="650402917"/>
              </p:ext>
            </p:extLst>
          </p:nvPr>
        </p:nvGraphicFramePr>
        <p:xfrm>
          <a:off x="1219200" y="1985665"/>
          <a:ext cx="4038600" cy="40933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4" name="Content Placeholder 23"/>
          <p:cNvSpPr>
            <a:spLocks noGrp="1"/>
          </p:cNvSpPr>
          <p:nvPr>
            <p:ph sz="half" idx="2"/>
          </p:nvPr>
        </p:nvSpPr>
        <p:spPr/>
        <p:txBody>
          <a:bodyPr>
            <a:normAutofit/>
          </a:bodyPr>
          <a:lstStyle/>
          <a:p>
            <a:endParaRPr lang="en-US" dirty="0"/>
          </a:p>
          <a:p>
            <a:r>
              <a:rPr lang="en-US" sz="2200" dirty="0"/>
              <a:t>Institutional Methodology (IM) treats income and assets differently than FM</a:t>
            </a:r>
          </a:p>
          <a:p>
            <a:pPr lvl="1"/>
            <a:r>
              <a:rPr lang="en-US" sz="1800" dirty="0"/>
              <a:t>Typically uses home equity</a:t>
            </a:r>
          </a:p>
          <a:p>
            <a:pPr lvl="1"/>
            <a:r>
              <a:rPr lang="en-US" sz="1800" dirty="0"/>
              <a:t>Considers number in College</a:t>
            </a:r>
          </a:p>
          <a:p>
            <a:pPr lvl="1"/>
            <a:r>
              <a:rPr lang="en-US" sz="1800" dirty="0"/>
              <a:t>Protection for emergencies</a:t>
            </a:r>
          </a:p>
          <a:p>
            <a:pPr lvl="1"/>
            <a:r>
              <a:rPr lang="en-US" sz="1800" dirty="0"/>
              <a:t>Protection for college savings</a:t>
            </a:r>
          </a:p>
          <a:p>
            <a:pPr lvl="1"/>
            <a:r>
              <a:rPr lang="en-US" sz="1800" dirty="0"/>
              <a:t>May allow for medical expenses</a:t>
            </a:r>
          </a:p>
          <a:p>
            <a:pPr lvl="1"/>
            <a:r>
              <a:rPr lang="en-US" sz="1800" dirty="0"/>
              <a:t>May adjust for regional cost of living</a:t>
            </a:r>
          </a:p>
          <a:p>
            <a:pPr>
              <a:buNone/>
            </a:pPr>
            <a:r>
              <a:rPr lang="en-US" dirty="0"/>
              <a:t> </a:t>
            </a:r>
          </a:p>
          <a:p>
            <a:r>
              <a:rPr lang="en-US" sz="2200" dirty="0"/>
              <a:t>Institutional options!</a:t>
            </a:r>
          </a:p>
          <a:p>
            <a:pPr>
              <a:buNone/>
            </a:pPr>
            <a:endParaRPr lang="en-US" dirty="0"/>
          </a:p>
        </p:txBody>
      </p:sp>
      <p:sp>
        <p:nvSpPr>
          <p:cNvPr id="23" name="TextBox 22"/>
          <p:cNvSpPr txBox="1"/>
          <p:nvPr/>
        </p:nvSpPr>
        <p:spPr>
          <a:xfrm>
            <a:off x="1066800" y="1524000"/>
            <a:ext cx="4191000" cy="461665"/>
          </a:xfrm>
          <a:prstGeom prst="rect">
            <a:avLst/>
          </a:prstGeom>
          <a:noFill/>
        </p:spPr>
        <p:txBody>
          <a:bodyPr wrap="square" rtlCol="0">
            <a:spAutoFit/>
          </a:bodyPr>
          <a:lstStyle/>
          <a:p>
            <a:pPr algn="ctr"/>
            <a:r>
              <a:rPr lang="en-US" sz="2400" dirty="0">
                <a:solidFill>
                  <a:schemeClr val="accent5"/>
                </a:solidFill>
              </a:rPr>
              <a:t>CSS Profile or Other</a:t>
            </a:r>
          </a:p>
        </p:txBody>
      </p:sp>
    </p:spTree>
    <p:extLst>
      <p:ext uri="{BB962C8B-B14F-4D97-AF65-F5344CB8AC3E}">
        <p14:creationId xmlns:p14="http://schemas.microsoft.com/office/powerpoint/2010/main" val="1985286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500" fill="hold"/>
                                        <p:tgtEl>
                                          <p:spTgt spid="20"/>
                                        </p:tgtEl>
                                        <p:attrNameLst>
                                          <p:attrName>ppt_x</p:attrName>
                                        </p:attrNameLst>
                                      </p:cBhvr>
                                      <p:tavLst>
                                        <p:tav tm="0">
                                          <p:val>
                                            <p:strVal val="0-#ppt_w/2"/>
                                          </p:val>
                                        </p:tav>
                                        <p:tav tm="100000">
                                          <p:val>
                                            <p:strVal val="#ppt_x"/>
                                          </p:val>
                                        </p:tav>
                                      </p:tavLst>
                                    </p:anim>
                                    <p:anim calcmode="lin" valueType="num">
                                      <p:cBhvr additive="base">
                                        <p:cTn id="8" dur="500" fill="hold"/>
                                        <p:tgtEl>
                                          <p:spTgt spid="2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0" grpId="0">
        <p:bldAsOne/>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5"/>
                </a:solidFill>
              </a:rPr>
              <a:t>Tonight’s Discussion Will Highlight:</a:t>
            </a:r>
          </a:p>
        </p:txBody>
      </p:sp>
      <p:sp>
        <p:nvSpPr>
          <p:cNvPr id="3" name="Content Placeholder 2"/>
          <p:cNvSpPr>
            <a:spLocks noGrp="1"/>
          </p:cNvSpPr>
          <p:nvPr>
            <p:ph sz="quarter" idx="1"/>
          </p:nvPr>
        </p:nvSpPr>
        <p:spPr/>
        <p:txBody>
          <a:bodyPr/>
          <a:lstStyle/>
          <a:p>
            <a:pPr marL="285750" indent="-285750">
              <a:lnSpc>
                <a:spcPct val="150000"/>
              </a:lnSpc>
              <a:buFont typeface="Arial" panose="020B0604020202020204" pitchFamily="34" charset="0"/>
              <a:buChar char="•"/>
            </a:pPr>
            <a:r>
              <a:rPr lang="en-US" sz="2400" dirty="0"/>
              <a:t>Types of Financial Aid</a:t>
            </a:r>
          </a:p>
          <a:p>
            <a:pPr marL="285750" indent="-285750">
              <a:lnSpc>
                <a:spcPct val="150000"/>
              </a:lnSpc>
              <a:buFont typeface="Arial" panose="020B0604020202020204" pitchFamily="34" charset="0"/>
              <a:buChar char="•"/>
            </a:pPr>
            <a:r>
              <a:rPr lang="en-US" sz="2400" dirty="0"/>
              <a:t>Financial Aid Application Process</a:t>
            </a:r>
          </a:p>
          <a:p>
            <a:pPr marL="285750" indent="-285750">
              <a:lnSpc>
                <a:spcPct val="150000"/>
              </a:lnSpc>
              <a:buFont typeface="Arial" panose="020B0604020202020204" pitchFamily="34" charset="0"/>
              <a:buChar char="•"/>
            </a:pPr>
            <a:r>
              <a:rPr lang="en-US" sz="2400" dirty="0"/>
              <a:t>Determining Financial Aid Eligibility</a:t>
            </a:r>
          </a:p>
          <a:p>
            <a:pPr marL="285750" indent="-285750">
              <a:lnSpc>
                <a:spcPct val="150000"/>
              </a:lnSpc>
              <a:buFont typeface="Arial" panose="020B0604020202020204" pitchFamily="34" charset="0"/>
              <a:buChar char="•"/>
            </a:pPr>
            <a:r>
              <a:rPr lang="en-US" sz="2400" dirty="0"/>
              <a:t>Tools, Tips &amp; Thoughts</a:t>
            </a:r>
          </a:p>
          <a:p>
            <a:pPr marL="285750" indent="-285750">
              <a:lnSpc>
                <a:spcPct val="150000"/>
              </a:lnSpc>
              <a:buFont typeface="Arial" panose="020B0604020202020204" pitchFamily="34" charset="0"/>
              <a:buChar char="•"/>
            </a:pPr>
            <a:r>
              <a:rPr lang="en-US" sz="2400" dirty="0"/>
              <a:t>Q &amp; A</a:t>
            </a:r>
          </a:p>
          <a:p>
            <a:endParaRPr lang="en-US" dirty="0"/>
          </a:p>
        </p:txBody>
      </p:sp>
    </p:spTree>
    <p:extLst>
      <p:ext uri="{BB962C8B-B14F-4D97-AF65-F5344CB8AC3E}">
        <p14:creationId xmlns:p14="http://schemas.microsoft.com/office/powerpoint/2010/main" val="3701862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5"/>
                </a:solidFill>
              </a:rPr>
              <a:t>Financial Aid Eligibility</a:t>
            </a:r>
          </a:p>
        </p:txBody>
      </p:sp>
      <p:sp>
        <p:nvSpPr>
          <p:cNvPr id="3" name="Content Placeholder 2"/>
          <p:cNvSpPr>
            <a:spLocks noGrp="1"/>
          </p:cNvSpPr>
          <p:nvPr>
            <p:ph sz="quarter" idx="1"/>
          </p:nvPr>
        </p:nvSpPr>
        <p:spPr>
          <a:xfrm>
            <a:off x="1143000" y="1752600"/>
            <a:ext cx="9753600" cy="4346448"/>
          </a:xfrm>
        </p:spPr>
        <p:txBody>
          <a:bodyPr/>
          <a:lstStyle/>
          <a:p>
            <a:pPr marL="0" indent="0">
              <a:buNone/>
            </a:pPr>
            <a:r>
              <a:rPr lang="en-US" sz="2400" dirty="0"/>
              <a:t>Financial aid packages will differ by college even though the Federal SAI remains the same.</a:t>
            </a:r>
          </a:p>
          <a:p>
            <a:pPr marL="0" indent="0">
              <a:buNone/>
            </a:pPr>
            <a:endParaRPr lang="en-US" sz="2400" dirty="0"/>
          </a:p>
          <a:p>
            <a:endParaRPr lang="en-US" dirty="0"/>
          </a:p>
          <a:p>
            <a:endParaRPr lang="en-US" dirty="0"/>
          </a:p>
        </p:txBody>
      </p:sp>
      <p:grpSp>
        <p:nvGrpSpPr>
          <p:cNvPr id="18" name="Group 17"/>
          <p:cNvGrpSpPr/>
          <p:nvPr/>
        </p:nvGrpSpPr>
        <p:grpSpPr>
          <a:xfrm>
            <a:off x="1992453" y="2842976"/>
            <a:ext cx="6645520" cy="2226173"/>
            <a:chOff x="1992453" y="2842976"/>
            <a:chExt cx="6645520" cy="2226173"/>
          </a:xfrm>
        </p:grpSpPr>
        <p:grpSp>
          <p:nvGrpSpPr>
            <p:cNvPr id="5" name="Group 4"/>
            <p:cNvGrpSpPr/>
            <p:nvPr/>
          </p:nvGrpSpPr>
          <p:grpSpPr>
            <a:xfrm>
              <a:off x="3620481" y="2842976"/>
              <a:ext cx="5017492" cy="2226173"/>
              <a:chOff x="2723322" y="1848678"/>
              <a:chExt cx="3809507" cy="1318592"/>
            </a:xfrm>
          </p:grpSpPr>
          <p:sp>
            <p:nvSpPr>
              <p:cNvPr id="6" name="Rectangle 5"/>
              <p:cNvSpPr/>
              <p:nvPr/>
            </p:nvSpPr>
            <p:spPr>
              <a:xfrm>
                <a:off x="5174481" y="1848678"/>
                <a:ext cx="1358348" cy="258418"/>
              </a:xfrm>
              <a:prstGeom prst="rect">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t>Financial Need</a:t>
                </a:r>
              </a:p>
            </p:txBody>
          </p:sp>
          <p:sp>
            <p:nvSpPr>
              <p:cNvPr id="7" name="Rectangle 6"/>
              <p:cNvSpPr/>
              <p:nvPr/>
            </p:nvSpPr>
            <p:spPr>
              <a:xfrm>
                <a:off x="2723322" y="1848678"/>
                <a:ext cx="993912" cy="258418"/>
              </a:xfrm>
              <a:prstGeom prst="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t>Total Cost -</a:t>
                </a:r>
              </a:p>
            </p:txBody>
          </p:sp>
          <p:sp>
            <p:nvSpPr>
              <p:cNvPr id="8" name="Rectangle 7"/>
              <p:cNvSpPr/>
              <p:nvPr/>
            </p:nvSpPr>
            <p:spPr>
              <a:xfrm>
                <a:off x="3843129" y="1848678"/>
                <a:ext cx="1205457" cy="258418"/>
              </a:xfrm>
              <a:prstGeom prst="rect">
                <a:avLst/>
              </a:prstGeo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t>Federal SAI =</a:t>
                </a:r>
              </a:p>
            </p:txBody>
          </p:sp>
          <p:sp>
            <p:nvSpPr>
              <p:cNvPr id="9" name="Rectangle 8"/>
              <p:cNvSpPr/>
              <p:nvPr/>
            </p:nvSpPr>
            <p:spPr>
              <a:xfrm>
                <a:off x="2723322" y="2908852"/>
                <a:ext cx="993912" cy="258418"/>
              </a:xfrm>
              <a:prstGeom prst="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t>$27,000 -</a:t>
                </a:r>
              </a:p>
            </p:txBody>
          </p:sp>
          <p:sp>
            <p:nvSpPr>
              <p:cNvPr id="10" name="Rectangle 9"/>
              <p:cNvSpPr/>
              <p:nvPr/>
            </p:nvSpPr>
            <p:spPr>
              <a:xfrm>
                <a:off x="2723322" y="2378765"/>
                <a:ext cx="993912" cy="258418"/>
              </a:xfrm>
              <a:prstGeom prst="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t>$54,000 -</a:t>
                </a:r>
              </a:p>
            </p:txBody>
          </p:sp>
          <p:sp>
            <p:nvSpPr>
              <p:cNvPr id="11" name="Rectangle 10"/>
              <p:cNvSpPr/>
              <p:nvPr/>
            </p:nvSpPr>
            <p:spPr>
              <a:xfrm>
                <a:off x="3843129" y="2378765"/>
                <a:ext cx="1205457" cy="258418"/>
              </a:xfrm>
              <a:prstGeom prst="rect">
                <a:avLst/>
              </a:prstGeo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t>$12,000 =</a:t>
                </a:r>
              </a:p>
            </p:txBody>
          </p:sp>
          <p:sp>
            <p:nvSpPr>
              <p:cNvPr id="12" name="Rectangle 11"/>
              <p:cNvSpPr/>
              <p:nvPr/>
            </p:nvSpPr>
            <p:spPr>
              <a:xfrm>
                <a:off x="3822761" y="2908852"/>
                <a:ext cx="1225825" cy="258418"/>
              </a:xfrm>
              <a:prstGeom prst="rect">
                <a:avLst/>
              </a:prstGeo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t>$12,000 =</a:t>
                </a:r>
              </a:p>
            </p:txBody>
          </p:sp>
          <p:sp>
            <p:nvSpPr>
              <p:cNvPr id="13" name="Rectangle 12"/>
              <p:cNvSpPr/>
              <p:nvPr/>
            </p:nvSpPr>
            <p:spPr>
              <a:xfrm>
                <a:off x="5174481" y="2398644"/>
                <a:ext cx="1358348" cy="258418"/>
              </a:xfrm>
              <a:prstGeom prst="rect">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t>$42,000</a:t>
                </a:r>
              </a:p>
            </p:txBody>
          </p:sp>
          <p:sp>
            <p:nvSpPr>
              <p:cNvPr id="14" name="Rectangle 13"/>
              <p:cNvSpPr/>
              <p:nvPr/>
            </p:nvSpPr>
            <p:spPr>
              <a:xfrm>
                <a:off x="5174481" y="2908852"/>
                <a:ext cx="1358348" cy="258418"/>
              </a:xfrm>
              <a:prstGeom prst="rect">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dirty="0"/>
                  <a:t>$15,000</a:t>
                </a:r>
              </a:p>
            </p:txBody>
          </p:sp>
        </p:grpSp>
        <p:sp>
          <p:nvSpPr>
            <p:cNvPr id="15" name="TextBox 14"/>
            <p:cNvSpPr txBox="1"/>
            <p:nvPr/>
          </p:nvSpPr>
          <p:spPr>
            <a:xfrm>
              <a:off x="1992453" y="3832918"/>
              <a:ext cx="1806533" cy="369332"/>
            </a:xfrm>
            <a:prstGeom prst="rect">
              <a:avLst/>
            </a:prstGeom>
            <a:noFill/>
          </p:spPr>
          <p:txBody>
            <a:bodyPr wrap="square" rtlCol="0">
              <a:spAutoFit/>
            </a:bodyPr>
            <a:lstStyle/>
            <a:p>
              <a:r>
                <a:rPr lang="en-US" dirty="0"/>
                <a:t>Private School</a:t>
              </a:r>
            </a:p>
          </p:txBody>
        </p:sp>
        <p:sp>
          <p:nvSpPr>
            <p:cNvPr id="16" name="TextBox 15"/>
            <p:cNvSpPr txBox="1"/>
            <p:nvPr/>
          </p:nvSpPr>
          <p:spPr>
            <a:xfrm>
              <a:off x="2063820" y="4687276"/>
              <a:ext cx="1556661" cy="369332"/>
            </a:xfrm>
            <a:prstGeom prst="rect">
              <a:avLst/>
            </a:prstGeom>
            <a:noFill/>
          </p:spPr>
          <p:txBody>
            <a:bodyPr wrap="square" rtlCol="0">
              <a:spAutoFit/>
            </a:bodyPr>
            <a:lstStyle/>
            <a:p>
              <a:r>
                <a:rPr lang="en-US" dirty="0"/>
                <a:t>Public School</a:t>
              </a:r>
            </a:p>
          </p:txBody>
        </p:sp>
      </p:grpSp>
    </p:spTree>
    <p:extLst>
      <p:ext uri="{BB962C8B-B14F-4D97-AF65-F5344CB8AC3E}">
        <p14:creationId xmlns:p14="http://schemas.microsoft.com/office/powerpoint/2010/main" val="2990766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ppt_x"/>
                                          </p:val>
                                        </p:tav>
                                        <p:tav tm="100000">
                                          <p:val>
                                            <p:strVal val="#ppt_x"/>
                                          </p:val>
                                        </p:tav>
                                      </p:tavLst>
                                    </p:anim>
                                    <p:anim calcmode="lin" valueType="num">
                                      <p:cBhvr additive="base">
                                        <p:cTn id="8" dur="500" fill="hold"/>
                                        <p:tgtEl>
                                          <p:spTgt spid="1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5"/>
                </a:solidFill>
              </a:rPr>
              <a:t>What is Gift Aid?</a:t>
            </a:r>
          </a:p>
        </p:txBody>
      </p:sp>
      <p:sp>
        <p:nvSpPr>
          <p:cNvPr id="3" name="Content Placeholder 2"/>
          <p:cNvSpPr>
            <a:spLocks noGrp="1"/>
          </p:cNvSpPr>
          <p:nvPr>
            <p:ph sz="quarter" idx="1"/>
          </p:nvPr>
        </p:nvSpPr>
        <p:spPr>
          <a:xfrm>
            <a:off x="1447800" y="1676400"/>
            <a:ext cx="9448800" cy="4422648"/>
          </a:xfrm>
        </p:spPr>
        <p:txBody>
          <a:bodyPr/>
          <a:lstStyle/>
          <a:p>
            <a:pPr marL="0" indent="0">
              <a:buNone/>
            </a:pPr>
            <a:r>
              <a:rPr lang="en-US" sz="2400" dirty="0"/>
              <a:t>Gift Aid are forms of financial aid that do not need to be paid back. Types of gift aid include:</a:t>
            </a:r>
          </a:p>
          <a:p>
            <a:pPr marL="0" indent="0">
              <a:buNone/>
            </a:pPr>
            <a:endParaRPr lang="en-US" sz="2400" dirty="0"/>
          </a:p>
          <a:p>
            <a:pPr marL="384048" lvl="2" indent="0">
              <a:buNone/>
            </a:pPr>
            <a:endParaRPr lang="en-US" dirty="0"/>
          </a:p>
        </p:txBody>
      </p:sp>
      <p:graphicFrame>
        <p:nvGraphicFramePr>
          <p:cNvPr id="5" name="Diagram 4"/>
          <p:cNvGraphicFramePr/>
          <p:nvPr>
            <p:extLst>
              <p:ext uri="{D42A27DB-BD31-4B8C-83A1-F6EECF244321}">
                <p14:modId xmlns:p14="http://schemas.microsoft.com/office/powerpoint/2010/main" val="2953895053"/>
              </p:ext>
            </p:extLst>
          </p:nvPr>
        </p:nvGraphicFramePr>
        <p:xfrm>
          <a:off x="2286000" y="2286000"/>
          <a:ext cx="6705600" cy="38760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44937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5"/>
                </a:solidFill>
              </a:rPr>
              <a:t>Self Help Aid</a:t>
            </a:r>
          </a:p>
        </p:txBody>
      </p:sp>
      <p:sp>
        <p:nvSpPr>
          <p:cNvPr id="3" name="Content Placeholder 2"/>
          <p:cNvSpPr>
            <a:spLocks noGrp="1"/>
          </p:cNvSpPr>
          <p:nvPr>
            <p:ph sz="quarter" idx="1"/>
          </p:nvPr>
        </p:nvSpPr>
        <p:spPr>
          <a:xfrm>
            <a:off x="1143000" y="1527048"/>
            <a:ext cx="10058400" cy="4572000"/>
          </a:xfrm>
        </p:spPr>
        <p:txBody>
          <a:bodyPr/>
          <a:lstStyle/>
          <a:p>
            <a:pPr marL="0" indent="0">
              <a:buNone/>
            </a:pPr>
            <a:r>
              <a:rPr lang="en-US" sz="2400" dirty="0"/>
              <a:t>Self-Help aid typically requires work or repayment, with some types subject to a student’s demonstrated financial need. </a:t>
            </a:r>
          </a:p>
          <a:p>
            <a:pPr marL="0" indent="0">
              <a:buNone/>
            </a:pPr>
            <a:endParaRPr lang="en-US" dirty="0"/>
          </a:p>
        </p:txBody>
      </p:sp>
      <p:graphicFrame>
        <p:nvGraphicFramePr>
          <p:cNvPr id="5" name="Diagram 4"/>
          <p:cNvGraphicFramePr/>
          <p:nvPr>
            <p:extLst>
              <p:ext uri="{D42A27DB-BD31-4B8C-83A1-F6EECF244321}">
                <p14:modId xmlns:p14="http://schemas.microsoft.com/office/powerpoint/2010/main" val="1271236507"/>
              </p:ext>
            </p:extLst>
          </p:nvPr>
        </p:nvGraphicFramePr>
        <p:xfrm>
          <a:off x="2756394" y="2288354"/>
          <a:ext cx="5734462" cy="38760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03643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5"/>
                </a:solidFill>
              </a:rPr>
              <a:t>Student Loans</a:t>
            </a:r>
          </a:p>
        </p:txBody>
      </p:sp>
      <p:sp>
        <p:nvSpPr>
          <p:cNvPr id="3" name="Content Placeholder 2"/>
          <p:cNvSpPr>
            <a:spLocks noGrp="1"/>
          </p:cNvSpPr>
          <p:nvPr>
            <p:ph sz="quarter" idx="1"/>
          </p:nvPr>
        </p:nvSpPr>
        <p:spPr>
          <a:xfrm>
            <a:off x="1143000" y="1527048"/>
            <a:ext cx="9677400" cy="4572000"/>
          </a:xfrm>
        </p:spPr>
        <p:txBody>
          <a:bodyPr>
            <a:normAutofit fontScale="62500" lnSpcReduction="20000"/>
          </a:bodyPr>
          <a:lstStyle/>
          <a:p>
            <a:pPr marL="0" indent="0">
              <a:buNone/>
            </a:pPr>
            <a:r>
              <a:rPr lang="en-US" sz="3800" dirty="0">
                <a:solidFill>
                  <a:srgbClr val="C00000"/>
                </a:solidFill>
              </a:rPr>
              <a:t>A significant percentage of college students utilize loans to finance their education. Loan options available to you include:</a:t>
            </a:r>
          </a:p>
          <a:p>
            <a:pPr marL="0" indent="0">
              <a:buNone/>
            </a:pPr>
            <a:endParaRPr lang="en-US" sz="2400" dirty="0"/>
          </a:p>
          <a:p>
            <a:pPr marL="0" indent="0">
              <a:buNone/>
            </a:pPr>
            <a:endParaRPr lang="en-US" sz="500" dirty="0"/>
          </a:p>
          <a:p>
            <a:pPr marL="742950" lvl="1" indent="-285750">
              <a:buFont typeface="Arial" panose="020B0604020202020204" pitchFamily="34" charset="0"/>
              <a:buChar char="•"/>
            </a:pPr>
            <a:r>
              <a:rPr lang="en-US" sz="3200" dirty="0">
                <a:solidFill>
                  <a:schemeClr val="accent5"/>
                </a:solidFill>
              </a:rPr>
              <a:t>Federal Direct Student Loan</a:t>
            </a:r>
          </a:p>
          <a:p>
            <a:pPr marL="1200150" lvl="2" indent="-285750">
              <a:buFont typeface="Arial" panose="020B0604020202020204" pitchFamily="34" charset="0"/>
              <a:buChar char="•"/>
            </a:pPr>
            <a:r>
              <a:rPr lang="en-US" sz="2600" dirty="0">
                <a:solidFill>
                  <a:schemeClr val="accent5"/>
                </a:solidFill>
              </a:rPr>
              <a:t>Solely in the student’s name</a:t>
            </a:r>
          </a:p>
          <a:p>
            <a:pPr marL="1200150" lvl="2" indent="-285750">
              <a:buFont typeface="Arial" panose="020B0604020202020204" pitchFamily="34" charset="0"/>
              <a:buChar char="•"/>
            </a:pPr>
            <a:r>
              <a:rPr lang="en-US" sz="2600" dirty="0">
                <a:solidFill>
                  <a:schemeClr val="accent5"/>
                </a:solidFill>
              </a:rPr>
              <a:t>Subsidized vs. Unsubsidized</a:t>
            </a:r>
          </a:p>
          <a:p>
            <a:pPr marL="1200150" lvl="2" indent="-285750">
              <a:buFont typeface="Arial" panose="020B0604020202020204" pitchFamily="34" charset="0"/>
              <a:buChar char="•"/>
            </a:pPr>
            <a:r>
              <a:rPr lang="en-US" sz="2600" dirty="0">
                <a:solidFill>
                  <a:schemeClr val="accent5"/>
                </a:solidFill>
              </a:rPr>
              <a:t>No credit check, student cannot be in default on a previous loan</a:t>
            </a:r>
          </a:p>
          <a:p>
            <a:pPr marL="914400" lvl="2" indent="0">
              <a:buNone/>
            </a:pPr>
            <a:endParaRPr lang="en-US" dirty="0">
              <a:solidFill>
                <a:schemeClr val="accent5"/>
              </a:solidFill>
            </a:endParaRPr>
          </a:p>
          <a:p>
            <a:pPr marL="742950" lvl="1" indent="-285750">
              <a:buFont typeface="Arial" panose="020B0604020202020204" pitchFamily="34" charset="0"/>
              <a:buChar char="•"/>
            </a:pPr>
            <a:r>
              <a:rPr lang="en-US" sz="3200" dirty="0">
                <a:solidFill>
                  <a:schemeClr val="accent5"/>
                </a:solidFill>
              </a:rPr>
              <a:t>Federal Parent PLUS Loan</a:t>
            </a:r>
          </a:p>
          <a:p>
            <a:pPr marL="1200150" lvl="2" indent="-285750">
              <a:buFont typeface="Arial" panose="020B0604020202020204" pitchFamily="34" charset="0"/>
              <a:buChar char="•"/>
            </a:pPr>
            <a:r>
              <a:rPr lang="en-US" sz="2600" dirty="0">
                <a:solidFill>
                  <a:schemeClr val="accent5"/>
                </a:solidFill>
              </a:rPr>
              <a:t>Solely in the parent’s name</a:t>
            </a:r>
          </a:p>
          <a:p>
            <a:pPr marL="1200150" lvl="2" indent="-285750">
              <a:buFont typeface="Arial" panose="020B0604020202020204" pitchFamily="34" charset="0"/>
              <a:buChar char="•"/>
            </a:pPr>
            <a:r>
              <a:rPr lang="en-US" sz="2600" dirty="0">
                <a:solidFill>
                  <a:schemeClr val="accent5"/>
                </a:solidFill>
              </a:rPr>
              <a:t>Requires a credit check</a:t>
            </a:r>
          </a:p>
          <a:p>
            <a:pPr marL="914400" lvl="2" indent="0">
              <a:buNone/>
            </a:pPr>
            <a:endParaRPr lang="en-US" dirty="0">
              <a:solidFill>
                <a:schemeClr val="accent5"/>
              </a:solidFill>
            </a:endParaRPr>
          </a:p>
          <a:p>
            <a:pPr marL="742950" lvl="1" indent="-285750">
              <a:buFont typeface="Arial" panose="020B0604020202020204" pitchFamily="34" charset="0"/>
              <a:buChar char="•"/>
            </a:pPr>
            <a:r>
              <a:rPr lang="en-US" sz="3200" dirty="0">
                <a:solidFill>
                  <a:schemeClr val="accent5"/>
                </a:solidFill>
              </a:rPr>
              <a:t>Private Loan</a:t>
            </a:r>
          </a:p>
          <a:p>
            <a:pPr marL="1017270" lvl="2" indent="-285750">
              <a:buFont typeface="Arial" panose="020B0604020202020204" pitchFamily="34" charset="0"/>
              <a:buChar char="•"/>
            </a:pPr>
            <a:r>
              <a:rPr lang="en-US" sz="2600" dirty="0">
                <a:solidFill>
                  <a:schemeClr val="accent5"/>
                </a:solidFill>
              </a:rPr>
              <a:t>Student will need a co-signer</a:t>
            </a:r>
          </a:p>
          <a:p>
            <a:pPr marL="1017270" lvl="2" indent="-285750">
              <a:buFont typeface="Arial" panose="020B0604020202020204" pitchFamily="34" charset="0"/>
              <a:buChar char="•"/>
            </a:pPr>
            <a:r>
              <a:rPr lang="en-US" sz="2600" dirty="0">
                <a:solidFill>
                  <a:schemeClr val="accent5"/>
                </a:solidFill>
              </a:rPr>
              <a:t>Requires a credit check</a:t>
            </a:r>
          </a:p>
          <a:p>
            <a:pPr marL="742950" lvl="1" indent="-285750">
              <a:buFont typeface="Arial" panose="020B0604020202020204" pitchFamily="34" charset="0"/>
              <a:buChar char="•"/>
            </a:pPr>
            <a:endParaRPr lang="en-US" sz="2600" dirty="0">
              <a:solidFill>
                <a:srgbClr val="7D1227"/>
              </a:solidFill>
            </a:endParaRPr>
          </a:p>
          <a:p>
            <a:pPr marL="384048" lvl="2" indent="0">
              <a:buNone/>
            </a:pPr>
            <a:endParaRPr lang="en-US" sz="1800" dirty="0"/>
          </a:p>
          <a:p>
            <a:pPr marL="384048" lvl="2" indent="0">
              <a:buNone/>
            </a:pPr>
            <a:r>
              <a:rPr lang="en-US" sz="1800" dirty="0"/>
              <a:t> </a:t>
            </a:r>
          </a:p>
          <a:p>
            <a:endParaRPr lang="en-US" dirty="0"/>
          </a:p>
        </p:txBody>
      </p:sp>
    </p:spTree>
    <p:extLst>
      <p:ext uri="{BB962C8B-B14F-4D97-AF65-F5344CB8AC3E}">
        <p14:creationId xmlns:p14="http://schemas.microsoft.com/office/powerpoint/2010/main" val="749796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 calcmode="lin" valueType="num">
                                      <p:cBhvr additive="base">
                                        <p:cTn id="2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8" end="8"/>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 calcmode="lin" valueType="num">
                                      <p:cBhvr additive="base">
                                        <p:cTn id="3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9" end="9"/>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 calcmode="lin" valueType="num">
                                      <p:cBhvr additive="base">
                                        <p:cTn id="3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12" end="12"/>
                                            </p:txEl>
                                          </p:spTgt>
                                        </p:tgtEl>
                                        <p:attrNameLst>
                                          <p:attrName>style.visibility</p:attrName>
                                        </p:attrNameLst>
                                      </p:cBhvr>
                                      <p:to>
                                        <p:strVal val="visible"/>
                                      </p:to>
                                    </p:set>
                                    <p:anim calcmode="lin" valueType="num">
                                      <p:cBhvr additive="base">
                                        <p:cTn id="39"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12" end="12"/>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13" end="13"/>
                                            </p:txEl>
                                          </p:spTgt>
                                        </p:tgtEl>
                                        <p:attrNameLst>
                                          <p:attrName>style.visibility</p:attrName>
                                        </p:attrNameLst>
                                      </p:cBhvr>
                                      <p:to>
                                        <p:strVal val="visible"/>
                                      </p:to>
                                    </p:set>
                                    <p:anim calcmode="lin" valueType="num">
                                      <p:cBhvr additive="base">
                                        <p:cTn id="43"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3" end="13"/>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
                                            <p:txEl>
                                              <p:pRg st="14" end="14"/>
                                            </p:txEl>
                                          </p:spTgt>
                                        </p:tgtEl>
                                        <p:attrNameLst>
                                          <p:attrName>style.visibility</p:attrName>
                                        </p:attrNameLst>
                                      </p:cBhvr>
                                      <p:to>
                                        <p:strVal val="visible"/>
                                      </p:to>
                                    </p:set>
                                    <p:anim calcmode="lin" valueType="num">
                                      <p:cBhvr additive="base">
                                        <p:cTn id="47"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4" end="14"/>
                                            </p:txEl>
                                          </p:spTgt>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3">
                                            <p:txEl>
                                              <p:pRg st="17" end="17"/>
                                            </p:txEl>
                                          </p:spTgt>
                                        </p:tgtEl>
                                        <p:attrNameLst>
                                          <p:attrName>style.visibility</p:attrName>
                                        </p:attrNameLst>
                                      </p:cBhvr>
                                      <p:to>
                                        <p:strVal val="visible"/>
                                      </p:to>
                                    </p:set>
                                    <p:anim calcmode="lin" valueType="num">
                                      <p:cBhvr additive="base">
                                        <p:cTn id="51" dur="500" fill="hold"/>
                                        <p:tgtEl>
                                          <p:spTgt spid="3">
                                            <p:txEl>
                                              <p:pRg st="17" end="17"/>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17" end="1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2">
                    <a:lumMod val="10000"/>
                  </a:schemeClr>
                </a:solidFill>
              </a:rPr>
              <a:t>The Financial Aid Award Package</a:t>
            </a:r>
          </a:p>
        </p:txBody>
      </p:sp>
      <p:sp>
        <p:nvSpPr>
          <p:cNvPr id="3" name="Content Placeholder 2"/>
          <p:cNvSpPr>
            <a:spLocks noGrp="1"/>
          </p:cNvSpPr>
          <p:nvPr>
            <p:ph sz="half" idx="1"/>
          </p:nvPr>
        </p:nvSpPr>
        <p:spPr>
          <a:xfrm>
            <a:off x="406400" y="1371600"/>
            <a:ext cx="5384800" cy="4681728"/>
          </a:xfrm>
        </p:spPr>
        <p:txBody>
          <a:bodyPr>
            <a:normAutofit/>
          </a:bodyPr>
          <a:lstStyle/>
          <a:p>
            <a:pPr algn="ctr">
              <a:buNone/>
            </a:pPr>
            <a:r>
              <a:rPr lang="en-US" dirty="0"/>
              <a:t>                  Total Cost = $54,000</a:t>
            </a:r>
          </a:p>
        </p:txBody>
      </p:sp>
      <p:sp>
        <p:nvSpPr>
          <p:cNvPr id="13" name="Content Placeholder 12"/>
          <p:cNvSpPr>
            <a:spLocks noGrp="1"/>
          </p:cNvSpPr>
          <p:nvPr>
            <p:ph sz="half" idx="2"/>
          </p:nvPr>
        </p:nvSpPr>
        <p:spPr/>
        <p:txBody>
          <a:bodyPr/>
          <a:lstStyle/>
          <a:p>
            <a:pPr>
              <a:buNone/>
            </a:pPr>
            <a:r>
              <a:rPr lang="en-US" dirty="0"/>
              <a:t>    Total Cost = $54,000</a:t>
            </a:r>
          </a:p>
        </p:txBody>
      </p:sp>
      <p:sp>
        <p:nvSpPr>
          <p:cNvPr id="5" name="Can 4"/>
          <p:cNvSpPr/>
          <p:nvPr/>
        </p:nvSpPr>
        <p:spPr>
          <a:xfrm>
            <a:off x="2129536" y="1980145"/>
            <a:ext cx="3657600" cy="4199558"/>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p:txBody>
      </p:sp>
      <p:sp>
        <p:nvSpPr>
          <p:cNvPr id="6" name="Flowchart: Magnetic Disk 5"/>
          <p:cNvSpPr/>
          <p:nvPr/>
        </p:nvSpPr>
        <p:spPr>
          <a:xfrm>
            <a:off x="2129536" y="1975480"/>
            <a:ext cx="3657600" cy="2164783"/>
          </a:xfrm>
          <a:prstGeom prst="flowChartMagneticDisk">
            <a:avLst/>
          </a:prstGeom>
          <a:solidFill>
            <a:schemeClr val="bg1">
              <a:lumMod val="85000"/>
            </a:schemeClr>
          </a:solidFill>
          <a:ln>
            <a:solidFill>
              <a:schemeClr val="accent1">
                <a:lumMod val="7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Gift Aid:		$35,000</a:t>
            </a:r>
          </a:p>
        </p:txBody>
      </p:sp>
      <p:sp>
        <p:nvSpPr>
          <p:cNvPr id="7" name="Flowchart: Magnetic Disk 6"/>
          <p:cNvSpPr/>
          <p:nvPr/>
        </p:nvSpPr>
        <p:spPr>
          <a:xfrm>
            <a:off x="2121408" y="3626417"/>
            <a:ext cx="3657600" cy="1066800"/>
          </a:xfrm>
          <a:prstGeom prst="flowChartMagneticDisk">
            <a:avLst/>
          </a:prstGeom>
          <a:solidFill>
            <a:schemeClr val="bg1">
              <a:lumMod val="75000"/>
            </a:schemeClr>
          </a:solidFill>
          <a:ln>
            <a:solidFill>
              <a:schemeClr val="accent1">
                <a:lumMod val="7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Work:		$1,500</a:t>
            </a:r>
          </a:p>
        </p:txBody>
      </p:sp>
      <p:sp>
        <p:nvSpPr>
          <p:cNvPr id="8" name="Flowchart: Magnetic Disk 7"/>
          <p:cNvSpPr/>
          <p:nvPr/>
        </p:nvSpPr>
        <p:spPr>
          <a:xfrm>
            <a:off x="2125472" y="4422648"/>
            <a:ext cx="3657600" cy="1080516"/>
          </a:xfrm>
          <a:prstGeom prst="flowChartMagneticDisk">
            <a:avLst/>
          </a:prstGeom>
          <a:solidFill>
            <a:schemeClr val="bg1">
              <a:lumMod val="65000"/>
            </a:schemeClr>
          </a:solidFill>
          <a:ln>
            <a:solidFill>
              <a:schemeClr val="accent1">
                <a:lumMod val="7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Loan:		$5,500</a:t>
            </a:r>
          </a:p>
        </p:txBody>
      </p:sp>
      <p:sp>
        <p:nvSpPr>
          <p:cNvPr id="9" name="Flowchart: Magnetic Disk 8"/>
          <p:cNvSpPr/>
          <p:nvPr/>
        </p:nvSpPr>
        <p:spPr>
          <a:xfrm>
            <a:off x="2133600" y="5181600"/>
            <a:ext cx="3657600" cy="1066800"/>
          </a:xfrm>
          <a:prstGeom prst="flowChartMagneticDisk">
            <a:avLst/>
          </a:prstGeom>
          <a:solidFill>
            <a:schemeClr val="bg1">
              <a:lumMod val="50000"/>
            </a:schemeClr>
          </a:solidFill>
          <a:ln>
            <a:solidFill>
              <a:schemeClr val="accent1">
                <a:lumMod val="7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SAI:		$12,000</a:t>
            </a:r>
          </a:p>
        </p:txBody>
      </p:sp>
      <p:sp>
        <p:nvSpPr>
          <p:cNvPr id="14" name="Can 13"/>
          <p:cNvSpPr/>
          <p:nvPr/>
        </p:nvSpPr>
        <p:spPr>
          <a:xfrm>
            <a:off x="6629400" y="1975480"/>
            <a:ext cx="3505200" cy="419672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lowchart: Magnetic Disk 15"/>
          <p:cNvSpPr/>
          <p:nvPr/>
        </p:nvSpPr>
        <p:spPr>
          <a:xfrm>
            <a:off x="6629400" y="1975480"/>
            <a:ext cx="3505200" cy="1224920"/>
          </a:xfrm>
          <a:prstGeom prst="flowChartMagneticDisk">
            <a:avLst/>
          </a:prstGeom>
          <a:solidFill>
            <a:schemeClr val="tx1">
              <a:lumMod val="40000"/>
              <a:lumOff val="60000"/>
            </a:schemeClr>
          </a:solidFill>
          <a:ln>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Unmet Need:	$13,000</a:t>
            </a:r>
          </a:p>
        </p:txBody>
      </p:sp>
      <p:sp>
        <p:nvSpPr>
          <p:cNvPr id="17" name="Flowchart: Magnetic Disk 16"/>
          <p:cNvSpPr/>
          <p:nvPr/>
        </p:nvSpPr>
        <p:spPr>
          <a:xfrm>
            <a:off x="6629400" y="2819400"/>
            <a:ext cx="3505200" cy="1219200"/>
          </a:xfrm>
          <a:prstGeom prst="flowChartMagneticDisk">
            <a:avLst/>
          </a:prstGeom>
          <a:solidFill>
            <a:schemeClr val="bg1">
              <a:lumMod val="85000"/>
            </a:schemeClr>
          </a:solidFill>
          <a:ln>
            <a:solidFill>
              <a:schemeClr val="accent1">
                <a:lumMod val="7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Gift Aid:		$22,000</a:t>
            </a:r>
          </a:p>
        </p:txBody>
      </p:sp>
      <p:sp>
        <p:nvSpPr>
          <p:cNvPr id="18" name="Flowchart: Magnetic Disk 17"/>
          <p:cNvSpPr/>
          <p:nvPr/>
        </p:nvSpPr>
        <p:spPr>
          <a:xfrm>
            <a:off x="6629400" y="3750564"/>
            <a:ext cx="3505200" cy="914400"/>
          </a:xfrm>
          <a:prstGeom prst="flowChartMagneticDisk">
            <a:avLst/>
          </a:prstGeom>
          <a:solidFill>
            <a:schemeClr val="bg1">
              <a:lumMod val="75000"/>
            </a:schemeClr>
          </a:solidFill>
          <a:ln>
            <a:solidFill>
              <a:schemeClr val="accent1">
                <a:lumMod val="7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Work:		$1,500</a:t>
            </a:r>
          </a:p>
        </p:txBody>
      </p:sp>
      <p:sp>
        <p:nvSpPr>
          <p:cNvPr id="19" name="Flowchart: Magnetic Disk 18"/>
          <p:cNvSpPr/>
          <p:nvPr/>
        </p:nvSpPr>
        <p:spPr>
          <a:xfrm>
            <a:off x="6629400" y="4436364"/>
            <a:ext cx="3505200" cy="1066800"/>
          </a:xfrm>
          <a:prstGeom prst="flowChartMagneticDisk">
            <a:avLst/>
          </a:prstGeom>
          <a:solidFill>
            <a:schemeClr val="bg1">
              <a:lumMod val="65000"/>
            </a:schemeClr>
          </a:solidFill>
          <a:ln>
            <a:solidFill>
              <a:schemeClr val="accent1">
                <a:lumMod val="7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Loan:		$5,500</a:t>
            </a:r>
          </a:p>
        </p:txBody>
      </p:sp>
      <p:sp>
        <p:nvSpPr>
          <p:cNvPr id="20" name="Flowchart: Magnetic Disk 19"/>
          <p:cNvSpPr/>
          <p:nvPr/>
        </p:nvSpPr>
        <p:spPr>
          <a:xfrm>
            <a:off x="6629400" y="5177028"/>
            <a:ext cx="3505200" cy="1066800"/>
          </a:xfrm>
          <a:prstGeom prst="flowChartMagneticDisk">
            <a:avLst/>
          </a:prstGeom>
          <a:solidFill>
            <a:schemeClr val="bg1">
              <a:lumMod val="50000"/>
            </a:schemeClr>
          </a:solidFill>
          <a:ln>
            <a:solidFill>
              <a:schemeClr val="accent1">
                <a:lumMod val="7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SAI:		$12,000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 calcmode="lin" valueType="num">
                                      <p:cBhvr additive="base">
                                        <p:cTn id="37" dur="500" fill="hold"/>
                                        <p:tgtEl>
                                          <p:spTgt spid="6"/>
                                        </p:tgtEl>
                                        <p:attrNameLst>
                                          <p:attrName>ppt_x</p:attrName>
                                        </p:attrNameLst>
                                      </p:cBhvr>
                                      <p:tavLst>
                                        <p:tav tm="0">
                                          <p:val>
                                            <p:strVal val="#ppt_x"/>
                                          </p:val>
                                        </p:tav>
                                        <p:tav tm="100000">
                                          <p:val>
                                            <p:strVal val="#ppt_x"/>
                                          </p:val>
                                        </p:tav>
                                      </p:tavLst>
                                    </p:anim>
                                    <p:anim calcmode="lin" valueType="num">
                                      <p:cBhvr additive="base">
                                        <p:cTn id="3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xEl>
                                              <p:pRg st="0" end="0"/>
                                            </p:txEl>
                                          </p:spTgt>
                                        </p:tgtEl>
                                        <p:attrNameLst>
                                          <p:attrName>style.visibility</p:attrName>
                                        </p:attrNameLst>
                                      </p:cBhvr>
                                      <p:to>
                                        <p:strVal val="visible"/>
                                      </p:to>
                                    </p:set>
                                    <p:anim calcmode="lin" valueType="num">
                                      <p:cBhvr additive="base">
                                        <p:cTn id="43"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0"/>
                                        </p:tgtEl>
                                        <p:attrNameLst>
                                          <p:attrName>style.visibility</p:attrName>
                                        </p:attrNameLst>
                                      </p:cBhvr>
                                      <p:to>
                                        <p:strVal val="visible"/>
                                      </p:to>
                                    </p:set>
                                    <p:anim calcmode="lin" valueType="num">
                                      <p:cBhvr additive="base">
                                        <p:cTn id="49" dur="500" fill="hold"/>
                                        <p:tgtEl>
                                          <p:spTgt spid="20"/>
                                        </p:tgtEl>
                                        <p:attrNameLst>
                                          <p:attrName>ppt_x</p:attrName>
                                        </p:attrNameLst>
                                      </p:cBhvr>
                                      <p:tavLst>
                                        <p:tav tm="0">
                                          <p:val>
                                            <p:strVal val="#ppt_x"/>
                                          </p:val>
                                        </p:tav>
                                        <p:tav tm="100000">
                                          <p:val>
                                            <p:strVal val="#ppt_x"/>
                                          </p:val>
                                        </p:tav>
                                      </p:tavLst>
                                    </p:anim>
                                    <p:anim calcmode="lin" valueType="num">
                                      <p:cBhvr additive="base">
                                        <p:cTn id="5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9"/>
                                        </p:tgtEl>
                                        <p:attrNameLst>
                                          <p:attrName>style.visibility</p:attrName>
                                        </p:attrNameLst>
                                      </p:cBhvr>
                                      <p:to>
                                        <p:strVal val="visible"/>
                                      </p:to>
                                    </p:set>
                                    <p:anim calcmode="lin" valueType="num">
                                      <p:cBhvr additive="base">
                                        <p:cTn id="55" dur="500" fill="hold"/>
                                        <p:tgtEl>
                                          <p:spTgt spid="19"/>
                                        </p:tgtEl>
                                        <p:attrNameLst>
                                          <p:attrName>ppt_x</p:attrName>
                                        </p:attrNameLst>
                                      </p:cBhvr>
                                      <p:tavLst>
                                        <p:tav tm="0">
                                          <p:val>
                                            <p:strVal val="#ppt_x"/>
                                          </p:val>
                                        </p:tav>
                                        <p:tav tm="100000">
                                          <p:val>
                                            <p:strVal val="#ppt_x"/>
                                          </p:val>
                                        </p:tav>
                                      </p:tavLst>
                                    </p:anim>
                                    <p:anim calcmode="lin" valueType="num">
                                      <p:cBhvr additive="base">
                                        <p:cTn id="56"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8"/>
                                        </p:tgtEl>
                                        <p:attrNameLst>
                                          <p:attrName>style.visibility</p:attrName>
                                        </p:attrNameLst>
                                      </p:cBhvr>
                                      <p:to>
                                        <p:strVal val="visible"/>
                                      </p:to>
                                    </p:set>
                                    <p:anim calcmode="lin" valueType="num">
                                      <p:cBhvr additive="base">
                                        <p:cTn id="61" dur="500" fill="hold"/>
                                        <p:tgtEl>
                                          <p:spTgt spid="18"/>
                                        </p:tgtEl>
                                        <p:attrNameLst>
                                          <p:attrName>ppt_x</p:attrName>
                                        </p:attrNameLst>
                                      </p:cBhvr>
                                      <p:tavLst>
                                        <p:tav tm="0">
                                          <p:val>
                                            <p:strVal val="#ppt_x"/>
                                          </p:val>
                                        </p:tav>
                                        <p:tav tm="100000">
                                          <p:val>
                                            <p:strVal val="#ppt_x"/>
                                          </p:val>
                                        </p:tav>
                                      </p:tavLst>
                                    </p:anim>
                                    <p:anim calcmode="lin" valueType="num">
                                      <p:cBhvr additive="base">
                                        <p:cTn id="6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7"/>
                                        </p:tgtEl>
                                        <p:attrNameLst>
                                          <p:attrName>style.visibility</p:attrName>
                                        </p:attrNameLst>
                                      </p:cBhvr>
                                      <p:to>
                                        <p:strVal val="visible"/>
                                      </p:to>
                                    </p:set>
                                    <p:anim calcmode="lin" valueType="num">
                                      <p:cBhvr additive="base">
                                        <p:cTn id="67" dur="500" fill="hold"/>
                                        <p:tgtEl>
                                          <p:spTgt spid="17"/>
                                        </p:tgtEl>
                                        <p:attrNameLst>
                                          <p:attrName>ppt_x</p:attrName>
                                        </p:attrNameLst>
                                      </p:cBhvr>
                                      <p:tavLst>
                                        <p:tav tm="0">
                                          <p:val>
                                            <p:strVal val="#ppt_x"/>
                                          </p:val>
                                        </p:tav>
                                        <p:tav tm="100000">
                                          <p:val>
                                            <p:strVal val="#ppt_x"/>
                                          </p:val>
                                        </p:tav>
                                      </p:tavLst>
                                    </p:anim>
                                    <p:anim calcmode="lin" valueType="num">
                                      <p:cBhvr additive="base">
                                        <p:cTn id="6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6"/>
                                        </p:tgtEl>
                                        <p:attrNameLst>
                                          <p:attrName>style.visibility</p:attrName>
                                        </p:attrNameLst>
                                      </p:cBhvr>
                                      <p:to>
                                        <p:strVal val="visible"/>
                                      </p:to>
                                    </p:set>
                                    <p:anim calcmode="lin" valueType="num">
                                      <p:cBhvr additive="base">
                                        <p:cTn id="73" dur="500" fill="hold"/>
                                        <p:tgtEl>
                                          <p:spTgt spid="16"/>
                                        </p:tgtEl>
                                        <p:attrNameLst>
                                          <p:attrName>ppt_x</p:attrName>
                                        </p:attrNameLst>
                                      </p:cBhvr>
                                      <p:tavLst>
                                        <p:tav tm="0">
                                          <p:val>
                                            <p:strVal val="#ppt_x"/>
                                          </p:val>
                                        </p:tav>
                                        <p:tav tm="100000">
                                          <p:val>
                                            <p:strVal val="#ppt_x"/>
                                          </p:val>
                                        </p:tav>
                                      </p:tavLst>
                                    </p:anim>
                                    <p:anim calcmode="lin" valueType="num">
                                      <p:cBhvr additive="base">
                                        <p:cTn id="7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13" grpId="0" build="p"/>
      <p:bldP spid="6" grpId="0" animBg="1"/>
      <p:bldP spid="7" grpId="0" animBg="1"/>
      <p:bldP spid="8" grpId="0" animBg="1"/>
      <p:bldP spid="9" grpId="0" animBg="1"/>
      <p:bldP spid="16" grpId="0" animBg="1"/>
      <p:bldP spid="17" grpId="0" animBg="1"/>
      <p:bldP spid="18" grpId="0" animBg="1"/>
      <p:bldP spid="19" grpId="0" animBg="1"/>
      <p:bldP spid="20"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2">
                    <a:lumMod val="10000"/>
                  </a:schemeClr>
                </a:solidFill>
              </a:rPr>
              <a:t>The Financial Aid Award Package</a:t>
            </a:r>
          </a:p>
        </p:txBody>
      </p:sp>
      <p:sp>
        <p:nvSpPr>
          <p:cNvPr id="3" name="Content Placeholder 2"/>
          <p:cNvSpPr>
            <a:spLocks noGrp="1"/>
          </p:cNvSpPr>
          <p:nvPr>
            <p:ph sz="half" idx="1"/>
          </p:nvPr>
        </p:nvSpPr>
        <p:spPr/>
        <p:txBody>
          <a:bodyPr>
            <a:normAutofit/>
          </a:bodyPr>
          <a:lstStyle/>
          <a:p>
            <a:pPr algn="ctr">
              <a:buNone/>
            </a:pPr>
            <a:r>
              <a:rPr lang="en-US" dirty="0"/>
              <a:t>                  Total Cost = $54,000</a:t>
            </a:r>
          </a:p>
        </p:txBody>
      </p:sp>
      <p:sp>
        <p:nvSpPr>
          <p:cNvPr id="13" name="Content Placeholder 12"/>
          <p:cNvSpPr>
            <a:spLocks noGrp="1"/>
          </p:cNvSpPr>
          <p:nvPr>
            <p:ph sz="half" idx="2"/>
          </p:nvPr>
        </p:nvSpPr>
        <p:spPr>
          <a:xfrm>
            <a:off x="6400800" y="1371599"/>
            <a:ext cx="5384800" cy="4876799"/>
          </a:xfrm>
        </p:spPr>
        <p:txBody>
          <a:bodyPr/>
          <a:lstStyle/>
          <a:p>
            <a:pPr>
              <a:buNone/>
            </a:pPr>
            <a:r>
              <a:rPr lang="en-US" dirty="0"/>
              <a:t>     Total Cost = $54,000</a:t>
            </a:r>
          </a:p>
        </p:txBody>
      </p:sp>
      <p:sp>
        <p:nvSpPr>
          <p:cNvPr id="5" name="Can 4"/>
          <p:cNvSpPr/>
          <p:nvPr/>
        </p:nvSpPr>
        <p:spPr>
          <a:xfrm>
            <a:off x="2133600" y="1905000"/>
            <a:ext cx="3657600" cy="43434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p:txBody>
      </p:sp>
      <p:sp>
        <p:nvSpPr>
          <p:cNvPr id="6" name="Flowchart: Magnetic Disk 5"/>
          <p:cNvSpPr/>
          <p:nvPr/>
        </p:nvSpPr>
        <p:spPr>
          <a:xfrm>
            <a:off x="2133600" y="1828800"/>
            <a:ext cx="3657600" cy="2133600"/>
          </a:xfrm>
          <a:prstGeom prst="flowChartMagneticDisk">
            <a:avLst/>
          </a:prstGeom>
          <a:solidFill>
            <a:schemeClr val="bg1">
              <a:lumMod val="85000"/>
            </a:schemeClr>
          </a:solidFill>
          <a:ln>
            <a:solidFill>
              <a:schemeClr val="accent1">
                <a:lumMod val="7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Gift Aid:		$35,000</a:t>
            </a:r>
          </a:p>
        </p:txBody>
      </p:sp>
      <p:sp>
        <p:nvSpPr>
          <p:cNvPr id="7" name="Flowchart: Magnetic Disk 6"/>
          <p:cNvSpPr/>
          <p:nvPr/>
        </p:nvSpPr>
        <p:spPr>
          <a:xfrm>
            <a:off x="2133600" y="3543298"/>
            <a:ext cx="3657600" cy="1066800"/>
          </a:xfrm>
          <a:prstGeom prst="flowChartMagneticDisk">
            <a:avLst/>
          </a:prstGeom>
          <a:solidFill>
            <a:schemeClr val="bg1">
              <a:lumMod val="75000"/>
            </a:schemeClr>
          </a:solidFill>
          <a:ln>
            <a:solidFill>
              <a:schemeClr val="accent1">
                <a:lumMod val="7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Work:	</a:t>
            </a:r>
            <a:r>
              <a:rPr lang="en-US"/>
              <a:t>	$1,500</a:t>
            </a:r>
            <a:endParaRPr lang="en-US" dirty="0"/>
          </a:p>
        </p:txBody>
      </p:sp>
      <p:sp>
        <p:nvSpPr>
          <p:cNvPr id="8" name="Flowchart: Magnetic Disk 7"/>
          <p:cNvSpPr/>
          <p:nvPr/>
        </p:nvSpPr>
        <p:spPr>
          <a:xfrm>
            <a:off x="2133600" y="4267200"/>
            <a:ext cx="3657600" cy="1219200"/>
          </a:xfrm>
          <a:prstGeom prst="flowChartMagneticDisk">
            <a:avLst/>
          </a:prstGeom>
          <a:solidFill>
            <a:schemeClr val="bg1">
              <a:lumMod val="65000"/>
            </a:schemeClr>
          </a:solidFill>
          <a:ln>
            <a:solidFill>
              <a:schemeClr val="accent1">
                <a:lumMod val="7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Loan:		$5,500</a:t>
            </a:r>
          </a:p>
        </p:txBody>
      </p:sp>
      <p:sp>
        <p:nvSpPr>
          <p:cNvPr id="9" name="Flowchart: Magnetic Disk 8"/>
          <p:cNvSpPr/>
          <p:nvPr/>
        </p:nvSpPr>
        <p:spPr>
          <a:xfrm>
            <a:off x="2133600" y="5181598"/>
            <a:ext cx="3657600" cy="1066801"/>
          </a:xfrm>
          <a:prstGeom prst="flowChartMagneticDisk">
            <a:avLst/>
          </a:prstGeom>
          <a:solidFill>
            <a:schemeClr val="bg1">
              <a:lumMod val="50000"/>
            </a:schemeClr>
          </a:solidFill>
          <a:ln>
            <a:solidFill>
              <a:schemeClr val="accent1">
                <a:lumMod val="7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SAI:		$12,000</a:t>
            </a:r>
          </a:p>
        </p:txBody>
      </p:sp>
      <p:sp>
        <p:nvSpPr>
          <p:cNvPr id="14" name="Can 13"/>
          <p:cNvSpPr/>
          <p:nvPr/>
        </p:nvSpPr>
        <p:spPr>
          <a:xfrm>
            <a:off x="6629400" y="1905000"/>
            <a:ext cx="3505200" cy="42672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lowchart: Magnetic Disk 17"/>
          <p:cNvSpPr/>
          <p:nvPr/>
        </p:nvSpPr>
        <p:spPr>
          <a:xfrm>
            <a:off x="6629400" y="2743200"/>
            <a:ext cx="3505200" cy="2057400"/>
          </a:xfrm>
          <a:prstGeom prst="flowChartMagneticDisk">
            <a:avLst/>
          </a:prstGeom>
          <a:solidFill>
            <a:schemeClr val="bg1">
              <a:lumMod val="75000"/>
            </a:schemeClr>
          </a:solidFill>
          <a:ln>
            <a:solidFill>
              <a:schemeClr val="accent1">
                <a:lumMod val="7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r>
              <a:rPr lang="en-US" dirty="0"/>
              <a:t>Academic:	$21,000</a:t>
            </a:r>
          </a:p>
        </p:txBody>
      </p:sp>
      <p:sp>
        <p:nvSpPr>
          <p:cNvPr id="19" name="Flowchart: Magnetic Disk 18"/>
          <p:cNvSpPr/>
          <p:nvPr/>
        </p:nvSpPr>
        <p:spPr>
          <a:xfrm>
            <a:off x="6629400" y="4191000"/>
            <a:ext cx="3505200" cy="2057398"/>
          </a:xfrm>
          <a:prstGeom prst="flowChartMagneticDisk">
            <a:avLst/>
          </a:prstGeom>
          <a:solidFill>
            <a:schemeClr val="bg1">
              <a:lumMod val="65000"/>
            </a:schemeClr>
          </a:solidFill>
          <a:ln>
            <a:solidFill>
              <a:schemeClr val="accent1">
                <a:lumMod val="7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Athletic:		$25,000</a:t>
            </a:r>
          </a:p>
        </p:txBody>
      </p:sp>
      <p:sp>
        <p:nvSpPr>
          <p:cNvPr id="21" name="Flowchart: Magnetic Disk 20"/>
          <p:cNvSpPr/>
          <p:nvPr/>
        </p:nvSpPr>
        <p:spPr>
          <a:xfrm>
            <a:off x="6629400" y="1905000"/>
            <a:ext cx="3505200" cy="1524000"/>
          </a:xfrm>
          <a:prstGeom prst="flowChartMagneticDisk">
            <a:avLst/>
          </a:prstGeom>
          <a:solidFill>
            <a:srgbClr val="77CA6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Cost after Merit:    $8,000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4" fill="hold" grpId="0" nodeType="after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additive="base">
                                        <p:cTn id="18" dur="500" fill="hold"/>
                                        <p:tgtEl>
                                          <p:spTgt spid="8"/>
                                        </p:tgtEl>
                                        <p:attrNameLst>
                                          <p:attrName>ppt_x</p:attrName>
                                        </p:attrNameLst>
                                      </p:cBhvr>
                                      <p:tavLst>
                                        <p:tav tm="0">
                                          <p:val>
                                            <p:strVal val="#ppt_x"/>
                                          </p:val>
                                        </p:tav>
                                        <p:tav tm="100000">
                                          <p:val>
                                            <p:strVal val="#ppt_x"/>
                                          </p:val>
                                        </p:tav>
                                      </p:tavLst>
                                    </p:anim>
                                    <p:anim calcmode="lin" valueType="num">
                                      <p:cBhvr additive="base">
                                        <p:cTn id="19" dur="500" fill="hold"/>
                                        <p:tgtEl>
                                          <p:spTgt spid="8"/>
                                        </p:tgtEl>
                                        <p:attrNameLst>
                                          <p:attrName>ppt_y</p:attrName>
                                        </p:attrNameLst>
                                      </p:cBhvr>
                                      <p:tavLst>
                                        <p:tav tm="0">
                                          <p:val>
                                            <p:strVal val="1+#ppt_h/2"/>
                                          </p:val>
                                        </p:tav>
                                        <p:tav tm="100000">
                                          <p:val>
                                            <p:strVal val="#ppt_y"/>
                                          </p:val>
                                        </p:tav>
                                      </p:tavLst>
                                    </p:anim>
                                  </p:childTnLst>
                                </p:cTn>
                              </p:par>
                            </p:childTnLst>
                          </p:cTn>
                        </p:par>
                        <p:par>
                          <p:cTn id="20" fill="hold">
                            <p:stCondLst>
                              <p:cond delay="1000"/>
                            </p:stCondLst>
                            <p:childTnLst>
                              <p:par>
                                <p:cTn id="21" presetID="2" presetClass="entr" presetSubtype="4" fill="hold" grpId="0" nodeType="after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childTnLst>
                          </p:cTn>
                        </p:par>
                        <p:par>
                          <p:cTn id="25" fill="hold">
                            <p:stCondLst>
                              <p:cond delay="1500"/>
                            </p:stCondLst>
                            <p:childTnLst>
                              <p:par>
                                <p:cTn id="26" presetID="2" presetClass="entr" presetSubtype="4" fill="hold" grpId="0" nodeType="after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additive="base">
                                        <p:cTn id="28" dur="500" fill="hold"/>
                                        <p:tgtEl>
                                          <p:spTgt spid="6"/>
                                        </p:tgtEl>
                                        <p:attrNameLst>
                                          <p:attrName>ppt_x</p:attrName>
                                        </p:attrNameLst>
                                      </p:cBhvr>
                                      <p:tavLst>
                                        <p:tav tm="0">
                                          <p:val>
                                            <p:strVal val="#ppt_x"/>
                                          </p:val>
                                        </p:tav>
                                        <p:tav tm="100000">
                                          <p:val>
                                            <p:strVal val="#ppt_x"/>
                                          </p:val>
                                        </p:tav>
                                      </p:tavLst>
                                    </p:anim>
                                    <p:anim calcmode="lin" valueType="num">
                                      <p:cBhvr additive="base">
                                        <p:cTn id="29" dur="500" fill="hold"/>
                                        <p:tgtEl>
                                          <p:spTgt spid="6"/>
                                        </p:tgtEl>
                                        <p:attrNameLst>
                                          <p:attrName>ppt_y</p:attrName>
                                        </p:attrNameLst>
                                      </p:cBhvr>
                                      <p:tavLst>
                                        <p:tav tm="0">
                                          <p:val>
                                            <p:strVal val="1+#ppt_h/2"/>
                                          </p:val>
                                        </p:tav>
                                        <p:tav tm="100000">
                                          <p:val>
                                            <p:strVal val="#ppt_y"/>
                                          </p:val>
                                        </p:tav>
                                      </p:tavLst>
                                    </p:anim>
                                  </p:childTnLst>
                                </p:cTn>
                              </p:par>
                            </p:childTnLst>
                          </p:cTn>
                        </p:par>
                        <p:par>
                          <p:cTn id="30" fill="hold">
                            <p:stCondLst>
                              <p:cond delay="2000"/>
                            </p:stCondLst>
                            <p:childTnLst>
                              <p:par>
                                <p:cTn id="31" presetID="2" presetClass="entr" presetSubtype="4" fill="hold" grpId="0" nodeType="afterEffect">
                                  <p:stCondLst>
                                    <p:cond delay="0"/>
                                  </p:stCondLst>
                                  <p:childTnLst>
                                    <p:set>
                                      <p:cBhvr>
                                        <p:cTn id="32" dur="1" fill="hold">
                                          <p:stCondLst>
                                            <p:cond delay="0"/>
                                          </p:stCondLst>
                                        </p:cTn>
                                        <p:tgtEl>
                                          <p:spTgt spid="3">
                                            <p:txEl>
                                              <p:pRg st="0" end="0"/>
                                            </p:txEl>
                                          </p:spTgt>
                                        </p:tgtEl>
                                        <p:attrNameLst>
                                          <p:attrName>style.visibility</p:attrName>
                                        </p:attrNameLst>
                                      </p:cBhvr>
                                      <p:to>
                                        <p:strVal val="visible"/>
                                      </p:to>
                                    </p:set>
                                    <p:anim calcmode="lin" valueType="num">
                                      <p:cBhvr additive="base">
                                        <p:cTn id="3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anim calcmode="lin" valueType="num">
                                      <p:cBhvr additive="base">
                                        <p:cTn id="39" dur="500" fill="hold"/>
                                        <p:tgtEl>
                                          <p:spTgt spid="19"/>
                                        </p:tgtEl>
                                        <p:attrNameLst>
                                          <p:attrName>ppt_x</p:attrName>
                                        </p:attrNameLst>
                                      </p:cBhvr>
                                      <p:tavLst>
                                        <p:tav tm="0">
                                          <p:val>
                                            <p:strVal val="#ppt_x"/>
                                          </p:val>
                                        </p:tav>
                                        <p:tav tm="100000">
                                          <p:val>
                                            <p:strVal val="#ppt_x"/>
                                          </p:val>
                                        </p:tav>
                                      </p:tavLst>
                                    </p:anim>
                                    <p:anim calcmode="lin" valueType="num">
                                      <p:cBhvr additive="base">
                                        <p:cTn id="4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8"/>
                                        </p:tgtEl>
                                        <p:attrNameLst>
                                          <p:attrName>style.visibility</p:attrName>
                                        </p:attrNameLst>
                                      </p:cBhvr>
                                      <p:to>
                                        <p:strVal val="visible"/>
                                      </p:to>
                                    </p:set>
                                    <p:anim calcmode="lin" valueType="num">
                                      <p:cBhvr additive="base">
                                        <p:cTn id="45" dur="500" fill="hold"/>
                                        <p:tgtEl>
                                          <p:spTgt spid="18"/>
                                        </p:tgtEl>
                                        <p:attrNameLst>
                                          <p:attrName>ppt_x</p:attrName>
                                        </p:attrNameLst>
                                      </p:cBhvr>
                                      <p:tavLst>
                                        <p:tav tm="0">
                                          <p:val>
                                            <p:strVal val="#ppt_x"/>
                                          </p:val>
                                        </p:tav>
                                        <p:tav tm="100000">
                                          <p:val>
                                            <p:strVal val="#ppt_x"/>
                                          </p:val>
                                        </p:tav>
                                      </p:tavLst>
                                    </p:anim>
                                    <p:anim calcmode="lin" valueType="num">
                                      <p:cBhvr additive="base">
                                        <p:cTn id="4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anim calcmode="lin" valueType="num">
                                      <p:cBhvr additive="base">
                                        <p:cTn id="51" dur="500" fill="hold"/>
                                        <p:tgtEl>
                                          <p:spTgt spid="21"/>
                                        </p:tgtEl>
                                        <p:attrNameLst>
                                          <p:attrName>ppt_x</p:attrName>
                                        </p:attrNameLst>
                                      </p:cBhvr>
                                      <p:tavLst>
                                        <p:tav tm="0">
                                          <p:val>
                                            <p:strVal val="#ppt_x"/>
                                          </p:val>
                                        </p:tav>
                                        <p:tav tm="100000">
                                          <p:val>
                                            <p:strVal val="#ppt_x"/>
                                          </p:val>
                                        </p:tav>
                                      </p:tavLst>
                                    </p:anim>
                                    <p:anim calcmode="lin" valueType="num">
                                      <p:cBhvr additive="base">
                                        <p:cTn id="5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3">
                                            <p:txEl>
                                              <p:pRg st="0" end="0"/>
                                            </p:txEl>
                                          </p:spTgt>
                                        </p:tgtEl>
                                        <p:attrNameLst>
                                          <p:attrName>style.visibility</p:attrName>
                                        </p:attrNameLst>
                                      </p:cBhvr>
                                      <p:to>
                                        <p:strVal val="visible"/>
                                      </p:to>
                                    </p:set>
                                    <p:anim calcmode="lin" valueType="num">
                                      <p:cBhvr additive="base">
                                        <p:cTn id="5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13" grpId="0" build="p"/>
      <p:bldP spid="6" grpId="0" animBg="1"/>
      <p:bldP spid="7" grpId="0" animBg="1"/>
      <p:bldP spid="8" grpId="0" animBg="1"/>
      <p:bldP spid="9" grpId="0" animBg="1"/>
      <p:bldP spid="18" grpId="0" animBg="1"/>
      <p:bldP spid="19" grpId="0" animBg="1"/>
      <p:bldP spid="21"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2">
                    <a:lumMod val="10000"/>
                  </a:schemeClr>
                </a:solidFill>
              </a:rPr>
              <a:t>Financial Aid Reality</a:t>
            </a:r>
          </a:p>
        </p:txBody>
      </p:sp>
      <p:sp>
        <p:nvSpPr>
          <p:cNvPr id="4" name="Content Placeholder 3"/>
          <p:cNvSpPr>
            <a:spLocks noGrp="1"/>
          </p:cNvSpPr>
          <p:nvPr>
            <p:ph sz="quarter" idx="1"/>
          </p:nvPr>
        </p:nvSpPr>
        <p:spPr>
          <a:xfrm>
            <a:off x="762000" y="2590800"/>
            <a:ext cx="10347960" cy="2590800"/>
          </a:xfrm>
        </p:spPr>
        <p:txBody>
          <a:bodyPr/>
          <a:lstStyle/>
          <a:p>
            <a:pPr marL="0" indent="0" algn="ctr">
              <a:lnSpc>
                <a:spcPct val="80000"/>
              </a:lnSpc>
              <a:buNone/>
            </a:pPr>
            <a:r>
              <a:rPr lang="en-US" sz="2800" dirty="0"/>
              <a:t>Total Cost of Attendance</a:t>
            </a:r>
          </a:p>
          <a:p>
            <a:pPr algn="ctr">
              <a:lnSpc>
                <a:spcPct val="80000"/>
              </a:lnSpc>
              <a:buFontTx/>
              <a:buChar char="-"/>
            </a:pPr>
            <a:r>
              <a:rPr lang="en-US" sz="2800" u="sng" dirty="0"/>
              <a:t>               Gift Aid Awarded</a:t>
            </a:r>
          </a:p>
          <a:p>
            <a:pPr marL="0" indent="0" algn="ctr">
              <a:lnSpc>
                <a:spcPct val="80000"/>
              </a:lnSpc>
              <a:buNone/>
            </a:pPr>
            <a:r>
              <a:rPr lang="en-US" sz="2800" dirty="0"/>
              <a:t>                          Family Share</a:t>
            </a:r>
            <a:endParaRPr lang="en-US" i="1" dirty="0"/>
          </a:p>
          <a:p>
            <a:pPr marL="0" indent="0">
              <a:buNone/>
            </a:pP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2">
                    <a:lumMod val="10000"/>
                  </a:schemeClr>
                </a:solidFill>
              </a:rPr>
              <a:t>Finding the Family Share</a:t>
            </a:r>
          </a:p>
        </p:txBody>
      </p:sp>
      <p:sp>
        <p:nvSpPr>
          <p:cNvPr id="3" name="Content Placeholder 2"/>
          <p:cNvSpPr>
            <a:spLocks noGrp="1"/>
          </p:cNvSpPr>
          <p:nvPr>
            <p:ph sz="quarter" idx="1"/>
          </p:nvPr>
        </p:nvSpPr>
        <p:spPr>
          <a:xfrm>
            <a:off x="685800" y="1527048"/>
            <a:ext cx="11095736" cy="4797552"/>
          </a:xfrm>
        </p:spPr>
        <p:txBody>
          <a:bodyPr>
            <a:normAutofit fontScale="92500" lnSpcReduction="10000"/>
          </a:bodyPr>
          <a:lstStyle/>
          <a:p>
            <a:r>
              <a:rPr lang="en-US" sz="2200" dirty="0"/>
              <a:t>Ask people if they know of any private scholarships you could apply for – employer, guidance office, faith-based organizations, clubs family may belong to and local library. Do research on the web. There are many free, quality websites for scholarship searches. Be imaginative!</a:t>
            </a:r>
          </a:p>
          <a:p>
            <a:pPr>
              <a:buNone/>
            </a:pPr>
            <a:endParaRPr lang="en-US" sz="2200" dirty="0"/>
          </a:p>
          <a:p>
            <a:r>
              <a:rPr lang="en-US" sz="2200" dirty="0"/>
              <a:t>Families should save as much as they can – no amount is too small!</a:t>
            </a:r>
          </a:p>
          <a:p>
            <a:pPr>
              <a:buNone/>
            </a:pPr>
            <a:endParaRPr lang="en-US" sz="2200" dirty="0"/>
          </a:p>
          <a:p>
            <a:r>
              <a:rPr lang="en-US" sz="2200" dirty="0"/>
              <a:t>Sign up for monthly payment plan through the institution, generally will allow you to pay the remaining balance over 10 months.</a:t>
            </a:r>
          </a:p>
          <a:p>
            <a:pPr>
              <a:buNone/>
            </a:pPr>
            <a:endParaRPr lang="en-US" sz="2200" dirty="0"/>
          </a:p>
          <a:p>
            <a:r>
              <a:rPr lang="en-US" sz="2200" dirty="0"/>
              <a:t>If you find it difficult to pay within a 10-month period, research long-term financing options.</a:t>
            </a:r>
          </a:p>
          <a:p>
            <a:pPr lvl="1"/>
            <a:r>
              <a:rPr lang="en-US" sz="1900" dirty="0"/>
              <a:t>Federal Parent Loan (PLUS)  </a:t>
            </a:r>
            <a:r>
              <a:rPr lang="en-US" sz="1900" i="1" dirty="0">
                <a:solidFill>
                  <a:schemeClr val="accent1">
                    <a:lumMod val="75000"/>
                  </a:schemeClr>
                </a:solidFill>
              </a:rPr>
              <a:t>Interest Rate 2024-2025 9.08%</a:t>
            </a:r>
          </a:p>
          <a:p>
            <a:pPr lvl="1"/>
            <a:r>
              <a:rPr lang="en-US" sz="1900" dirty="0"/>
              <a:t>Connecticut Family Education Loan Program (CHESLA) </a:t>
            </a:r>
            <a:r>
              <a:rPr lang="en-US" sz="1900" i="1" dirty="0">
                <a:solidFill>
                  <a:schemeClr val="accent1">
                    <a:lumMod val="75000"/>
                  </a:schemeClr>
                </a:solidFill>
              </a:rPr>
              <a:t>Interest Rate 2024-2025 6.45%</a:t>
            </a:r>
          </a:p>
          <a:p>
            <a:pPr lvl="1"/>
            <a:r>
              <a:rPr lang="en-US" sz="1900" dirty="0"/>
              <a:t>Private Alternative Loan for Education</a:t>
            </a:r>
          </a:p>
          <a:p>
            <a:pPr lvl="1"/>
            <a:r>
              <a:rPr lang="en-US" sz="1900" dirty="0"/>
              <a:t>Personal Family Options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2">
                    <a:lumMod val="10000"/>
                  </a:schemeClr>
                </a:solidFill>
              </a:rPr>
              <a:t>Financial Aid Resources</a:t>
            </a:r>
          </a:p>
        </p:txBody>
      </p:sp>
      <p:sp>
        <p:nvSpPr>
          <p:cNvPr id="3" name="Content Placeholder 2"/>
          <p:cNvSpPr>
            <a:spLocks noGrp="1"/>
          </p:cNvSpPr>
          <p:nvPr>
            <p:ph sz="quarter" idx="1"/>
          </p:nvPr>
        </p:nvSpPr>
        <p:spPr>
          <a:xfrm>
            <a:off x="762000" y="1527048"/>
            <a:ext cx="11019536" cy="4797552"/>
          </a:xfrm>
        </p:spPr>
        <p:txBody>
          <a:bodyPr>
            <a:normAutofit/>
          </a:bodyPr>
          <a:lstStyle/>
          <a:p>
            <a:pPr>
              <a:buFont typeface="Arial" pitchFamily="34" charset="0"/>
              <a:buChar char="•"/>
            </a:pPr>
            <a:r>
              <a:rPr lang="en-US" sz="2000" dirty="0">
                <a:hlinkClick r:id="rId2"/>
              </a:rPr>
              <a:t>www.irs.gov/transcript</a:t>
            </a:r>
            <a:r>
              <a:rPr lang="en-US" sz="2000" dirty="0"/>
              <a:t> To request a copy of your Tax Return Transcript </a:t>
            </a:r>
            <a:r>
              <a:rPr lang="en-US" sz="1800" dirty="0"/>
              <a:t>(if selected for verification) </a:t>
            </a:r>
          </a:p>
          <a:p>
            <a:pPr>
              <a:buFont typeface="Arial" pitchFamily="34" charset="0"/>
              <a:buChar char="•"/>
            </a:pPr>
            <a:endParaRPr lang="en-US" sz="2000" dirty="0"/>
          </a:p>
          <a:p>
            <a:pPr>
              <a:buFont typeface="Arial" pitchFamily="34" charset="0"/>
              <a:buChar char="•"/>
            </a:pPr>
            <a:r>
              <a:rPr lang="en-US" sz="2000" dirty="0">
                <a:hlinkClick r:id="rId3"/>
              </a:rPr>
              <a:t>StudentAid.gov</a:t>
            </a:r>
            <a:r>
              <a:rPr lang="en-US" sz="2000" dirty="0"/>
              <a:t> To completed Federal Direct Loan paperwork and Apply for Plus Loans</a:t>
            </a:r>
          </a:p>
          <a:p>
            <a:pPr>
              <a:buFont typeface="Arial" pitchFamily="34" charset="0"/>
              <a:buChar char="•"/>
            </a:pPr>
            <a:endParaRPr lang="en-US" sz="2000" dirty="0"/>
          </a:p>
          <a:p>
            <a:pPr>
              <a:buFont typeface="Arial" pitchFamily="34" charset="0"/>
              <a:buChar char="•"/>
            </a:pPr>
            <a:r>
              <a:rPr lang="en-US" sz="2000" dirty="0">
                <a:hlinkClick r:id="rId4"/>
              </a:rPr>
              <a:t>www.nasfaa.org</a:t>
            </a:r>
            <a:r>
              <a:rPr lang="en-US" sz="2000" dirty="0"/>
              <a:t> Consumer tips for students, parents and counselors as well as financial aid tools for completing required applications and avoiding common errors</a:t>
            </a:r>
          </a:p>
          <a:p>
            <a:pPr marL="0" indent="0">
              <a:buNone/>
            </a:pPr>
            <a:r>
              <a:rPr lang="en-US" sz="2000" dirty="0"/>
              <a:t>	</a:t>
            </a:r>
          </a:p>
          <a:p>
            <a:pPr>
              <a:buFont typeface="Arial" pitchFamily="34" charset="0"/>
              <a:buChar char="•"/>
            </a:pPr>
            <a:r>
              <a:rPr lang="en-US" sz="2000" u="sng" dirty="0">
                <a:solidFill>
                  <a:srgbClr val="0070C0"/>
                </a:solidFill>
              </a:rPr>
              <a:t>savingforcollege.com/intro-to-529s/does-a-529-plan-affect-financial-aid</a:t>
            </a:r>
            <a:r>
              <a:rPr lang="en-US" sz="2000" dirty="0"/>
              <a:t> </a:t>
            </a:r>
            <a:r>
              <a:rPr lang="en-US" sz="2000" dirty="0">
                <a:solidFill>
                  <a:srgbClr val="960000"/>
                </a:solidFill>
              </a:rPr>
              <a:t>Unbiased, independent resource to understand the benefits of 529 college savings plans </a:t>
            </a:r>
          </a:p>
          <a:p>
            <a:pPr>
              <a:buFont typeface="Arial" pitchFamily="34" charset="0"/>
              <a:buChar char="•"/>
            </a:pPr>
            <a:endParaRPr lang="en-US" sz="2000" dirty="0"/>
          </a:p>
          <a:p>
            <a:pPr marL="0" indent="0">
              <a:buNone/>
            </a:pPr>
            <a:endParaRPr lang="en-US" sz="2200" dirty="0"/>
          </a:p>
          <a:p>
            <a:pPr>
              <a:buNone/>
            </a:pP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5">
                    <a:lumMod val="90000"/>
                    <a:lumOff val="10000"/>
                  </a:schemeClr>
                </a:solidFill>
              </a:rPr>
              <a:t>State of Connecticut Programs</a:t>
            </a:r>
          </a:p>
        </p:txBody>
      </p:sp>
      <p:sp>
        <p:nvSpPr>
          <p:cNvPr id="3" name="Content Placeholder 2"/>
          <p:cNvSpPr>
            <a:spLocks noGrp="1"/>
          </p:cNvSpPr>
          <p:nvPr>
            <p:ph sz="quarter" idx="1"/>
          </p:nvPr>
        </p:nvSpPr>
        <p:spPr/>
        <p:txBody>
          <a:bodyPr/>
          <a:lstStyle/>
          <a:p>
            <a:pPr>
              <a:buFont typeface="Arial" panose="020B0604020202020204" pitchFamily="34" charset="0"/>
              <a:buChar char="•"/>
            </a:pPr>
            <a:r>
              <a:rPr lang="en-US" dirty="0"/>
              <a:t>Connecticut Office of Higher Education</a:t>
            </a:r>
          </a:p>
          <a:p>
            <a:pPr lvl="2">
              <a:buFont typeface="Arial" panose="020B0604020202020204" pitchFamily="34" charset="0"/>
              <a:buChar char="•"/>
            </a:pPr>
            <a:r>
              <a:rPr lang="en-US" sz="1800" dirty="0"/>
              <a:t>Roberta B. Willis Scholarship Program</a:t>
            </a:r>
          </a:p>
          <a:p>
            <a:pPr lvl="2">
              <a:buFont typeface="Arial" panose="020B0604020202020204" pitchFamily="34" charset="0"/>
              <a:buChar char="•"/>
            </a:pPr>
            <a:r>
              <a:rPr lang="en-US" sz="1800" dirty="0"/>
              <a:t>Veterans Benefits</a:t>
            </a:r>
          </a:p>
          <a:p>
            <a:pPr lvl="2">
              <a:buFont typeface="Arial" panose="020B0604020202020204" pitchFamily="34" charset="0"/>
              <a:buChar char="•"/>
            </a:pPr>
            <a:r>
              <a:rPr lang="en-US" sz="1800" dirty="0">
                <a:hlinkClick r:id="rId2"/>
              </a:rPr>
              <a:t>www.ctohe.org/SFA</a:t>
            </a:r>
            <a:r>
              <a:rPr lang="en-US" sz="1800" dirty="0"/>
              <a:t> </a:t>
            </a:r>
          </a:p>
          <a:p>
            <a:pPr lvl="2"/>
            <a:endParaRPr lang="en-US" sz="1100" dirty="0"/>
          </a:p>
          <a:p>
            <a:pPr>
              <a:buFont typeface="Arial" panose="020B0604020202020204" pitchFamily="34" charset="0"/>
              <a:buChar char="•"/>
            </a:pPr>
            <a:r>
              <a:rPr lang="en-US" dirty="0"/>
              <a:t>CHESLA Loan Program</a:t>
            </a:r>
          </a:p>
          <a:p>
            <a:pPr lvl="2">
              <a:buFont typeface="Arial" panose="020B0604020202020204" pitchFamily="34" charset="0"/>
              <a:buChar char="•"/>
            </a:pPr>
            <a:r>
              <a:rPr lang="en-US" sz="1800" dirty="0"/>
              <a:t>The CT Higher Education Supplemental Loan Authority</a:t>
            </a:r>
          </a:p>
          <a:p>
            <a:pPr lvl="2">
              <a:buFont typeface="Arial" panose="020B0604020202020204" pitchFamily="34" charset="0"/>
              <a:buChar char="•"/>
            </a:pPr>
            <a:r>
              <a:rPr lang="en-US" sz="1800" dirty="0">
                <a:hlinkClick r:id="rId3"/>
              </a:rPr>
              <a:t>www.chesla.org</a:t>
            </a:r>
            <a:endParaRPr lang="en-US" sz="1800" dirty="0"/>
          </a:p>
          <a:p>
            <a:pPr marL="594360" lvl="2" indent="0">
              <a:buNone/>
            </a:pPr>
            <a:endParaRPr lang="en-US" sz="1100" dirty="0"/>
          </a:p>
          <a:p>
            <a:pPr>
              <a:buFont typeface="Arial" panose="020B0604020202020204" pitchFamily="34" charset="0"/>
              <a:buChar char="•"/>
            </a:pPr>
            <a:r>
              <a:rPr lang="en-US" dirty="0"/>
              <a:t>CT’s Program for Free Community College</a:t>
            </a:r>
          </a:p>
          <a:p>
            <a:pPr lvl="2">
              <a:buFont typeface="Arial" panose="020B0604020202020204" pitchFamily="34" charset="0"/>
              <a:buChar char="•"/>
            </a:pPr>
            <a:r>
              <a:rPr lang="en-US" sz="1800" dirty="0">
                <a:hlinkClick r:id="rId4"/>
              </a:rPr>
              <a:t>https://www.ct.edu/PACT</a:t>
            </a:r>
            <a:r>
              <a:rPr lang="en-US" sz="1800" dirty="0"/>
              <a:t> </a:t>
            </a:r>
          </a:p>
          <a:p>
            <a:pPr marL="384048" lvl="2" indent="0">
              <a:buNone/>
            </a:pPr>
            <a:endParaRPr lang="en-US" dirty="0"/>
          </a:p>
          <a:p>
            <a:pPr marL="384048" lvl="2" indent="0">
              <a:buNone/>
            </a:pPr>
            <a:endParaRPr lang="en-US" sz="1800" dirty="0"/>
          </a:p>
          <a:p>
            <a:pPr lvl="2"/>
            <a:endParaRPr lang="en-US" sz="1800" dirty="0"/>
          </a:p>
          <a:p>
            <a:pPr lvl="2"/>
            <a:endParaRPr lang="en-US" dirty="0"/>
          </a:p>
        </p:txBody>
      </p:sp>
      <p:pic>
        <p:nvPicPr>
          <p:cNvPr id="2050" name="Picture 2" descr="Connecticut Office of Higher Education | LinkedIn"/>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95458" y="2485748"/>
            <a:ext cx="1905000"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7861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additive="base">
                                        <p:cTn id="7" dur="500" fill="hold"/>
                                        <p:tgtEl>
                                          <p:spTgt spid="2050"/>
                                        </p:tgtEl>
                                        <p:attrNameLst>
                                          <p:attrName>ppt_x</p:attrName>
                                        </p:attrNameLst>
                                      </p:cBhvr>
                                      <p:tavLst>
                                        <p:tav tm="0">
                                          <p:val>
                                            <p:strVal val="1+#ppt_w/2"/>
                                          </p:val>
                                        </p:tav>
                                        <p:tav tm="100000">
                                          <p:val>
                                            <p:strVal val="#ppt_x"/>
                                          </p:val>
                                        </p:tav>
                                      </p:tavLst>
                                    </p:anim>
                                    <p:anim calcmode="lin" valueType="num">
                                      <p:cBhvr additive="base">
                                        <p:cTn id="8" dur="500" fill="hold"/>
                                        <p:tgtEl>
                                          <p:spTgt spid="205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2">
                    <a:lumMod val="10000"/>
                  </a:schemeClr>
                </a:solidFill>
              </a:rPr>
              <a:t>Who Qualifies for Financial Aid?</a:t>
            </a:r>
          </a:p>
        </p:txBody>
      </p:sp>
      <p:sp>
        <p:nvSpPr>
          <p:cNvPr id="3" name="Content Placeholder 2"/>
          <p:cNvSpPr>
            <a:spLocks noGrp="1"/>
          </p:cNvSpPr>
          <p:nvPr>
            <p:ph sz="quarter" idx="1"/>
          </p:nvPr>
        </p:nvSpPr>
        <p:spPr>
          <a:xfrm>
            <a:off x="402336" y="1527048"/>
            <a:ext cx="11180064" cy="4721352"/>
          </a:xfrm>
        </p:spPr>
        <p:txBody>
          <a:bodyPr>
            <a:normAutofit/>
          </a:bodyPr>
          <a:lstStyle/>
          <a:p>
            <a:pPr marL="0" indent="0">
              <a:buNone/>
            </a:pPr>
            <a:r>
              <a:rPr lang="en-US" dirty="0"/>
              <a:t>Principles of Financial Aid</a:t>
            </a:r>
          </a:p>
          <a:p>
            <a:pPr lvl="1"/>
            <a:endParaRPr lang="en-US" sz="2400" dirty="0"/>
          </a:p>
          <a:p>
            <a:pPr lvl="1">
              <a:spcAft>
                <a:spcPts val="600"/>
              </a:spcAft>
              <a:buFont typeface="Arial" panose="020B0604020202020204" pitchFamily="34" charset="0"/>
              <a:buChar char="•"/>
            </a:pPr>
            <a:r>
              <a:rPr lang="en-US" sz="2400" dirty="0">
                <a:solidFill>
                  <a:schemeClr val="accent5"/>
                </a:solidFill>
              </a:rPr>
              <a:t>Parents and students are primarily responsible for financing an education.</a:t>
            </a:r>
          </a:p>
          <a:p>
            <a:pPr lvl="1">
              <a:spcAft>
                <a:spcPts val="600"/>
              </a:spcAft>
              <a:buFont typeface="Arial" panose="020B0604020202020204" pitchFamily="34" charset="0"/>
              <a:buChar char="•"/>
            </a:pPr>
            <a:r>
              <a:rPr lang="en-US" sz="2400" dirty="0">
                <a:solidFill>
                  <a:schemeClr val="accent5"/>
                </a:solidFill>
              </a:rPr>
              <a:t>Sacrifice is assumed.</a:t>
            </a:r>
          </a:p>
          <a:p>
            <a:pPr lvl="1">
              <a:spcAft>
                <a:spcPts val="600"/>
              </a:spcAft>
              <a:buFont typeface="Arial" panose="020B0604020202020204" pitchFamily="34" charset="0"/>
              <a:buChar char="•"/>
            </a:pPr>
            <a:r>
              <a:rPr lang="en-US" sz="2400" dirty="0">
                <a:solidFill>
                  <a:schemeClr val="accent5"/>
                </a:solidFill>
              </a:rPr>
              <a:t>Financial aid assessment is an evaluation of economic strength, not cash flow.</a:t>
            </a:r>
          </a:p>
          <a:p>
            <a:pPr lvl="1">
              <a:spcAft>
                <a:spcPts val="600"/>
              </a:spcAft>
              <a:buFont typeface="Arial" panose="020B0604020202020204" pitchFamily="34" charset="0"/>
              <a:buChar char="•"/>
            </a:pPr>
            <a:r>
              <a:rPr lang="en-US" sz="2400" dirty="0">
                <a:solidFill>
                  <a:schemeClr val="accent5"/>
                </a:solidFill>
              </a:rPr>
              <a:t>Standardized calculations that assess ability to pay, not a willingness to pay.  </a:t>
            </a:r>
          </a:p>
          <a:p>
            <a:pPr lvl="1">
              <a:spcAft>
                <a:spcPts val="600"/>
              </a:spcAft>
              <a:buFont typeface="Arial" panose="020B0604020202020204" pitchFamily="34" charset="0"/>
              <a:buChar char="•"/>
            </a:pPr>
            <a:r>
              <a:rPr lang="en-US" sz="2400" dirty="0">
                <a:solidFill>
                  <a:schemeClr val="accent5"/>
                </a:solidFill>
              </a:rPr>
              <a:t>Financial aid is a supplement whose intent is for student </a:t>
            </a:r>
            <a:r>
              <a:rPr lang="en-US" sz="2400" u="sng" dirty="0">
                <a:solidFill>
                  <a:schemeClr val="accent5"/>
                </a:solidFill>
              </a:rPr>
              <a:t>access</a:t>
            </a:r>
            <a:r>
              <a:rPr lang="en-US" sz="2400" dirty="0">
                <a:solidFill>
                  <a:schemeClr val="accent5"/>
                </a:solidFill>
              </a:rPr>
              <a:t> and </a:t>
            </a:r>
            <a:r>
              <a:rPr lang="en-US" sz="2400" u="sng" dirty="0">
                <a:solidFill>
                  <a:schemeClr val="accent5"/>
                </a:solidFill>
              </a:rPr>
              <a:t>choice</a:t>
            </a:r>
            <a:r>
              <a:rPr lang="en-US" sz="2400" dirty="0">
                <a:solidFill>
                  <a:schemeClr val="accent5"/>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5">
                    <a:lumMod val="90000"/>
                    <a:lumOff val="10000"/>
                  </a:schemeClr>
                </a:solidFill>
              </a:rPr>
              <a:t>Outside Scholarships</a:t>
            </a:r>
          </a:p>
        </p:txBody>
      </p:sp>
      <p:sp>
        <p:nvSpPr>
          <p:cNvPr id="3" name="Content Placeholder 2"/>
          <p:cNvSpPr>
            <a:spLocks noGrp="1"/>
          </p:cNvSpPr>
          <p:nvPr>
            <p:ph sz="quarter" idx="1"/>
          </p:nvPr>
        </p:nvSpPr>
        <p:spPr/>
        <p:txBody>
          <a:bodyPr/>
          <a:lstStyle/>
          <a:p>
            <a:pPr marL="0" indent="0">
              <a:buNone/>
            </a:pPr>
            <a:r>
              <a:rPr lang="en-US" sz="2200" dirty="0"/>
              <a:t>Seek opportunities where there may be less applicants:   </a:t>
            </a:r>
            <a:r>
              <a:rPr lang="en-US" sz="2200" dirty="0">
                <a:solidFill>
                  <a:schemeClr val="accent5"/>
                </a:solidFill>
              </a:rPr>
              <a:t>Town/City, County, State</a:t>
            </a:r>
          </a:p>
          <a:p>
            <a:pPr marL="0" indent="0">
              <a:buNone/>
            </a:pPr>
            <a:endParaRPr lang="en-US" sz="900" dirty="0">
              <a:solidFill>
                <a:schemeClr val="accent1">
                  <a:lumMod val="75000"/>
                </a:schemeClr>
              </a:solidFill>
            </a:endParaRPr>
          </a:p>
          <a:p>
            <a:pPr marL="0" indent="0">
              <a:buNone/>
            </a:pPr>
            <a:endParaRPr lang="en-US" sz="100" dirty="0">
              <a:solidFill>
                <a:srgbClr val="7F0F24"/>
              </a:solidFill>
            </a:endParaRPr>
          </a:p>
          <a:p>
            <a:pPr marL="0" indent="0">
              <a:buNone/>
            </a:pPr>
            <a:r>
              <a:rPr lang="en-US" sz="2200" dirty="0"/>
              <a:t>Potential Sources:</a:t>
            </a:r>
          </a:p>
          <a:p>
            <a:pPr lvl="1">
              <a:buFont typeface="Arial" panose="020B0604020202020204" pitchFamily="34" charset="0"/>
              <a:buChar char="•"/>
            </a:pPr>
            <a:r>
              <a:rPr lang="en-US" sz="1800" dirty="0"/>
              <a:t>Local businesses</a:t>
            </a:r>
          </a:p>
          <a:p>
            <a:pPr lvl="1">
              <a:buFont typeface="Arial" panose="020B0604020202020204" pitchFamily="34" charset="0"/>
              <a:buChar char="•"/>
            </a:pPr>
            <a:r>
              <a:rPr lang="en-US" sz="1800" dirty="0"/>
              <a:t>School guidance office</a:t>
            </a:r>
          </a:p>
          <a:p>
            <a:pPr lvl="1">
              <a:buFont typeface="Arial" panose="020B0604020202020204" pitchFamily="34" charset="0"/>
              <a:buChar char="•"/>
            </a:pPr>
            <a:r>
              <a:rPr lang="en-US" sz="1800" dirty="0"/>
              <a:t>Civic and community organizations</a:t>
            </a:r>
          </a:p>
          <a:p>
            <a:pPr lvl="1">
              <a:buFont typeface="Arial" panose="020B0604020202020204" pitchFamily="34" charset="0"/>
              <a:buChar char="•"/>
            </a:pPr>
            <a:r>
              <a:rPr lang="en-US" sz="1800" dirty="0"/>
              <a:t>Ethnic &amp; cultural organizations</a:t>
            </a:r>
          </a:p>
          <a:p>
            <a:pPr lvl="1">
              <a:buFont typeface="Arial" panose="020B0604020202020204" pitchFamily="34" charset="0"/>
              <a:buChar char="•"/>
            </a:pPr>
            <a:r>
              <a:rPr lang="en-US" sz="1800" dirty="0"/>
              <a:t>Parents’ employer</a:t>
            </a:r>
          </a:p>
          <a:p>
            <a:pPr lvl="1">
              <a:buFont typeface="Arial" panose="020B0604020202020204" pitchFamily="34" charset="0"/>
              <a:buChar char="•"/>
            </a:pPr>
            <a:r>
              <a:rPr lang="en-US" sz="1800" dirty="0"/>
              <a:t>Churches/religious groups</a:t>
            </a:r>
          </a:p>
        </p:txBody>
      </p:sp>
      <p:sp>
        <p:nvSpPr>
          <p:cNvPr id="5" name="TextBox 4"/>
          <p:cNvSpPr txBox="1"/>
          <p:nvPr/>
        </p:nvSpPr>
        <p:spPr>
          <a:xfrm>
            <a:off x="5638800" y="2165030"/>
            <a:ext cx="5334000" cy="2400657"/>
          </a:xfrm>
          <a:prstGeom prst="rect">
            <a:avLst/>
          </a:prstGeom>
          <a:noFill/>
        </p:spPr>
        <p:txBody>
          <a:bodyPr wrap="square" rtlCol="0">
            <a:spAutoFit/>
          </a:bodyPr>
          <a:lstStyle/>
          <a:p>
            <a:r>
              <a:rPr lang="en-US" sz="2200" dirty="0"/>
              <a:t>Online Resources:</a:t>
            </a:r>
          </a:p>
          <a:p>
            <a:pPr marL="285750" indent="-285750">
              <a:buFont typeface="Arial" panose="020B0604020202020204" pitchFamily="34" charset="0"/>
              <a:buChar char="•"/>
            </a:pPr>
            <a:r>
              <a:rPr lang="en-US" dirty="0" err="1"/>
              <a:t>FastWeb</a:t>
            </a:r>
            <a:r>
              <a:rPr lang="en-US" dirty="0"/>
              <a:t> – </a:t>
            </a:r>
            <a:r>
              <a:rPr lang="en-US" dirty="0">
                <a:hlinkClick r:id="rId2"/>
              </a:rPr>
              <a:t>www.fastweb.com</a:t>
            </a:r>
            <a:endParaRPr lang="en-US" dirty="0"/>
          </a:p>
          <a:p>
            <a:pPr marL="285750" indent="-285750">
              <a:buFont typeface="Arial" panose="020B0604020202020204" pitchFamily="34" charset="0"/>
              <a:buChar char="•"/>
            </a:pPr>
            <a:r>
              <a:rPr lang="en-US" dirty="0"/>
              <a:t>Scholarship America – </a:t>
            </a:r>
            <a:r>
              <a:rPr lang="en-US" dirty="0">
                <a:hlinkClick r:id="rId3"/>
              </a:rPr>
              <a:t>www.scholarshipamerica.org</a:t>
            </a:r>
            <a:r>
              <a:rPr lang="en-US" dirty="0"/>
              <a:t> </a:t>
            </a:r>
          </a:p>
          <a:p>
            <a:pPr marL="285750" indent="-285750">
              <a:buFont typeface="Arial" panose="020B0604020202020204" pitchFamily="34" charset="0"/>
              <a:buChar char="•"/>
            </a:pPr>
            <a:r>
              <a:rPr lang="en-US" dirty="0"/>
              <a:t>College Board - </a:t>
            </a:r>
            <a:r>
              <a:rPr lang="en-US" dirty="0">
                <a:hlinkClick r:id="rId4"/>
              </a:rPr>
              <a:t>https://bigfuture.collegeboard.org/pay-for-college/scholarship-search</a:t>
            </a:r>
            <a:r>
              <a:rPr lang="en-US" dirty="0"/>
              <a:t> </a:t>
            </a:r>
          </a:p>
          <a:p>
            <a:pPr marL="800100" lvl="1" indent="-342900">
              <a:buFont typeface="Courier New" panose="02070309020205020404" pitchFamily="49" charset="0"/>
              <a:buChar char="o"/>
            </a:pPr>
            <a:endParaRPr lang="en-US" sz="2000" dirty="0">
              <a:solidFill>
                <a:schemeClr val="tx1">
                  <a:lumMod val="75000"/>
                  <a:lumOff val="25000"/>
                </a:schemeClr>
              </a:solidFill>
            </a:endParaRPr>
          </a:p>
        </p:txBody>
      </p:sp>
      <p:sp>
        <p:nvSpPr>
          <p:cNvPr id="6" name="Rectangle 5"/>
          <p:cNvSpPr/>
          <p:nvPr/>
        </p:nvSpPr>
        <p:spPr>
          <a:xfrm>
            <a:off x="402336" y="5029200"/>
            <a:ext cx="6096000" cy="677108"/>
          </a:xfrm>
          <a:prstGeom prst="rect">
            <a:avLst/>
          </a:prstGeom>
        </p:spPr>
        <p:txBody>
          <a:bodyPr>
            <a:spAutoFit/>
          </a:bodyPr>
          <a:lstStyle/>
          <a:p>
            <a:r>
              <a:rPr lang="en-US" sz="2000" dirty="0"/>
              <a:t>Consider making a specific email account</a:t>
            </a:r>
          </a:p>
          <a:p>
            <a:pPr lvl="1"/>
            <a:r>
              <a:rPr lang="en-US" dirty="0">
                <a:hlinkClick r:id="rId5"/>
              </a:rPr>
              <a:t>Juliescholarships@gmail.com</a:t>
            </a:r>
            <a:endParaRPr lang="en-US" dirty="0"/>
          </a:p>
        </p:txBody>
      </p:sp>
    </p:spTree>
    <p:extLst>
      <p:ext uri="{BB962C8B-B14F-4D97-AF65-F5344CB8AC3E}">
        <p14:creationId xmlns:p14="http://schemas.microsoft.com/office/powerpoint/2010/main" val="3496587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2">
                    <a:lumMod val="10000"/>
                  </a:schemeClr>
                </a:solidFill>
              </a:rPr>
              <a:t>Questions to ask and </a:t>
            </a:r>
            <a:r>
              <a:rPr lang="en-US" i="1" dirty="0">
                <a:solidFill>
                  <a:schemeClr val="bg2">
                    <a:lumMod val="10000"/>
                  </a:schemeClr>
                </a:solidFill>
              </a:rPr>
              <a:t>not</a:t>
            </a:r>
            <a:r>
              <a:rPr lang="en-US" dirty="0">
                <a:solidFill>
                  <a:schemeClr val="bg2">
                    <a:lumMod val="10000"/>
                  </a:schemeClr>
                </a:solidFill>
              </a:rPr>
              <a:t> assume!</a:t>
            </a:r>
          </a:p>
        </p:txBody>
      </p:sp>
      <p:sp>
        <p:nvSpPr>
          <p:cNvPr id="3" name="Content Placeholder 2"/>
          <p:cNvSpPr>
            <a:spLocks noGrp="1"/>
          </p:cNvSpPr>
          <p:nvPr>
            <p:ph sz="quarter" idx="1"/>
          </p:nvPr>
        </p:nvSpPr>
        <p:spPr>
          <a:xfrm>
            <a:off x="609600" y="1600200"/>
            <a:ext cx="9829800" cy="4876800"/>
          </a:xfrm>
        </p:spPr>
        <p:txBody>
          <a:bodyPr>
            <a:normAutofit/>
          </a:bodyPr>
          <a:lstStyle/>
          <a:p>
            <a:pPr>
              <a:buFont typeface="Arial" panose="020B0604020202020204" pitchFamily="34" charset="0"/>
              <a:buChar char="•"/>
            </a:pPr>
            <a:r>
              <a:rPr lang="en-US" sz="2200" dirty="0"/>
              <a:t>When will I receive my financial aid award?</a:t>
            </a:r>
          </a:p>
          <a:p>
            <a:pPr>
              <a:buFont typeface="Arial" panose="020B0604020202020204" pitchFamily="34" charset="0"/>
              <a:buChar char="•"/>
            </a:pPr>
            <a:endParaRPr lang="en-US" sz="2200" dirty="0"/>
          </a:p>
          <a:p>
            <a:pPr>
              <a:buFont typeface="Arial" panose="020B0604020202020204" pitchFamily="34" charset="0"/>
              <a:buChar char="•"/>
            </a:pPr>
            <a:r>
              <a:rPr lang="en-US" sz="2200" dirty="0"/>
              <a:t>How do outside awards affect the aid package?</a:t>
            </a:r>
          </a:p>
          <a:p>
            <a:pPr>
              <a:buFont typeface="Arial" panose="020B0604020202020204" pitchFamily="34" charset="0"/>
              <a:buChar char="•"/>
            </a:pPr>
            <a:endParaRPr lang="en-US" sz="2200" dirty="0"/>
          </a:p>
          <a:p>
            <a:pPr>
              <a:buFont typeface="Arial" panose="020B0604020202020204" pitchFamily="34" charset="0"/>
              <a:buChar char="•"/>
            </a:pPr>
            <a:r>
              <a:rPr lang="en-US" sz="2200" dirty="0"/>
              <a:t>What is the school’s policy on non-custodial parents?</a:t>
            </a:r>
          </a:p>
          <a:p>
            <a:pPr>
              <a:buFont typeface="Arial" panose="020B0604020202020204" pitchFamily="34" charset="0"/>
              <a:buChar char="•"/>
            </a:pPr>
            <a:endParaRPr lang="en-US" sz="2200" dirty="0"/>
          </a:p>
          <a:p>
            <a:pPr>
              <a:buFont typeface="Arial" panose="020B0604020202020204" pitchFamily="34" charset="0"/>
              <a:buChar char="•"/>
            </a:pPr>
            <a:r>
              <a:rPr lang="en-US" sz="2200" dirty="0"/>
              <a:t>Are the scholarships/grants renewable each year?</a:t>
            </a:r>
          </a:p>
          <a:p>
            <a:pPr>
              <a:buFont typeface="Arial" panose="020B0604020202020204" pitchFamily="34" charset="0"/>
              <a:buChar char="•"/>
            </a:pPr>
            <a:endParaRPr lang="en-US" sz="2200" dirty="0"/>
          </a:p>
          <a:p>
            <a:pPr>
              <a:buFont typeface="Arial" panose="020B0604020202020204" pitchFamily="34" charset="0"/>
              <a:buChar char="•"/>
            </a:pPr>
            <a:r>
              <a:rPr lang="en-US" sz="2200" dirty="0"/>
              <a:t>What happens if financial circumstances change?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1000"/>
                                        <p:tgtEl>
                                          <p:spTgt spid="3">
                                            <p:txEl>
                                              <p:pRg st="8" end="8"/>
                                            </p:txEl>
                                          </p:spTgt>
                                        </p:tgtEl>
                                      </p:cBhvr>
                                    </p:animEffect>
                                    <p:anim calcmode="lin" valueType="num">
                                      <p:cBhvr>
                                        <p:cTn id="3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1696" y="152400"/>
            <a:ext cx="11379200" cy="758952"/>
          </a:xfrm>
        </p:spPr>
        <p:txBody>
          <a:bodyPr/>
          <a:lstStyle/>
          <a:p>
            <a:r>
              <a:rPr lang="en-US" dirty="0">
                <a:solidFill>
                  <a:schemeClr val="accent5"/>
                </a:solidFill>
              </a:rPr>
              <a:t>Tips &amp; Thoughts</a:t>
            </a:r>
          </a:p>
        </p:txBody>
      </p:sp>
      <p:sp>
        <p:nvSpPr>
          <p:cNvPr id="3" name="Content Placeholder 2"/>
          <p:cNvSpPr>
            <a:spLocks noGrp="1"/>
          </p:cNvSpPr>
          <p:nvPr>
            <p:ph sz="quarter" idx="1"/>
          </p:nvPr>
        </p:nvSpPr>
        <p:spPr/>
        <p:txBody>
          <a:bodyPr>
            <a:normAutofit fontScale="62500" lnSpcReduction="20000"/>
          </a:bodyPr>
          <a:lstStyle/>
          <a:p>
            <a:pPr marL="457200" indent="-457200">
              <a:lnSpc>
                <a:spcPct val="150000"/>
              </a:lnSpc>
              <a:buFont typeface="+mj-lt"/>
              <a:buAutoNum type="arabicPeriod"/>
            </a:pPr>
            <a:r>
              <a:rPr lang="en-US" sz="2900" dirty="0"/>
              <a:t>Consider a financial “safety” school</a:t>
            </a:r>
          </a:p>
          <a:p>
            <a:pPr marL="457200" indent="-457200">
              <a:lnSpc>
                <a:spcPct val="150000"/>
              </a:lnSpc>
              <a:buFont typeface="+mj-lt"/>
              <a:buAutoNum type="arabicPeriod"/>
            </a:pPr>
            <a:r>
              <a:rPr lang="en-US" sz="2900" dirty="0"/>
              <a:t>The best deal is not always the best fit!</a:t>
            </a:r>
          </a:p>
          <a:p>
            <a:pPr marL="457200" indent="-457200">
              <a:lnSpc>
                <a:spcPct val="150000"/>
              </a:lnSpc>
              <a:buFont typeface="+mj-lt"/>
              <a:buAutoNum type="arabicPeriod"/>
            </a:pPr>
            <a:r>
              <a:rPr lang="en-US" sz="2900" dirty="0"/>
              <a:t>Keep in mind your financing plan should cover the 4 year education</a:t>
            </a:r>
          </a:p>
          <a:p>
            <a:pPr marL="457200" indent="-457200">
              <a:lnSpc>
                <a:spcPct val="150000"/>
              </a:lnSpc>
              <a:buFont typeface="+mj-lt"/>
              <a:buAutoNum type="arabicPeriod"/>
            </a:pPr>
            <a:r>
              <a:rPr lang="en-US" sz="2900" dirty="0"/>
              <a:t>Appeal with financial aid counselors if circumstances change</a:t>
            </a:r>
          </a:p>
          <a:p>
            <a:pPr marL="457200" indent="-457200">
              <a:lnSpc>
                <a:spcPct val="150000"/>
              </a:lnSpc>
              <a:buFont typeface="+mj-lt"/>
              <a:buAutoNum type="arabicPeriod"/>
            </a:pPr>
            <a:r>
              <a:rPr lang="en-US" sz="2900" dirty="0"/>
              <a:t>Spend time with scholarship and grant search tools – they make a difference!</a:t>
            </a:r>
          </a:p>
          <a:p>
            <a:pPr marL="457200" indent="-457200">
              <a:lnSpc>
                <a:spcPct val="150000"/>
              </a:lnSpc>
              <a:buFont typeface="+mj-lt"/>
              <a:buAutoNum type="arabicPeriod"/>
            </a:pPr>
            <a:r>
              <a:rPr lang="en-US" sz="2900" dirty="0"/>
              <a:t>Many factors involved in awarding aid can result in different financial aid packages from different schools</a:t>
            </a:r>
          </a:p>
          <a:p>
            <a:pPr marL="457200" indent="-457200">
              <a:lnSpc>
                <a:spcPct val="150000"/>
              </a:lnSpc>
              <a:buFont typeface="+mj-lt"/>
              <a:buAutoNum type="arabicPeriod"/>
            </a:pPr>
            <a:r>
              <a:rPr lang="en-US" sz="2900" dirty="0"/>
              <a:t>Carefully review award letters as well as the Federal College Financing Plan which is available to you at all colleges!</a:t>
            </a:r>
          </a:p>
          <a:p>
            <a:pPr marL="0" indent="0">
              <a:buNone/>
            </a:pPr>
            <a:endParaRPr lang="en-US" dirty="0"/>
          </a:p>
          <a:p>
            <a:pPr marL="0" indent="0">
              <a:buNone/>
            </a:pPr>
            <a:r>
              <a:rPr lang="en-US" sz="3800" b="1" dirty="0">
                <a:solidFill>
                  <a:schemeClr val="accent5"/>
                </a:solidFill>
              </a:rPr>
              <a:t>Questions?</a:t>
            </a:r>
          </a:p>
        </p:txBody>
      </p:sp>
    </p:spTree>
    <p:extLst>
      <p:ext uri="{BB962C8B-B14F-4D97-AF65-F5344CB8AC3E}">
        <p14:creationId xmlns:p14="http://schemas.microsoft.com/office/powerpoint/2010/main" val="1186707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a:solidFill>
                  <a:schemeClr val="accent5"/>
                </a:solidFill>
              </a:rPr>
              <a:t>Types of Financial Aid</a:t>
            </a:r>
          </a:p>
        </p:txBody>
      </p:sp>
      <p:sp>
        <p:nvSpPr>
          <p:cNvPr id="4" name="Text Placeholder 3"/>
          <p:cNvSpPr>
            <a:spLocks noGrp="1"/>
          </p:cNvSpPr>
          <p:nvPr>
            <p:ph type="body" idx="2"/>
          </p:nvPr>
        </p:nvSpPr>
        <p:spPr/>
        <p:txBody>
          <a:bodyPr/>
          <a:lstStyle/>
          <a:p>
            <a:pPr>
              <a:lnSpc>
                <a:spcPct val="150000"/>
              </a:lnSpc>
              <a:buFont typeface="Arial" panose="020B0604020202020204" pitchFamily="34" charset="0"/>
              <a:buChar char="•"/>
            </a:pPr>
            <a:r>
              <a:rPr lang="en-US" sz="1800" dirty="0"/>
              <a:t>  Grants</a:t>
            </a:r>
          </a:p>
          <a:p>
            <a:pPr>
              <a:lnSpc>
                <a:spcPct val="150000"/>
              </a:lnSpc>
              <a:buFont typeface="Arial" panose="020B0604020202020204" pitchFamily="34" charset="0"/>
              <a:buChar char="•"/>
            </a:pPr>
            <a:r>
              <a:rPr lang="en-US" sz="1800" dirty="0"/>
              <a:t>  Scholarships</a:t>
            </a:r>
          </a:p>
          <a:p>
            <a:pPr>
              <a:lnSpc>
                <a:spcPct val="150000"/>
              </a:lnSpc>
              <a:buFont typeface="Arial" panose="020B0604020202020204" pitchFamily="34" charset="0"/>
              <a:buChar char="•"/>
            </a:pPr>
            <a:r>
              <a:rPr lang="en-US" sz="1800" dirty="0"/>
              <a:t>  Work Study Program</a:t>
            </a:r>
          </a:p>
          <a:p>
            <a:pPr>
              <a:lnSpc>
                <a:spcPct val="150000"/>
              </a:lnSpc>
              <a:spcBef>
                <a:spcPts val="0"/>
              </a:spcBef>
              <a:buFont typeface="Arial" panose="020B0604020202020204" pitchFamily="34" charset="0"/>
              <a:buChar char="•"/>
            </a:pPr>
            <a:r>
              <a:rPr lang="en-US" sz="1800" dirty="0"/>
              <a:t>  Higher Education Loans</a:t>
            </a:r>
          </a:p>
          <a:p>
            <a:pPr marL="742950" lvl="1" indent="-285750">
              <a:spcBef>
                <a:spcPts val="0"/>
              </a:spcBef>
              <a:buFont typeface="Arial" panose="020B0604020202020204" pitchFamily="34" charset="0"/>
              <a:buChar char="•"/>
            </a:pPr>
            <a:r>
              <a:rPr lang="en-US" sz="1800" i="1" dirty="0">
                <a:solidFill>
                  <a:srgbClr val="C00000"/>
                </a:solidFill>
              </a:rPr>
              <a:t>Students</a:t>
            </a:r>
          </a:p>
          <a:p>
            <a:pPr marL="742950" lvl="1" indent="-285750">
              <a:spcBef>
                <a:spcPts val="0"/>
              </a:spcBef>
              <a:buFont typeface="Arial" panose="020B0604020202020204" pitchFamily="34" charset="0"/>
              <a:buChar char="•"/>
            </a:pPr>
            <a:r>
              <a:rPr lang="en-US" sz="1800" i="1" dirty="0">
                <a:solidFill>
                  <a:srgbClr val="C00000"/>
                </a:solidFill>
              </a:rPr>
              <a:t>Parents</a:t>
            </a:r>
            <a:endParaRPr lang="en-US" sz="1800" dirty="0">
              <a:solidFill>
                <a:srgbClr val="C00000"/>
              </a:solidFill>
            </a:endParaRPr>
          </a:p>
        </p:txBody>
      </p:sp>
      <p:pic>
        <p:nvPicPr>
          <p:cNvPr id="1026" name="Picture 2" descr="types of financial aid grants scholarships work study federal loan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1039188"/>
            <a:ext cx="6709144" cy="43710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9410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 calcmode="lin" valueType="num">
                                      <p:cBhvr additive="base">
                                        <p:cTn id="2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E704C2-2205-3B5B-EBFC-1D466797F732}"/>
              </a:ext>
            </a:extLst>
          </p:cNvPr>
          <p:cNvSpPr>
            <a:spLocks noGrp="1"/>
          </p:cNvSpPr>
          <p:nvPr>
            <p:ph sz="quarter" idx="1"/>
          </p:nvPr>
        </p:nvSpPr>
        <p:spPr>
          <a:xfrm>
            <a:off x="402336" y="1527048"/>
            <a:ext cx="11338560" cy="4721352"/>
          </a:xfrm>
        </p:spPr>
        <p:txBody>
          <a:bodyPr>
            <a:normAutofit fontScale="55000" lnSpcReduction="20000"/>
          </a:bodyPr>
          <a:lstStyle/>
          <a:p>
            <a:pPr marL="0" indent="0" algn="l">
              <a:buNone/>
            </a:pPr>
            <a:r>
              <a:rPr lang="en-US" sz="2900" b="1" i="0" dirty="0">
                <a:solidFill>
                  <a:srgbClr val="C00000"/>
                </a:solidFill>
                <a:effectLst/>
              </a:rPr>
              <a:t>Average aid per full-time equivalent (FTE) student in 2022-23 was:</a:t>
            </a:r>
          </a:p>
          <a:p>
            <a:pPr marL="274320" lvl="1" indent="0">
              <a:buNone/>
            </a:pPr>
            <a:r>
              <a:rPr lang="en-US" sz="2500" b="1" i="0" dirty="0">
                <a:solidFill>
                  <a:srgbClr val="1E1E1E"/>
                </a:solidFill>
                <a:effectLst/>
              </a:rPr>
              <a:t>$15,480</a:t>
            </a:r>
            <a:r>
              <a:rPr lang="en-US" sz="2500" b="0" i="0" dirty="0">
                <a:solidFill>
                  <a:srgbClr val="1E1E1E"/>
                </a:solidFill>
                <a:effectLst/>
              </a:rPr>
              <a:t> per undergraduate student     </a:t>
            </a:r>
            <a:r>
              <a:rPr lang="en-US" sz="2500" b="1" i="0" dirty="0">
                <a:solidFill>
                  <a:srgbClr val="1E1E1E"/>
                </a:solidFill>
                <a:effectLst/>
              </a:rPr>
              <a:t>$28,300</a:t>
            </a:r>
            <a:r>
              <a:rPr lang="en-US" sz="2500" b="0" i="0" dirty="0">
                <a:solidFill>
                  <a:srgbClr val="1E1E1E"/>
                </a:solidFill>
                <a:effectLst/>
              </a:rPr>
              <a:t> per graduate student</a:t>
            </a:r>
          </a:p>
          <a:p>
            <a:pPr marL="0" indent="0" algn="l">
              <a:buNone/>
            </a:pPr>
            <a:endParaRPr lang="en-US" b="1" i="0" dirty="0">
              <a:solidFill>
                <a:srgbClr val="C00000"/>
              </a:solidFill>
              <a:effectLst/>
            </a:endParaRPr>
          </a:p>
          <a:p>
            <a:pPr marL="0" indent="0" algn="l">
              <a:buNone/>
            </a:pPr>
            <a:r>
              <a:rPr lang="en-US" sz="2900" b="1" i="0" dirty="0">
                <a:solidFill>
                  <a:srgbClr val="C00000"/>
                </a:solidFill>
                <a:effectLst/>
              </a:rPr>
              <a:t>Grant Aid</a:t>
            </a:r>
          </a:p>
          <a:p>
            <a:pPr algn="l">
              <a:buFont typeface="Arial" panose="020B0604020202020204" pitchFamily="34" charset="0"/>
              <a:buChar char="•"/>
            </a:pPr>
            <a:r>
              <a:rPr lang="en-US" b="1" i="0" dirty="0">
                <a:solidFill>
                  <a:srgbClr val="1E1E1E"/>
                </a:solidFill>
                <a:effectLst/>
              </a:rPr>
              <a:t>$144.5 billion </a:t>
            </a:r>
            <a:r>
              <a:rPr lang="en-US" i="0" dirty="0">
                <a:solidFill>
                  <a:srgbClr val="1E1E1E"/>
                </a:solidFill>
                <a:effectLst/>
              </a:rPr>
              <a:t>in</a:t>
            </a:r>
            <a:r>
              <a:rPr lang="en-US" b="0" i="0" dirty="0">
                <a:solidFill>
                  <a:srgbClr val="1E1E1E"/>
                </a:solidFill>
                <a:effectLst/>
              </a:rPr>
              <a:t> grant aid received by undergraduate and graduate students in 2022-23.</a:t>
            </a:r>
          </a:p>
          <a:p>
            <a:pPr algn="l">
              <a:buFont typeface="Arial" panose="020B0604020202020204" pitchFamily="34" charset="0"/>
              <a:buChar char="•"/>
            </a:pPr>
            <a:r>
              <a:rPr lang="en-US" b="1" i="0" dirty="0">
                <a:solidFill>
                  <a:srgbClr val="1E1E1E"/>
                </a:solidFill>
                <a:effectLst/>
              </a:rPr>
              <a:t>Federal grant aid </a:t>
            </a:r>
            <a:r>
              <a:rPr lang="en-US" b="0" i="0" dirty="0">
                <a:solidFill>
                  <a:srgbClr val="1E1E1E"/>
                </a:solidFill>
                <a:effectLst/>
              </a:rPr>
              <a:t>was $37.7 billion including $27.2 billion in Pell Grants. </a:t>
            </a:r>
          </a:p>
          <a:p>
            <a:pPr algn="l">
              <a:buFont typeface="Arial" panose="020B0604020202020204" pitchFamily="34" charset="0"/>
              <a:buChar char="•"/>
            </a:pPr>
            <a:r>
              <a:rPr lang="en-US" b="1" i="0" dirty="0">
                <a:solidFill>
                  <a:srgbClr val="1E1E1E"/>
                </a:solidFill>
                <a:effectLst/>
              </a:rPr>
              <a:t>State grants:</a:t>
            </a:r>
            <a:r>
              <a:rPr lang="en-US" b="0" i="0" dirty="0">
                <a:solidFill>
                  <a:srgbClr val="1E1E1E"/>
                </a:solidFill>
                <a:effectLst/>
              </a:rPr>
              <a:t> Aid from states varies by state. In 2022-23, state grant aid was $13.6 </a:t>
            </a:r>
            <a:r>
              <a:rPr lang="en-US" dirty="0">
                <a:solidFill>
                  <a:srgbClr val="1E1E1E"/>
                </a:solidFill>
              </a:rPr>
              <a:t>billion. </a:t>
            </a:r>
          </a:p>
          <a:p>
            <a:pPr algn="l">
              <a:buFont typeface="Arial" panose="020B0604020202020204" pitchFamily="34" charset="0"/>
              <a:buChar char="•"/>
            </a:pPr>
            <a:r>
              <a:rPr lang="en-US" b="1" i="0" dirty="0">
                <a:solidFill>
                  <a:srgbClr val="1E1E1E"/>
                </a:solidFill>
                <a:effectLst/>
              </a:rPr>
              <a:t>Institutional grant aid:</a:t>
            </a:r>
            <a:r>
              <a:rPr lang="en-US" b="0" i="0" dirty="0">
                <a:solidFill>
                  <a:srgbClr val="1E1E1E"/>
                </a:solidFill>
                <a:effectLst/>
              </a:rPr>
              <a:t> Aid from colleges and universities grew rapidly over the past 10 years to $76.9 billion in 2022-23.</a:t>
            </a:r>
          </a:p>
          <a:p>
            <a:pPr algn="l">
              <a:buFont typeface="Arial" panose="020B0604020202020204" pitchFamily="34" charset="0"/>
              <a:buChar char="•"/>
            </a:pPr>
            <a:r>
              <a:rPr lang="en-US" b="1" dirty="0">
                <a:solidFill>
                  <a:srgbClr val="1E1E1E"/>
                </a:solidFill>
              </a:rPr>
              <a:t>Private and Employer grants</a:t>
            </a:r>
            <a:r>
              <a:rPr lang="en-US" dirty="0">
                <a:solidFill>
                  <a:srgbClr val="1E1E1E"/>
                </a:solidFill>
              </a:rPr>
              <a:t>:  Aid from private sources have declined 7% in last 10 years to $17.2 billion in 2022-2023. </a:t>
            </a:r>
            <a:endParaRPr lang="en-US" b="0" i="0" dirty="0">
              <a:solidFill>
                <a:srgbClr val="1E1E1E"/>
              </a:solidFill>
              <a:effectLst/>
            </a:endParaRPr>
          </a:p>
          <a:p>
            <a:pPr marL="0" indent="0" algn="l">
              <a:buNone/>
            </a:pPr>
            <a:endParaRPr lang="en-US" sz="2900" b="1" i="0" dirty="0">
              <a:solidFill>
                <a:srgbClr val="C00000"/>
              </a:solidFill>
              <a:effectLst/>
            </a:endParaRPr>
          </a:p>
          <a:p>
            <a:pPr marL="0" indent="0" algn="l">
              <a:buNone/>
            </a:pPr>
            <a:r>
              <a:rPr lang="en-US" sz="2900" b="1" i="0" dirty="0">
                <a:solidFill>
                  <a:srgbClr val="C00000"/>
                </a:solidFill>
                <a:effectLst/>
              </a:rPr>
              <a:t>Loans</a:t>
            </a:r>
          </a:p>
          <a:p>
            <a:pPr algn="l">
              <a:buFont typeface="Arial" panose="020B0604020202020204" pitchFamily="34" charset="0"/>
              <a:buChar char="•"/>
            </a:pPr>
            <a:r>
              <a:rPr lang="en-US" b="1" i="0" dirty="0">
                <a:solidFill>
                  <a:srgbClr val="1E1E1E"/>
                </a:solidFill>
                <a:effectLst/>
              </a:rPr>
              <a:t>$98.2 billion </a:t>
            </a:r>
            <a:r>
              <a:rPr lang="en-US" b="0" i="0" dirty="0">
                <a:solidFill>
                  <a:srgbClr val="1E1E1E"/>
                </a:solidFill>
                <a:effectLst/>
              </a:rPr>
              <a:t>in total was borrowed by parents and students from federal $83.5 billion and nonfederal loans $14.7 billion in 2022-23.</a:t>
            </a:r>
          </a:p>
          <a:p>
            <a:pPr algn="l">
              <a:buFont typeface="Arial" panose="020B0604020202020204" pitchFamily="34" charset="0"/>
              <a:buChar char="•"/>
            </a:pPr>
            <a:r>
              <a:rPr lang="en-US" b="0" i="0" dirty="0">
                <a:solidFill>
                  <a:srgbClr val="1E1E1E"/>
                </a:solidFill>
                <a:effectLst/>
              </a:rPr>
              <a:t>The 12th consecutive year that annual borrowing declined.</a:t>
            </a:r>
          </a:p>
          <a:p>
            <a:pPr marL="0" indent="0" algn="l">
              <a:buNone/>
            </a:pPr>
            <a:endParaRPr lang="en-US" sz="2900" b="1" i="0" dirty="0">
              <a:solidFill>
                <a:srgbClr val="C00000"/>
              </a:solidFill>
              <a:effectLst/>
            </a:endParaRPr>
          </a:p>
          <a:p>
            <a:pPr marL="0" indent="0" algn="l">
              <a:buNone/>
            </a:pPr>
            <a:r>
              <a:rPr lang="en-US" sz="2900" b="1" i="0" dirty="0">
                <a:solidFill>
                  <a:srgbClr val="C00000"/>
                </a:solidFill>
                <a:effectLst/>
              </a:rPr>
              <a:t>Student Debt</a:t>
            </a:r>
          </a:p>
          <a:p>
            <a:pPr algn="l">
              <a:buFont typeface="Arial" panose="020B0604020202020204" pitchFamily="34" charset="0"/>
              <a:buChar char="•"/>
            </a:pPr>
            <a:r>
              <a:rPr lang="en-US" b="1" i="0" dirty="0">
                <a:solidFill>
                  <a:srgbClr val="1E1E1E"/>
                </a:solidFill>
                <a:effectLst/>
              </a:rPr>
              <a:t>$29,400</a:t>
            </a:r>
            <a:r>
              <a:rPr lang="en-US" b="0" i="0" dirty="0">
                <a:solidFill>
                  <a:srgbClr val="1E1E1E"/>
                </a:solidFill>
                <a:effectLst/>
              </a:rPr>
              <a:t> is average debt among borrowers for 51% of bachelor’s degree recipients in 2021-2022. </a:t>
            </a:r>
          </a:p>
          <a:p>
            <a:pPr algn="l">
              <a:buFont typeface="Arial" panose="020B0604020202020204" pitchFamily="34" charset="0"/>
              <a:buChar char="•"/>
            </a:pPr>
            <a:r>
              <a:rPr lang="en-US" b="0" i="0" dirty="0">
                <a:solidFill>
                  <a:srgbClr val="1E1E1E"/>
                </a:solidFill>
                <a:effectLst/>
              </a:rPr>
              <a:t>As of March 2023, 32% of borrowers owed less than $10,000 and 21% owed between $10,000 and $20,000 in federal loan debt. These borrowers held 4% and 8% of the outstanding federal debt, respectively.</a:t>
            </a:r>
          </a:p>
          <a:p>
            <a:endParaRPr lang="en-US" dirty="0"/>
          </a:p>
        </p:txBody>
      </p:sp>
      <p:sp>
        <p:nvSpPr>
          <p:cNvPr id="4" name="Title 3">
            <a:extLst>
              <a:ext uri="{FF2B5EF4-FFF2-40B4-BE49-F238E27FC236}">
                <a16:creationId xmlns:a16="http://schemas.microsoft.com/office/drawing/2014/main" id="{61A1117C-9098-CF9F-C304-5FEF1DCBA137}"/>
              </a:ext>
            </a:extLst>
          </p:cNvPr>
          <p:cNvSpPr txBox="1">
            <a:spLocks noGrp="1"/>
          </p:cNvSpPr>
          <p:nvPr>
            <p:ph type="title"/>
          </p:nvPr>
        </p:nvSpPr>
        <p:spPr>
          <a:xfrm>
            <a:off x="625564" y="228600"/>
            <a:ext cx="11338561" cy="892552"/>
          </a:xfrm>
          <a:prstGeom prst="rect">
            <a:avLst/>
          </a:prstGeom>
          <a:noFill/>
        </p:spPr>
        <p:txBody>
          <a:bodyPr wrap="square">
            <a:spAutoFit/>
          </a:bodyPr>
          <a:lstStyle/>
          <a:p>
            <a:pPr algn="ctr"/>
            <a:r>
              <a:rPr lang="en-US" sz="2000" b="1" dirty="0">
                <a:solidFill>
                  <a:schemeClr val="bg2">
                    <a:lumMod val="10000"/>
                  </a:schemeClr>
                </a:solidFill>
                <a:latin typeface="+mj-lt"/>
              </a:rPr>
              <a:t>2022-2023 $240.7 Billion Total Student Aid Undergraduate &amp; Graduate</a:t>
            </a:r>
            <a:r>
              <a:rPr lang="en-US" sz="2800" b="1" dirty="0">
                <a:solidFill>
                  <a:schemeClr val="bg2">
                    <a:lumMod val="10000"/>
                  </a:schemeClr>
                </a:solidFill>
                <a:latin typeface="+mj-lt"/>
              </a:rPr>
              <a:t/>
            </a:r>
            <a:br>
              <a:rPr lang="en-US" sz="2800" b="1" dirty="0">
                <a:solidFill>
                  <a:schemeClr val="bg2">
                    <a:lumMod val="10000"/>
                  </a:schemeClr>
                </a:solidFill>
                <a:latin typeface="+mj-lt"/>
              </a:rPr>
            </a:br>
            <a:r>
              <a:rPr lang="en-US" sz="1600" b="1" dirty="0">
                <a:solidFill>
                  <a:srgbClr val="C00000"/>
                </a:solidFill>
                <a:latin typeface="+mj-lt"/>
              </a:rPr>
              <a:t>Source of Information:  The College Board “Trends in Student Aid 2023”</a:t>
            </a:r>
          </a:p>
          <a:p>
            <a:pPr algn="ctr"/>
            <a:r>
              <a:rPr lang="en-US" sz="1600" b="1" dirty="0">
                <a:solidFill>
                  <a:srgbClr val="C00000"/>
                </a:solidFill>
                <a:latin typeface="+mj-lt"/>
                <a:cs typeface="Arial" panose="020B0604020202020204" pitchFamily="34" charset="0"/>
              </a:rPr>
              <a:t>To learn more visit:  https://research.collegeboard.org/trends/student-aid</a:t>
            </a:r>
          </a:p>
        </p:txBody>
      </p:sp>
    </p:spTree>
    <p:extLst>
      <p:ext uri="{BB962C8B-B14F-4D97-AF65-F5344CB8AC3E}">
        <p14:creationId xmlns:p14="http://schemas.microsoft.com/office/powerpoint/2010/main" val="14387944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solidFill>
                  <a:schemeClr val="bg2">
                    <a:lumMod val="10000"/>
                  </a:schemeClr>
                </a:solidFill>
              </a:rPr>
              <a:t>Important First Steps</a:t>
            </a:r>
          </a:p>
        </p:txBody>
      </p:sp>
      <p:sp>
        <p:nvSpPr>
          <p:cNvPr id="3" name="Content Placeholder 2">
            <a:extLst>
              <a:ext uri="{FF2B5EF4-FFF2-40B4-BE49-F238E27FC236}">
                <a16:creationId xmlns:a16="http://schemas.microsoft.com/office/drawing/2014/main" id="{A709F7A7-F7AB-4923-BF5B-A2686B71D356}"/>
              </a:ext>
            </a:extLst>
          </p:cNvPr>
          <p:cNvSpPr>
            <a:spLocks noGrp="1"/>
          </p:cNvSpPr>
          <p:nvPr>
            <p:ph sz="quarter" idx="1"/>
          </p:nvPr>
        </p:nvSpPr>
        <p:spPr>
          <a:xfrm>
            <a:off x="402336" y="1527048"/>
            <a:ext cx="5846064" cy="4572000"/>
          </a:xfrm>
        </p:spPr>
        <p:txBody>
          <a:bodyPr>
            <a:normAutofit/>
          </a:bodyPr>
          <a:lstStyle/>
          <a:p>
            <a:pPr marL="0" indent="0">
              <a:buNone/>
            </a:pPr>
            <a:r>
              <a:rPr lang="en-US" sz="2800" dirty="0"/>
              <a:t>Rely on College Websites for Most Up-to-Date Information!</a:t>
            </a:r>
          </a:p>
          <a:p>
            <a:pPr marL="0" indent="0">
              <a:buNone/>
            </a:pPr>
            <a:endParaRPr lang="en-US" sz="1200" dirty="0"/>
          </a:p>
          <a:p>
            <a:pPr marL="0" indent="0">
              <a:buNone/>
            </a:pPr>
            <a:endParaRPr lang="en-US" sz="2200" dirty="0"/>
          </a:p>
          <a:p>
            <a:pPr marL="0" indent="0">
              <a:buNone/>
            </a:pPr>
            <a:r>
              <a:rPr lang="en-US" sz="2200" dirty="0"/>
              <a:t>Consider </a:t>
            </a:r>
            <a:r>
              <a:rPr lang="en-US" sz="2200" i="1" dirty="0"/>
              <a:t>Admission Application &amp; Deadlines</a:t>
            </a:r>
          </a:p>
          <a:p>
            <a:pPr lvl="1">
              <a:buFont typeface="Arial" panose="020B0604020202020204" pitchFamily="34" charset="0"/>
              <a:buChar char="•"/>
            </a:pPr>
            <a:r>
              <a:rPr lang="en-US" sz="1800" dirty="0">
                <a:solidFill>
                  <a:schemeClr val="accent5"/>
                </a:solidFill>
              </a:rPr>
              <a:t>Early Decision</a:t>
            </a:r>
          </a:p>
          <a:p>
            <a:pPr lvl="1">
              <a:buFont typeface="Arial" panose="020B0604020202020204" pitchFamily="34" charset="0"/>
              <a:buChar char="•"/>
            </a:pPr>
            <a:r>
              <a:rPr lang="en-US" sz="1800" dirty="0">
                <a:solidFill>
                  <a:schemeClr val="accent5"/>
                </a:solidFill>
              </a:rPr>
              <a:t>Early Action</a:t>
            </a:r>
          </a:p>
          <a:p>
            <a:pPr lvl="1">
              <a:buFont typeface="Arial" panose="020B0604020202020204" pitchFamily="34" charset="0"/>
              <a:buChar char="•"/>
            </a:pPr>
            <a:r>
              <a:rPr lang="en-US" sz="1800" dirty="0">
                <a:solidFill>
                  <a:schemeClr val="accent5"/>
                </a:solidFill>
              </a:rPr>
              <a:t>Regular/Rolling Admission</a:t>
            </a:r>
          </a:p>
          <a:p>
            <a:pPr lvl="1">
              <a:buFont typeface="Arial" panose="020B0604020202020204" pitchFamily="34" charset="0"/>
              <a:buChar char="•"/>
            </a:pPr>
            <a:r>
              <a:rPr lang="en-US" sz="1800" i="1" dirty="0">
                <a:solidFill>
                  <a:schemeClr val="accent5"/>
                </a:solidFill>
              </a:rPr>
              <a:t>You don’t need to wait to be accepted before completing financial aid applications </a:t>
            </a:r>
          </a:p>
          <a:p>
            <a:endParaRPr lang="en-US" dirty="0">
              <a:solidFill>
                <a:schemeClr val="accent5"/>
              </a:solidFill>
            </a:endParaRPr>
          </a:p>
          <a:p>
            <a:pPr marL="0" indent="0">
              <a:buNone/>
            </a:pPr>
            <a:endParaRPr lang="en-US" dirty="0"/>
          </a:p>
        </p:txBody>
      </p:sp>
      <p:sp>
        <p:nvSpPr>
          <p:cNvPr id="6" name="Content Placeholder 5"/>
          <p:cNvSpPr>
            <a:spLocks noGrp="1"/>
          </p:cNvSpPr>
          <p:nvPr>
            <p:ph sz="half" idx="4294967295"/>
          </p:nvPr>
        </p:nvSpPr>
        <p:spPr>
          <a:xfrm>
            <a:off x="6248400" y="1527048"/>
            <a:ext cx="5638800" cy="4724400"/>
          </a:xfrm>
        </p:spPr>
        <p:txBody>
          <a:bodyPr>
            <a:normAutofit/>
          </a:bodyPr>
          <a:lstStyle/>
          <a:p>
            <a:pPr marL="0" indent="0">
              <a:buNone/>
            </a:pPr>
            <a:r>
              <a:rPr lang="en-US" sz="2200" dirty="0"/>
              <a:t>Review Required </a:t>
            </a:r>
            <a:r>
              <a:rPr lang="en-US" sz="2200" i="1" dirty="0"/>
              <a:t>Financial Aid Applications &amp; Deadlines</a:t>
            </a:r>
          </a:p>
          <a:p>
            <a:pPr lvl="1">
              <a:buFont typeface="Arial" panose="020B0604020202020204" pitchFamily="34" charset="0"/>
              <a:buChar char="•"/>
            </a:pPr>
            <a:r>
              <a:rPr lang="en-US" sz="1800" dirty="0">
                <a:solidFill>
                  <a:schemeClr val="accent5"/>
                </a:solidFill>
              </a:rPr>
              <a:t>Each college has their own deadlines </a:t>
            </a:r>
          </a:p>
          <a:p>
            <a:pPr lvl="1">
              <a:buFont typeface="Arial" panose="020B0604020202020204" pitchFamily="34" charset="0"/>
              <a:buChar char="•"/>
            </a:pPr>
            <a:r>
              <a:rPr lang="en-US" sz="1800" dirty="0">
                <a:solidFill>
                  <a:schemeClr val="accent5"/>
                </a:solidFill>
              </a:rPr>
              <a:t>Submit two weeks before earliest deadline</a:t>
            </a:r>
          </a:p>
          <a:p>
            <a:pPr lvl="1">
              <a:buFont typeface="Arial" panose="020B0604020202020204" pitchFamily="34" charset="0"/>
              <a:buChar char="•"/>
            </a:pPr>
            <a:r>
              <a:rPr lang="en-US" sz="1800" dirty="0">
                <a:solidFill>
                  <a:schemeClr val="accent5">
                    <a:lumMod val="90000"/>
                    <a:lumOff val="10000"/>
                  </a:schemeClr>
                </a:solidFill>
              </a:rPr>
              <a:t>Evaluate Financial Aid Programs the College Offers</a:t>
            </a:r>
          </a:p>
          <a:p>
            <a:pPr marL="0" indent="0">
              <a:buNone/>
            </a:pPr>
            <a:endParaRPr lang="en-US" sz="1800" dirty="0"/>
          </a:p>
          <a:p>
            <a:pPr marL="0" indent="0">
              <a:buNone/>
            </a:pPr>
            <a:r>
              <a:rPr lang="en-US" sz="2200" dirty="0"/>
              <a:t>Compare Costs</a:t>
            </a:r>
          </a:p>
          <a:p>
            <a:pPr>
              <a:buFont typeface="Arial" panose="020B0604020202020204" pitchFamily="34" charset="0"/>
              <a:buChar char="•"/>
            </a:pPr>
            <a:r>
              <a:rPr lang="en-US" sz="1800" dirty="0">
                <a:solidFill>
                  <a:schemeClr val="accent5">
                    <a:lumMod val="90000"/>
                    <a:lumOff val="10000"/>
                  </a:schemeClr>
                </a:solidFill>
              </a:rPr>
              <a:t>Net price calculators are on all college websites and can provide an estimate of financial aid eligibility and remaining college costs.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 calcmode="lin" valueType="num">
                                      <p:cBhvr additive="base">
                                        <p:cTn id="1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6">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 calcmode="lin" valueType="num">
                                      <p:cBhvr additive="base">
                                        <p:cTn id="21"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6">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6">
                                            <p:txEl>
                                              <p:pRg st="5" end="5"/>
                                            </p:txEl>
                                          </p:spTgt>
                                        </p:tgtEl>
                                        <p:attrNameLst>
                                          <p:attrName>style.visibility</p:attrName>
                                        </p:attrNameLst>
                                      </p:cBhvr>
                                      <p:to>
                                        <p:strVal val="visible"/>
                                      </p:to>
                                    </p:set>
                                    <p:anim calcmode="lin" valueType="num">
                                      <p:cBhvr additive="base">
                                        <p:cTn id="29"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6">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6">
                                            <p:txEl>
                                              <p:pRg st="6" end="6"/>
                                            </p:txEl>
                                          </p:spTgt>
                                        </p:tgtEl>
                                        <p:attrNameLst>
                                          <p:attrName>style.visibility</p:attrName>
                                        </p:attrNameLst>
                                      </p:cBhvr>
                                      <p:to>
                                        <p:strVal val="visible"/>
                                      </p:to>
                                    </p:set>
                                    <p:anim calcmode="lin" valueType="num">
                                      <p:cBhvr additive="base">
                                        <p:cTn id="3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2">
                    <a:lumMod val="10000"/>
                  </a:schemeClr>
                </a:solidFill>
              </a:rPr>
              <a:t>Types of Financial Aid Applications</a:t>
            </a:r>
          </a:p>
        </p:txBody>
      </p:sp>
      <p:sp>
        <p:nvSpPr>
          <p:cNvPr id="3" name="Content Placeholder 2"/>
          <p:cNvSpPr>
            <a:spLocks noGrp="1"/>
          </p:cNvSpPr>
          <p:nvPr>
            <p:ph sz="quarter" idx="1"/>
          </p:nvPr>
        </p:nvSpPr>
        <p:spPr>
          <a:xfrm>
            <a:off x="533400" y="1527048"/>
            <a:ext cx="10744200" cy="4797552"/>
          </a:xfrm>
        </p:spPr>
        <p:txBody>
          <a:bodyPr>
            <a:normAutofit fontScale="92500" lnSpcReduction="10000"/>
          </a:bodyPr>
          <a:lstStyle/>
          <a:p>
            <a:pPr marL="0" indent="0">
              <a:buNone/>
            </a:pPr>
            <a:r>
              <a:rPr lang="en-US" sz="2400" dirty="0"/>
              <a:t>Free Application for Federal Student Aid (FAFSA)</a:t>
            </a:r>
          </a:p>
          <a:p>
            <a:pPr lvl="1">
              <a:buFont typeface="Arial" panose="020B0604020202020204" pitchFamily="34" charset="0"/>
              <a:buChar char="•"/>
            </a:pPr>
            <a:r>
              <a:rPr lang="en-US" sz="1900" dirty="0">
                <a:solidFill>
                  <a:schemeClr val="accent5"/>
                </a:solidFill>
              </a:rPr>
              <a:t>Required for Federal &amp; State Aid</a:t>
            </a:r>
          </a:p>
          <a:p>
            <a:pPr lvl="2">
              <a:buFont typeface="Arial" panose="020B0604020202020204" pitchFamily="34" charset="0"/>
              <a:buChar char="•"/>
            </a:pPr>
            <a:r>
              <a:rPr lang="en-US" sz="1900" dirty="0">
                <a:solidFill>
                  <a:srgbClr val="0070C0"/>
                </a:solidFill>
                <a:hlinkClick r:id="rId2">
                  <a:extLst>
                    <a:ext uri="{A12FA001-AC4F-418D-AE19-62706E023703}">
                      <ahyp:hlinkClr xmlns:ahyp="http://schemas.microsoft.com/office/drawing/2018/hyperlinkcolor" xmlns="" val="tx"/>
                    </a:ext>
                  </a:extLst>
                </a:hlinkClick>
              </a:rPr>
              <a:t>https://studentaid.gov/h/apply-for-aid/fafsa</a:t>
            </a:r>
            <a:endParaRPr lang="en-US" sz="1900" dirty="0">
              <a:solidFill>
                <a:srgbClr val="0070C0"/>
              </a:solidFill>
            </a:endParaRPr>
          </a:p>
          <a:p>
            <a:pPr marL="594360" lvl="2" indent="0">
              <a:buNone/>
            </a:pPr>
            <a:endParaRPr lang="en-US" dirty="0">
              <a:solidFill>
                <a:srgbClr val="0070C0"/>
              </a:solidFill>
            </a:endParaRPr>
          </a:p>
          <a:p>
            <a:pPr marL="0" indent="0">
              <a:buNone/>
            </a:pPr>
            <a:r>
              <a:rPr lang="en-US" sz="2400" dirty="0"/>
              <a:t>CSS Profile </a:t>
            </a:r>
          </a:p>
          <a:p>
            <a:pPr lvl="1">
              <a:buFont typeface="Arial" panose="020B0604020202020204" pitchFamily="34" charset="0"/>
              <a:buChar char="•"/>
            </a:pPr>
            <a:r>
              <a:rPr lang="en-US" sz="1900" b="1" i="1" dirty="0">
                <a:solidFill>
                  <a:schemeClr val="accent5"/>
                </a:solidFill>
              </a:rPr>
              <a:t>Not</a:t>
            </a:r>
            <a:r>
              <a:rPr lang="en-US" sz="1900" dirty="0">
                <a:solidFill>
                  <a:schemeClr val="accent5"/>
                </a:solidFill>
              </a:rPr>
              <a:t> used by every college; primarily by private colleges</a:t>
            </a:r>
          </a:p>
          <a:p>
            <a:pPr lvl="2">
              <a:buFont typeface="Arial" panose="020B0604020202020204" pitchFamily="34" charset="0"/>
              <a:buChar char="•"/>
            </a:pPr>
            <a:r>
              <a:rPr lang="en-US" sz="1900" dirty="0">
                <a:hlinkClick r:id="rId3"/>
              </a:rPr>
              <a:t>https://cssprofile.collegeboard.org/</a:t>
            </a:r>
            <a:endParaRPr lang="en-US" sz="1900" dirty="0"/>
          </a:p>
          <a:p>
            <a:pPr marL="594360" lvl="2" indent="0">
              <a:buNone/>
            </a:pPr>
            <a:endParaRPr lang="en-US" dirty="0"/>
          </a:p>
          <a:p>
            <a:pPr marL="0" indent="0">
              <a:buNone/>
            </a:pPr>
            <a:r>
              <a:rPr lang="en-US" sz="2400" dirty="0"/>
              <a:t>Institutional Applications</a:t>
            </a:r>
          </a:p>
          <a:p>
            <a:pPr lvl="1">
              <a:buFont typeface="Arial" panose="020B0604020202020204" pitchFamily="34" charset="0"/>
              <a:buChar char="•"/>
            </a:pPr>
            <a:r>
              <a:rPr lang="en-US" sz="1900" dirty="0">
                <a:solidFill>
                  <a:schemeClr val="accent5"/>
                </a:solidFill>
              </a:rPr>
              <a:t>Check school publications and websites</a:t>
            </a:r>
          </a:p>
          <a:p>
            <a:pPr lvl="2"/>
            <a:endParaRPr lang="en-US" dirty="0"/>
          </a:p>
          <a:p>
            <a:pPr marL="0" indent="0">
              <a:buNone/>
            </a:pPr>
            <a:r>
              <a:rPr lang="en-US" sz="2400" dirty="0"/>
              <a:t>Be Organized!</a:t>
            </a:r>
          </a:p>
          <a:p>
            <a:pPr lvl="1">
              <a:buFont typeface="Arial" panose="020B0604020202020204" pitchFamily="34" charset="0"/>
              <a:buChar char="•"/>
            </a:pPr>
            <a:r>
              <a:rPr lang="en-US" sz="1900" dirty="0">
                <a:solidFill>
                  <a:schemeClr val="accent5"/>
                </a:solidFill>
              </a:rPr>
              <a:t>Have all required information and/or data necessary to ensure prompt processing and to enable an informed decision can be made with respect to the applications.</a:t>
            </a:r>
            <a:r>
              <a:rPr lang="en-US" dirty="0">
                <a:solidFill>
                  <a:schemeClr val="accent5"/>
                </a:solidFill>
              </a:rPr>
              <a:t> </a:t>
            </a:r>
          </a:p>
          <a:p>
            <a:pPr marL="274320" lvl="1" indent="0">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 calcmode="lin" valueType="num">
                                      <p:cBhvr additive="base">
                                        <p:cTn id="3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9" end="9"/>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anim calcmode="lin" valueType="num">
                                      <p:cBhvr additive="base">
                                        <p:cTn id="3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12" end="12"/>
                                            </p:txEl>
                                          </p:spTgt>
                                        </p:tgtEl>
                                        <p:attrNameLst>
                                          <p:attrName>style.visibility</p:attrName>
                                        </p:attrNameLst>
                                      </p:cBhvr>
                                      <p:to>
                                        <p:strVal val="visible"/>
                                      </p:to>
                                    </p:set>
                                    <p:anim calcmode="lin" valueType="num">
                                      <p:cBhvr additive="base">
                                        <p:cTn id="43"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C157A-A0A0-0E70-DE24-6F276365E8B0}"/>
              </a:ext>
            </a:extLst>
          </p:cNvPr>
          <p:cNvSpPr>
            <a:spLocks noGrp="1"/>
          </p:cNvSpPr>
          <p:nvPr>
            <p:ph type="title"/>
          </p:nvPr>
        </p:nvSpPr>
        <p:spPr/>
        <p:txBody>
          <a:bodyPr/>
          <a:lstStyle/>
          <a:p>
            <a:r>
              <a:rPr lang="en-US" dirty="0">
                <a:solidFill>
                  <a:schemeClr val="accent5"/>
                </a:solidFill>
              </a:rPr>
              <a:t>Federal Student Aid Background for What’s Ahead</a:t>
            </a:r>
            <a:endParaRPr lang="en-US" dirty="0"/>
          </a:p>
        </p:txBody>
      </p:sp>
      <p:sp>
        <p:nvSpPr>
          <p:cNvPr id="3" name="Content Placeholder 2">
            <a:extLst>
              <a:ext uri="{FF2B5EF4-FFF2-40B4-BE49-F238E27FC236}">
                <a16:creationId xmlns:a16="http://schemas.microsoft.com/office/drawing/2014/main" id="{53D591B5-80CC-0F4B-BC4C-FF0D68ABC1C2}"/>
              </a:ext>
            </a:extLst>
          </p:cNvPr>
          <p:cNvSpPr>
            <a:spLocks noGrp="1"/>
          </p:cNvSpPr>
          <p:nvPr>
            <p:ph sz="half" idx="1"/>
          </p:nvPr>
        </p:nvSpPr>
        <p:spPr/>
        <p:txBody>
          <a:bodyPr>
            <a:normAutofit/>
          </a:bodyPr>
          <a:lstStyle/>
          <a:p>
            <a:pPr marL="0" indent="0">
              <a:buNone/>
            </a:pPr>
            <a:r>
              <a:rPr lang="en-US" sz="2400" dirty="0"/>
              <a:t>FUTURE Act</a:t>
            </a:r>
          </a:p>
          <a:p>
            <a:r>
              <a:rPr lang="en-US" sz="1800" dirty="0">
                <a:solidFill>
                  <a:schemeClr val="accent5"/>
                </a:solidFill>
              </a:rPr>
              <a:t>Enhances the FAFSA experience by allowing the U.S. Department of  Education to automatically obtain federal tax information from the IRS for students, parents, or other contributors (such as a spouse or stepparent) who provide consent and approval.</a:t>
            </a:r>
          </a:p>
          <a:p>
            <a:pPr marL="0" indent="0">
              <a:buNone/>
            </a:pPr>
            <a:endParaRPr lang="en-US" sz="2400" dirty="0"/>
          </a:p>
          <a:p>
            <a:pPr marL="0" indent="0">
              <a:buNone/>
            </a:pPr>
            <a:r>
              <a:rPr lang="en-US" sz="2400" dirty="0"/>
              <a:t>FAFSA Simplification Act</a:t>
            </a:r>
          </a:p>
          <a:p>
            <a:r>
              <a:rPr lang="en-US" sz="1800" dirty="0">
                <a:solidFill>
                  <a:schemeClr val="accent5"/>
                </a:solidFill>
              </a:rPr>
              <a:t>Expands access to federal student aid and introduces significant changes to the FAFSA process, including changes to the FAFSA form, how students and families will complete it, and the eligibility calculation.</a:t>
            </a:r>
          </a:p>
          <a:p>
            <a:pPr marL="0" indent="0">
              <a:buNone/>
            </a:pPr>
            <a:endParaRPr lang="en-US" dirty="0"/>
          </a:p>
        </p:txBody>
      </p:sp>
      <p:sp>
        <p:nvSpPr>
          <p:cNvPr id="4" name="Content Placeholder 3">
            <a:extLst>
              <a:ext uri="{FF2B5EF4-FFF2-40B4-BE49-F238E27FC236}">
                <a16:creationId xmlns:a16="http://schemas.microsoft.com/office/drawing/2014/main" id="{7BC6BCD3-48B0-1815-4765-389977E634A9}"/>
              </a:ext>
            </a:extLst>
          </p:cNvPr>
          <p:cNvSpPr>
            <a:spLocks noGrp="1"/>
          </p:cNvSpPr>
          <p:nvPr>
            <p:ph sz="half" idx="2"/>
          </p:nvPr>
        </p:nvSpPr>
        <p:spPr/>
        <p:txBody>
          <a:bodyPr>
            <a:normAutofit/>
          </a:bodyPr>
          <a:lstStyle/>
          <a:p>
            <a:pPr marL="0" indent="0">
              <a:buNone/>
            </a:pPr>
            <a:r>
              <a:rPr lang="en-US" sz="2400" dirty="0"/>
              <a:t>Visit </a:t>
            </a:r>
            <a:r>
              <a:rPr lang="en-US" sz="2400" dirty="0">
                <a:hlinkClick r:id="rId3"/>
              </a:rPr>
              <a:t>StudentAid.gov</a:t>
            </a:r>
            <a:r>
              <a:rPr lang="en-US" sz="2400" dirty="0"/>
              <a:t> </a:t>
            </a:r>
            <a:r>
              <a:rPr lang="en-US" sz="1800" dirty="0">
                <a:solidFill>
                  <a:schemeClr val="accent5"/>
                </a:solidFill>
              </a:rPr>
              <a:t>for information, resources, and guidance for students, contributors, and borrowers. </a:t>
            </a:r>
          </a:p>
          <a:p>
            <a:pPr marL="0" indent="0">
              <a:buNone/>
            </a:pPr>
            <a:endParaRPr lang="en-US" sz="1800" dirty="0">
              <a:solidFill>
                <a:schemeClr val="accent5"/>
              </a:solidFill>
            </a:endParaRPr>
          </a:p>
          <a:p>
            <a:pPr marL="0" indent="0">
              <a:buNone/>
            </a:pPr>
            <a:endParaRPr lang="en-US" sz="1800" dirty="0">
              <a:solidFill>
                <a:schemeClr val="accent5"/>
              </a:solidFill>
            </a:endParaRPr>
          </a:p>
          <a:p>
            <a:pPr marL="0" indent="0">
              <a:buNone/>
            </a:pPr>
            <a:endParaRPr lang="en-US" sz="1800" dirty="0">
              <a:solidFill>
                <a:schemeClr val="accent5"/>
              </a:solidFill>
            </a:endParaRPr>
          </a:p>
        </p:txBody>
      </p:sp>
      <p:pic>
        <p:nvPicPr>
          <p:cNvPr id="5" name="Pn4OECMTh5w">
            <a:extLst>
              <a:ext uri="{FF2B5EF4-FFF2-40B4-BE49-F238E27FC236}">
                <a16:creationId xmlns:a16="http://schemas.microsoft.com/office/drawing/2014/main" id="{95B9B3B1-F627-F084-9FA5-2D499E900F6C}"/>
              </a:ext>
            </a:extLst>
          </p:cNvPr>
          <p:cNvPicPr>
            <a:picLocks noRot="1" noChangeAspect="1"/>
          </p:cNvPicPr>
          <p:nvPr>
            <a:videoFile r:link="rId1"/>
          </p:nvPr>
        </p:nvPicPr>
        <p:blipFill>
          <a:blip r:embed="rId4"/>
          <a:stretch>
            <a:fillRect/>
          </a:stretch>
        </p:blipFill>
        <p:spPr>
          <a:xfrm>
            <a:off x="6629400" y="2971800"/>
            <a:ext cx="4572000" cy="2876550"/>
          </a:xfrm>
          <a:prstGeom prst="rect">
            <a:avLst/>
          </a:prstGeo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39682831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5"/>
                </a:solidFill>
              </a:rPr>
              <a:t>Federal Student Aid – What’s Next?</a:t>
            </a:r>
          </a:p>
        </p:txBody>
      </p:sp>
      <p:sp>
        <p:nvSpPr>
          <p:cNvPr id="3" name="Content Placeholder 2"/>
          <p:cNvSpPr>
            <a:spLocks noGrp="1"/>
          </p:cNvSpPr>
          <p:nvPr>
            <p:ph sz="quarter" idx="1"/>
          </p:nvPr>
        </p:nvSpPr>
        <p:spPr>
          <a:xfrm>
            <a:off x="685800" y="1527048"/>
            <a:ext cx="11055096" cy="4572000"/>
          </a:xfrm>
        </p:spPr>
        <p:txBody>
          <a:bodyPr>
            <a:normAutofit/>
          </a:bodyPr>
          <a:lstStyle/>
          <a:p>
            <a:pPr marL="0" indent="0">
              <a:buNone/>
            </a:pPr>
            <a:r>
              <a:rPr lang="en-US" sz="2400" dirty="0">
                <a:solidFill>
                  <a:srgbClr val="C00000"/>
                </a:solidFill>
              </a:rPr>
              <a:t>“Contributor” </a:t>
            </a:r>
            <a:r>
              <a:rPr lang="en-US" sz="1800" dirty="0">
                <a:solidFill>
                  <a:schemeClr val="accent5"/>
                </a:solidFill>
              </a:rPr>
              <a:t>is a new term being introduced on the 2024–25 FAFSA form. </a:t>
            </a:r>
          </a:p>
          <a:p>
            <a:r>
              <a:rPr lang="en-US" sz="1800" dirty="0">
                <a:solidFill>
                  <a:schemeClr val="accent5"/>
                </a:solidFill>
              </a:rPr>
              <a:t>A contributor is anyone who is required to provide their information and signature on the FAFSA form as well as provide consent and approval to have their federal tax information transferred from the IRS directly into the form via direct data exchange. </a:t>
            </a:r>
          </a:p>
          <a:p>
            <a:r>
              <a:rPr lang="en-US" sz="1800" dirty="0">
                <a:solidFill>
                  <a:schemeClr val="accent5"/>
                </a:solidFill>
              </a:rPr>
              <a:t>Contributor participation does not indicate financial responsibility.</a:t>
            </a:r>
          </a:p>
          <a:p>
            <a:endParaRPr lang="en-US" sz="1800" dirty="0">
              <a:solidFill>
                <a:schemeClr val="accent5"/>
              </a:solidFill>
            </a:endParaRPr>
          </a:p>
          <a:p>
            <a:pPr marL="0" indent="0">
              <a:buNone/>
            </a:pPr>
            <a:r>
              <a:rPr lang="en-US" sz="2400" dirty="0">
                <a:solidFill>
                  <a:srgbClr val="C00000"/>
                </a:solidFill>
              </a:rPr>
              <a:t>Students and Contributors </a:t>
            </a:r>
            <a:r>
              <a:rPr lang="en-US" sz="1800" dirty="0">
                <a:solidFill>
                  <a:schemeClr val="accent5"/>
                </a:solidFill>
              </a:rPr>
              <a:t>must provide consent and approval to have their federal tax information transferred from the IRS directly into the form via data exchange. </a:t>
            </a:r>
          </a:p>
          <a:p>
            <a:r>
              <a:rPr lang="en-US" sz="1800" dirty="0">
                <a:solidFill>
                  <a:schemeClr val="accent5"/>
                </a:solidFill>
              </a:rPr>
              <a:t>Student and contributor federal tax information will be used to determine the student’s eligibility for federal student aid. </a:t>
            </a:r>
          </a:p>
          <a:p>
            <a:r>
              <a:rPr lang="en-US" sz="1800" dirty="0">
                <a:solidFill>
                  <a:schemeClr val="accent5"/>
                </a:solidFill>
              </a:rPr>
              <a:t>If a student or required contributor doesn’t provide consent and approval, the student will not be eligible for federal student aid—even if they manually enter tax information into the FAFSA form.</a:t>
            </a:r>
          </a:p>
          <a:p>
            <a:pPr marL="274320" lvl="1" indent="0">
              <a:buNone/>
            </a:pPr>
            <a:endParaRPr lang="en-US" sz="2000" dirty="0">
              <a:solidFill>
                <a:srgbClr val="7D1227"/>
              </a:solidFill>
            </a:endParaRPr>
          </a:p>
          <a:p>
            <a:endParaRPr lang="en-US" dirty="0"/>
          </a:p>
        </p:txBody>
      </p:sp>
    </p:spTree>
    <p:extLst>
      <p:ext uri="{BB962C8B-B14F-4D97-AF65-F5344CB8AC3E}">
        <p14:creationId xmlns:p14="http://schemas.microsoft.com/office/powerpoint/2010/main" val="137711335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ustom 57">
      <a:dk1>
        <a:srgbClr val="9C0000"/>
      </a:dk1>
      <a:lt1>
        <a:srgbClr val="FFFFFF"/>
      </a:lt1>
      <a:dk2>
        <a:srgbClr val="9C0000"/>
      </a:dk2>
      <a:lt2>
        <a:srgbClr val="E7E7E7"/>
      </a:lt2>
      <a:accent1>
        <a:srgbClr val="8B8B8B"/>
      </a:accent1>
      <a:accent2>
        <a:srgbClr val="8F8F8F"/>
      </a:accent2>
      <a:accent3>
        <a:srgbClr val="9C0000"/>
      </a:accent3>
      <a:accent4>
        <a:srgbClr val="F9B639"/>
      </a:accent4>
      <a:accent5>
        <a:srgbClr val="2F2F2F"/>
      </a:accent5>
      <a:accent6>
        <a:srgbClr val="FA8D3D"/>
      </a:accent6>
      <a:hlink>
        <a:srgbClr val="0070C0"/>
      </a:hlink>
      <a:folHlink>
        <a:srgbClr val="D490C5"/>
      </a:folHlink>
    </a:clrScheme>
    <a:fontScheme name="Cambria">
      <a:maj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7070</TotalTime>
  <Words>2403</Words>
  <Application>Microsoft Office PowerPoint</Application>
  <PresentationFormat>Widescreen</PresentationFormat>
  <Paragraphs>361</Paragraphs>
  <Slides>32</Slides>
  <Notes>0</Notes>
  <HiddenSlides>0</HiddenSlides>
  <MMClips>1</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32</vt:i4>
      </vt:variant>
    </vt:vector>
  </HeadingPairs>
  <TitlesOfParts>
    <vt:vector size="39" baseType="lpstr">
      <vt:lpstr>Arial</vt:lpstr>
      <vt:lpstr>Calibri</vt:lpstr>
      <vt:lpstr>Cambria</vt:lpstr>
      <vt:lpstr>Courier New</vt:lpstr>
      <vt:lpstr>Wingdings</vt:lpstr>
      <vt:lpstr>Wingdings 2</vt:lpstr>
      <vt:lpstr>Civic</vt:lpstr>
      <vt:lpstr>College Financial Aid Night</vt:lpstr>
      <vt:lpstr>Tonight’s Discussion Will Highlight:</vt:lpstr>
      <vt:lpstr>Who Qualifies for Financial Aid?</vt:lpstr>
      <vt:lpstr>Types of Financial Aid</vt:lpstr>
      <vt:lpstr>2022-2023 $240.7 Billion Total Student Aid Undergraduate &amp; Graduate Source of Information:  The College Board “Trends in Student Aid 2023” To learn more visit:  https://research.collegeboard.org/trends/student-aid</vt:lpstr>
      <vt:lpstr>Important First Steps</vt:lpstr>
      <vt:lpstr>Types of Financial Aid Applications</vt:lpstr>
      <vt:lpstr>Federal Student Aid Background for What’s Ahead</vt:lpstr>
      <vt:lpstr>Federal Student Aid – What’s Next?</vt:lpstr>
      <vt:lpstr>Federal Student Aid – What’s Next?</vt:lpstr>
      <vt:lpstr>Federal Student Aid – What’s Next?</vt:lpstr>
      <vt:lpstr>Federal Student Aid – What’s Next?</vt:lpstr>
      <vt:lpstr>Federal Student Aid – What’s Next?</vt:lpstr>
      <vt:lpstr>Institutional Student Aid – What’s Ahead?</vt:lpstr>
      <vt:lpstr>CSS Profile Application Process</vt:lpstr>
      <vt:lpstr>Financial Aid Process</vt:lpstr>
      <vt:lpstr>The Cost of Attendance </vt:lpstr>
      <vt:lpstr>Elements of  Federal Methodology</vt:lpstr>
      <vt:lpstr>Elements of  Institutional Methodology</vt:lpstr>
      <vt:lpstr>Financial Aid Eligibility</vt:lpstr>
      <vt:lpstr>What is Gift Aid?</vt:lpstr>
      <vt:lpstr>Self Help Aid</vt:lpstr>
      <vt:lpstr>Student Loans</vt:lpstr>
      <vt:lpstr>The Financial Aid Award Package</vt:lpstr>
      <vt:lpstr>The Financial Aid Award Package</vt:lpstr>
      <vt:lpstr>Financial Aid Reality</vt:lpstr>
      <vt:lpstr>Finding the Family Share</vt:lpstr>
      <vt:lpstr>Financial Aid Resources</vt:lpstr>
      <vt:lpstr>State of Connecticut Programs</vt:lpstr>
      <vt:lpstr>Outside Scholarships</vt:lpstr>
      <vt:lpstr>Questions to ask and not assume!</vt:lpstr>
      <vt:lpstr>Tips &amp; Thoughts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Financial Aid Night</dc:title>
  <dc:creator>kellym1</dc:creator>
  <cp:lastModifiedBy>Mulrooney, Colleen</cp:lastModifiedBy>
  <cp:revision>627</cp:revision>
  <cp:lastPrinted>2024-10-11T21:18:09Z</cp:lastPrinted>
  <dcterms:created xsi:type="dcterms:W3CDTF">2010-10-01T15:49:48Z</dcterms:created>
  <dcterms:modified xsi:type="dcterms:W3CDTF">2024-10-14T19:01:47Z</dcterms:modified>
</cp:coreProperties>
</file>