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7010400" cy="9296400"/>
  <p:embeddedFontLst>
    <p:embeddedFont>
      <p:font typeface="Robot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84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643348c71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643348c71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645c28828_0_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645c28828_0_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643348c71_0_18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643348c71_0_18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643348c71_0_10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643348c71_0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645c28828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645c28828_0_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e7717792b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e7717792b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e7717792b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de7717792b_0_2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e7717792b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e7717792b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e44e5d14d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e44e5d14d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e44e5d14d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e44e5d14d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3272e229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3272e229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298e78c49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d298e78c49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26155cc9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026155cc9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26155cc99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026155cc99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e44e5d14d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e44e5d14d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298e78c4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298e78c4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c643348c71_0_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c643348c71_0_1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43348c7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43348c71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43348c71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43348c71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43348c71_0_1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43348c71_0_1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e7717792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e7717792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e7717792b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e7717792b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643348c71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643348c71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643348c71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643348c71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edsystemsniu.org/sepi-golden-apple-partner-to-strengthen-teacher-pipe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dsystemsniu.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ker13.com/maker-mobile"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hyperlink" Target="https://edsystemsniu.org/college-and-career-pathway-endorsement-framework/" TargetMode="External"/><Relationship Id="rId13" Type="http://schemas.openxmlformats.org/officeDocument/2006/relationships/hyperlink" Target="https://edsystemsniu.org/niu-incentives-for-endorsement-education-students/" TargetMode="External"/><Relationship Id="rId3" Type="http://schemas.openxmlformats.org/officeDocument/2006/relationships/hyperlink" Target="https://www.illinoisworknet.com/WIOA" TargetMode="External"/><Relationship Id="rId7" Type="http://schemas.openxmlformats.org/officeDocument/2006/relationships/hyperlink" Target="https://www.isbe.net/pathwayendorsements" TargetMode="External"/><Relationship Id="rId12" Type="http://schemas.openxmlformats.org/officeDocument/2006/relationships/hyperlink" Target="https://edsystemsniu.org/model-programs-of-study-guide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ilacep.com/" TargetMode="External"/><Relationship Id="rId11" Type="http://schemas.openxmlformats.org/officeDocument/2006/relationships/hyperlink" Target="https://edsystemsniu.org/resources/career-development-experience-toolkit/" TargetMode="External"/><Relationship Id="rId5" Type="http://schemas.openxmlformats.org/officeDocument/2006/relationships/hyperlink" Target="https://www.isbe.net/pwr" TargetMode="External"/><Relationship Id="rId10" Type="http://schemas.openxmlformats.org/officeDocument/2006/relationships/hyperlink" Target="https://edsystemsniu.org/wp-content/uploads/2020/05/PWR-Report-April2020-Final.pdf" TargetMode="External"/><Relationship Id="rId4" Type="http://schemas.openxmlformats.org/officeDocument/2006/relationships/hyperlink" Target="https://www.isbe.net/essa" TargetMode="External"/><Relationship Id="rId9" Type="http://schemas.openxmlformats.org/officeDocument/2006/relationships/hyperlink" Target="https://www.isbe.net/Documents/IL-Career-Pathways-Dictionary.PDF" TargetMode="External"/><Relationship Id="rId14" Type="http://schemas.openxmlformats.org/officeDocument/2006/relationships/hyperlink" Target="https://www.youscience.com/logi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Gschuyler@d127.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linkedin.com/in/gina-schuyler-a47007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flipcareerguide.com/books/ljkf/#p=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0000FF"/>
                </a:solidFill>
              </a:rPr>
              <a:t>Illinois State Career Pathway Endorsement</a:t>
            </a:r>
            <a:endParaRPr>
              <a:solidFill>
                <a:srgbClr val="0000FF"/>
              </a:solidFill>
            </a:endParaRPr>
          </a:p>
        </p:txBody>
      </p:sp>
      <p:sp>
        <p:nvSpPr>
          <p:cNvPr id="55" name="Google Shape;55;p13"/>
          <p:cNvSpPr txBox="1">
            <a:spLocks noGrp="1"/>
          </p:cNvSpPr>
          <p:nvPr>
            <p:ph type="subTitle" idx="1"/>
          </p:nvPr>
        </p:nvSpPr>
        <p:spPr>
          <a:xfrm>
            <a:off x="311700" y="2834125"/>
            <a:ext cx="8520600" cy="1584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b="1"/>
              <a:t>Gina Schuyler</a:t>
            </a:r>
            <a:endParaRPr b="1"/>
          </a:p>
          <a:p>
            <a:pPr marL="0" lvl="0" indent="0" algn="ctr" rtl="0">
              <a:spcBef>
                <a:spcPts val="0"/>
              </a:spcBef>
              <a:spcAft>
                <a:spcPts val="0"/>
              </a:spcAft>
              <a:buNone/>
            </a:pPr>
            <a:r>
              <a:rPr lang="en"/>
              <a:t>CTE Department Chair/ Careers &amp; Community Partnerships</a:t>
            </a:r>
            <a:endParaRPr/>
          </a:p>
          <a:p>
            <a:pPr marL="0" lvl="0" indent="0" algn="ctr" rtl="0">
              <a:spcBef>
                <a:spcPts val="0"/>
              </a:spcBef>
              <a:spcAft>
                <a:spcPts val="0"/>
              </a:spcAft>
              <a:buNone/>
            </a:pPr>
            <a:r>
              <a:rPr lang="en" b="1"/>
              <a:t>Grayslake D127 (Central &amp; North HS)</a:t>
            </a:r>
            <a:endParaRPr b="1"/>
          </a:p>
          <a:p>
            <a:pPr marL="0" lvl="0" indent="0" algn="ctr" rtl="0">
              <a:spcBef>
                <a:spcPts val="0"/>
              </a:spcBef>
              <a:spcAft>
                <a:spcPts val="0"/>
              </a:spcAft>
              <a:buNone/>
            </a:pPr>
            <a:endParaRPr/>
          </a:p>
          <a:p>
            <a:pPr marL="0" lvl="0" indent="0" algn="ctr" rtl="0">
              <a:spcBef>
                <a:spcPts val="0"/>
              </a:spcBef>
              <a:spcAft>
                <a:spcPts val="0"/>
              </a:spcAft>
              <a:buNone/>
            </a:pPr>
            <a:r>
              <a:rPr lang="en" b="1" i="1">
                <a:solidFill>
                  <a:srgbClr val="0000FF"/>
                </a:solidFill>
              </a:rPr>
              <a:t>Pilot District for State Career Pathway Endorsement</a:t>
            </a:r>
            <a:endParaRPr b="1" i="1">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28" name="Google Shape;12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Step 4: Readiness for Non-remedial Courses</a:t>
            </a:r>
            <a:endParaRPr/>
          </a:p>
        </p:txBody>
      </p:sp>
      <p:sp>
        <p:nvSpPr>
          <p:cNvPr id="129" name="Google Shape;129;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F0000"/>
                </a:solidFill>
              </a:rPr>
              <a:t>Academic Readiness (RED):</a:t>
            </a:r>
            <a:endParaRPr>
              <a:solidFill>
                <a:srgbClr val="FF0000"/>
              </a:solidFill>
            </a:endParaRPr>
          </a:p>
          <a:p>
            <a:pPr marL="457200" lvl="0" indent="-317500" algn="l" rtl="0">
              <a:spcBef>
                <a:spcPts val="1200"/>
              </a:spcBef>
              <a:spcAft>
                <a:spcPts val="0"/>
              </a:spcAft>
              <a:buSzPts val="1400"/>
              <a:buChar char="●"/>
            </a:pPr>
            <a:r>
              <a:rPr lang="en"/>
              <a:t>Goal is that education past high school is not incurring cost for that of remedial math and english</a:t>
            </a:r>
            <a:endParaRPr/>
          </a:p>
          <a:p>
            <a:pPr marL="457200" lvl="0" indent="-317500" algn="l" rtl="0">
              <a:spcBef>
                <a:spcPts val="0"/>
              </a:spcBef>
              <a:spcAft>
                <a:spcPts val="0"/>
              </a:spcAft>
              <a:buSzPts val="1400"/>
              <a:buChar char="●"/>
            </a:pPr>
            <a:r>
              <a:rPr lang="en"/>
              <a:t>Transitional math and english offered in district for students that need an alternative path (if they do not naturally meet postsecondary readiness for math and english)</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30" name="Google Shape;130;p22"/>
          <p:cNvPicPr preferRelativeResize="0"/>
          <p:nvPr/>
        </p:nvPicPr>
        <p:blipFill>
          <a:blip r:embed="rId3">
            <a:alphaModFix/>
          </a:blip>
          <a:stretch>
            <a:fillRect/>
          </a:stretch>
        </p:blipFill>
        <p:spPr>
          <a:xfrm>
            <a:off x="311700" y="1152475"/>
            <a:ext cx="3999899" cy="3416400"/>
          </a:xfrm>
          <a:prstGeom prst="rect">
            <a:avLst/>
          </a:prstGeom>
          <a:noFill/>
          <a:ln>
            <a:noFill/>
          </a:ln>
        </p:spPr>
      </p:pic>
      <p:pic>
        <p:nvPicPr>
          <p:cNvPr id="131" name="Google Shape;131;p22"/>
          <p:cNvPicPr preferRelativeResize="0"/>
          <p:nvPr/>
        </p:nvPicPr>
        <p:blipFill>
          <a:blip r:embed="rId4">
            <a:alphaModFix/>
          </a:blip>
          <a:stretch>
            <a:fillRect/>
          </a:stretch>
        </p:blipFill>
        <p:spPr>
          <a:xfrm>
            <a:off x="4449638" y="3816388"/>
            <a:ext cx="4581525" cy="7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t>What the high school does</a:t>
            </a:r>
            <a:endParaRPr b="1"/>
          </a:p>
        </p:txBody>
      </p:sp>
      <p:sp>
        <p:nvSpPr>
          <p:cNvPr id="137" name="Google Shape;137;p23"/>
          <p:cNvSpPr txBox="1">
            <a:spLocks noGrp="1"/>
          </p:cNvSpPr>
          <p:nvPr>
            <p:ph type="body" idx="1"/>
          </p:nvPr>
        </p:nvSpPr>
        <p:spPr>
          <a:xfrm>
            <a:off x="311700" y="1389600"/>
            <a:ext cx="2808000" cy="1807500"/>
          </a:xfrm>
          <a:prstGeom prst="rect">
            <a:avLst/>
          </a:prstGeom>
        </p:spPr>
        <p:txBody>
          <a:bodyPr spcFirstLastPara="1" wrap="square" lIns="91425" tIns="91425" rIns="91425" bIns="91425" anchor="t" anchorCtr="0">
            <a:normAutofit fontScale="77500" lnSpcReduction="10000"/>
          </a:bodyPr>
          <a:lstStyle/>
          <a:p>
            <a:pPr marL="457200" lvl="0" indent="-287655" algn="l" rtl="0">
              <a:spcBef>
                <a:spcPts val="0"/>
              </a:spcBef>
              <a:spcAft>
                <a:spcPts val="0"/>
              </a:spcAft>
              <a:buSzPct val="100000"/>
              <a:buChar char="●"/>
            </a:pPr>
            <a:r>
              <a:rPr lang="en"/>
              <a:t>D127 identified career pathway and identities that with student information in powerschool</a:t>
            </a:r>
            <a:endParaRPr/>
          </a:p>
          <a:p>
            <a:pPr marL="457200" lvl="0" indent="-287655" algn="l" rtl="0">
              <a:spcBef>
                <a:spcPts val="0"/>
              </a:spcBef>
              <a:spcAft>
                <a:spcPts val="0"/>
              </a:spcAft>
              <a:buSzPct val="100000"/>
              <a:buChar char="●"/>
            </a:pPr>
            <a:r>
              <a:rPr lang="en"/>
              <a:t>Professional Learning Activities collected in powerschool</a:t>
            </a:r>
            <a:endParaRPr/>
          </a:p>
          <a:p>
            <a:pPr marL="457200" lvl="0" indent="-287655" algn="l" rtl="0">
              <a:spcBef>
                <a:spcPts val="0"/>
              </a:spcBef>
              <a:spcAft>
                <a:spcPts val="0"/>
              </a:spcAft>
              <a:buSzPct val="100000"/>
              <a:buChar char="●"/>
            </a:pPr>
            <a:r>
              <a:rPr lang="en"/>
              <a:t>All 4 areas are uploaded into ISBE data base</a:t>
            </a:r>
            <a:endParaRPr/>
          </a:p>
          <a:p>
            <a:pPr marL="457200" lvl="0" indent="-287655" algn="l" rtl="0">
              <a:spcBef>
                <a:spcPts val="0"/>
              </a:spcBef>
              <a:spcAft>
                <a:spcPts val="0"/>
              </a:spcAft>
              <a:buSzPct val="100000"/>
              <a:buChar char="●"/>
            </a:pPr>
            <a:r>
              <a:rPr lang="en" b="1" i="1"/>
              <a:t>Endorsement </a:t>
            </a:r>
            <a:r>
              <a:rPr lang="en"/>
              <a:t>then appears on transcript</a:t>
            </a:r>
            <a:endParaRPr/>
          </a:p>
          <a:p>
            <a:pPr marL="457200" lvl="0" indent="0" algn="l" rtl="0">
              <a:spcBef>
                <a:spcPts val="1200"/>
              </a:spcBef>
              <a:spcAft>
                <a:spcPts val="1200"/>
              </a:spcAft>
              <a:buNone/>
            </a:pPr>
            <a:r>
              <a:rPr lang="en" b="1" i="1"/>
              <a:t>*Looking into SchooLinks</a:t>
            </a:r>
            <a:endParaRPr b="1" i="1"/>
          </a:p>
        </p:txBody>
      </p:sp>
      <p:pic>
        <p:nvPicPr>
          <p:cNvPr id="138" name="Google Shape;138;p23"/>
          <p:cNvPicPr preferRelativeResize="0"/>
          <p:nvPr/>
        </p:nvPicPr>
        <p:blipFill>
          <a:blip r:embed="rId3">
            <a:alphaModFix/>
          </a:blip>
          <a:stretch>
            <a:fillRect/>
          </a:stretch>
        </p:blipFill>
        <p:spPr>
          <a:xfrm>
            <a:off x="4572000" y="81400"/>
            <a:ext cx="3664725" cy="3115700"/>
          </a:xfrm>
          <a:prstGeom prst="rect">
            <a:avLst/>
          </a:prstGeom>
          <a:noFill/>
          <a:ln>
            <a:noFill/>
          </a:ln>
        </p:spPr>
      </p:pic>
      <p:pic>
        <p:nvPicPr>
          <p:cNvPr id="139" name="Google Shape;139;p23"/>
          <p:cNvPicPr preferRelativeResize="0"/>
          <p:nvPr/>
        </p:nvPicPr>
        <p:blipFill>
          <a:blip r:embed="rId4">
            <a:alphaModFix/>
          </a:blip>
          <a:stretch>
            <a:fillRect/>
          </a:stretch>
        </p:blipFill>
        <p:spPr>
          <a:xfrm>
            <a:off x="74000" y="4300950"/>
            <a:ext cx="8806800" cy="842550"/>
          </a:xfrm>
          <a:prstGeom prst="rect">
            <a:avLst/>
          </a:prstGeom>
          <a:noFill/>
          <a:ln>
            <a:noFill/>
          </a:ln>
        </p:spPr>
      </p:pic>
      <p:pic>
        <p:nvPicPr>
          <p:cNvPr id="140" name="Google Shape;140;p23"/>
          <p:cNvPicPr preferRelativeResize="0"/>
          <p:nvPr/>
        </p:nvPicPr>
        <p:blipFill>
          <a:blip r:embed="rId5">
            <a:alphaModFix/>
          </a:blip>
          <a:stretch>
            <a:fillRect/>
          </a:stretch>
        </p:blipFill>
        <p:spPr>
          <a:xfrm>
            <a:off x="0" y="3197100"/>
            <a:ext cx="8903073" cy="125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Who benefits from the endorsement process?</a:t>
            </a:r>
            <a:endParaRPr/>
          </a:p>
        </p:txBody>
      </p:sp>
      <p:sp>
        <p:nvSpPr>
          <p:cNvPr id="146" name="Google Shape;146;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Students</a:t>
            </a:r>
            <a:endParaRPr b="1"/>
          </a:p>
          <a:p>
            <a:pPr marL="457200" lvl="0" indent="-317500" algn="l" rtl="0">
              <a:spcBef>
                <a:spcPts val="1200"/>
              </a:spcBef>
              <a:spcAft>
                <a:spcPts val="0"/>
              </a:spcAft>
              <a:buSzPts val="1400"/>
              <a:buChar char="●"/>
            </a:pPr>
            <a:r>
              <a:rPr lang="en"/>
              <a:t>Exploring areas of careers of interest while in high school </a:t>
            </a:r>
            <a:endParaRPr/>
          </a:p>
          <a:p>
            <a:pPr marL="457200" lvl="0" indent="-317500" algn="l" rtl="0">
              <a:spcBef>
                <a:spcPts val="0"/>
              </a:spcBef>
              <a:spcAft>
                <a:spcPts val="0"/>
              </a:spcAft>
              <a:buSzPts val="1400"/>
              <a:buChar char="●"/>
            </a:pPr>
            <a:r>
              <a:rPr lang="en"/>
              <a:t>Feedback from instructor AND employers</a:t>
            </a:r>
            <a:endParaRPr/>
          </a:p>
          <a:p>
            <a:pPr marL="457200" lvl="0" indent="-317500" algn="l" rtl="0">
              <a:spcBef>
                <a:spcPts val="0"/>
              </a:spcBef>
              <a:spcAft>
                <a:spcPts val="0"/>
              </a:spcAft>
              <a:buSzPts val="1400"/>
              <a:buChar char="●"/>
            </a:pPr>
            <a:r>
              <a:rPr lang="en"/>
              <a:t>Networking</a:t>
            </a:r>
            <a:endParaRPr/>
          </a:p>
          <a:p>
            <a:pPr marL="457200" lvl="0" indent="-317500" algn="l" rtl="0">
              <a:spcBef>
                <a:spcPts val="0"/>
              </a:spcBef>
              <a:spcAft>
                <a:spcPts val="0"/>
              </a:spcAft>
              <a:buSzPts val="1400"/>
              <a:buChar char="●"/>
            </a:pPr>
            <a:r>
              <a:rPr lang="en"/>
              <a:t>Getting better prepared for their industry</a:t>
            </a:r>
            <a:endParaRPr/>
          </a:p>
          <a:p>
            <a:pPr marL="457200" lvl="0" indent="-317500" algn="l" rtl="0">
              <a:spcBef>
                <a:spcPts val="0"/>
              </a:spcBef>
              <a:spcAft>
                <a:spcPts val="0"/>
              </a:spcAft>
              <a:buSzPts val="1400"/>
              <a:buChar char="●"/>
            </a:pPr>
            <a:r>
              <a:rPr lang="en"/>
              <a:t>Separating themselves from their peers</a:t>
            </a:r>
            <a:endParaRPr/>
          </a:p>
          <a:p>
            <a:pPr marL="457200" lvl="0" indent="-317500" algn="l" rtl="0">
              <a:spcBef>
                <a:spcPts val="0"/>
              </a:spcBef>
              <a:spcAft>
                <a:spcPts val="0"/>
              </a:spcAft>
              <a:buSzPts val="1400"/>
              <a:buChar char="●"/>
            </a:pPr>
            <a:r>
              <a:rPr lang="en"/>
              <a:t>Celebrating what we find we like just as much as what we find we don’t like</a:t>
            </a:r>
            <a:endParaRPr/>
          </a:p>
          <a:p>
            <a:pPr marL="0" lvl="0" indent="0" algn="l" rtl="0">
              <a:spcBef>
                <a:spcPts val="1200"/>
              </a:spcBef>
              <a:spcAft>
                <a:spcPts val="1200"/>
              </a:spcAft>
              <a:buNone/>
            </a:pPr>
            <a:endParaRPr/>
          </a:p>
        </p:txBody>
      </p:sp>
      <p:sp>
        <p:nvSpPr>
          <p:cNvPr id="147" name="Google Shape;147;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a:t>Employers</a:t>
            </a:r>
            <a:endParaRPr b="1"/>
          </a:p>
          <a:p>
            <a:pPr marL="457200" lvl="0" indent="-317500" algn="l" rtl="0">
              <a:spcBef>
                <a:spcPts val="1200"/>
              </a:spcBef>
              <a:spcAft>
                <a:spcPts val="0"/>
              </a:spcAft>
              <a:buSzPts val="1400"/>
              <a:buChar char="●"/>
            </a:pPr>
            <a:r>
              <a:rPr lang="en" b="1"/>
              <a:t>Awareness</a:t>
            </a:r>
            <a:r>
              <a:rPr lang="en"/>
              <a:t> of industry AND specific companies prior to graduation</a:t>
            </a:r>
            <a:endParaRPr/>
          </a:p>
          <a:p>
            <a:pPr marL="457200" lvl="0" indent="-317500" algn="l" rtl="0">
              <a:spcBef>
                <a:spcPts val="0"/>
              </a:spcBef>
              <a:spcAft>
                <a:spcPts val="0"/>
              </a:spcAft>
              <a:buSzPts val="1400"/>
              <a:buChar char="●"/>
            </a:pPr>
            <a:r>
              <a:rPr lang="en"/>
              <a:t>Creating a </a:t>
            </a:r>
            <a:r>
              <a:rPr lang="en" b="1"/>
              <a:t>pipeline</a:t>
            </a:r>
            <a:r>
              <a:rPr lang="en"/>
              <a:t> of talent with YOUR input</a:t>
            </a:r>
            <a:endParaRPr/>
          </a:p>
          <a:p>
            <a:pPr marL="457200" lvl="0" indent="-317500" algn="l" rtl="0">
              <a:spcBef>
                <a:spcPts val="0"/>
              </a:spcBef>
              <a:spcAft>
                <a:spcPts val="0"/>
              </a:spcAft>
              <a:buSzPts val="1400"/>
              <a:buChar char="●"/>
            </a:pPr>
            <a:r>
              <a:rPr lang="en"/>
              <a:t>Playing an active role in the </a:t>
            </a:r>
            <a:r>
              <a:rPr lang="en" b="1"/>
              <a:t>skills gap</a:t>
            </a:r>
            <a:r>
              <a:rPr lang="en"/>
              <a:t> with high school partnership</a:t>
            </a:r>
            <a:endParaRPr/>
          </a:p>
          <a:p>
            <a:pPr marL="457200" lvl="0" indent="-317500" algn="l" rtl="0">
              <a:spcBef>
                <a:spcPts val="0"/>
              </a:spcBef>
              <a:spcAft>
                <a:spcPts val="0"/>
              </a:spcAft>
              <a:buSzPts val="1400"/>
              <a:buChar char="●"/>
            </a:pPr>
            <a:r>
              <a:rPr lang="en"/>
              <a:t>Becoming </a:t>
            </a:r>
            <a:r>
              <a:rPr lang="en" b="1"/>
              <a:t>aware of talent </a:t>
            </a:r>
            <a:r>
              <a:rPr lang="en"/>
              <a:t>entering the field</a:t>
            </a:r>
            <a:endParaRPr/>
          </a:p>
          <a:p>
            <a:pPr marL="457200" lvl="0" indent="-317500" algn="l" rtl="0">
              <a:spcBef>
                <a:spcPts val="0"/>
              </a:spcBef>
              <a:spcAft>
                <a:spcPts val="0"/>
              </a:spcAft>
              <a:buSzPts val="1400"/>
              <a:buChar char="●"/>
            </a:pPr>
            <a:r>
              <a:rPr lang="en"/>
              <a:t>Means of </a:t>
            </a:r>
            <a:r>
              <a:rPr lang="en" b="1"/>
              <a:t>identifying</a:t>
            </a:r>
            <a:r>
              <a:rPr lang="en"/>
              <a:t> those who’s high school pathways included workforce readiness</a:t>
            </a:r>
            <a:endParaRPr/>
          </a:p>
          <a:p>
            <a:pPr marL="457200" lvl="0" indent="-317500" algn="l" rtl="0">
              <a:spcBef>
                <a:spcPts val="0"/>
              </a:spcBef>
              <a:spcAft>
                <a:spcPts val="0"/>
              </a:spcAft>
              <a:buSzPts val="1400"/>
              <a:buChar char="●"/>
            </a:pPr>
            <a:r>
              <a:rPr lang="en"/>
              <a:t>Industry </a:t>
            </a:r>
            <a:r>
              <a:rPr lang="en" b="1"/>
              <a:t>credentialing</a:t>
            </a:r>
            <a:r>
              <a:rPr lang="en"/>
              <a:t> in high school </a:t>
            </a:r>
            <a:r>
              <a:rPr lang="en" b="1"/>
              <a:t>saving employer time and money</a:t>
            </a:r>
            <a:r>
              <a:rPr lang="en"/>
              <a:t> </a:t>
            </a:r>
            <a:endParaRPr/>
          </a:p>
        </p:txBody>
      </p:sp>
      <p:pic>
        <p:nvPicPr>
          <p:cNvPr id="148" name="Google Shape;148;p24"/>
          <p:cNvPicPr preferRelativeResize="0"/>
          <p:nvPr/>
        </p:nvPicPr>
        <p:blipFill>
          <a:blip r:embed="rId3">
            <a:alphaModFix/>
          </a:blip>
          <a:stretch>
            <a:fillRect/>
          </a:stretch>
        </p:blipFill>
        <p:spPr>
          <a:xfrm>
            <a:off x="3241525" y="3758921"/>
            <a:ext cx="1127450" cy="809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Education Pathway</a:t>
            </a:r>
            <a:endParaRPr/>
          </a:p>
        </p:txBody>
      </p:sp>
      <p:pic>
        <p:nvPicPr>
          <p:cNvPr id="154" name="Google Shape;154;p25"/>
          <p:cNvPicPr preferRelativeResize="0"/>
          <p:nvPr/>
        </p:nvPicPr>
        <p:blipFill>
          <a:blip r:embed="rId3">
            <a:alphaModFix/>
          </a:blip>
          <a:stretch>
            <a:fillRect/>
          </a:stretch>
        </p:blipFill>
        <p:spPr>
          <a:xfrm>
            <a:off x="907275" y="1766888"/>
            <a:ext cx="1628775" cy="1609725"/>
          </a:xfrm>
          <a:prstGeom prst="rect">
            <a:avLst/>
          </a:prstGeom>
          <a:noFill/>
          <a:ln>
            <a:noFill/>
          </a:ln>
        </p:spPr>
      </p:pic>
      <p:sp>
        <p:nvSpPr>
          <p:cNvPr id="155" name="Google Shape;155;p25"/>
          <p:cNvSpPr txBox="1"/>
          <p:nvPr/>
        </p:nvSpPr>
        <p:spPr>
          <a:xfrm>
            <a:off x="355225" y="229425"/>
            <a:ext cx="2656800" cy="1262100"/>
          </a:xfrm>
          <a:prstGeom prst="rect">
            <a:avLst/>
          </a:prstGeom>
          <a:solidFill>
            <a:srgbClr val="FFFF00"/>
          </a:solid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FF"/>
              </a:buClr>
              <a:buSzPts val="1400"/>
              <a:buChar char="●"/>
            </a:pPr>
            <a:r>
              <a:rPr lang="en">
                <a:solidFill>
                  <a:srgbClr val="0000FF"/>
                </a:solidFill>
              </a:rPr>
              <a:t>Early Childhood Studies (D127)</a:t>
            </a:r>
            <a:endParaRPr>
              <a:solidFill>
                <a:srgbClr val="0000FF"/>
              </a:solidFill>
            </a:endParaRPr>
          </a:p>
          <a:p>
            <a:pPr marL="457200" lvl="0" indent="-317500" algn="l" rtl="0">
              <a:spcBef>
                <a:spcPts val="0"/>
              </a:spcBef>
              <a:spcAft>
                <a:spcPts val="0"/>
              </a:spcAft>
              <a:buClr>
                <a:srgbClr val="38761D"/>
              </a:buClr>
              <a:buSzPts val="1400"/>
              <a:buChar char="●"/>
            </a:pPr>
            <a:r>
              <a:rPr lang="en">
                <a:solidFill>
                  <a:srgbClr val="38761D"/>
                </a:solidFill>
              </a:rPr>
              <a:t>ECE 141 CLC  Health Safety &amp; Nutrition Young Children (3  credits)</a:t>
            </a:r>
            <a:endParaRPr>
              <a:solidFill>
                <a:srgbClr val="38761D"/>
              </a:solidFill>
            </a:endParaRPr>
          </a:p>
        </p:txBody>
      </p:sp>
      <p:sp>
        <p:nvSpPr>
          <p:cNvPr id="156" name="Google Shape;156;p25"/>
          <p:cNvSpPr txBox="1"/>
          <p:nvPr/>
        </p:nvSpPr>
        <p:spPr>
          <a:xfrm>
            <a:off x="3226725" y="229425"/>
            <a:ext cx="2501700" cy="1262100"/>
          </a:xfrm>
          <a:prstGeom prst="rect">
            <a:avLst/>
          </a:prstGeom>
          <a:solidFill>
            <a:srgbClr val="FFFF00"/>
          </a:solid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FF"/>
              </a:buClr>
              <a:buSzPts val="1400"/>
              <a:buChar char="●"/>
            </a:pPr>
            <a:r>
              <a:rPr lang="en">
                <a:solidFill>
                  <a:srgbClr val="0000FF"/>
                </a:solidFill>
              </a:rPr>
              <a:t>Teaching Practicum (D127)</a:t>
            </a:r>
            <a:endParaRPr>
              <a:solidFill>
                <a:srgbClr val="0000FF"/>
              </a:solidFill>
            </a:endParaRPr>
          </a:p>
          <a:p>
            <a:pPr marL="457200" lvl="0" indent="-317500" algn="l" rtl="0">
              <a:spcBef>
                <a:spcPts val="0"/>
              </a:spcBef>
              <a:spcAft>
                <a:spcPts val="0"/>
              </a:spcAft>
              <a:buClr>
                <a:srgbClr val="38761D"/>
              </a:buClr>
              <a:buSzPts val="1400"/>
              <a:buChar char="●"/>
            </a:pPr>
            <a:r>
              <a:rPr lang="en">
                <a:solidFill>
                  <a:srgbClr val="38761D"/>
                </a:solidFill>
              </a:rPr>
              <a:t>ECE 116 CLC Creative Activities Young Children (3 credits)</a:t>
            </a:r>
            <a:endParaRPr>
              <a:solidFill>
                <a:srgbClr val="38761D"/>
              </a:solidFill>
            </a:endParaRPr>
          </a:p>
        </p:txBody>
      </p:sp>
      <p:sp>
        <p:nvSpPr>
          <p:cNvPr id="157" name="Google Shape;157;p25"/>
          <p:cNvSpPr txBox="1"/>
          <p:nvPr/>
        </p:nvSpPr>
        <p:spPr>
          <a:xfrm>
            <a:off x="6105300" y="229425"/>
            <a:ext cx="2553600" cy="1262100"/>
          </a:xfrm>
          <a:prstGeom prst="rect">
            <a:avLst/>
          </a:prstGeom>
          <a:solidFill>
            <a:srgbClr val="FFFF00"/>
          </a:solid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00FF"/>
              </a:buClr>
              <a:buSzPts val="1400"/>
              <a:buChar char="●"/>
            </a:pPr>
            <a:r>
              <a:rPr lang="en">
                <a:solidFill>
                  <a:srgbClr val="0000FF"/>
                </a:solidFill>
              </a:rPr>
              <a:t>Family Relations </a:t>
            </a:r>
            <a:endParaRPr>
              <a:solidFill>
                <a:srgbClr val="0000FF"/>
              </a:solidFill>
            </a:endParaRPr>
          </a:p>
          <a:p>
            <a:pPr marL="0" lvl="0" indent="457200" algn="l" rtl="0">
              <a:spcBef>
                <a:spcPts val="0"/>
              </a:spcBef>
              <a:spcAft>
                <a:spcPts val="0"/>
              </a:spcAft>
              <a:buNone/>
            </a:pPr>
            <a:r>
              <a:rPr lang="en">
                <a:solidFill>
                  <a:srgbClr val="0000FF"/>
                </a:solidFill>
              </a:rPr>
              <a:t>(D127)</a:t>
            </a:r>
            <a:endParaRPr>
              <a:solidFill>
                <a:srgbClr val="0000FF"/>
              </a:solidFill>
            </a:endParaRPr>
          </a:p>
          <a:p>
            <a:pPr marL="457200" lvl="0" indent="-317500" algn="l" rtl="0">
              <a:spcBef>
                <a:spcPts val="0"/>
              </a:spcBef>
              <a:spcAft>
                <a:spcPts val="0"/>
              </a:spcAft>
              <a:buClr>
                <a:srgbClr val="38761D"/>
              </a:buClr>
              <a:buSzPts val="1400"/>
              <a:buChar char="●"/>
            </a:pPr>
            <a:r>
              <a:rPr lang="en">
                <a:solidFill>
                  <a:srgbClr val="38761D"/>
                </a:solidFill>
              </a:rPr>
              <a:t>ECE 117 CLC Creative Activities Infants &amp; Tods</a:t>
            </a:r>
            <a:endParaRPr>
              <a:solidFill>
                <a:srgbClr val="38761D"/>
              </a:solidFill>
            </a:endParaRPr>
          </a:p>
          <a:p>
            <a:pPr marL="0" lvl="0" indent="457200" algn="l" rtl="0">
              <a:spcBef>
                <a:spcPts val="0"/>
              </a:spcBef>
              <a:spcAft>
                <a:spcPts val="0"/>
              </a:spcAft>
              <a:buNone/>
            </a:pPr>
            <a:r>
              <a:rPr lang="en">
                <a:solidFill>
                  <a:srgbClr val="38761D"/>
                </a:solidFill>
              </a:rPr>
              <a:t>(3 credits)</a:t>
            </a:r>
            <a:endParaRPr>
              <a:solidFill>
                <a:srgbClr val="38761D"/>
              </a:solidFill>
            </a:endParaRPr>
          </a:p>
        </p:txBody>
      </p:sp>
      <p:sp>
        <p:nvSpPr>
          <p:cNvPr id="158" name="Google Shape;158;p25"/>
          <p:cNvSpPr txBox="1"/>
          <p:nvPr/>
        </p:nvSpPr>
        <p:spPr>
          <a:xfrm>
            <a:off x="407050" y="3567150"/>
            <a:ext cx="2604900" cy="1477500"/>
          </a:xfrm>
          <a:prstGeom prst="rect">
            <a:avLst/>
          </a:prstGeom>
          <a:solidFill>
            <a:srgbClr val="B6D7A8"/>
          </a:solid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Future Teachers Club with those from industry </a:t>
            </a:r>
            <a:endParaRPr/>
          </a:p>
          <a:p>
            <a:pPr marL="457200" lvl="0" indent="-317500" algn="l" rtl="0">
              <a:spcBef>
                <a:spcPts val="0"/>
              </a:spcBef>
              <a:spcAft>
                <a:spcPts val="0"/>
              </a:spcAft>
              <a:buSzPts val="1400"/>
              <a:buChar char="●"/>
            </a:pPr>
            <a:r>
              <a:rPr lang="en"/>
              <a:t>Competitions in lesson planning judged by industry experts</a:t>
            </a:r>
            <a:endParaRPr/>
          </a:p>
          <a:p>
            <a:pPr marL="457200" lvl="0" indent="-317500" algn="l" rtl="0">
              <a:spcBef>
                <a:spcPts val="0"/>
              </a:spcBef>
              <a:spcAft>
                <a:spcPts val="0"/>
              </a:spcAft>
              <a:buSzPts val="1400"/>
              <a:buChar char="●"/>
            </a:pPr>
            <a:r>
              <a:rPr lang="en"/>
              <a:t>Gateways Credential</a:t>
            </a:r>
            <a:endParaRPr/>
          </a:p>
        </p:txBody>
      </p:sp>
      <p:sp>
        <p:nvSpPr>
          <p:cNvPr id="159" name="Google Shape;159;p25"/>
          <p:cNvSpPr txBox="1"/>
          <p:nvPr/>
        </p:nvSpPr>
        <p:spPr>
          <a:xfrm>
            <a:off x="3226775" y="3500550"/>
            <a:ext cx="2501700" cy="1477500"/>
          </a:xfrm>
          <a:prstGeom prst="rect">
            <a:avLst/>
          </a:prstGeom>
          <a:solidFill>
            <a:srgbClr val="B6D7A8"/>
          </a:solid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Practicum involves students interning at local elementary schools</a:t>
            </a:r>
            <a:endParaRPr/>
          </a:p>
          <a:p>
            <a:pPr marL="457200" lvl="0" indent="-317500" algn="l" rtl="0">
              <a:spcBef>
                <a:spcPts val="0"/>
              </a:spcBef>
              <a:spcAft>
                <a:spcPts val="0"/>
              </a:spcAft>
              <a:buSzPts val="1400"/>
              <a:buChar char="●"/>
            </a:pPr>
            <a:r>
              <a:rPr lang="en"/>
              <a:t>Summer internships</a:t>
            </a:r>
            <a:endParaRPr/>
          </a:p>
          <a:p>
            <a:pPr marL="0" lvl="0" indent="0" algn="l" rtl="0">
              <a:spcBef>
                <a:spcPts val="0"/>
              </a:spcBef>
              <a:spcAft>
                <a:spcPts val="0"/>
              </a:spcAft>
              <a:buNone/>
            </a:pPr>
            <a:endParaRPr/>
          </a:p>
        </p:txBody>
      </p:sp>
      <p:sp>
        <p:nvSpPr>
          <p:cNvPr id="160" name="Google Shape;160;p25"/>
          <p:cNvSpPr txBox="1"/>
          <p:nvPr/>
        </p:nvSpPr>
        <p:spPr>
          <a:xfrm>
            <a:off x="6201800" y="3604150"/>
            <a:ext cx="2501700" cy="1262100"/>
          </a:xfrm>
          <a:prstGeom prst="rect">
            <a:avLst/>
          </a:prstGeom>
          <a:solidFill>
            <a:srgbClr val="B6D7A8"/>
          </a:solid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
              <a:t>Attending Tech Campus upon the above classes completed and working in lab school setting</a:t>
            </a:r>
            <a:endParaRPr/>
          </a:p>
        </p:txBody>
      </p:sp>
      <p:pic>
        <p:nvPicPr>
          <p:cNvPr id="161" name="Google Shape;161;p25"/>
          <p:cNvPicPr preferRelativeResize="0"/>
          <p:nvPr/>
        </p:nvPicPr>
        <p:blipFill>
          <a:blip r:embed="rId4">
            <a:alphaModFix/>
          </a:blip>
          <a:stretch>
            <a:fillRect/>
          </a:stretch>
        </p:blipFill>
        <p:spPr>
          <a:xfrm>
            <a:off x="6927100" y="2087701"/>
            <a:ext cx="1450525" cy="104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3581950" y="4230575"/>
            <a:ext cx="5254500" cy="6051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b="1">
                <a:solidFill>
                  <a:srgbClr val="FF0000"/>
                </a:solidFill>
              </a:rPr>
              <a:t>INCENTIVES for Education Pathway Endorsement</a:t>
            </a:r>
            <a:endParaRPr b="1">
              <a:solidFill>
                <a:srgbClr val="FF0000"/>
              </a:solidFill>
            </a:endParaRPr>
          </a:p>
        </p:txBody>
      </p:sp>
      <p:pic>
        <p:nvPicPr>
          <p:cNvPr id="167" name="Google Shape;167;p26"/>
          <p:cNvPicPr preferRelativeResize="0"/>
          <p:nvPr/>
        </p:nvPicPr>
        <p:blipFill>
          <a:blip r:embed="rId3">
            <a:alphaModFix/>
          </a:blip>
          <a:stretch>
            <a:fillRect/>
          </a:stretch>
        </p:blipFill>
        <p:spPr>
          <a:xfrm>
            <a:off x="3386525" y="159800"/>
            <a:ext cx="4748237" cy="3925775"/>
          </a:xfrm>
          <a:prstGeom prst="rect">
            <a:avLst/>
          </a:prstGeom>
          <a:noFill/>
          <a:ln>
            <a:noFill/>
          </a:ln>
        </p:spPr>
      </p:pic>
      <p:sp>
        <p:nvSpPr>
          <p:cNvPr id="168" name="Google Shape;168;p26"/>
          <p:cNvSpPr txBox="1"/>
          <p:nvPr/>
        </p:nvSpPr>
        <p:spPr>
          <a:xfrm>
            <a:off x="281225" y="273825"/>
            <a:ext cx="3063900" cy="4879500"/>
          </a:xfrm>
          <a:prstGeom prst="rect">
            <a:avLst/>
          </a:prstGeom>
          <a:noFill/>
          <a:ln>
            <a:noFill/>
          </a:ln>
        </p:spPr>
        <p:txBody>
          <a:bodyPr spcFirstLastPara="1" wrap="square" lIns="91425" tIns="91425" rIns="91425" bIns="91425" anchor="t" anchorCtr="0">
            <a:spAutoFit/>
          </a:bodyPr>
          <a:lstStyle/>
          <a:p>
            <a:pPr marL="457200" lvl="0" indent="-295275" algn="l" rtl="0">
              <a:spcBef>
                <a:spcPts val="0"/>
              </a:spcBef>
              <a:spcAft>
                <a:spcPts val="0"/>
              </a:spcAft>
              <a:buSzPts val="1050"/>
              <a:buChar char="●"/>
            </a:pPr>
            <a:r>
              <a:rPr lang="en" sz="1050">
                <a:solidFill>
                  <a:srgbClr val="5B5F62"/>
                </a:solidFill>
                <a:highlight>
                  <a:srgbClr val="FFFFFF"/>
                </a:highlight>
              </a:rPr>
              <a:t>In December 2020, EdSystems </a:t>
            </a:r>
            <a:r>
              <a:rPr lang="en" sz="1050">
                <a:solidFill>
                  <a:srgbClr val="0077A8"/>
                </a:solidFill>
                <a:highlight>
                  <a:srgbClr val="FFFFFF"/>
                </a:highlight>
                <a:uFill>
                  <a:noFill/>
                </a:uFill>
                <a:hlinkClick r:id="rId4">
                  <a:extLst>
                    <a:ext uri="{A12FA001-AC4F-418D-AE19-62706E023703}">
                      <ahyp:hlinkClr xmlns:ahyp="http://schemas.microsoft.com/office/drawing/2018/hyperlinkcolor" val="tx"/>
                    </a:ext>
                  </a:extLst>
                </a:hlinkClick>
              </a:rPr>
              <a:t>announced a similar partnership</a:t>
            </a:r>
            <a:r>
              <a:rPr lang="en" sz="1050">
                <a:solidFill>
                  <a:srgbClr val="5B5F62"/>
                </a:solidFill>
                <a:highlight>
                  <a:srgbClr val="FFFFFF"/>
                </a:highlight>
              </a:rPr>
              <a:t> with Golden Apple Scholars of Illinois, which is automatically advancing any applicants who have earned or are on track to earn the CCPE to the final stage of the application process. Organizations interested in designing incentives for any of the pathway endorsement areas should </a:t>
            </a:r>
            <a:r>
              <a:rPr lang="en" sz="1050">
                <a:solidFill>
                  <a:srgbClr val="0077A8"/>
                </a:solidFill>
                <a:highlight>
                  <a:srgbClr val="FFFFFF"/>
                </a:highlight>
              </a:rPr>
              <a:t>contact Juan Jose Gonzalez</a:t>
            </a:r>
            <a:r>
              <a:rPr lang="en" sz="1050">
                <a:solidFill>
                  <a:srgbClr val="5B5F62"/>
                </a:solidFill>
                <a:highlight>
                  <a:srgbClr val="FFFFFF"/>
                </a:highlight>
              </a:rPr>
              <a:t>.</a:t>
            </a:r>
            <a:endParaRPr sz="1050">
              <a:solidFill>
                <a:srgbClr val="5B5F62"/>
              </a:solidFill>
              <a:highlight>
                <a:srgbClr val="FFFFFF"/>
              </a:highlight>
            </a:endParaRPr>
          </a:p>
          <a:p>
            <a:pPr marL="0" lvl="0" indent="0" algn="l" rtl="0">
              <a:spcBef>
                <a:spcPts val="0"/>
              </a:spcBef>
              <a:spcAft>
                <a:spcPts val="0"/>
              </a:spcAft>
              <a:buNone/>
            </a:pPr>
            <a:endParaRPr sz="1050">
              <a:solidFill>
                <a:srgbClr val="5B5F62"/>
              </a:solidFill>
              <a:highlight>
                <a:srgbClr val="FFFFFF"/>
              </a:highlight>
            </a:endParaRPr>
          </a:p>
          <a:p>
            <a:pPr marL="457200" lvl="0" indent="-295275" algn="l" rtl="0">
              <a:spcBef>
                <a:spcPts val="0"/>
              </a:spcBef>
              <a:spcAft>
                <a:spcPts val="0"/>
              </a:spcAft>
              <a:buClr>
                <a:srgbClr val="5B5F62"/>
              </a:buClr>
              <a:buSzPts val="1050"/>
              <a:buChar char="●"/>
            </a:pPr>
            <a:r>
              <a:rPr lang="en" sz="1050">
                <a:solidFill>
                  <a:srgbClr val="5B5F62"/>
                </a:solidFill>
                <a:highlight>
                  <a:srgbClr val="FFFFFF"/>
                </a:highlight>
              </a:rPr>
              <a:t>February 2021, admitted students with the endorsement are automatically advanced as finalists to receive select scholarships and to participate in the college’s innovative Educate and Engage program.</a:t>
            </a:r>
            <a:endParaRPr sz="1050">
              <a:solidFill>
                <a:srgbClr val="5B5F62"/>
              </a:solidFill>
              <a:highlight>
                <a:srgbClr val="FFFFFF"/>
              </a:highlight>
            </a:endParaRPr>
          </a:p>
          <a:p>
            <a:pPr marL="0" lvl="0" indent="0" algn="l" rtl="0">
              <a:spcBef>
                <a:spcPts val="0"/>
              </a:spcBef>
              <a:spcAft>
                <a:spcPts val="0"/>
              </a:spcAft>
              <a:buNone/>
            </a:pPr>
            <a:endParaRPr sz="1050">
              <a:solidFill>
                <a:srgbClr val="5B5F62"/>
              </a:solidFill>
              <a:highlight>
                <a:srgbClr val="FFFFFF"/>
              </a:highlight>
            </a:endParaRPr>
          </a:p>
          <a:p>
            <a:pPr marL="0" lvl="0" indent="0" algn="l" rtl="0">
              <a:spcBef>
                <a:spcPts val="0"/>
              </a:spcBef>
              <a:spcAft>
                <a:spcPts val="0"/>
              </a:spcAft>
              <a:buNone/>
            </a:pPr>
            <a:endParaRPr sz="1050">
              <a:solidFill>
                <a:srgbClr val="5B5F62"/>
              </a:solidFill>
              <a:highlight>
                <a:srgbClr val="FFFFFF"/>
              </a:highlight>
            </a:endParaRPr>
          </a:p>
          <a:p>
            <a:pPr marL="0" lvl="0" indent="0" algn="l" rtl="0">
              <a:spcBef>
                <a:spcPts val="0"/>
              </a:spcBef>
              <a:spcAft>
                <a:spcPts val="0"/>
              </a:spcAft>
              <a:buNone/>
            </a:pPr>
            <a:r>
              <a:rPr lang="en" sz="1050" b="1" i="1">
                <a:solidFill>
                  <a:srgbClr val="5B5F62"/>
                </a:solidFill>
                <a:highlight>
                  <a:srgbClr val="FFFFFF"/>
                </a:highlight>
              </a:rPr>
              <a:t>“</a:t>
            </a:r>
            <a:r>
              <a:rPr lang="en" sz="950" b="1" i="1">
                <a:solidFill>
                  <a:srgbClr val="5B5F62"/>
                </a:solidFill>
                <a:highlight>
                  <a:srgbClr val="FFFFFF"/>
                </a:highlight>
              </a:rPr>
              <a:t>Illinois is facing a critical shortage in educators, and we believe high school graduates who earn the College and Career Pathway Endorsement will become a vital stream in our state’s teacher pipeline, and the NIU College of Education is ready to help these students reach their full potential,” says Dean Laurie Elish-Piper, Ph. D., of the NIU College of Education. “The rigor of the endorsement program ensures us that these Education Pathway graduates will be some of our strongest candidates for admission.”</a:t>
            </a:r>
            <a:endParaRPr sz="950" b="1" i="1">
              <a:solidFill>
                <a:srgbClr val="5B5F62"/>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all D127</a:t>
            </a:r>
            <a:endParaRPr/>
          </a:p>
        </p:txBody>
      </p:sp>
      <p:pic>
        <p:nvPicPr>
          <p:cNvPr id="174" name="Google Shape;174;p27"/>
          <p:cNvPicPr preferRelativeResize="0"/>
          <p:nvPr/>
        </p:nvPicPr>
        <p:blipFill>
          <a:blip r:embed="rId3">
            <a:alphaModFix/>
          </a:blip>
          <a:stretch>
            <a:fillRect/>
          </a:stretch>
        </p:blipFill>
        <p:spPr>
          <a:xfrm>
            <a:off x="979025" y="933800"/>
            <a:ext cx="6823699" cy="405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all Tech Campus</a:t>
            </a:r>
            <a:endParaRPr/>
          </a:p>
        </p:txBody>
      </p:sp>
      <p:pic>
        <p:nvPicPr>
          <p:cNvPr id="180" name="Google Shape;180;p28"/>
          <p:cNvPicPr preferRelativeResize="0"/>
          <p:nvPr/>
        </p:nvPicPr>
        <p:blipFill>
          <a:blip r:embed="rId3">
            <a:alphaModFix/>
          </a:blip>
          <a:stretch>
            <a:fillRect/>
          </a:stretch>
        </p:blipFill>
        <p:spPr>
          <a:xfrm>
            <a:off x="1239275" y="1093575"/>
            <a:ext cx="6840294"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Still building</a:t>
            </a:r>
            <a:endParaRPr/>
          </a:p>
        </p:txBody>
      </p:sp>
      <p:pic>
        <p:nvPicPr>
          <p:cNvPr id="186" name="Google Shape;186;p29"/>
          <p:cNvPicPr preferRelativeResize="0"/>
          <p:nvPr/>
        </p:nvPicPr>
        <p:blipFill>
          <a:blip r:embed="rId3">
            <a:alphaModFix/>
          </a:blip>
          <a:stretch>
            <a:fillRect/>
          </a:stretch>
        </p:blipFill>
        <p:spPr>
          <a:xfrm>
            <a:off x="1147425" y="1139500"/>
            <a:ext cx="6723731"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92" name="Google Shape;192;p30"/>
          <p:cNvPicPr preferRelativeResize="0"/>
          <p:nvPr/>
        </p:nvPicPr>
        <p:blipFill>
          <a:blip r:embed="rId3">
            <a:alphaModFix/>
          </a:blip>
          <a:stretch>
            <a:fillRect/>
          </a:stretch>
        </p:blipFill>
        <p:spPr>
          <a:xfrm>
            <a:off x="152400" y="152400"/>
            <a:ext cx="8736437" cy="3925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198" name="Google Shape;198;p31"/>
          <p:cNvPicPr preferRelativeResize="0"/>
          <p:nvPr/>
        </p:nvPicPr>
        <p:blipFill>
          <a:blip r:embed="rId3">
            <a:alphaModFix/>
          </a:blip>
          <a:stretch>
            <a:fillRect/>
          </a:stretch>
        </p:blipFill>
        <p:spPr>
          <a:xfrm>
            <a:off x="152400" y="152400"/>
            <a:ext cx="8275958" cy="392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Background &amp; Resources</a:t>
            </a:r>
            <a:endParaRPr/>
          </a:p>
        </p:txBody>
      </p:sp>
      <p:sp>
        <p:nvSpPr>
          <p:cNvPr id="61" name="Google Shape;61;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u="sng">
                <a:solidFill>
                  <a:schemeClr val="hlink"/>
                </a:solidFill>
                <a:hlinkClick r:id="rId3"/>
              </a:rPr>
              <a:t>Education System Center</a:t>
            </a:r>
            <a:r>
              <a:rPr lang="en"/>
              <a:t> at Northern Illinois University</a:t>
            </a:r>
            <a:endParaRPr/>
          </a:p>
          <a:p>
            <a:pPr marL="457200" lvl="0" indent="-317500" algn="l" rtl="0">
              <a:spcBef>
                <a:spcPts val="0"/>
              </a:spcBef>
              <a:spcAft>
                <a:spcPts val="0"/>
              </a:spcAft>
              <a:buSzPts val="1400"/>
              <a:buChar char="●"/>
            </a:pPr>
            <a:r>
              <a:rPr lang="en"/>
              <a:t>ISBE webinars</a:t>
            </a:r>
            <a:endParaRPr/>
          </a:p>
          <a:p>
            <a:pPr marL="457200" lvl="0" indent="-317500" algn="l" rtl="0">
              <a:spcBef>
                <a:spcPts val="0"/>
              </a:spcBef>
              <a:spcAft>
                <a:spcPts val="0"/>
              </a:spcAft>
              <a:buSzPts val="1400"/>
              <a:buChar char="●"/>
            </a:pPr>
            <a:r>
              <a:rPr lang="en"/>
              <a:t>Applied for $10,000 2 year grant</a:t>
            </a:r>
            <a:endParaRPr/>
          </a:p>
          <a:p>
            <a:pPr marL="914400" lvl="1" indent="-304800" algn="l" rtl="0">
              <a:spcBef>
                <a:spcPts val="0"/>
              </a:spcBef>
              <a:spcAft>
                <a:spcPts val="0"/>
              </a:spcAft>
              <a:buSzPts val="1200"/>
              <a:buChar char="○"/>
            </a:pPr>
            <a:r>
              <a:rPr lang="en"/>
              <a:t>YouScience (part 1 of student identification of pathway of interest)</a:t>
            </a:r>
            <a:endParaRPr/>
          </a:p>
          <a:p>
            <a:pPr marL="914400" lvl="1" indent="-304800" algn="l" rtl="0">
              <a:spcBef>
                <a:spcPts val="0"/>
              </a:spcBef>
              <a:spcAft>
                <a:spcPts val="0"/>
              </a:spcAft>
              <a:buSzPts val="1200"/>
              <a:buChar char="○"/>
            </a:pPr>
            <a:r>
              <a:rPr lang="en"/>
              <a:t>Transportation to sites for career exploration</a:t>
            </a:r>
            <a:endParaRPr/>
          </a:p>
          <a:p>
            <a:pPr marL="914400" lvl="1" indent="-304800" algn="l" rtl="0">
              <a:spcBef>
                <a:spcPts val="0"/>
              </a:spcBef>
              <a:spcAft>
                <a:spcPts val="0"/>
              </a:spcAft>
              <a:buSzPts val="1200"/>
              <a:buChar char="○"/>
            </a:pPr>
            <a:r>
              <a:rPr lang="en"/>
              <a:t>Counselor education on endorsements</a:t>
            </a:r>
            <a:endParaRPr/>
          </a:p>
          <a:p>
            <a:pPr marL="914400" lvl="0" indent="0" algn="l" rtl="0">
              <a:spcBef>
                <a:spcPts val="1200"/>
              </a:spcBef>
              <a:spcAft>
                <a:spcPts val="1200"/>
              </a:spcAft>
              <a:buNone/>
            </a:pPr>
            <a:endParaRPr/>
          </a:p>
        </p:txBody>
      </p:sp>
      <p:sp>
        <p:nvSpPr>
          <p:cNvPr id="62" name="Google Shape;62;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a:p>
        </p:txBody>
      </p:sp>
      <p:pic>
        <p:nvPicPr>
          <p:cNvPr id="63" name="Google Shape;63;p14"/>
          <p:cNvPicPr preferRelativeResize="0"/>
          <p:nvPr/>
        </p:nvPicPr>
        <p:blipFill>
          <a:blip r:embed="rId4">
            <a:alphaModFix/>
          </a:blip>
          <a:stretch>
            <a:fillRect/>
          </a:stretch>
        </p:blipFill>
        <p:spPr>
          <a:xfrm>
            <a:off x="1339148" y="3503800"/>
            <a:ext cx="2166401" cy="1454900"/>
          </a:xfrm>
          <a:prstGeom prst="rect">
            <a:avLst/>
          </a:prstGeom>
          <a:noFill/>
          <a:ln>
            <a:noFill/>
          </a:ln>
        </p:spPr>
      </p:pic>
      <p:pic>
        <p:nvPicPr>
          <p:cNvPr id="64" name="Google Shape;64;p14"/>
          <p:cNvPicPr preferRelativeResize="0"/>
          <p:nvPr/>
        </p:nvPicPr>
        <p:blipFill>
          <a:blip r:embed="rId5">
            <a:alphaModFix/>
          </a:blip>
          <a:stretch>
            <a:fillRect/>
          </a:stretch>
        </p:blipFill>
        <p:spPr>
          <a:xfrm>
            <a:off x="4832394" y="3750819"/>
            <a:ext cx="3879400" cy="1207875"/>
          </a:xfrm>
          <a:prstGeom prst="rect">
            <a:avLst/>
          </a:prstGeom>
          <a:noFill/>
          <a:ln>
            <a:noFill/>
          </a:ln>
        </p:spPr>
      </p:pic>
      <p:pic>
        <p:nvPicPr>
          <p:cNvPr id="65" name="Google Shape;65;p14"/>
          <p:cNvPicPr preferRelativeResize="0"/>
          <p:nvPr/>
        </p:nvPicPr>
        <p:blipFill>
          <a:blip r:embed="rId6">
            <a:alphaModFix/>
          </a:blip>
          <a:stretch>
            <a:fillRect/>
          </a:stretch>
        </p:blipFill>
        <p:spPr>
          <a:xfrm>
            <a:off x="5324713" y="1184975"/>
            <a:ext cx="3139674" cy="27735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2"/>
          </p:nvPr>
        </p:nvSpPr>
        <p:spPr>
          <a:xfrm>
            <a:off x="4939500" y="162825"/>
            <a:ext cx="3837000" cy="42564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rgbClr val="38761D"/>
              </a:buClr>
              <a:buSzPts val="1800"/>
              <a:buChar char="●"/>
            </a:pPr>
            <a:r>
              <a:rPr lang="en">
                <a:solidFill>
                  <a:srgbClr val="38761D"/>
                </a:solidFill>
              </a:rPr>
              <a:t>Health Science *</a:t>
            </a:r>
            <a:endParaRPr>
              <a:solidFill>
                <a:srgbClr val="38761D"/>
              </a:solidFill>
            </a:endParaRPr>
          </a:p>
          <a:p>
            <a:pPr marL="457200" lvl="0" indent="-342900" algn="l" rtl="0">
              <a:spcBef>
                <a:spcPts val="0"/>
              </a:spcBef>
              <a:spcAft>
                <a:spcPts val="0"/>
              </a:spcAft>
              <a:buClr>
                <a:srgbClr val="38761D"/>
              </a:buClr>
              <a:buSzPts val="1800"/>
              <a:buChar char="●"/>
            </a:pPr>
            <a:r>
              <a:rPr lang="en">
                <a:solidFill>
                  <a:srgbClr val="38761D"/>
                </a:solidFill>
              </a:rPr>
              <a:t>Education*</a:t>
            </a:r>
            <a:endParaRPr>
              <a:solidFill>
                <a:srgbClr val="38761D"/>
              </a:solidFill>
            </a:endParaRPr>
          </a:p>
          <a:p>
            <a:pPr marL="457200" lvl="0" indent="-342900" algn="l" rtl="0">
              <a:spcBef>
                <a:spcPts val="0"/>
              </a:spcBef>
              <a:spcAft>
                <a:spcPts val="0"/>
              </a:spcAft>
              <a:buClr>
                <a:srgbClr val="FF0000"/>
              </a:buClr>
              <a:buSzPts val="1800"/>
              <a:buChar char="●"/>
            </a:pPr>
            <a:r>
              <a:rPr lang="en">
                <a:solidFill>
                  <a:srgbClr val="FF0000"/>
                </a:solidFill>
              </a:rPr>
              <a:t>Manufacturing</a:t>
            </a:r>
            <a:endParaRPr>
              <a:solidFill>
                <a:srgbClr val="FF0000"/>
              </a:solidFill>
            </a:endParaRPr>
          </a:p>
          <a:p>
            <a:pPr marL="457200" lvl="0" indent="-342900" algn="l" rtl="0">
              <a:spcBef>
                <a:spcPts val="0"/>
              </a:spcBef>
              <a:spcAft>
                <a:spcPts val="0"/>
              </a:spcAft>
              <a:buClr>
                <a:srgbClr val="FF0000"/>
              </a:buClr>
              <a:buSzPts val="1800"/>
              <a:buChar char="●"/>
            </a:pPr>
            <a:r>
              <a:rPr lang="en">
                <a:solidFill>
                  <a:srgbClr val="FF0000"/>
                </a:solidFill>
              </a:rPr>
              <a:t>Information Technology</a:t>
            </a:r>
            <a:endParaRPr>
              <a:solidFill>
                <a:srgbClr val="FF0000"/>
              </a:solidFill>
            </a:endParaRPr>
          </a:p>
          <a:p>
            <a:pPr marL="457200" lvl="0" indent="-342900" algn="l" rtl="0">
              <a:spcBef>
                <a:spcPts val="0"/>
              </a:spcBef>
              <a:spcAft>
                <a:spcPts val="0"/>
              </a:spcAft>
              <a:buSzPts val="1800"/>
              <a:buChar char="●"/>
            </a:pPr>
            <a:r>
              <a:rPr lang="en"/>
              <a:t>Transportation</a:t>
            </a:r>
            <a:endParaRPr/>
          </a:p>
          <a:p>
            <a:pPr marL="457200" lvl="0" indent="-342900" algn="l" rtl="0">
              <a:spcBef>
                <a:spcPts val="0"/>
              </a:spcBef>
              <a:spcAft>
                <a:spcPts val="0"/>
              </a:spcAft>
              <a:buSzPts val="1800"/>
              <a:buChar char="●"/>
            </a:pPr>
            <a:r>
              <a:rPr lang="en"/>
              <a:t>Construction</a:t>
            </a:r>
            <a:endParaRPr/>
          </a:p>
          <a:p>
            <a:pPr marL="457200" lvl="0" indent="-342900" algn="l" rtl="0">
              <a:spcBef>
                <a:spcPts val="0"/>
              </a:spcBef>
              <a:spcAft>
                <a:spcPts val="0"/>
              </a:spcAft>
              <a:buSzPts val="1800"/>
              <a:buChar char="●"/>
            </a:pPr>
            <a:r>
              <a:rPr lang="en"/>
              <a:t>Foods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204" name="Google Shape;204;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Grayslake D127</a:t>
            </a:r>
            <a:endParaRPr/>
          </a:p>
        </p:txBody>
      </p:sp>
      <p:sp>
        <p:nvSpPr>
          <p:cNvPr id="205" name="Google Shape;205;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Additional Pathways</a:t>
            </a:r>
            <a:endParaRPr/>
          </a:p>
        </p:txBody>
      </p:sp>
      <p:pic>
        <p:nvPicPr>
          <p:cNvPr id="206" name="Google Shape;206;p32"/>
          <p:cNvPicPr preferRelativeResize="0"/>
          <p:nvPr/>
        </p:nvPicPr>
        <p:blipFill>
          <a:blip r:embed="rId3">
            <a:alphaModFix/>
          </a:blip>
          <a:stretch>
            <a:fillRect/>
          </a:stretch>
        </p:blipFill>
        <p:spPr>
          <a:xfrm>
            <a:off x="5252497" y="2715475"/>
            <a:ext cx="3110349" cy="1882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rgbClr val="0000FF"/>
                </a:solidFill>
              </a:rPr>
              <a:t>How do YOU start?</a:t>
            </a:r>
            <a:endParaRPr>
              <a:solidFill>
                <a:srgbClr val="0000FF"/>
              </a:solidFill>
            </a:endParaRPr>
          </a:p>
        </p:txBody>
      </p:sp>
      <p:sp>
        <p:nvSpPr>
          <p:cNvPr id="212" name="Google Shape;212;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i="1">
                <a:solidFill>
                  <a:srgbClr val="FF0000"/>
                </a:solidFill>
              </a:rPr>
              <a:t>Where do I begin?</a:t>
            </a:r>
            <a:endParaRPr i="1">
              <a:solidFill>
                <a:srgbClr val="FF0000"/>
              </a:solidFill>
            </a:endParaRPr>
          </a:p>
        </p:txBody>
      </p:sp>
      <p:sp>
        <p:nvSpPr>
          <p:cNvPr id="213" name="Google Shape;213;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Who?</a:t>
            </a:r>
            <a:endParaRPr/>
          </a:p>
          <a:p>
            <a:pPr marL="457200" lvl="0" indent="-342900" algn="l" rtl="0">
              <a:spcBef>
                <a:spcPts val="0"/>
              </a:spcBef>
              <a:spcAft>
                <a:spcPts val="0"/>
              </a:spcAft>
              <a:buSzPts val="1800"/>
              <a:buChar char="●"/>
            </a:pPr>
            <a:r>
              <a:rPr lang="en"/>
              <a:t>What can you tackle now?</a:t>
            </a:r>
            <a:endParaRPr/>
          </a:p>
          <a:p>
            <a:pPr marL="457200" lvl="0" indent="-342900" algn="l" rtl="0">
              <a:spcBef>
                <a:spcPts val="0"/>
              </a:spcBef>
              <a:spcAft>
                <a:spcPts val="0"/>
              </a:spcAft>
              <a:buSzPts val="1800"/>
              <a:buChar char="●"/>
            </a:pPr>
            <a:r>
              <a:rPr lang="en"/>
              <a:t>Where do I get more information?</a:t>
            </a:r>
            <a:endParaRPr/>
          </a:p>
          <a:p>
            <a:pPr marL="457200" lvl="0" indent="-342900" algn="l" rtl="0">
              <a:spcBef>
                <a:spcPts val="0"/>
              </a:spcBef>
              <a:spcAft>
                <a:spcPts val="0"/>
              </a:spcAft>
              <a:buSzPts val="1800"/>
              <a:buChar char="●"/>
            </a:pPr>
            <a:r>
              <a:rPr lang="en"/>
              <a:t>What can we collectively do?</a:t>
            </a:r>
            <a:endParaRPr/>
          </a:p>
          <a:p>
            <a:pPr marL="45720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265500" y="695675"/>
            <a:ext cx="4045200" cy="2019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0000FF"/>
                </a:solidFill>
              </a:rPr>
              <a:t>It’s OK not to have all the answers</a:t>
            </a:r>
            <a:endParaRPr>
              <a:solidFill>
                <a:srgbClr val="0000FF"/>
              </a:solidFill>
            </a:endParaRPr>
          </a:p>
        </p:txBody>
      </p:sp>
      <p:pic>
        <p:nvPicPr>
          <p:cNvPr id="219" name="Google Shape;219;p34"/>
          <p:cNvPicPr preferRelativeResize="0"/>
          <p:nvPr/>
        </p:nvPicPr>
        <p:blipFill>
          <a:blip r:embed="rId3">
            <a:alphaModFix/>
          </a:blip>
          <a:stretch>
            <a:fillRect/>
          </a:stretch>
        </p:blipFill>
        <p:spPr>
          <a:xfrm>
            <a:off x="4832394" y="3750819"/>
            <a:ext cx="3879400" cy="1207875"/>
          </a:xfrm>
          <a:prstGeom prst="rect">
            <a:avLst/>
          </a:prstGeom>
          <a:noFill/>
          <a:ln>
            <a:noFill/>
          </a:ln>
        </p:spPr>
      </p:pic>
      <p:pic>
        <p:nvPicPr>
          <p:cNvPr id="220" name="Google Shape;220;p34"/>
          <p:cNvPicPr preferRelativeResize="0"/>
          <p:nvPr/>
        </p:nvPicPr>
        <p:blipFill>
          <a:blip r:embed="rId4">
            <a:alphaModFix/>
          </a:blip>
          <a:stretch>
            <a:fillRect/>
          </a:stretch>
        </p:blipFill>
        <p:spPr>
          <a:xfrm>
            <a:off x="5324713" y="1184975"/>
            <a:ext cx="3139674" cy="2773551"/>
          </a:xfrm>
          <a:prstGeom prst="rect">
            <a:avLst/>
          </a:prstGeom>
          <a:noFill/>
          <a:ln>
            <a:noFill/>
          </a:ln>
        </p:spPr>
      </p:pic>
      <p:sp>
        <p:nvSpPr>
          <p:cNvPr id="221" name="Google Shape;221;p34"/>
          <p:cNvSpPr txBox="1">
            <a:spLocks noGrp="1"/>
          </p:cNvSpPr>
          <p:nvPr>
            <p:ph type="body" idx="2"/>
          </p:nvPr>
        </p:nvSpPr>
        <p:spPr>
          <a:xfrm>
            <a:off x="4939500" y="266425"/>
            <a:ext cx="3837000" cy="41529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222" name="Google Shape;222;p3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i="1">
                <a:solidFill>
                  <a:srgbClr val="FF0000"/>
                </a:solidFill>
              </a:rPr>
              <a:t>Just start something!</a:t>
            </a:r>
            <a:endParaRPr i="1">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 Starting Points</a:t>
            </a:r>
            <a:endParaRPr/>
          </a:p>
          <a:p>
            <a:pPr marL="0" lvl="0" indent="0" algn="ctr" rtl="0">
              <a:spcBef>
                <a:spcPts val="0"/>
              </a:spcBef>
              <a:spcAft>
                <a:spcPts val="0"/>
              </a:spcAft>
              <a:buNone/>
            </a:pPr>
            <a:r>
              <a:rPr lang="en"/>
              <a:t>&amp; Community Connections</a:t>
            </a:r>
            <a:endParaRPr/>
          </a:p>
        </p:txBody>
      </p:sp>
      <p:sp>
        <p:nvSpPr>
          <p:cNvPr id="228" name="Google Shape;228;p3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u="sng">
                <a:solidFill>
                  <a:schemeClr val="hlink"/>
                </a:solidFill>
                <a:hlinkClick r:id="rId3"/>
              </a:rPr>
              <a:t>The Mobile Maker</a:t>
            </a:r>
            <a:endParaRPr/>
          </a:p>
          <a:p>
            <a:pPr marL="0" lvl="0" indent="0" algn="ctr" rtl="0">
              <a:spcBef>
                <a:spcPts val="0"/>
              </a:spcBef>
              <a:spcAft>
                <a:spcPts val="0"/>
              </a:spcAft>
              <a:buNone/>
            </a:pPr>
            <a:r>
              <a:rPr lang="en"/>
              <a:t>Cre8tory</a:t>
            </a:r>
            <a:endParaRPr/>
          </a:p>
        </p:txBody>
      </p:sp>
      <p:sp>
        <p:nvSpPr>
          <p:cNvPr id="229" name="Google Shape;229;p3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fontScale="85000" lnSpcReduction="10000"/>
          </a:bodyPr>
          <a:lstStyle/>
          <a:p>
            <a:pPr marL="0" lvl="0" indent="0" algn="ctr" rtl="0">
              <a:spcBef>
                <a:spcPts val="0"/>
              </a:spcBef>
              <a:spcAft>
                <a:spcPts val="0"/>
              </a:spcAft>
              <a:buNone/>
            </a:pPr>
            <a:r>
              <a:rPr lang="en" sz="1100">
                <a:solidFill>
                  <a:srgbClr val="222222"/>
                </a:solidFill>
                <a:highlight>
                  <a:srgbClr val="FFFFFF"/>
                </a:highlight>
              </a:rPr>
              <a:t>Pilot for the Career Pathways program </a:t>
            </a:r>
            <a:endParaRPr sz="1100">
              <a:solidFill>
                <a:srgbClr val="222222"/>
              </a:solidFill>
              <a:highlight>
                <a:srgbClr val="FFFFFF"/>
              </a:highlight>
            </a:endParaRPr>
          </a:p>
          <a:p>
            <a:pPr marL="0" lvl="0" indent="0" algn="ctr" rtl="0">
              <a:spcBef>
                <a:spcPts val="1200"/>
              </a:spcBef>
              <a:spcAft>
                <a:spcPts val="0"/>
              </a:spcAft>
              <a:buNone/>
            </a:pPr>
            <a:r>
              <a:rPr lang="en" sz="1100">
                <a:solidFill>
                  <a:srgbClr val="222222"/>
                </a:solidFill>
                <a:highlight>
                  <a:srgbClr val="FFFFFF"/>
                </a:highlight>
              </a:rPr>
              <a:t>Involving D46, D127, and CLC students</a:t>
            </a:r>
            <a:endParaRPr sz="1100">
              <a:solidFill>
                <a:srgbClr val="222222"/>
              </a:solidFill>
              <a:highlight>
                <a:srgbClr val="FFFFFF"/>
              </a:highlight>
            </a:endParaRPr>
          </a:p>
          <a:p>
            <a:pPr marL="0" lvl="0" indent="0" algn="ctr" rtl="0">
              <a:spcBef>
                <a:spcPts val="1200"/>
              </a:spcBef>
              <a:spcAft>
                <a:spcPts val="0"/>
              </a:spcAft>
              <a:buClr>
                <a:schemeClr val="dk1"/>
              </a:buClr>
              <a:buSzPct val="100000"/>
              <a:buFont typeface="Arial"/>
              <a:buNone/>
            </a:pPr>
            <a:r>
              <a:rPr lang="en" sz="1100">
                <a:solidFill>
                  <a:srgbClr val="222222"/>
                </a:solidFill>
                <a:highlight>
                  <a:srgbClr val="FFFFFF"/>
                </a:highlight>
              </a:rPr>
              <a:t> July 19-22 (mornings)</a:t>
            </a:r>
            <a:endParaRPr sz="1100">
              <a:solidFill>
                <a:srgbClr val="222222"/>
              </a:solidFill>
              <a:highlight>
                <a:srgbClr val="FFFFFF"/>
              </a:highlight>
            </a:endParaRPr>
          </a:p>
          <a:p>
            <a:pPr marL="0" lvl="0" indent="0" algn="l" rtl="0">
              <a:spcBef>
                <a:spcPts val="1200"/>
              </a:spcBef>
              <a:spcAft>
                <a:spcPts val="0"/>
              </a:spcAft>
              <a:buClr>
                <a:schemeClr val="dk1"/>
              </a:buClr>
              <a:buSzPct val="100000"/>
              <a:buFont typeface="Arial"/>
              <a:buNone/>
            </a:pPr>
            <a:r>
              <a:rPr lang="en" sz="1100">
                <a:solidFill>
                  <a:srgbClr val="222222"/>
                </a:solidFill>
                <a:highlight>
                  <a:srgbClr val="FFFFFF"/>
                </a:highlight>
              </a:rPr>
              <a:t>1. Recruit up to 12, D127 students, preferably students enrolled in CTE classes, that would serve as volunteer mentors to D46 MS students. </a:t>
            </a:r>
            <a:endParaRPr sz="1100">
              <a:solidFill>
                <a:srgbClr val="222222"/>
              </a:solidFill>
              <a:highlight>
                <a:srgbClr val="FFFFFF"/>
              </a:highlight>
            </a:endParaRPr>
          </a:p>
          <a:p>
            <a:pPr marL="0" lvl="0" indent="0" algn="l" rtl="0">
              <a:spcBef>
                <a:spcPts val="1200"/>
              </a:spcBef>
              <a:spcAft>
                <a:spcPts val="0"/>
              </a:spcAft>
              <a:buClr>
                <a:schemeClr val="dk1"/>
              </a:buClr>
              <a:buSzPct val="100000"/>
              <a:buFont typeface="Arial"/>
              <a:buNone/>
            </a:pPr>
            <a:r>
              <a:rPr lang="en" sz="1100">
                <a:solidFill>
                  <a:srgbClr val="222222"/>
                </a:solidFill>
                <a:highlight>
                  <a:srgbClr val="FFFFFF"/>
                </a:highlight>
              </a:rPr>
              <a:t>2. Identify the hands-on experiences that would best help MS students learn about what the D127 CTE has to offer.</a:t>
            </a:r>
            <a:endParaRPr sz="1100">
              <a:solidFill>
                <a:srgbClr val="222222"/>
              </a:solidFill>
              <a:highlight>
                <a:srgbClr val="FFFFFF"/>
              </a:highlight>
            </a:endParaRPr>
          </a:p>
          <a:p>
            <a:pPr marL="0" lvl="0" indent="0" algn="l" rtl="0">
              <a:spcBef>
                <a:spcPts val="1200"/>
              </a:spcBef>
              <a:spcAft>
                <a:spcPts val="0"/>
              </a:spcAft>
              <a:buNone/>
            </a:pPr>
            <a:r>
              <a:rPr lang="en" sz="1100">
                <a:solidFill>
                  <a:srgbClr val="222222"/>
                </a:solidFill>
                <a:highlight>
                  <a:srgbClr val="FFFFFF"/>
                </a:highlight>
              </a:rPr>
              <a:t>3. Put together information/ a presentation about what would next steps be and how these experiences can be turned into a career pathway and awareness of career pathway endorsement process.</a:t>
            </a:r>
            <a:endParaRPr sz="1100">
              <a:solidFill>
                <a:srgbClr val="222222"/>
              </a:solidFill>
              <a:highlight>
                <a:srgbClr val="FFFFFF"/>
              </a:highlight>
            </a:endParaRPr>
          </a:p>
          <a:p>
            <a:pPr marL="0" lvl="0" indent="0" algn="l" rtl="0">
              <a:spcBef>
                <a:spcPts val="1200"/>
              </a:spcBef>
              <a:spcAft>
                <a:spcPts val="0"/>
              </a:spcAft>
              <a:buClr>
                <a:schemeClr val="dk1"/>
              </a:buClr>
              <a:buSzPct val="100000"/>
              <a:buFont typeface="Arial"/>
              <a:buNone/>
            </a:pPr>
            <a:endParaRPr sz="1100">
              <a:solidFill>
                <a:srgbClr val="222222"/>
              </a:solidFill>
              <a:highlight>
                <a:srgbClr val="FFFFFF"/>
              </a:highlight>
            </a:endParaRPr>
          </a:p>
          <a:p>
            <a:pPr marL="0" lvl="0" indent="0" algn="ctr" rtl="0">
              <a:spcBef>
                <a:spcPts val="1200"/>
              </a:spcBef>
              <a:spcAft>
                <a:spcPts val="1200"/>
              </a:spcAft>
              <a:buNone/>
            </a:pPr>
            <a:r>
              <a:rPr lang="en" i="1"/>
              <a:t>CAN YOU SEE THIS IN YOUR DISTRICT?</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Resources</a:t>
            </a:r>
            <a:endParaRPr/>
          </a:p>
        </p:txBody>
      </p:sp>
      <p:sp>
        <p:nvSpPr>
          <p:cNvPr id="235" name="Google Shape;235;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u="sng">
                <a:solidFill>
                  <a:schemeClr val="hlink"/>
                </a:solidFill>
                <a:hlinkClick r:id="rId3"/>
              </a:rPr>
              <a:t>Workforce Innovation and Opportunity Act </a:t>
            </a:r>
            <a:r>
              <a:rPr lang="en"/>
              <a:t>(WIOA)</a:t>
            </a:r>
            <a:endParaRPr/>
          </a:p>
          <a:p>
            <a:pPr marL="457200" lvl="0" indent="-317500" algn="l" rtl="0">
              <a:spcBef>
                <a:spcPts val="0"/>
              </a:spcBef>
              <a:spcAft>
                <a:spcPts val="0"/>
              </a:spcAft>
              <a:buSzPts val="1400"/>
              <a:buChar char="●"/>
            </a:pPr>
            <a:r>
              <a:rPr lang="en" u="sng">
                <a:solidFill>
                  <a:schemeClr val="hlink"/>
                </a:solidFill>
                <a:hlinkClick r:id="rId4"/>
              </a:rPr>
              <a:t>Illinois Every Student Succeeds Act </a:t>
            </a:r>
            <a:r>
              <a:rPr lang="en"/>
              <a:t>(ESSA)</a:t>
            </a:r>
            <a:endParaRPr/>
          </a:p>
          <a:p>
            <a:pPr marL="457200" lvl="0" indent="-317500" algn="l" rtl="0">
              <a:spcBef>
                <a:spcPts val="0"/>
              </a:spcBef>
              <a:spcAft>
                <a:spcPts val="0"/>
              </a:spcAft>
              <a:buSzPts val="1400"/>
              <a:buChar char="●"/>
            </a:pPr>
            <a:r>
              <a:rPr lang="en" u="sng">
                <a:solidFill>
                  <a:schemeClr val="hlink"/>
                </a:solidFill>
                <a:hlinkClick r:id="rId5"/>
              </a:rPr>
              <a:t>Illinois </a:t>
            </a:r>
            <a:r>
              <a:rPr lang="en" u="sng">
                <a:solidFill>
                  <a:schemeClr val="hlink"/>
                </a:solidFill>
                <a:hlinkClick r:id="rId5"/>
              </a:rPr>
              <a:t>Postsecondary</a:t>
            </a:r>
            <a:r>
              <a:rPr lang="en" u="sng">
                <a:solidFill>
                  <a:schemeClr val="hlink"/>
                </a:solidFill>
                <a:hlinkClick r:id="rId5"/>
              </a:rPr>
              <a:t>  and Wo</a:t>
            </a:r>
            <a:r>
              <a:rPr lang="en" u="sng">
                <a:solidFill>
                  <a:schemeClr val="hlink"/>
                </a:solidFill>
                <a:hlinkClick r:id="rId5"/>
              </a:rPr>
              <a:t>rkforce Readiness Act</a:t>
            </a:r>
            <a:r>
              <a:rPr lang="en"/>
              <a:t> (PWR)</a:t>
            </a:r>
            <a:endParaRPr/>
          </a:p>
          <a:p>
            <a:pPr marL="457200" lvl="0" indent="-317500" algn="l" rtl="0">
              <a:spcBef>
                <a:spcPts val="0"/>
              </a:spcBef>
              <a:spcAft>
                <a:spcPts val="0"/>
              </a:spcAft>
              <a:buSzPts val="1400"/>
              <a:buChar char="●"/>
            </a:pPr>
            <a:r>
              <a:rPr lang="en" u="sng">
                <a:solidFill>
                  <a:schemeClr val="hlink"/>
                </a:solidFill>
                <a:hlinkClick r:id="rId6"/>
              </a:rPr>
              <a:t>ILACEP</a:t>
            </a:r>
            <a:endParaRPr/>
          </a:p>
        </p:txBody>
      </p:sp>
      <p:sp>
        <p:nvSpPr>
          <p:cNvPr id="236" name="Google Shape;236;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u="sng"/>
              <a:t>Resources:</a:t>
            </a:r>
            <a:endParaRPr b="1" u="sng"/>
          </a:p>
          <a:p>
            <a:pPr marL="0" lvl="0" indent="0" algn="l" rtl="0">
              <a:spcBef>
                <a:spcPts val="1200"/>
              </a:spcBef>
              <a:spcAft>
                <a:spcPts val="0"/>
              </a:spcAft>
              <a:buNone/>
            </a:pPr>
            <a:r>
              <a:rPr lang="en" b="1" u="sng">
                <a:solidFill>
                  <a:schemeClr val="hlink"/>
                </a:solidFill>
                <a:hlinkClick r:id="rId7"/>
              </a:rPr>
              <a:t>ISBE </a:t>
            </a:r>
            <a:r>
              <a:rPr lang="en" b="1" u="sng">
                <a:solidFill>
                  <a:schemeClr val="hlink"/>
                </a:solidFill>
                <a:hlinkClick r:id="rId7"/>
              </a:rPr>
              <a:t>Endorsement</a:t>
            </a:r>
            <a:endParaRPr b="1" u="sng"/>
          </a:p>
          <a:p>
            <a:pPr marL="0" lvl="0" indent="0" algn="l" rtl="0">
              <a:lnSpc>
                <a:spcPct val="100000"/>
              </a:lnSpc>
              <a:spcBef>
                <a:spcPts val="1200"/>
              </a:spcBef>
              <a:spcAft>
                <a:spcPts val="0"/>
              </a:spcAft>
              <a:buClr>
                <a:schemeClr val="dk1"/>
              </a:buClr>
              <a:buSzPts val="1100"/>
              <a:buFont typeface="Arial"/>
              <a:buNone/>
            </a:pPr>
            <a:r>
              <a:rPr lang="en" u="sng">
                <a:solidFill>
                  <a:schemeClr val="accent5"/>
                </a:solidFill>
                <a:hlinkClick r:id="rId8">
                  <a:extLst>
                    <a:ext uri="{A12FA001-AC4F-418D-AE19-62706E023703}">
                      <ahyp:hlinkClr xmlns:ahyp="http://schemas.microsoft.com/office/drawing/2018/hyperlinkcolor" val="tx"/>
                    </a:ext>
                  </a:extLst>
                </a:hlinkClick>
              </a:rPr>
              <a:t>Career Pathway Framework</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9">
                  <a:extLst>
                    <a:ext uri="{A12FA001-AC4F-418D-AE19-62706E023703}">
                      <ahyp:hlinkClr xmlns:ahyp="http://schemas.microsoft.com/office/drawing/2018/hyperlinkcolor" val="tx"/>
                    </a:ext>
                  </a:extLst>
                </a:hlinkClick>
              </a:rPr>
              <a:t>Career Pathway Dictionary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10">
                  <a:extLst>
                    <a:ext uri="{A12FA001-AC4F-418D-AE19-62706E023703}">
                      <ahyp:hlinkClr xmlns:ahyp="http://schemas.microsoft.com/office/drawing/2018/hyperlinkcolor" val="tx"/>
                    </a:ext>
                  </a:extLst>
                </a:hlinkClick>
              </a:rPr>
              <a:t>Recommended Employability Competencies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11">
                  <a:extLst>
                    <a:ext uri="{A12FA001-AC4F-418D-AE19-62706E023703}">
                      <ahyp:hlinkClr xmlns:ahyp="http://schemas.microsoft.com/office/drawing/2018/hyperlinkcolor" val="tx"/>
                    </a:ext>
                  </a:extLst>
                </a:hlinkClick>
              </a:rPr>
              <a:t>Career Development Experience Toolkit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12">
                  <a:extLst>
                    <a:ext uri="{A12FA001-AC4F-418D-AE19-62706E023703}">
                      <ahyp:hlinkClr xmlns:ahyp="http://schemas.microsoft.com/office/drawing/2018/hyperlinkcolor" val="tx"/>
                    </a:ext>
                  </a:extLst>
                </a:hlinkClick>
              </a:rPr>
              <a:t>Program Models of Study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13">
                  <a:extLst>
                    <a:ext uri="{A12FA001-AC4F-418D-AE19-62706E023703}">
                      <ahyp:hlinkClr xmlns:ahyp="http://schemas.microsoft.com/office/drawing/2018/hyperlinkcolor" val="tx"/>
                    </a:ext>
                  </a:extLst>
                </a:hlinkClick>
              </a:rPr>
              <a:t>NIU Incentives for Education Pathway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u="sng">
                <a:solidFill>
                  <a:schemeClr val="accent5"/>
                </a:solidFill>
                <a:hlinkClick r:id="rId14">
                  <a:extLst>
                    <a:ext uri="{A12FA001-AC4F-418D-AE19-62706E023703}">
                      <ahyp:hlinkClr xmlns:ahyp="http://schemas.microsoft.com/office/drawing/2018/hyperlinkcolor" val="tx"/>
                    </a:ext>
                  </a:extLst>
                </a:hlinkClick>
              </a:rPr>
              <a:t>YouScience</a:t>
            </a: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ctrTitle"/>
          </p:nvPr>
        </p:nvSpPr>
        <p:spPr>
          <a:xfrm>
            <a:off x="311700" y="744575"/>
            <a:ext cx="8520600" cy="120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en" sz="4820" b="1">
                <a:solidFill>
                  <a:schemeClr val="dk2"/>
                </a:solidFill>
              </a:rPr>
              <a:t>Thank you!</a:t>
            </a:r>
            <a:endParaRPr sz="4820" b="1" i="1">
              <a:solidFill>
                <a:schemeClr val="dk2"/>
              </a:solidFill>
            </a:endParaRPr>
          </a:p>
          <a:p>
            <a:pPr marL="0" lvl="0" indent="0" algn="ctr" rtl="0">
              <a:spcBef>
                <a:spcPts val="0"/>
              </a:spcBef>
              <a:spcAft>
                <a:spcPts val="0"/>
              </a:spcAft>
              <a:buSzPts val="990"/>
              <a:buNone/>
            </a:pPr>
            <a:endParaRPr sz="4680"/>
          </a:p>
        </p:txBody>
      </p:sp>
      <p:sp>
        <p:nvSpPr>
          <p:cNvPr id="242" name="Google Shape;242;p37"/>
          <p:cNvSpPr txBox="1">
            <a:spLocks noGrp="1"/>
          </p:cNvSpPr>
          <p:nvPr>
            <p:ph type="subTitle" idx="1"/>
          </p:nvPr>
        </p:nvSpPr>
        <p:spPr>
          <a:xfrm>
            <a:off x="311700" y="1561550"/>
            <a:ext cx="8520600" cy="28566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b="1"/>
              <a:t>Gina Schuyler</a:t>
            </a:r>
            <a:endParaRPr b="1"/>
          </a:p>
          <a:p>
            <a:pPr marL="0" lvl="0" indent="0" algn="ctr" rtl="0">
              <a:spcBef>
                <a:spcPts val="0"/>
              </a:spcBef>
              <a:spcAft>
                <a:spcPts val="0"/>
              </a:spcAft>
              <a:buNone/>
            </a:pPr>
            <a:r>
              <a:rPr lang="en"/>
              <a:t>CTE Department Chair/ Careers &amp; Community Partnerships</a:t>
            </a:r>
            <a:endParaRPr/>
          </a:p>
          <a:p>
            <a:pPr marL="0" lvl="0" indent="0" algn="ctr" rtl="0">
              <a:spcBef>
                <a:spcPts val="0"/>
              </a:spcBef>
              <a:spcAft>
                <a:spcPts val="0"/>
              </a:spcAft>
              <a:buNone/>
            </a:pPr>
            <a:r>
              <a:rPr lang="en" b="1"/>
              <a:t>Grayslake D127 (Central &amp; North HS)</a:t>
            </a:r>
            <a:endParaRPr b="1"/>
          </a:p>
          <a:p>
            <a:pPr marL="0" lvl="0" indent="0" algn="ctr" rtl="0">
              <a:spcBef>
                <a:spcPts val="0"/>
              </a:spcBef>
              <a:spcAft>
                <a:spcPts val="0"/>
              </a:spcAft>
              <a:buNone/>
            </a:pPr>
            <a:endParaRPr/>
          </a:p>
          <a:p>
            <a:pPr marL="0" lvl="0" indent="0" algn="ctr" rtl="0">
              <a:spcBef>
                <a:spcPts val="0"/>
              </a:spcBef>
              <a:spcAft>
                <a:spcPts val="0"/>
              </a:spcAft>
              <a:buNone/>
            </a:pPr>
            <a:r>
              <a:rPr lang="en" b="1" i="1"/>
              <a:t>Pilot District for State Career Pathway Endorsement</a:t>
            </a:r>
            <a:endParaRPr b="1" i="1"/>
          </a:p>
          <a:p>
            <a:pPr marL="0" lvl="0" indent="0" algn="ctr" rtl="0">
              <a:spcBef>
                <a:spcPts val="0"/>
              </a:spcBef>
              <a:spcAft>
                <a:spcPts val="0"/>
              </a:spcAft>
              <a:buNone/>
            </a:pPr>
            <a:endParaRPr b="1" i="1"/>
          </a:p>
          <a:p>
            <a:pPr marL="0" lvl="0" indent="0" algn="ctr" rtl="0">
              <a:spcBef>
                <a:spcPts val="0"/>
              </a:spcBef>
              <a:spcAft>
                <a:spcPts val="0"/>
              </a:spcAft>
              <a:buNone/>
            </a:pPr>
            <a:r>
              <a:rPr lang="en" u="sng">
                <a:solidFill>
                  <a:schemeClr val="hlink"/>
                </a:solidFill>
                <a:hlinkClick r:id="rId3"/>
              </a:rPr>
              <a:t>Gschuyler@d127.org</a:t>
            </a:r>
            <a:endParaRPr/>
          </a:p>
          <a:p>
            <a:pPr marL="0" lvl="0" indent="0" algn="ctr" rtl="0">
              <a:spcBef>
                <a:spcPts val="0"/>
              </a:spcBef>
              <a:spcAft>
                <a:spcPts val="0"/>
              </a:spcAft>
              <a:buNone/>
            </a:pPr>
            <a:r>
              <a:rPr lang="en"/>
              <a:t>847-986-3103</a:t>
            </a:r>
            <a:endParaRPr/>
          </a:p>
          <a:p>
            <a:pPr marL="0" lvl="0" indent="0" algn="ctr" rtl="0">
              <a:spcBef>
                <a:spcPts val="0"/>
              </a:spcBef>
              <a:spcAft>
                <a:spcPts val="0"/>
              </a:spcAft>
              <a:buNone/>
            </a:pPr>
            <a:endParaRPr/>
          </a:p>
          <a:p>
            <a:pPr marL="0" lvl="0" indent="0" algn="l" rtl="0">
              <a:spcBef>
                <a:spcPts val="0"/>
              </a:spcBef>
              <a:spcAft>
                <a:spcPts val="0"/>
              </a:spcAft>
              <a:buNone/>
            </a:pPr>
            <a:r>
              <a:rPr lang="en" sz="2085"/>
              <a:t>Twitter</a:t>
            </a:r>
            <a:r>
              <a:rPr lang="en"/>
              <a:t>: </a:t>
            </a:r>
            <a:r>
              <a:rPr lang="en" sz="1864">
                <a:solidFill>
                  <a:srgbClr val="5B7083"/>
                </a:solidFill>
                <a:highlight>
                  <a:srgbClr val="FFFFFF"/>
                </a:highlight>
                <a:latin typeface="Roboto"/>
                <a:ea typeface="Roboto"/>
                <a:cs typeface="Roboto"/>
                <a:sym typeface="Roboto"/>
              </a:rPr>
              <a:t>@schuyler_gina							</a:t>
            </a:r>
            <a:endParaRPr sz="1864">
              <a:solidFill>
                <a:srgbClr val="5B7083"/>
              </a:solidFill>
              <a:highlight>
                <a:srgbClr val="FFFFFF"/>
              </a:highlight>
              <a:latin typeface="Roboto"/>
              <a:ea typeface="Roboto"/>
              <a:cs typeface="Roboto"/>
              <a:sym typeface="Roboto"/>
            </a:endParaRPr>
          </a:p>
          <a:p>
            <a:pPr marL="0" lvl="0" indent="0" algn="l" rtl="0">
              <a:spcBef>
                <a:spcPts val="0"/>
              </a:spcBef>
              <a:spcAft>
                <a:spcPts val="0"/>
              </a:spcAft>
              <a:buNone/>
            </a:pPr>
            <a:r>
              <a:rPr lang="en" sz="1864">
                <a:solidFill>
                  <a:srgbClr val="5B7083"/>
                </a:solidFill>
                <a:highlight>
                  <a:srgbClr val="FFFFFF"/>
                </a:highlight>
                <a:latin typeface="Roboto"/>
                <a:ea typeface="Roboto"/>
                <a:cs typeface="Roboto"/>
                <a:sym typeface="Roboto"/>
              </a:rPr>
              <a:t>LinkedIn: </a:t>
            </a:r>
            <a:r>
              <a:rPr lang="en" sz="1478">
                <a:solidFill>
                  <a:schemeClr val="hlink"/>
                </a:solidFill>
                <a:highlight>
                  <a:srgbClr val="FFFFFF"/>
                </a:highlight>
                <a:uFill>
                  <a:noFill/>
                </a:uFill>
                <a:latin typeface="Roboto"/>
                <a:ea typeface="Roboto"/>
                <a:cs typeface="Roboto"/>
                <a:sym typeface="Roboto"/>
                <a:hlinkClick r:id="rId4"/>
              </a:rPr>
              <a:t>linkedin.com/in/gina-schuyler-a4700791</a:t>
            </a:r>
            <a:endParaRPr sz="3942"/>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71" name="Google Shape;71;p15"/>
          <p:cNvPicPr preferRelativeResize="0"/>
          <p:nvPr/>
        </p:nvPicPr>
        <p:blipFill>
          <a:blip r:embed="rId3">
            <a:alphaModFix/>
          </a:blip>
          <a:stretch>
            <a:fillRect/>
          </a:stretch>
        </p:blipFill>
        <p:spPr>
          <a:xfrm>
            <a:off x="1516412" y="108000"/>
            <a:ext cx="6463264" cy="4122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1: Identify Career Goals and Make a Plan</a:t>
            </a:r>
            <a:endParaRPr/>
          </a:p>
        </p:txBody>
      </p:sp>
      <p:sp>
        <p:nvSpPr>
          <p:cNvPr id="78" name="Google Shape;78;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FF"/>
                </a:solidFill>
              </a:rPr>
              <a:t>Individualized plan (BLUE):</a:t>
            </a:r>
            <a:endParaRPr b="1">
              <a:solidFill>
                <a:srgbClr val="0000FF"/>
              </a:solidFill>
            </a:endParaRPr>
          </a:p>
          <a:p>
            <a:pPr marL="457200" lvl="0" indent="-297497" algn="l" rtl="0">
              <a:spcBef>
                <a:spcPts val="1200"/>
              </a:spcBef>
              <a:spcAft>
                <a:spcPts val="0"/>
              </a:spcAft>
              <a:buSzPct val="100000"/>
              <a:buChar char="●"/>
            </a:pPr>
            <a:r>
              <a:rPr lang="en"/>
              <a:t>Identification of interest &amp; APTITUDE</a:t>
            </a:r>
            <a:endParaRPr/>
          </a:p>
          <a:p>
            <a:pPr marL="914400" lvl="1" indent="-287655" algn="l" rtl="0">
              <a:spcBef>
                <a:spcPts val="0"/>
              </a:spcBef>
              <a:spcAft>
                <a:spcPts val="0"/>
              </a:spcAft>
              <a:buSzPct val="100000"/>
              <a:buChar char="○"/>
            </a:pPr>
            <a:r>
              <a:rPr lang="en"/>
              <a:t>YouScience</a:t>
            </a:r>
            <a:endParaRPr/>
          </a:p>
          <a:p>
            <a:pPr marL="1371600" lvl="2" indent="-287655" algn="l" rtl="0">
              <a:spcBef>
                <a:spcPts val="0"/>
              </a:spcBef>
              <a:spcAft>
                <a:spcPts val="0"/>
              </a:spcAft>
              <a:buSzPct val="100000"/>
              <a:buChar char="■"/>
            </a:pPr>
            <a:r>
              <a:rPr lang="en"/>
              <a:t>11 brain-based games</a:t>
            </a:r>
            <a:endParaRPr/>
          </a:p>
          <a:p>
            <a:pPr marL="1371600" lvl="2" indent="-287655" algn="l" rtl="0">
              <a:spcBef>
                <a:spcPts val="0"/>
              </a:spcBef>
              <a:spcAft>
                <a:spcPts val="0"/>
              </a:spcAft>
              <a:buSzPct val="100000"/>
              <a:buChar char="■"/>
            </a:pPr>
            <a:r>
              <a:rPr lang="en"/>
              <a:t>Combines interest and aptitude</a:t>
            </a:r>
            <a:endParaRPr/>
          </a:p>
          <a:p>
            <a:pPr marL="1371600" lvl="2" indent="-287655" algn="l" rtl="0">
              <a:spcBef>
                <a:spcPts val="0"/>
              </a:spcBef>
              <a:spcAft>
                <a:spcPts val="0"/>
              </a:spcAft>
              <a:buSzPct val="100000"/>
              <a:buChar char="■"/>
            </a:pPr>
            <a:r>
              <a:rPr lang="en"/>
              <a:t>Visually allows students to explore career pathway options of </a:t>
            </a:r>
            <a:r>
              <a:rPr lang="en" b="1" i="1"/>
              <a:t>IN-DEMAND OCCUPATIONS</a:t>
            </a:r>
            <a:endParaRPr b="1" i="1"/>
          </a:p>
          <a:p>
            <a:pPr marL="914400" lvl="0" indent="0" algn="l" rtl="0">
              <a:spcBef>
                <a:spcPts val="1200"/>
              </a:spcBef>
              <a:spcAft>
                <a:spcPts val="0"/>
              </a:spcAft>
              <a:buNone/>
            </a:pPr>
            <a:r>
              <a:rPr lang="en"/>
              <a:t>Information of career pathway gets submitted into PowerSchool to allow all working with the student to be aware of their pathway goal</a:t>
            </a:r>
            <a:endParaRPr/>
          </a:p>
          <a:p>
            <a:pPr marL="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79" name="Google Shape;79;p16"/>
          <p:cNvPicPr preferRelativeResize="0"/>
          <p:nvPr/>
        </p:nvPicPr>
        <p:blipFill>
          <a:blip r:embed="rId3">
            <a:alphaModFix/>
          </a:blip>
          <a:stretch>
            <a:fillRect/>
          </a:stretch>
        </p:blipFill>
        <p:spPr>
          <a:xfrm>
            <a:off x="311700" y="1152475"/>
            <a:ext cx="3999899" cy="3416400"/>
          </a:xfrm>
          <a:prstGeom prst="rect">
            <a:avLst/>
          </a:prstGeom>
          <a:noFill/>
          <a:ln>
            <a:noFill/>
          </a:ln>
        </p:spPr>
      </p:pic>
      <p:pic>
        <p:nvPicPr>
          <p:cNvPr id="80" name="Google Shape;80;p16"/>
          <p:cNvPicPr preferRelativeResize="0"/>
          <p:nvPr/>
        </p:nvPicPr>
        <p:blipFill>
          <a:blip r:embed="rId4">
            <a:alphaModFix/>
          </a:blip>
          <a:stretch>
            <a:fillRect/>
          </a:stretch>
        </p:blipFill>
        <p:spPr>
          <a:xfrm>
            <a:off x="5224649" y="3188550"/>
            <a:ext cx="2922540" cy="1380325"/>
          </a:xfrm>
          <a:prstGeom prst="rect">
            <a:avLst/>
          </a:prstGeom>
          <a:noFill/>
          <a:ln w="9525" cap="flat" cmpd="sng">
            <a:solidFill>
              <a:srgbClr val="000000"/>
            </a:solidFill>
            <a:prstDash val="solid"/>
            <a:round/>
            <a:headEnd type="none" w="sm" len="sm"/>
            <a:tailEnd type="none" w="sm" len="sm"/>
          </a:ln>
        </p:spPr>
      </p:pic>
      <p:sp>
        <p:nvSpPr>
          <p:cNvPr id="81" name="Google Shape;81;p16"/>
          <p:cNvSpPr/>
          <p:nvPr/>
        </p:nvSpPr>
        <p:spPr>
          <a:xfrm>
            <a:off x="5816975" y="3744775"/>
            <a:ext cx="1036200" cy="1479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YouScience</a:t>
            </a:r>
            <a:endParaRPr/>
          </a:p>
        </p:txBody>
      </p:sp>
      <p:sp>
        <p:nvSpPr>
          <p:cNvPr id="87" name="Google Shape;8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8" name="Google Shape;8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9" name="Google Shape;89;p17"/>
          <p:cNvPicPr preferRelativeResize="0"/>
          <p:nvPr/>
        </p:nvPicPr>
        <p:blipFill>
          <a:blip r:embed="rId3">
            <a:alphaModFix/>
          </a:blip>
          <a:stretch>
            <a:fillRect/>
          </a:stretch>
        </p:blipFill>
        <p:spPr>
          <a:xfrm>
            <a:off x="311700" y="1152474"/>
            <a:ext cx="2678275" cy="3341075"/>
          </a:xfrm>
          <a:prstGeom prst="rect">
            <a:avLst/>
          </a:prstGeom>
          <a:noFill/>
          <a:ln>
            <a:noFill/>
          </a:ln>
        </p:spPr>
      </p:pic>
      <p:pic>
        <p:nvPicPr>
          <p:cNvPr id="90" name="Google Shape;90;p17"/>
          <p:cNvPicPr preferRelativeResize="0"/>
          <p:nvPr/>
        </p:nvPicPr>
        <p:blipFill>
          <a:blip r:embed="rId4">
            <a:alphaModFix/>
          </a:blip>
          <a:stretch>
            <a:fillRect/>
          </a:stretch>
        </p:blipFill>
        <p:spPr>
          <a:xfrm>
            <a:off x="3886425" y="1099350"/>
            <a:ext cx="5002476" cy="351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rgbClr val="BF9000"/>
                </a:solidFill>
              </a:rPr>
              <a:t>Providing Students Several Pathway Options</a:t>
            </a:r>
            <a:endParaRPr>
              <a:solidFill>
                <a:srgbClr val="BF9000"/>
              </a:solidFill>
            </a:endParaRPr>
          </a:p>
        </p:txBody>
      </p:sp>
      <p:pic>
        <p:nvPicPr>
          <p:cNvPr id="96" name="Google Shape;96;p18"/>
          <p:cNvPicPr preferRelativeResize="0"/>
          <p:nvPr/>
        </p:nvPicPr>
        <p:blipFill>
          <a:blip r:embed="rId3">
            <a:alphaModFix/>
          </a:blip>
          <a:stretch>
            <a:fillRect/>
          </a:stretch>
        </p:blipFill>
        <p:spPr>
          <a:xfrm>
            <a:off x="152400" y="1170125"/>
            <a:ext cx="4057300" cy="3820975"/>
          </a:xfrm>
          <a:prstGeom prst="rect">
            <a:avLst/>
          </a:prstGeom>
          <a:noFill/>
          <a:ln>
            <a:noFill/>
          </a:ln>
        </p:spPr>
      </p:pic>
      <p:pic>
        <p:nvPicPr>
          <p:cNvPr id="97" name="Google Shape;97;p18"/>
          <p:cNvPicPr preferRelativeResize="0"/>
          <p:nvPr/>
        </p:nvPicPr>
        <p:blipFill>
          <a:blip r:embed="rId4">
            <a:alphaModFix/>
          </a:blip>
          <a:stretch>
            <a:fillRect/>
          </a:stretch>
        </p:blipFill>
        <p:spPr>
          <a:xfrm>
            <a:off x="4572000" y="1423650"/>
            <a:ext cx="4419599" cy="3567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Endorsements are now highlighted in </a:t>
            </a:r>
            <a:r>
              <a:rPr lang="en" u="sng">
                <a:solidFill>
                  <a:schemeClr val="hlink"/>
                </a:solidFill>
                <a:hlinkClick r:id="rId3"/>
              </a:rPr>
              <a:t>ISBE’s Career Guide </a:t>
            </a:r>
            <a:endParaRPr/>
          </a:p>
        </p:txBody>
      </p:sp>
      <p:pic>
        <p:nvPicPr>
          <p:cNvPr id="103" name="Google Shape;103;p19"/>
          <p:cNvPicPr preferRelativeResize="0"/>
          <p:nvPr/>
        </p:nvPicPr>
        <p:blipFill>
          <a:blip r:embed="rId4">
            <a:alphaModFix/>
          </a:blip>
          <a:stretch>
            <a:fillRect/>
          </a:stretch>
        </p:blipFill>
        <p:spPr>
          <a:xfrm>
            <a:off x="311700" y="1170125"/>
            <a:ext cx="7281074" cy="3820974"/>
          </a:xfrm>
          <a:prstGeom prst="rect">
            <a:avLst/>
          </a:prstGeom>
          <a:noFill/>
          <a:ln>
            <a:noFill/>
          </a:ln>
        </p:spPr>
      </p:pic>
      <p:sp>
        <p:nvSpPr>
          <p:cNvPr id="104" name="Google Shape;104;p19"/>
          <p:cNvSpPr/>
          <p:nvPr/>
        </p:nvSpPr>
        <p:spPr>
          <a:xfrm>
            <a:off x="7317250" y="4240325"/>
            <a:ext cx="1515000" cy="658500"/>
          </a:xfrm>
          <a:prstGeom prst="lef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Step 2: Provide Career Focused Sequential Instruction</a:t>
            </a:r>
            <a:endParaRPr/>
          </a:p>
        </p:txBody>
      </p:sp>
      <p:sp>
        <p:nvSpPr>
          <p:cNvPr id="111" name="Google Shape;111;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BF9000"/>
                </a:solidFill>
              </a:rPr>
              <a:t>Career Focused Instruction (YELLOW):</a:t>
            </a:r>
            <a:endParaRPr>
              <a:solidFill>
                <a:srgbClr val="BF9000"/>
              </a:solidFill>
            </a:endParaRPr>
          </a:p>
          <a:p>
            <a:pPr marL="457200" lvl="0" indent="-317500" algn="l" rtl="0">
              <a:spcBef>
                <a:spcPts val="1200"/>
              </a:spcBef>
              <a:spcAft>
                <a:spcPts val="0"/>
              </a:spcAft>
              <a:buSzPts val="1400"/>
              <a:buChar char="●"/>
            </a:pPr>
            <a:r>
              <a:rPr lang="en"/>
              <a:t>Districts/community colleges articulate classes with labor market value</a:t>
            </a:r>
            <a:endParaRPr/>
          </a:p>
          <a:p>
            <a:pPr marL="457200" lvl="0" indent="-317500" algn="l" rtl="0">
              <a:spcBef>
                <a:spcPts val="0"/>
              </a:spcBef>
              <a:spcAft>
                <a:spcPts val="0"/>
              </a:spcAft>
              <a:buSzPts val="1400"/>
              <a:buChar char="●"/>
            </a:pPr>
            <a:r>
              <a:rPr lang="en"/>
              <a:t>Early College Credit (6)</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2" name="Google Shape;112;p20"/>
          <p:cNvPicPr preferRelativeResize="0"/>
          <p:nvPr/>
        </p:nvPicPr>
        <p:blipFill>
          <a:blip r:embed="rId3">
            <a:alphaModFix/>
          </a:blip>
          <a:stretch>
            <a:fillRect/>
          </a:stretch>
        </p:blipFill>
        <p:spPr>
          <a:xfrm>
            <a:off x="311700" y="1152475"/>
            <a:ext cx="3999899" cy="3416400"/>
          </a:xfrm>
          <a:prstGeom prst="rect">
            <a:avLst/>
          </a:prstGeom>
          <a:noFill/>
          <a:ln>
            <a:noFill/>
          </a:ln>
        </p:spPr>
      </p:pic>
      <p:pic>
        <p:nvPicPr>
          <p:cNvPr id="113" name="Google Shape;113;p20"/>
          <p:cNvPicPr preferRelativeResize="0"/>
          <p:nvPr/>
        </p:nvPicPr>
        <p:blipFill>
          <a:blip r:embed="rId4">
            <a:alphaModFix/>
          </a:blip>
          <a:stretch>
            <a:fillRect/>
          </a:stretch>
        </p:blipFill>
        <p:spPr>
          <a:xfrm>
            <a:off x="4502688" y="3044875"/>
            <a:ext cx="4543425" cy="152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9" name="Google Shape;119;p21"/>
          <p:cNvSpPr txBox="1">
            <a:spLocks noGrp="1"/>
          </p:cNvSpPr>
          <p:nvPr>
            <p:ph type="title"/>
          </p:nvPr>
        </p:nvSpPr>
        <p:spPr>
          <a:xfrm>
            <a:off x="311700" y="445025"/>
            <a:ext cx="8520600" cy="828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a:t>Step 3: Provide Opportunity for Students to Interact with the Workplace</a:t>
            </a:r>
            <a:endParaRPr/>
          </a:p>
        </p:txBody>
      </p:sp>
      <p:sp>
        <p:nvSpPr>
          <p:cNvPr id="120" name="Google Shape;120;p21"/>
          <p:cNvSpPr txBox="1">
            <a:spLocks noGrp="1"/>
          </p:cNvSpPr>
          <p:nvPr>
            <p:ph type="body" idx="2"/>
          </p:nvPr>
        </p:nvSpPr>
        <p:spPr>
          <a:xfrm>
            <a:off x="4832400" y="1369125"/>
            <a:ext cx="3999900" cy="319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6AA84F"/>
                </a:solidFill>
              </a:rPr>
              <a:t>Professional Learning (GREEN):</a:t>
            </a:r>
            <a:endParaRPr>
              <a:solidFill>
                <a:srgbClr val="6AA84F"/>
              </a:solidFill>
            </a:endParaRPr>
          </a:p>
          <a:p>
            <a:pPr marL="457200" lvl="0" indent="-317500" algn="l" rtl="0">
              <a:spcBef>
                <a:spcPts val="1200"/>
              </a:spcBef>
              <a:spcAft>
                <a:spcPts val="0"/>
              </a:spcAft>
              <a:buSzPts val="1400"/>
              <a:buChar char="●"/>
            </a:pPr>
            <a:r>
              <a:rPr lang="en"/>
              <a:t>In both yellow and green sectors students gain essential employability skills in the identified labor areas</a:t>
            </a:r>
            <a:endParaRPr/>
          </a:p>
          <a:p>
            <a:pPr marL="457200" lvl="0" indent="-317500" algn="l" rtl="0">
              <a:spcBef>
                <a:spcPts val="0"/>
              </a:spcBef>
              <a:spcAft>
                <a:spcPts val="0"/>
              </a:spcAft>
              <a:buSzPts val="1400"/>
              <a:buChar char="●"/>
            </a:pPr>
            <a:r>
              <a:rPr lang="en"/>
              <a:t>Awareness activities: speaker</a:t>
            </a:r>
            <a:endParaRPr/>
          </a:p>
          <a:p>
            <a:pPr marL="457200" lvl="0" indent="-317500" algn="l" rtl="0">
              <a:spcBef>
                <a:spcPts val="0"/>
              </a:spcBef>
              <a:spcAft>
                <a:spcPts val="0"/>
              </a:spcAft>
              <a:buSzPts val="1400"/>
              <a:buChar char="●"/>
            </a:pPr>
            <a:r>
              <a:rPr lang="en"/>
              <a:t>Exploration:job shadow</a:t>
            </a:r>
            <a:endParaRPr/>
          </a:p>
          <a:p>
            <a:pPr marL="457200" lvl="0" indent="-317500" algn="l" rtl="0">
              <a:spcBef>
                <a:spcPts val="0"/>
              </a:spcBef>
              <a:spcAft>
                <a:spcPts val="0"/>
              </a:spcAft>
              <a:buSzPts val="1400"/>
              <a:buChar char="●"/>
            </a:pPr>
            <a:r>
              <a:rPr lang="en"/>
              <a:t>Preparation: equipment or certification</a:t>
            </a:r>
            <a:endParaRPr/>
          </a:p>
          <a:p>
            <a:pPr marL="914400" lvl="1" indent="-304800" algn="l" rtl="0">
              <a:spcBef>
                <a:spcPts val="0"/>
              </a:spcBef>
              <a:spcAft>
                <a:spcPts val="0"/>
              </a:spcAft>
              <a:buSzPts val="1200"/>
              <a:buChar char="○"/>
            </a:pPr>
            <a:r>
              <a:rPr lang="en" b="1" i="1"/>
              <a:t>Virtual is an option currently</a:t>
            </a:r>
            <a:endParaRPr b="1" i="1"/>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21" name="Google Shape;121;p21"/>
          <p:cNvPicPr preferRelativeResize="0"/>
          <p:nvPr/>
        </p:nvPicPr>
        <p:blipFill>
          <a:blip r:embed="rId3">
            <a:alphaModFix/>
          </a:blip>
          <a:stretch>
            <a:fillRect/>
          </a:stretch>
        </p:blipFill>
        <p:spPr>
          <a:xfrm>
            <a:off x="311700" y="1428325"/>
            <a:ext cx="3999899" cy="3251550"/>
          </a:xfrm>
          <a:prstGeom prst="rect">
            <a:avLst/>
          </a:prstGeom>
          <a:noFill/>
          <a:ln>
            <a:noFill/>
          </a:ln>
        </p:spPr>
      </p:pic>
      <p:pic>
        <p:nvPicPr>
          <p:cNvPr id="122" name="Google Shape;122;p21"/>
          <p:cNvPicPr preferRelativeResize="0"/>
          <p:nvPr/>
        </p:nvPicPr>
        <p:blipFill>
          <a:blip r:embed="rId4">
            <a:alphaModFix/>
          </a:blip>
          <a:stretch>
            <a:fillRect/>
          </a:stretch>
        </p:blipFill>
        <p:spPr>
          <a:xfrm>
            <a:off x="4476125" y="3493149"/>
            <a:ext cx="4543425" cy="1253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1014</Words>
  <Application>Microsoft Office PowerPoint</Application>
  <PresentationFormat>On-screen Show (16:9)</PresentationFormat>
  <Paragraphs>152</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Roboto</vt:lpstr>
      <vt:lpstr>Arial</vt:lpstr>
      <vt:lpstr>Simple Light</vt:lpstr>
      <vt:lpstr>Illinois State Career Pathway Endorsement</vt:lpstr>
      <vt:lpstr>Background &amp; Resources</vt:lpstr>
      <vt:lpstr>PowerPoint Presentation</vt:lpstr>
      <vt:lpstr>Step 1: Identify Career Goals and Make a Plan</vt:lpstr>
      <vt:lpstr>YouScience</vt:lpstr>
      <vt:lpstr>Providing Students Several Pathway Options</vt:lpstr>
      <vt:lpstr>Endorsements are now highlighted in ISBE’s Career Guide </vt:lpstr>
      <vt:lpstr>Step 2: Provide Career Focused Sequential Instruction</vt:lpstr>
      <vt:lpstr>Step 3: Provide Opportunity for Students to Interact with the Workplace</vt:lpstr>
      <vt:lpstr>Step 4: Readiness for Non-remedial Courses</vt:lpstr>
      <vt:lpstr>What the high school does</vt:lpstr>
      <vt:lpstr>Who benefits from the endorsement process?</vt:lpstr>
      <vt:lpstr>Education Pathway</vt:lpstr>
      <vt:lpstr>PowerPoint Presentation</vt:lpstr>
      <vt:lpstr>Using all D127</vt:lpstr>
      <vt:lpstr>Using all Tech Campus</vt:lpstr>
      <vt:lpstr>Still building</vt:lpstr>
      <vt:lpstr>PowerPoint Presentation</vt:lpstr>
      <vt:lpstr>PowerPoint Presentation</vt:lpstr>
      <vt:lpstr>Grayslake D127</vt:lpstr>
      <vt:lpstr>How do YOU start?</vt:lpstr>
      <vt:lpstr>It’s OK not to have all the answers</vt:lpstr>
      <vt:lpstr> Starting Points &amp; Community Connections</vt:lpstr>
      <vt:lpstr>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State Career Pathway Endorsement</dc:title>
  <dc:creator>Danielle Friedlieb</dc:creator>
  <cp:lastModifiedBy>Danielle Friedlieb</cp:lastModifiedBy>
  <cp:revision>2</cp:revision>
  <cp:lastPrinted>2021-11-17T20:40:32Z</cp:lastPrinted>
  <dcterms:modified xsi:type="dcterms:W3CDTF">2021-11-17T20:43:44Z</dcterms:modified>
</cp:coreProperties>
</file>